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63" r:id="rId5"/>
    <p:sldId id="350" r:id="rId6"/>
    <p:sldId id="1531" r:id="rId7"/>
    <p:sldId id="1532" r:id="rId8"/>
    <p:sldId id="1533" r:id="rId9"/>
    <p:sldId id="549" r:id="rId10"/>
    <p:sldId id="550" r:id="rId11"/>
    <p:sldId id="563" r:id="rId12"/>
    <p:sldId id="541" r:id="rId13"/>
    <p:sldId id="1536" r:id="rId14"/>
    <p:sldId id="1540" r:id="rId15"/>
    <p:sldId id="1527" r:id="rId16"/>
    <p:sldId id="539" r:id="rId17"/>
    <p:sldId id="551" r:id="rId18"/>
    <p:sldId id="558" r:id="rId19"/>
    <p:sldId id="562" r:id="rId20"/>
    <p:sldId id="565" r:id="rId21"/>
    <p:sldId id="535" r:id="rId22"/>
    <p:sldId id="1523" r:id="rId23"/>
    <p:sldId id="1529" r:id="rId24"/>
    <p:sldId id="1530" r:id="rId25"/>
    <p:sldId id="1522" r:id="rId26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86520CEB-4635-4DE7-B925-1312222B327D}">
          <p14:sldIdLst>
            <p14:sldId id="263"/>
            <p14:sldId id="350"/>
            <p14:sldId id="1531"/>
            <p14:sldId id="1532"/>
            <p14:sldId id="1533"/>
            <p14:sldId id="549"/>
            <p14:sldId id="550"/>
            <p14:sldId id="563"/>
            <p14:sldId id="541"/>
            <p14:sldId id="1536"/>
            <p14:sldId id="1540"/>
            <p14:sldId id="1527"/>
            <p14:sldId id="539"/>
          </p14:sldIdLst>
        </p14:section>
        <p14:section name="Back-up" id="{D3C09F2F-A449-4B44-B1E3-105D65B30137}">
          <p14:sldIdLst>
            <p14:sldId id="551"/>
            <p14:sldId id="558"/>
            <p14:sldId id="562"/>
            <p14:sldId id="565"/>
            <p14:sldId id="535"/>
            <p14:sldId id="1523"/>
            <p14:sldId id="1529"/>
            <p14:sldId id="1530"/>
            <p14:sldId id="15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80" userDrawn="1">
          <p15:clr>
            <a:srgbClr val="A4A3A4"/>
          </p15:clr>
        </p15:guide>
        <p15:guide id="2" pos="3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uele Narduzzi" initials="MN" lastIdx="4" clrIdx="0">
    <p:extLst>
      <p:ext uri="{19B8F6BF-5375-455C-9EA6-DF929625EA0E}">
        <p15:presenceInfo xmlns:p15="http://schemas.microsoft.com/office/powerpoint/2012/main" userId="S::manuele@services.fnal.gov::1628c2cd-2faf-40d7-8c0f-ce2c354a91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51"/>
    <a:srgbClr val="5A5A5A"/>
    <a:srgbClr val="FB963C"/>
    <a:srgbClr val="BDFFDB"/>
    <a:srgbClr val="4673C5"/>
    <a:srgbClr val="0093BE"/>
    <a:srgbClr val="00FA00"/>
    <a:srgbClr val="57ADCC"/>
    <a:srgbClr val="FF7E79"/>
    <a:srgbClr val="E6E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81" autoAdjust="0"/>
    <p:restoredTop sz="90557" autoAdjust="0"/>
  </p:normalViewPr>
  <p:slideViewPr>
    <p:cSldViewPr snapToGrid="0">
      <p:cViewPr>
        <p:scale>
          <a:sx n="100" d="100"/>
          <a:sy n="100" d="100"/>
        </p:scale>
        <p:origin x="2232" y="1024"/>
      </p:cViewPr>
      <p:guideLst>
        <p:guide orient="horz" pos="4080"/>
        <p:guide pos="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62970253718285"/>
          <c:y val="1.8530536277656044E-2"/>
          <c:w val="0.91992339238845144"/>
          <c:h val="0.753073572834645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Shape Min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PO 001 (NRFDP01)</c:v>
                </c:pt>
                <c:pt idx="1">
                  <c:v>PO 003 (NRFDP01)</c:v>
                </c:pt>
                <c:pt idx="2">
                  <c:v>PO 004 (NRFDP02)</c:v>
                </c:pt>
                <c:pt idx="3">
                  <c:v>PO 005 (NRFDP02)</c:v>
                </c:pt>
                <c:pt idx="4">
                  <c:v>PO 006 (Pre-series)</c:v>
                </c:pt>
                <c:pt idx="5">
                  <c:v>PO 007 (Pre-series)</c:v>
                </c:pt>
                <c:pt idx="6">
                  <c:v>PO 009 (Pre-series)</c:v>
                </c:pt>
                <c:pt idx="7">
                  <c:v>PO 010 (Pre-series)</c:v>
                </c:pt>
                <c:pt idx="8">
                  <c:v>PO 011 (Series)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-0.52</c:v>
                </c:pt>
                <c:pt idx="1">
                  <c:v>-0.6</c:v>
                </c:pt>
                <c:pt idx="2">
                  <c:v>-0.42</c:v>
                </c:pt>
                <c:pt idx="3">
                  <c:v>-0.36</c:v>
                </c:pt>
                <c:pt idx="4">
                  <c:v>-0.8</c:v>
                </c:pt>
                <c:pt idx="5">
                  <c:v>-0.97</c:v>
                </c:pt>
                <c:pt idx="6">
                  <c:v>-0.43</c:v>
                </c:pt>
                <c:pt idx="7">
                  <c:v>-0.46</c:v>
                </c:pt>
                <c:pt idx="8">
                  <c:v>-0.45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CF-45E8-B158-A4EC6A36E8C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Shape Max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PO 001 (NRFDP01)</c:v>
                </c:pt>
                <c:pt idx="1">
                  <c:v>PO 003 (NRFDP01)</c:v>
                </c:pt>
                <c:pt idx="2">
                  <c:v>PO 004 (NRFDP02)</c:v>
                </c:pt>
                <c:pt idx="3">
                  <c:v>PO 005 (NRFDP02)</c:v>
                </c:pt>
                <c:pt idx="4">
                  <c:v>PO 006 (Pre-series)</c:v>
                </c:pt>
                <c:pt idx="5">
                  <c:v>PO 007 (Pre-series)</c:v>
                </c:pt>
                <c:pt idx="6">
                  <c:v>PO 009 (Pre-series)</c:v>
                </c:pt>
                <c:pt idx="7">
                  <c:v>PO 010 (Pre-series)</c:v>
                </c:pt>
                <c:pt idx="8">
                  <c:v>PO 011 (Series)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0.78</c:v>
                </c:pt>
                <c:pt idx="1">
                  <c:v>0.37</c:v>
                </c:pt>
                <c:pt idx="2">
                  <c:v>0.37</c:v>
                </c:pt>
                <c:pt idx="3">
                  <c:v>0.49</c:v>
                </c:pt>
                <c:pt idx="4">
                  <c:v>0.59</c:v>
                </c:pt>
                <c:pt idx="5">
                  <c:v>0.41</c:v>
                </c:pt>
                <c:pt idx="6">
                  <c:v>0.37</c:v>
                </c:pt>
                <c:pt idx="7">
                  <c:v>0.48</c:v>
                </c:pt>
                <c:pt idx="8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CF-45E8-B158-A4EC6A36E8C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55322360"/>
        <c:axId val="755325640"/>
      </c:barChart>
      <c:catAx>
        <c:axId val="7553223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55325640"/>
        <c:crosses val="autoZero"/>
        <c:auto val="1"/>
        <c:lblAlgn val="ctr"/>
        <c:lblOffset val="100"/>
        <c:noMultiLvlLbl val="0"/>
      </c:catAx>
      <c:valAx>
        <c:axId val="755325640"/>
        <c:scaling>
          <c:orientation val="minMax"/>
          <c:max val="1"/>
          <c:min val="-1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5322360"/>
        <c:crosses val="autoZero"/>
        <c:crossBetween val="between"/>
        <c:majorUnit val="0.1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495789588801399"/>
          <c:y val="0.74068277272607741"/>
          <c:w val="0.23636953193350832"/>
          <c:h val="5.1811104579105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0.12098</cdr:x>
      <cdr:y>0.26272</cdr:y>
    </cdr:from>
    <cdr:to>
      <cdr:x>0.98392</cdr:x>
      <cdr:y>0.26272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5FF6FBE8-5390-46CB-BA81-2EDE1776B5B8}"/>
            </a:ext>
          </a:extLst>
        </cdr:cNvPr>
        <cdr:cNvCxnSpPr/>
      </cdr:nvCxnSpPr>
      <cdr:spPr>
        <a:xfrm xmlns:a="http://schemas.openxmlformats.org/drawingml/2006/main">
          <a:off x="1106241" y="1238808"/>
          <a:ext cx="7890723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  <a:prstDash val="sysDas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0.12238</cdr:x>
      <cdr:y>0.58721</cdr:y>
    </cdr:from>
    <cdr:to>
      <cdr:x>0.98531</cdr:x>
      <cdr:y>0.58721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FD783DE0-5E89-480C-83BF-3A2AFCC59B64}"/>
            </a:ext>
          </a:extLst>
        </cdr:cNvPr>
        <cdr:cNvCxnSpPr/>
      </cdr:nvCxnSpPr>
      <cdr:spPr>
        <a:xfrm xmlns:a="http://schemas.openxmlformats.org/drawingml/2006/main">
          <a:off x="1119085" y="2768815"/>
          <a:ext cx="7890632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  <a:prstDash val="sysDas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05/12/2023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M. Narduzzi - FNAL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05/12/2023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M. Narduzzi - FNAL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351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Aggiungi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disegno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ispezione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342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61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Slide transition to production.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51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thickness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274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Prendi</a:t>
            </a:r>
            <a:r>
              <a:rPr lang="en-US" dirty="0"/>
              <a:t> I bullet dale slide di Hector solo per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703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Prendi</a:t>
            </a:r>
            <a:r>
              <a:rPr lang="en-US" dirty="0"/>
              <a:t> I bullet dale slide di Hector solo per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87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26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165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goal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409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197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907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193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275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010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291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621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65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28800" y="2819400"/>
            <a:ext cx="96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00600"/>
            <a:ext cx="864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err="1"/>
              <a:t>Author(s</a:t>
            </a:r>
            <a:r>
              <a:rPr lang="en-GB" noProof="0"/>
              <a:t>)  - Arial 20 pt – </a:t>
            </a:r>
            <a:r>
              <a:rPr lang="en-GB" noProof="0" err="1"/>
              <a:t>HiLumi</a:t>
            </a:r>
            <a:r>
              <a:rPr lang="en-GB" noProof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899154"/>
            <a:ext cx="8640000" cy="349251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999989" y="6388100"/>
            <a:ext cx="4223883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M. Narduzzi          TTC 2023 – Dec 5th - 8th, 2023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5"/>
            <a:ext cx="10560000" cy="4906963"/>
          </a:xfrm>
        </p:spPr>
        <p:txBody>
          <a:bodyPr lIns="0" tIns="0" rIns="0" bIns="0"/>
          <a:lstStyle/>
          <a:p>
            <a:pPr lvl="0"/>
            <a:r>
              <a:rPr lang="en-GB" noProof="0"/>
              <a:t>Click to modify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1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M. Narduzzi          TTC 2023 – Dec 5th - 8th, 2023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5237"/>
            <a:ext cx="5386917" cy="639763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09600" y="20574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3" y="1215237"/>
            <a:ext cx="5389033" cy="639763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93373" y="20574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2641600" y="6356351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M. Narduzzi          TTC 2023 – Dec 5th - 8th, 2023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1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M. Narduzzi          TTC 2023 – Dec 5th - 8th, 2023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1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M. Narduzzi          TTC 2023 – Dec 5th - 8th, 2023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16000" y="457200"/>
            <a:ext cx="1056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16000" y="5105400"/>
            <a:ext cx="1056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818068" y="4648200"/>
            <a:ext cx="10557933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1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M. Narduzzi          TTC 2023 – Dec 5th - 8th, 2023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6000" y="1371601"/>
            <a:ext cx="1056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1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M. Narduzzi          TTC 2023 – Dec 5th - 8th, 2023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82400" y="6356351"/>
            <a:ext cx="48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5C18C-4D28-0B38-EA4D-EA7BDCDFB4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1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microsoft.com/office/2007/relationships/hdphoto" Target="../media/hdphoto16.wdp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7.wdp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document/2896383/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document/2384617/1.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edms.cern.ch/document/186376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emf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9.wdp"/><Relationship Id="rId5" Type="http://schemas.openxmlformats.org/officeDocument/2006/relationships/image" Target="../media/image21.emf"/><Relationship Id="rId10" Type="http://schemas.openxmlformats.org/officeDocument/2006/relationships/image" Target="../media/image24.png"/><Relationship Id="rId4" Type="http://schemas.openxmlformats.org/officeDocument/2006/relationships/image" Target="../media/image20.emf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6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10" Type="http://schemas.microsoft.com/office/2007/relationships/hdphoto" Target="../media/hdphoto15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3429007"/>
            <a:ext cx="9144000" cy="1691297"/>
          </a:xfrm>
        </p:spPr>
        <p:txBody>
          <a:bodyPr/>
          <a:lstStyle/>
          <a:p>
            <a:pPr algn="ctr"/>
            <a:r>
              <a:rPr lang="en-US" sz="3600" dirty="0"/>
              <a:t>RFD Crab Cavity Production</a:t>
            </a:r>
            <a:br>
              <a:rPr lang="en-US" sz="3600" dirty="0"/>
            </a:br>
            <a:r>
              <a:rPr lang="en-US" sz="3600" dirty="0"/>
              <a:t>for LHC Hi-</a:t>
            </a:r>
            <a:r>
              <a:rPr lang="en-US" sz="3600" dirty="0" err="1"/>
              <a:t>Lumi</a:t>
            </a:r>
            <a:r>
              <a:rPr lang="en-US" sz="3600" dirty="0"/>
              <a:t> Upgrade</a:t>
            </a: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31010" y="5451377"/>
            <a:ext cx="6480000" cy="349250"/>
          </a:xfrm>
        </p:spPr>
        <p:txBody>
          <a:bodyPr>
            <a:normAutofit/>
          </a:bodyPr>
          <a:lstStyle/>
          <a:p>
            <a:r>
              <a:rPr lang="en-GB" dirty="0"/>
              <a:t>Manuele Narduzzi - FNAL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2231010" y="5877272"/>
            <a:ext cx="7144590" cy="349250"/>
          </a:xfrm>
        </p:spPr>
        <p:txBody>
          <a:bodyPr>
            <a:normAutofit/>
          </a:bodyPr>
          <a:lstStyle/>
          <a:p>
            <a:r>
              <a:rPr lang="en-US" dirty="0"/>
              <a:t>Tesla Technology Collaboration Meeting – Dec 5</a:t>
            </a:r>
            <a:r>
              <a:rPr lang="en-US" baseline="30000" dirty="0"/>
              <a:t>th </a:t>
            </a:r>
            <a:r>
              <a:rPr lang="en-US" dirty="0"/>
              <a:t>– 8</a:t>
            </a:r>
            <a:r>
              <a:rPr lang="en-US" baseline="30000" dirty="0"/>
              <a:t>th</a:t>
            </a:r>
            <a:r>
              <a:rPr lang="en-US" dirty="0"/>
              <a:t>, 2023</a:t>
            </a:r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2395679" y="908727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288" y="585574"/>
            <a:ext cx="3714617" cy="1609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929" y="585580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indoor, silver&#10;&#10;Description automatically generated">
            <a:extLst>
              <a:ext uri="{FF2B5EF4-FFF2-40B4-BE49-F238E27FC236}">
                <a16:creationId xmlns:a16="http://schemas.microsoft.com/office/drawing/2014/main" id="{A87810B7-5016-0ECF-CC9E-5F5D3D49E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07" t="14753" r="5548" b="4238"/>
          <a:stretch/>
        </p:blipFill>
        <p:spPr>
          <a:xfrm>
            <a:off x="5225293" y="2141610"/>
            <a:ext cx="3023091" cy="209806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4A96FC-C64A-1328-FC9B-1052B6C0A5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05BA51-3AC1-7AB6-DA32-4BAB951B5601}"/>
              </a:ext>
            </a:extLst>
          </p:cNvPr>
          <p:cNvSpPr txBox="1">
            <a:spLocks/>
          </p:cNvSpPr>
          <p:nvPr/>
        </p:nvSpPr>
        <p:spPr>
          <a:xfrm>
            <a:off x="0" y="-2880"/>
            <a:ext cx="12192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Pole-Corner-Half Main Body EB welding</a:t>
            </a:r>
            <a:endParaRPr lang="en-US" sz="2000" b="0" i="1" dirty="0"/>
          </a:p>
        </p:txBody>
      </p:sp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29E4109B-DB0F-BAB5-DDA2-473516FA47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t="49079" r="10324" b="1264"/>
          <a:stretch/>
        </p:blipFill>
        <p:spPr>
          <a:xfrm rot="5400000">
            <a:off x="1311183" y="1876961"/>
            <a:ext cx="1765595" cy="2294893"/>
          </a:xfrm>
          <a:prstGeom prst="rect">
            <a:avLst/>
          </a:prstGeom>
        </p:spPr>
      </p:pic>
      <p:pic>
        <p:nvPicPr>
          <p:cNvPr id="13" name="Picture 12" descr="Diagram, engineering drawing&#10;&#10;Description automatically generated">
            <a:extLst>
              <a:ext uri="{FF2B5EF4-FFF2-40B4-BE49-F238E27FC236}">
                <a16:creationId xmlns:a16="http://schemas.microsoft.com/office/drawing/2014/main" id="{21143C5C-6E2A-52BC-C875-8EBF6F150B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22052" r="1978" b="5705"/>
          <a:stretch/>
        </p:blipFill>
        <p:spPr>
          <a:xfrm rot="5400000">
            <a:off x="3494451" y="2384568"/>
            <a:ext cx="1764792" cy="1278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55E94D-2EDF-8AC0-5C54-EAF43678F6D0}"/>
              </a:ext>
            </a:extLst>
          </p:cNvPr>
          <p:cNvSpPr txBox="1">
            <a:spLocks/>
          </p:cNvSpPr>
          <p:nvPr/>
        </p:nvSpPr>
        <p:spPr>
          <a:xfrm>
            <a:off x="620785" y="644627"/>
            <a:ext cx="11341916" cy="14166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RFD cavities required unconventional EBW between such as Pole-Corner-Half Main Body: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sz="1800" dirty="0"/>
              <a:t>Shape accuracy of the whole Main Body internal surface &lt; 0.4mm after EBW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sz="1800" dirty="0"/>
              <a:t>Variable radii and thicknesses EBW required careful fixtures design, machining and installation</a:t>
            </a:r>
            <a:endParaRPr lang="en-US" sz="1800" b="1" dirty="0"/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sz="1800" dirty="0"/>
              <a:t>ZRI know-how, extensive R&amp;D and months of tests yield to improved results </a:t>
            </a:r>
          </a:p>
        </p:txBody>
      </p:sp>
      <p:pic>
        <p:nvPicPr>
          <p:cNvPr id="16" name="Picture 15" descr="A picture containing indoor, silver&#10;&#10;Description automatically generated">
            <a:extLst>
              <a:ext uri="{FF2B5EF4-FFF2-40B4-BE49-F238E27FC236}">
                <a16:creationId xmlns:a16="http://schemas.microsoft.com/office/drawing/2014/main" id="{7C9E9852-7F6F-5C76-E114-8B2FA9BC0B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" b="-211"/>
          <a:stretch/>
        </p:blipFill>
        <p:spPr>
          <a:xfrm>
            <a:off x="8324535" y="2141610"/>
            <a:ext cx="3167126" cy="4188449"/>
          </a:xfrm>
          <a:prstGeom prst="rect">
            <a:avLst/>
          </a:prstGeom>
        </p:spPr>
      </p:pic>
      <p:pic>
        <p:nvPicPr>
          <p:cNvPr id="18" name="Picture 17" descr="A picture containing indoor, silver, close&#10;&#10;Description automatically generated">
            <a:extLst>
              <a:ext uri="{FF2B5EF4-FFF2-40B4-BE49-F238E27FC236}">
                <a16:creationId xmlns:a16="http://schemas.microsoft.com/office/drawing/2014/main" id="{99B5B27D-8E1F-EA93-B65D-574F2F6F00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t="10197"/>
          <a:stretch/>
        </p:blipFill>
        <p:spPr>
          <a:xfrm>
            <a:off x="5223928" y="4295722"/>
            <a:ext cx="3023091" cy="20343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0E612A-3091-2F3B-C5DD-480FEA725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9" name="Picture 8" descr="A drawing of a oval with lines and numbers&#10;&#10;Description automatically generated">
            <a:extLst>
              <a:ext uri="{FF2B5EF4-FFF2-40B4-BE49-F238E27FC236}">
                <a16:creationId xmlns:a16="http://schemas.microsoft.com/office/drawing/2014/main" id="{C9697C76-C3E7-BEDF-16C2-A6E006C3AB8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6"/>
          <a:stretch/>
        </p:blipFill>
        <p:spPr>
          <a:xfrm>
            <a:off x="1046534" y="3986700"/>
            <a:ext cx="3969751" cy="23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62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FE86FA1-C373-4110-BC86-F1B4D3AE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115" y="577666"/>
            <a:ext cx="11430000" cy="9687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800" dirty="0"/>
          </a:p>
          <a:p>
            <a:r>
              <a:rPr lang="en-US" sz="2400" dirty="0"/>
              <a:t>CMM on AUP RFD prototypes @ FNAL: huge effort to comply with Eng. Spec…</a:t>
            </a:r>
          </a:p>
          <a:p>
            <a:pPr lvl="1"/>
            <a:r>
              <a:rPr lang="en-US" sz="2100" dirty="0"/>
              <a:t>hundreds of points, sections and thicknesses were measured and reported in a 44-page long report</a:t>
            </a:r>
          </a:p>
          <a:p>
            <a:pPr lvl="1"/>
            <a:r>
              <a:rPr lang="en-US" sz="2100" dirty="0"/>
              <a:t>weeks of improvement to increase accuracy and speed up the measurements for Series</a:t>
            </a:r>
          </a:p>
          <a:p>
            <a:pPr lvl="1"/>
            <a:endParaRPr lang="en-US" sz="2000" dirty="0"/>
          </a:p>
          <a:p>
            <a:endParaRPr lang="en-US" sz="2000" dirty="0"/>
          </a:p>
          <a:p>
            <a:pPr>
              <a:buFont typeface="Wingdings" panose="05000000000000000000" pitchFamily="2" charset="2"/>
              <a:buChar char="v"/>
            </a:pPr>
            <a:endParaRPr lang="en-US" sz="2000" dirty="0"/>
          </a:p>
          <a:p>
            <a:pPr>
              <a:buFont typeface="Wingdings" panose="05000000000000000000" pitchFamily="2" charset="2"/>
              <a:buChar char="v"/>
            </a:pPr>
            <a:endParaRPr lang="it-IT" sz="1600" dirty="0">
              <a:solidFill>
                <a:srgbClr val="5F5F5F"/>
              </a:solidFill>
              <a:latin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it-IT" sz="1600" dirty="0">
              <a:solidFill>
                <a:srgbClr val="5F5F5F"/>
              </a:solidFill>
              <a:latin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it-IT" sz="1600" dirty="0">
              <a:solidFill>
                <a:srgbClr val="5F5F5F"/>
              </a:solidFill>
              <a:latin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it-IT" sz="1600" dirty="0">
              <a:solidFill>
                <a:srgbClr val="5F5F5F"/>
              </a:solidFill>
              <a:latin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it-IT" sz="1600" dirty="0">
              <a:solidFill>
                <a:srgbClr val="5F5F5F"/>
              </a:solidFill>
              <a:latin typeface="Helvetica" panose="020B0604020202020204" pitchFamily="34" charset="0"/>
            </a:endParaRPr>
          </a:p>
          <a:p>
            <a:endParaRPr lang="en-US" sz="16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30BA9AA-5758-4DBB-93F5-8CCAE29A56D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22376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Optimization of CMM metrology</a:t>
            </a:r>
            <a:endParaRPr lang="en-US" i="1" dirty="0"/>
          </a:p>
        </p:txBody>
      </p:sp>
      <p:pic>
        <p:nvPicPr>
          <p:cNvPr id="7" name="Picture 6" descr="A picture containing indoor, kitchen, table, building&#10;&#10;Description automatically generated">
            <a:extLst>
              <a:ext uri="{FF2B5EF4-FFF2-40B4-BE49-F238E27FC236}">
                <a16:creationId xmlns:a16="http://schemas.microsoft.com/office/drawing/2014/main" id="{5A63EFCC-22E1-40A3-8114-982675D3F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417" y="1605505"/>
            <a:ext cx="2567186" cy="210312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9CDB2B0-A8A8-47E4-92BE-2D5456386F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959" y="4576931"/>
            <a:ext cx="3405916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FED721B5-162D-4845-BEDF-60AB885084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4843" y="4576931"/>
            <a:ext cx="2810334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414E0B-4AF7-7244-A290-130373BB6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 dirty="0"/>
          </a:p>
        </p:txBody>
      </p:sp>
      <p:pic>
        <p:nvPicPr>
          <p:cNvPr id="15" name="Picture 14" descr="Diagram, schematic&#10;&#10;Description automatically generated">
            <a:extLst>
              <a:ext uri="{FF2B5EF4-FFF2-40B4-BE49-F238E27FC236}">
                <a16:creationId xmlns:a16="http://schemas.microsoft.com/office/drawing/2014/main" id="{3192E9F5-FDB2-E64D-99BC-ADBC2A9C05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969" y="4576931"/>
            <a:ext cx="2385199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707535-F4EA-F5D1-B055-91EC93D3E5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479" y="1620131"/>
            <a:ext cx="3068164" cy="210312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77947DA-E741-515F-3DC5-85EE62C2B7E6}"/>
              </a:ext>
            </a:extLst>
          </p:cNvPr>
          <p:cNvSpPr txBox="1">
            <a:spLocks/>
          </p:cNvSpPr>
          <p:nvPr/>
        </p:nvSpPr>
        <p:spPr>
          <a:xfrm>
            <a:off x="603115" y="3726551"/>
            <a:ext cx="11430000" cy="8191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endParaRPr lang="en-US" sz="800" dirty="0"/>
          </a:p>
          <a:p>
            <a:r>
              <a:rPr lang="en-US" sz="1800" dirty="0"/>
              <a:t>CERN and AUP optimized the data to be acquired to make effective and manageable</a:t>
            </a:r>
          </a:p>
          <a:p>
            <a:r>
              <a:rPr lang="en-US" sz="1800" dirty="0"/>
              <a:t>Work carried out for both the main subcomponents as well as the entire welded cavity</a:t>
            </a:r>
          </a:p>
          <a:p>
            <a:pPr marL="0" indent="0">
              <a:buNone/>
            </a:pPr>
            <a:endParaRPr lang="it-IT" sz="1600" dirty="0">
              <a:solidFill>
                <a:srgbClr val="5F5F5F"/>
              </a:solidFill>
              <a:latin typeface="Helvetica" panose="020B0604020202020204" pitchFamily="34" charset="0"/>
            </a:endParaRPr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4B926093-B640-B9E9-94B6-70956D1B5C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713" y="1620131"/>
            <a:ext cx="4645943" cy="2103120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F5B2F38-F16D-A3B9-F774-C46CE30A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7269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0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3504" y="720000"/>
            <a:ext cx="10853928" cy="55064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5A5A5A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5A5A5A"/>
                </a:solidFill>
              </a:rPr>
              <a:t>Bare RFD Crab Cavities complex shape and s</a:t>
            </a:r>
            <a:r>
              <a:rPr lang="en-US" sz="2400" dirty="0"/>
              <a:t>ub-millimetric mechanical tolerances required years of effort in developing design for manufacturing, fixtures, tooling and procedures.</a:t>
            </a:r>
            <a:endParaRPr lang="en-US" sz="2400" dirty="0">
              <a:cs typeface="Arial"/>
            </a:endParaRPr>
          </a:p>
          <a:p>
            <a:pPr marL="0" indent="0">
              <a:buNone/>
            </a:pPr>
            <a:endParaRPr lang="en-US" sz="2400" dirty="0">
              <a:solidFill>
                <a:srgbClr val="5A5A5A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5A5A5A"/>
                </a:solidFill>
              </a:rPr>
              <a:t>ZRI encountered problems in poles and waveguides deep drawing when working with the series niobium (100% compatible with the project specifications). Production was suspended for months to solve the issues.</a:t>
            </a:r>
          </a:p>
          <a:p>
            <a:pPr marL="0" indent="0">
              <a:buNone/>
            </a:pPr>
            <a:endParaRPr lang="en-US" sz="2400" dirty="0">
              <a:solidFill>
                <a:srgbClr val="5A5A5A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5A5A5A"/>
                </a:solidFill>
              </a:rPr>
              <a:t>Alignment of the three main subcomponents (Main Body and End Groups) for the final EBW required very careful CMM data analysis.</a:t>
            </a:r>
          </a:p>
          <a:p>
            <a:pPr marL="0" indent="0">
              <a:buNone/>
            </a:pPr>
            <a:endParaRPr lang="en-US" sz="2400" dirty="0">
              <a:solidFill>
                <a:srgbClr val="5A5A5A"/>
              </a:solidFill>
            </a:endParaRPr>
          </a:p>
          <a:p>
            <a:pPr marL="0" indent="0">
              <a:buNone/>
            </a:pPr>
            <a:r>
              <a:rPr lang="en-US" sz="2400" dirty="0"/>
              <a:t>The Pole-Corner-Half Main Body unconventional EBW strategy required R&amp;D for dedicated fixtures and procedures.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Joint effort between CERN-AUP to optimize the metrology to make it more manageable.</a:t>
            </a:r>
          </a:p>
          <a:p>
            <a:pPr marL="0" indent="0">
              <a:buNone/>
            </a:pPr>
            <a:endParaRPr lang="en-US" sz="2400" dirty="0">
              <a:solidFill>
                <a:srgbClr val="5A5A5A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5A5A5A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5A5A5A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5A5A5A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5A5A5A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98D51F-AD08-4A4D-8181-05E35416D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AF35D-2A39-2824-64AB-7DC3C048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03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98F72-5E25-4CA9-AE8C-6975AD63B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0"/>
            <a:ext cx="9108504" cy="6525344"/>
          </a:xfrm>
        </p:spPr>
        <p:txBody>
          <a:bodyPr/>
          <a:lstStyle/>
          <a:p>
            <a:r>
              <a:rPr lang="en-US" sz="4000">
                <a:solidFill>
                  <a:srgbClr val="5A5A5A"/>
                </a:solidFill>
              </a:rPr>
              <a:t>Thanks for the attention!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74148-849E-F04A-A7C6-9D4DDA4A2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EA920-11E1-34B8-C81D-63FD77340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700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8CA12A-06BF-4F1E-AC68-530E3169AE5B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Validation of DFMA:</a:t>
            </a:r>
          </a:p>
          <a:p>
            <a:r>
              <a:rPr lang="en-US" sz="2400" i="1"/>
              <a:t>ZRI Poles: Shape Accuracy history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D396876-DAE0-40B6-AE10-7FAAE0B95A77}"/>
              </a:ext>
            </a:extLst>
          </p:cNvPr>
          <p:cNvGraphicFramePr/>
          <p:nvPr/>
        </p:nvGraphicFramePr>
        <p:xfrm>
          <a:off x="1524000" y="1006136"/>
          <a:ext cx="9144000" cy="4715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>
            <a:extLst>
              <a:ext uri="{FF2B5EF4-FFF2-40B4-BE49-F238E27FC236}">
                <a16:creationId xmlns:a16="http://schemas.microsoft.com/office/drawing/2014/main" id="{22A98A83-3C97-4CA0-A52E-F04D744ED98E}"/>
              </a:ext>
            </a:extLst>
          </p:cNvPr>
          <p:cNvSpPr txBox="1"/>
          <p:nvPr/>
        </p:nvSpPr>
        <p:spPr>
          <a:xfrm rot="16200000">
            <a:off x="1252492" y="2883222"/>
            <a:ext cx="1517388" cy="249382"/>
          </a:xfrm>
          <a:prstGeom prst="rect">
            <a:avLst/>
          </a:prstGeom>
          <a:solidFill>
            <a:srgbClr val="FF0000">
              <a:alpha val="10000"/>
            </a:srgbClr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Limits from Eng. Spec.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DAC6CF-F412-407C-9397-289405949764}"/>
              </a:ext>
            </a:extLst>
          </p:cNvPr>
          <p:cNvSpPr/>
          <p:nvPr/>
        </p:nvSpPr>
        <p:spPr>
          <a:xfrm>
            <a:off x="2630239" y="2249226"/>
            <a:ext cx="7903485" cy="1517389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1747844E-A2D4-CB49-81E0-6F16271B5BDA}"/>
              </a:ext>
            </a:extLst>
          </p:cNvPr>
          <p:cNvSpPr/>
          <p:nvPr/>
        </p:nvSpPr>
        <p:spPr>
          <a:xfrm rot="5400000">
            <a:off x="9175499" y="788421"/>
            <a:ext cx="306497" cy="2224227"/>
          </a:xfrm>
          <a:prstGeom prst="leftBrace">
            <a:avLst>
              <a:gd name="adj1" fmla="val 8333"/>
              <a:gd name="adj2" fmla="val 49711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110218-E028-994F-9816-AE8DA153404A}"/>
              </a:ext>
            </a:extLst>
          </p:cNvPr>
          <p:cNvSpPr txBox="1"/>
          <p:nvPr/>
        </p:nvSpPr>
        <p:spPr>
          <a:xfrm>
            <a:off x="8409266" y="1394009"/>
            <a:ext cx="1915909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After Re-shaping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F7C678-C915-3E4F-AB75-24272B21B573}"/>
              </a:ext>
            </a:extLst>
          </p:cNvPr>
          <p:cNvSpPr/>
          <p:nvPr/>
        </p:nvSpPr>
        <p:spPr>
          <a:xfrm>
            <a:off x="7988060" y="4892642"/>
            <a:ext cx="2679940" cy="828738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E82F49-92F8-498C-A504-B535813188CA}"/>
              </a:ext>
            </a:extLst>
          </p:cNvPr>
          <p:cNvCxnSpPr>
            <a:cxnSpLocks/>
          </p:cNvCxnSpPr>
          <p:nvPr/>
        </p:nvCxnSpPr>
        <p:spPr>
          <a:xfrm>
            <a:off x="6190390" y="1035320"/>
            <a:ext cx="0" cy="47152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CF71E3-6FB0-4F83-A36C-C5F7993AF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16A24-C016-76DF-DC17-1C3B7605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534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FE86FA1-C373-4110-BC86-F1B4D3AE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5129" y="716859"/>
            <a:ext cx="8441704" cy="5500118"/>
          </a:xfrm>
        </p:spPr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ü"/>
            </a:pPr>
            <a:endParaRPr lang="en-US" sz="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1800" b="1" dirty="0"/>
              <a:t>“Approval Process MTF-EDMS for AUP RFD Crab Cavities” (</a:t>
            </a:r>
            <a:r>
              <a:rPr lang="en-US" sz="1800" b="1" dirty="0">
                <a:hlinkClick r:id="rId3" tooltip="https://edms.cern.ch/document/2896383/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EDMS 2896383</a:t>
            </a:r>
            <a:r>
              <a:rPr lang="en-US" sz="1800" b="1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B0F0"/>
                </a:solidFill>
              </a:rPr>
              <a:t>CERN</a:t>
            </a:r>
            <a:r>
              <a:rPr lang="en-US" sz="1800" dirty="0"/>
              <a:t> approves: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u="sng" dirty="0"/>
              <a:t>Fabrication</a:t>
            </a:r>
            <a:r>
              <a:rPr lang="en-US" sz="1600" dirty="0"/>
              <a:t> </a:t>
            </a:r>
            <a:r>
              <a:rPr lang="en-US" sz="1600" u="sng" dirty="0"/>
              <a:t>drawings</a:t>
            </a:r>
            <a:r>
              <a:rPr lang="en-US" sz="1600" dirty="0"/>
              <a:t> and Manufacturing Procedures: </a:t>
            </a:r>
            <a:r>
              <a:rPr lang="en-US" sz="1600" u="sng" dirty="0"/>
              <a:t>MIP</a:t>
            </a:r>
            <a:r>
              <a:rPr lang="en-US" sz="1600" dirty="0"/>
              <a:t>, </a:t>
            </a:r>
            <a:r>
              <a:rPr lang="en-US" sz="1600" u="sng" dirty="0"/>
              <a:t>Welding &amp; Brazing QA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u="sng" dirty="0"/>
              <a:t>NDT</a:t>
            </a:r>
            <a:r>
              <a:rPr lang="en-US" sz="1600" dirty="0"/>
              <a:t>, </a:t>
            </a:r>
            <a:r>
              <a:rPr lang="en-US" sz="1600" u="sng" dirty="0"/>
              <a:t>welders</a:t>
            </a:r>
            <a:r>
              <a:rPr lang="en-US" sz="1600" dirty="0"/>
              <a:t> and </a:t>
            </a:r>
            <a:r>
              <a:rPr lang="en-US" sz="1600" u="sng" dirty="0"/>
              <a:t>brazing</a:t>
            </a:r>
            <a:r>
              <a:rPr lang="en-US" sz="1600" dirty="0"/>
              <a:t> operators' </a:t>
            </a:r>
            <a:r>
              <a:rPr lang="en-US" sz="1600" u="sng" dirty="0"/>
              <a:t>certificates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u="sng" dirty="0"/>
              <a:t>Raw material</a:t>
            </a:r>
            <a:r>
              <a:rPr lang="en-US" sz="1600" dirty="0"/>
              <a:t> certificates and UT reports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05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7030A0"/>
                </a:solidFill>
              </a:rPr>
              <a:t>AUP</a:t>
            </a:r>
            <a:r>
              <a:rPr lang="en-US" sz="1800" dirty="0"/>
              <a:t> uploads and releases all manufacturing reports to EDMS / MTF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05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B0F0"/>
                </a:solidFill>
              </a:rPr>
              <a:t>CERN</a:t>
            </a:r>
            <a:r>
              <a:rPr lang="en-US" sz="1800" dirty="0"/>
              <a:t> reviews and releases:</a:t>
            </a:r>
            <a:endParaRPr lang="en-US" sz="1800" u="sng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Bare Cavities final </a:t>
            </a:r>
            <a:r>
              <a:rPr lang="en-US" sz="1600" u="sng" dirty="0"/>
              <a:t>frequency</a:t>
            </a:r>
            <a:r>
              <a:rPr lang="en-US" sz="1600" dirty="0"/>
              <a:t> and </a:t>
            </a:r>
            <a:r>
              <a:rPr lang="en-US" sz="1600" u="sng" dirty="0"/>
              <a:t>metrology</a:t>
            </a:r>
            <a:r>
              <a:rPr lang="en-US" sz="1600" dirty="0"/>
              <a:t>, UT </a:t>
            </a:r>
            <a:r>
              <a:rPr lang="en-US" sz="1600" u="sng" dirty="0"/>
              <a:t>thickness</a:t>
            </a:r>
            <a:r>
              <a:rPr lang="en-US" sz="1600" dirty="0"/>
              <a:t> (after BCP) + </a:t>
            </a:r>
            <a:r>
              <a:rPr lang="en-US" sz="1600" u="sng" dirty="0"/>
              <a:t>Cold RF test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Dressed Cavities: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u="sng" dirty="0"/>
              <a:t>Pressure test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93BE"/>
                </a:solidFill>
              </a:rPr>
              <a:t>+</a:t>
            </a:r>
            <a:r>
              <a:rPr lang="en-US" sz="1400" dirty="0"/>
              <a:t> </a:t>
            </a:r>
            <a:r>
              <a:rPr lang="en-US" sz="1400" u="sng" dirty="0"/>
              <a:t>LT</a:t>
            </a:r>
            <a:r>
              <a:rPr lang="en-US" sz="1400" dirty="0"/>
              <a:t> of He Tanks and 2</a:t>
            </a:r>
            <a:r>
              <a:rPr lang="en-US" sz="1400" baseline="30000" dirty="0"/>
              <a:t>nd</a:t>
            </a:r>
            <a:r>
              <a:rPr lang="en-US" sz="1400" dirty="0"/>
              <a:t> Beam Pipe for </a:t>
            </a:r>
            <a:r>
              <a:rPr lang="en-US" sz="1400" u="sng" dirty="0"/>
              <a:t>Jacketed Cavities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u="sng" dirty="0"/>
              <a:t>Cold RF tests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93BE"/>
                </a:solidFill>
              </a:rPr>
              <a:t>+</a:t>
            </a:r>
            <a:r>
              <a:rPr lang="en-US" sz="1400" dirty="0"/>
              <a:t> </a:t>
            </a:r>
            <a:r>
              <a:rPr lang="en-US" sz="1400" u="sng" dirty="0"/>
              <a:t>Frequency at 2K</a:t>
            </a:r>
            <a:r>
              <a:rPr lang="en-US" sz="1400" dirty="0">
                <a:solidFill>
                  <a:srgbClr val="0093BE"/>
                </a:solidFill>
              </a:rPr>
              <a:t>+</a:t>
            </a:r>
            <a:r>
              <a:rPr lang="en-US" sz="1400" dirty="0"/>
              <a:t> for </a:t>
            </a:r>
            <a:r>
              <a:rPr lang="en-US" sz="1400" u="sng" dirty="0"/>
              <a:t>Dressed Cavities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05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B0F0"/>
                </a:solidFill>
              </a:rPr>
              <a:t>CERN</a:t>
            </a:r>
            <a:r>
              <a:rPr lang="en-US" sz="1800" dirty="0">
                <a:solidFill>
                  <a:srgbClr val="5A5A5A"/>
                </a:solidFill>
              </a:rPr>
              <a:t> reviews and </a:t>
            </a:r>
            <a:r>
              <a:rPr lang="en-US" sz="1800" u="sng" dirty="0">
                <a:solidFill>
                  <a:srgbClr val="5A5A5A"/>
                </a:solidFill>
              </a:rPr>
              <a:t>closes all the NCRs</a:t>
            </a:r>
            <a:endParaRPr lang="en-US" sz="2000" dirty="0"/>
          </a:p>
          <a:p>
            <a:pPr>
              <a:buFont typeface="Wingdings" panose="05000000000000000000" pitchFamily="2" charset="2"/>
              <a:buChar char="v"/>
            </a:pPr>
            <a:endParaRPr lang="it-IT" sz="1600" dirty="0">
              <a:solidFill>
                <a:srgbClr val="5F5F5F"/>
              </a:solidFill>
              <a:latin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it-IT" sz="1600" dirty="0">
              <a:solidFill>
                <a:srgbClr val="5F5F5F"/>
              </a:solidFill>
              <a:latin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it-IT" sz="1600" dirty="0">
              <a:solidFill>
                <a:srgbClr val="5F5F5F"/>
              </a:solidFill>
              <a:latin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it-IT" sz="1600" dirty="0">
              <a:solidFill>
                <a:srgbClr val="5F5F5F"/>
              </a:solidFill>
              <a:latin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it-IT" sz="1600" dirty="0">
              <a:solidFill>
                <a:srgbClr val="5F5F5F"/>
              </a:solidFill>
              <a:latin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it-IT" sz="2000" dirty="0"/>
          </a:p>
          <a:p>
            <a:pPr>
              <a:buFont typeface="Wingdings" panose="05000000000000000000" pitchFamily="2" charset="2"/>
              <a:buChar char="ü"/>
            </a:pPr>
            <a:endParaRPr lang="it-IT" sz="1000" dirty="0"/>
          </a:p>
          <a:p>
            <a:pPr marL="0" indent="0">
              <a:buNone/>
            </a:pPr>
            <a:endParaRPr lang="it-IT" sz="2000" dirty="0"/>
          </a:p>
          <a:p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CC1403-8BC2-FB4C-8E2C-EF4A29F677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135" y="1324259"/>
            <a:ext cx="8255671" cy="617340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5BA416A-33E7-1E7B-B864-4B14F0FE9EC3}"/>
              </a:ext>
            </a:extLst>
          </p:cNvPr>
          <p:cNvSpPr txBox="1">
            <a:spLocks/>
          </p:cNvSpPr>
          <p:nvPr/>
        </p:nvSpPr>
        <p:spPr>
          <a:xfrm>
            <a:off x="1524000" y="-3140"/>
            <a:ext cx="9144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QA/QC During Fabrication: </a:t>
            </a:r>
            <a:br>
              <a:rPr lang="en-US" dirty="0"/>
            </a:br>
            <a:r>
              <a:rPr lang="en-US" sz="2400" i="1" dirty="0"/>
              <a:t>Quality Approval Process between AUP &amp; CERN (1) </a:t>
            </a:r>
            <a:endParaRPr lang="en-US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BE1A62-5CD8-034F-8654-AB64DF6B9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14BB22-1D13-A81C-1B50-4D20874AB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800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FE86FA1-C373-4110-BC86-F1B4D3AE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109" y="678778"/>
            <a:ext cx="8357177" cy="2451852"/>
          </a:xfrm>
        </p:spPr>
        <p:txBody>
          <a:bodyPr>
            <a:normAutofit fontScale="92500"/>
          </a:bodyPr>
          <a:lstStyle/>
          <a:p>
            <a:pPr lvl="2">
              <a:buFont typeface="Wingdings" panose="05000000000000000000" pitchFamily="2" charset="2"/>
              <a:buChar char="ü"/>
            </a:pPr>
            <a:endParaRPr lang="en-US" sz="6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sz="2000" b="1" dirty="0"/>
              <a:t>“Handling, Sharing and approval of NCRs AUP-CERN” (</a:t>
            </a:r>
            <a:r>
              <a:rPr lang="en-US" sz="2000" b="1" dirty="0">
                <a:hlinkClick r:id="rId3"/>
              </a:rPr>
              <a:t>EDMS 2384617</a:t>
            </a:r>
            <a:r>
              <a:rPr lang="en-US" sz="2000" b="1" dirty="0"/>
              <a:t>)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600" dirty="0"/>
          </a:p>
          <a:p>
            <a:pPr marL="57150" indent="0">
              <a:buNone/>
            </a:pPr>
            <a:endParaRPr lang="en-US" sz="1600" dirty="0"/>
          </a:p>
          <a:p>
            <a:pPr marL="57150" indent="0">
              <a:buNone/>
            </a:pPr>
            <a:endParaRPr lang="en-US" sz="19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The NC Impact is assessed by AUP based on: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“AUP Quality Plan for vendors and FNAL Incoming Inspections NCs”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Technical, Schedule, Financial and Reputational impact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Collaborations Impact Matrix</a:t>
            </a:r>
            <a:r>
              <a:rPr lang="en-US" sz="1800" dirty="0"/>
              <a:t> used for assessment or escalate to CERN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endParaRPr lang="en-US" sz="10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4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4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4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2000" dirty="0"/>
          </a:p>
          <a:p>
            <a:pPr>
              <a:buFont typeface="Wingdings" panose="05000000000000000000" pitchFamily="2" charset="2"/>
              <a:buChar char="v"/>
            </a:pPr>
            <a:endParaRPr lang="it-IT" sz="1600" dirty="0">
              <a:solidFill>
                <a:srgbClr val="5F5F5F"/>
              </a:solidFill>
              <a:latin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it-IT" sz="1600" dirty="0">
              <a:solidFill>
                <a:srgbClr val="5F5F5F"/>
              </a:solidFill>
              <a:latin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it-IT" sz="1600" dirty="0">
              <a:solidFill>
                <a:srgbClr val="5F5F5F"/>
              </a:solidFill>
              <a:latin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it-IT" sz="1600" dirty="0">
              <a:solidFill>
                <a:srgbClr val="5F5F5F"/>
              </a:solidFill>
              <a:latin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it-IT" sz="1600" dirty="0">
              <a:solidFill>
                <a:srgbClr val="5F5F5F"/>
              </a:solidFill>
              <a:latin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it-IT" sz="2000" dirty="0"/>
          </a:p>
          <a:p>
            <a:pPr>
              <a:buFont typeface="Wingdings" panose="05000000000000000000" pitchFamily="2" charset="2"/>
              <a:buChar char="ü"/>
            </a:pPr>
            <a:endParaRPr lang="it-IT" sz="1000" dirty="0"/>
          </a:p>
          <a:p>
            <a:pPr marL="0" indent="0">
              <a:buNone/>
            </a:pPr>
            <a:endParaRPr lang="it-IT" sz="2000" dirty="0"/>
          </a:p>
          <a:p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828349-4820-2343-825D-C6FA3D30C3EC}"/>
              </a:ext>
            </a:extLst>
          </p:cNvPr>
          <p:cNvSpPr txBox="1"/>
          <p:nvPr/>
        </p:nvSpPr>
        <p:spPr>
          <a:xfrm>
            <a:off x="2207129" y="5240146"/>
            <a:ext cx="3352672" cy="95410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accent5"/>
                </a:solidFill>
              </a:rPr>
              <a:t>Non-critical NCs</a:t>
            </a:r>
            <a:r>
              <a:rPr lang="en-US" sz="1400" dirty="0">
                <a:solidFill>
                  <a:schemeClr val="accent5"/>
                </a:solidFill>
              </a:rPr>
              <a:t> are managed internally</a:t>
            </a:r>
          </a:p>
          <a:p>
            <a:pPr marL="285750" lvl="1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5"/>
                </a:solidFill>
              </a:rPr>
              <a:t>Shared with CERN via MTF</a:t>
            </a:r>
          </a:p>
          <a:p>
            <a:pPr marL="285750" lvl="1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5"/>
                </a:solidFill>
              </a:rPr>
              <a:t>NCRs use vendor’s templates</a:t>
            </a:r>
          </a:p>
          <a:p>
            <a:pPr marL="285750" lvl="1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5"/>
                </a:solidFill>
              </a:rPr>
              <a:t>Special attention to Welding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267AFF-AFE0-3648-8475-DA4A56600097}"/>
              </a:ext>
            </a:extLst>
          </p:cNvPr>
          <p:cNvSpPr txBox="1"/>
          <p:nvPr/>
        </p:nvSpPr>
        <p:spPr>
          <a:xfrm>
            <a:off x="5704984" y="5245618"/>
            <a:ext cx="4279886" cy="95410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chemeClr val="accent5"/>
                </a:solidFill>
              </a:rPr>
              <a:t>Critical NCs</a:t>
            </a:r>
            <a:r>
              <a:rPr lang="en-US" sz="1400" dirty="0">
                <a:solidFill>
                  <a:schemeClr val="accent5"/>
                </a:solidFill>
              </a:rPr>
              <a:t> are managed as to HL-LHC NC Policy:</a:t>
            </a:r>
          </a:p>
          <a:p>
            <a:pPr marL="0" lvl="2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5"/>
                </a:solidFill>
              </a:rPr>
              <a:t>Shared with CERN within days via MTF</a:t>
            </a:r>
          </a:p>
          <a:p>
            <a:pPr marL="0" lvl="2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5"/>
                </a:solidFill>
              </a:rPr>
              <a:t>HL-LHC NC template is used </a:t>
            </a:r>
          </a:p>
          <a:p>
            <a:pPr marL="0" lvl="2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5"/>
                </a:solidFill>
              </a:rPr>
              <a:t>5 </a:t>
            </a:r>
            <a:r>
              <a:rPr lang="en-US" sz="1400" b="1" dirty="0" err="1">
                <a:solidFill>
                  <a:schemeClr val="accent5"/>
                </a:solidFill>
              </a:rPr>
              <a:t>W</a:t>
            </a:r>
            <a:r>
              <a:rPr lang="en-US" sz="1400" dirty="0" err="1">
                <a:solidFill>
                  <a:schemeClr val="accent5"/>
                </a:solidFill>
              </a:rPr>
              <a:t>s</a:t>
            </a:r>
            <a:r>
              <a:rPr lang="en-US" sz="1400" dirty="0">
                <a:solidFill>
                  <a:schemeClr val="accent5"/>
                </a:solidFill>
              </a:rPr>
              <a:t> (</a:t>
            </a:r>
            <a:r>
              <a:rPr lang="en-US" sz="1400" b="1" dirty="0">
                <a:solidFill>
                  <a:schemeClr val="accent5"/>
                </a:solidFill>
              </a:rPr>
              <a:t>W</a:t>
            </a:r>
            <a:r>
              <a:rPr lang="en-US" sz="1400" dirty="0">
                <a:solidFill>
                  <a:schemeClr val="accent5"/>
                </a:solidFill>
              </a:rPr>
              <a:t>hat, </a:t>
            </a:r>
            <a:r>
              <a:rPr lang="en-US" sz="1400" b="1" dirty="0">
                <a:solidFill>
                  <a:schemeClr val="accent5"/>
                </a:solidFill>
              </a:rPr>
              <a:t>W</a:t>
            </a:r>
            <a:r>
              <a:rPr lang="en-US" sz="1400" dirty="0">
                <a:solidFill>
                  <a:schemeClr val="accent5"/>
                </a:solidFill>
              </a:rPr>
              <a:t>here, </a:t>
            </a:r>
            <a:r>
              <a:rPr lang="en-US" sz="1400" b="1" dirty="0">
                <a:solidFill>
                  <a:schemeClr val="accent5"/>
                </a:solidFill>
              </a:rPr>
              <a:t>W</a:t>
            </a:r>
            <a:r>
              <a:rPr lang="en-US" sz="1400" dirty="0">
                <a:solidFill>
                  <a:schemeClr val="accent5"/>
                </a:solidFill>
              </a:rPr>
              <a:t>hen, </a:t>
            </a:r>
            <a:r>
              <a:rPr lang="en-US" sz="1400" b="1" dirty="0">
                <a:solidFill>
                  <a:schemeClr val="accent5"/>
                </a:solidFill>
              </a:rPr>
              <a:t>W</a:t>
            </a:r>
            <a:r>
              <a:rPr lang="en-US" sz="1400" dirty="0">
                <a:solidFill>
                  <a:schemeClr val="accent5"/>
                </a:solidFill>
              </a:rPr>
              <a:t>ho, </a:t>
            </a:r>
            <a:r>
              <a:rPr lang="en-US" sz="1400" b="1" dirty="0">
                <a:solidFill>
                  <a:schemeClr val="accent5"/>
                </a:solidFill>
              </a:rPr>
              <a:t>W</a:t>
            </a:r>
            <a:r>
              <a:rPr lang="en-US" sz="1400" dirty="0">
                <a:solidFill>
                  <a:schemeClr val="accent5"/>
                </a:solidFill>
              </a:rPr>
              <a:t>hy)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FA47F-845F-8E05-9C26-D2F0F42283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4"/>
          <a:stretch/>
        </p:blipFill>
        <p:spPr>
          <a:xfrm>
            <a:off x="1967110" y="1192684"/>
            <a:ext cx="8257795" cy="625109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5BA416A-33E7-1E7B-B864-4B14F0FE9EC3}"/>
              </a:ext>
            </a:extLst>
          </p:cNvPr>
          <p:cNvSpPr txBox="1">
            <a:spLocks/>
          </p:cNvSpPr>
          <p:nvPr/>
        </p:nvSpPr>
        <p:spPr>
          <a:xfrm>
            <a:off x="1524000" y="-3140"/>
            <a:ext cx="9144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QA/QC During Fabrication: </a:t>
            </a:r>
            <a:br>
              <a:rPr lang="en-US" dirty="0"/>
            </a:br>
            <a:r>
              <a:rPr lang="en-US" sz="2400" i="1" dirty="0"/>
              <a:t>Quality Approval Process between AUP &amp; CERN (2)</a:t>
            </a:r>
            <a:endParaRPr lang="en-US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E5DCC6-C6E1-51E5-1690-C573812AA6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138" y="3054711"/>
            <a:ext cx="7777739" cy="21344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691EE4-D07F-36F3-94CE-3EA0785C7381}"/>
              </a:ext>
            </a:extLst>
          </p:cNvPr>
          <p:cNvSpPr/>
          <p:nvPr/>
        </p:nvSpPr>
        <p:spPr>
          <a:xfrm>
            <a:off x="2200823" y="4573153"/>
            <a:ext cx="7777740" cy="59436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37BDDE-95C9-1B37-2174-CD991283C26C}"/>
              </a:ext>
            </a:extLst>
          </p:cNvPr>
          <p:cNvSpPr/>
          <p:nvPr/>
        </p:nvSpPr>
        <p:spPr>
          <a:xfrm>
            <a:off x="2200831" y="3462121"/>
            <a:ext cx="7777739" cy="107950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FC87A9-D961-254B-89CB-28EEC099F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4A10E-B2EE-79AB-7707-039C974A0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418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AF4C-8C03-6B45-B21A-A793CD1D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0" y="0"/>
            <a:ext cx="7920000" cy="720000"/>
          </a:xfrm>
        </p:spPr>
        <p:txBody>
          <a:bodyPr/>
          <a:lstStyle/>
          <a:p>
            <a:r>
              <a:rPr lang="en-US" dirty="0"/>
              <a:t>Pre-series NCRs: H-HOM knife edge case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F579DA2-44D5-6B40-A67E-F8810F677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685" y="720000"/>
            <a:ext cx="8503272" cy="2438470"/>
          </a:xfrm>
          <a:noFill/>
        </p:spPr>
        <p:txBody>
          <a:bodyPr>
            <a:normAutofit/>
          </a:bodyPr>
          <a:lstStyle/>
          <a:p>
            <a:r>
              <a:rPr lang="en-US" sz="2400" dirty="0"/>
              <a:t>Unacceptable defect on Knife Edge (depth &gt; 0.2mm)</a:t>
            </a:r>
          </a:p>
          <a:p>
            <a:r>
              <a:rPr lang="en-US" sz="2400" dirty="0"/>
              <a:t>Attempts at adjustment provided unsatisfactory results</a:t>
            </a:r>
          </a:p>
          <a:p>
            <a:r>
              <a:rPr lang="en-US" sz="2400" dirty="0"/>
              <a:t>A custom-made cutting tool will be used for rework</a:t>
            </a:r>
          </a:p>
          <a:p>
            <a:pPr lvl="1"/>
            <a:r>
              <a:rPr lang="en-US" sz="2000" dirty="0"/>
              <a:t>Entire flange plane will be reworked (keep the thickness acceptable)</a:t>
            </a:r>
          </a:p>
          <a:p>
            <a:pPr lvl="1"/>
            <a:r>
              <a:rPr lang="en-US" sz="2000" dirty="0"/>
              <a:t>3+ weeks ETA for procurement of the cutting tool (for vertical lathe)</a:t>
            </a:r>
          </a:p>
          <a:p>
            <a:pPr lvl="1"/>
            <a:r>
              <a:rPr lang="en-US" sz="2000" dirty="0"/>
              <a:t>1 week ETA for CNC machining</a:t>
            </a:r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01708133-31AF-7444-9E7D-4780DE513F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3160" y="3158470"/>
            <a:ext cx="4050260" cy="304889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1B2441-A0BF-80BC-392F-593B80CFD5DB}"/>
              </a:ext>
            </a:extLst>
          </p:cNvPr>
          <p:cNvSpPr/>
          <p:nvPr/>
        </p:nvSpPr>
        <p:spPr>
          <a:xfrm>
            <a:off x="7841984" y="5471455"/>
            <a:ext cx="316146" cy="25908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indoor, gear&#10;&#10;Description automatically generated">
            <a:extLst>
              <a:ext uri="{FF2B5EF4-FFF2-40B4-BE49-F238E27FC236}">
                <a16:creationId xmlns:a16="http://schemas.microsoft.com/office/drawing/2014/main" id="{BB61DF72-FCFC-D38C-F7B7-F76C9A229B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073" y="3161765"/>
            <a:ext cx="3235085" cy="304232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0A57DA-3DA4-43B5-1F7C-87BCEB12BB23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5438840" y="4679637"/>
            <a:ext cx="2403144" cy="9213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9D57C-AB30-A84D-B924-B69DC5A6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BFB4F-ADAE-F2A0-8C6F-86B3B9FB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744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09D4-8F45-2F48-966D-D47B605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0" y="382"/>
            <a:ext cx="7920000" cy="720000"/>
          </a:xfrm>
        </p:spPr>
        <p:txBody>
          <a:bodyPr/>
          <a:lstStyle/>
          <a:p>
            <a:r>
              <a:rPr lang="en-US" dirty="0"/>
              <a:t>Pre-series NCRs: Beam Axis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D563B-33E6-9042-A884-2AAD77C0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5432" y="879579"/>
            <a:ext cx="7021136" cy="1108604"/>
          </a:xfrm>
          <a:noFill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5A5A5A"/>
                </a:solidFill>
              </a:rPr>
              <a:t>Machining issue on one of the </a:t>
            </a:r>
            <a:r>
              <a:rPr lang="en-US" sz="2000" u="sng" dirty="0">
                <a:solidFill>
                  <a:srgbClr val="5A5A5A"/>
                </a:solidFill>
              </a:rPr>
              <a:t>Beam Axis brazed extremity</a:t>
            </a:r>
            <a:r>
              <a:rPr lang="en-US" sz="2000" dirty="0">
                <a:solidFill>
                  <a:srgbClr val="5A5A5A"/>
                </a:solidFill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5A5A5A"/>
                </a:solidFill>
              </a:rPr>
              <a:t>Holes pattern and alignment planes </a:t>
            </a:r>
            <a:r>
              <a:rPr lang="en-US" sz="2000" u="sng" dirty="0">
                <a:solidFill>
                  <a:srgbClr val="5A5A5A"/>
                </a:solidFill>
              </a:rPr>
              <a:t>shifted by 0.3mm</a:t>
            </a:r>
            <a:r>
              <a:rPr lang="en-US" sz="2000" dirty="0">
                <a:solidFill>
                  <a:srgbClr val="5A5A5A"/>
                </a:solidFill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5A5A5A"/>
                </a:solidFill>
              </a:rPr>
              <a:t>AUP decided to </a:t>
            </a:r>
            <a:r>
              <a:rPr lang="en-US" sz="2000" dirty="0">
                <a:solidFill>
                  <a:srgbClr val="FF0000"/>
                </a:solidFill>
              </a:rPr>
              <a:t>reject</a:t>
            </a:r>
            <a:r>
              <a:rPr lang="en-US" sz="2000" dirty="0">
                <a:solidFill>
                  <a:srgbClr val="5A5A5A"/>
                </a:solidFill>
              </a:rPr>
              <a:t> the part. ZRI machined a new one.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5A5A5A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300" dirty="0"/>
          </a:p>
          <a:p>
            <a:pPr>
              <a:buFont typeface="Wingdings" panose="05000000000000000000" pitchFamily="2" charset="2"/>
              <a:buChar char="§"/>
            </a:pPr>
            <a:endParaRPr lang="en-US" sz="2300" dirty="0"/>
          </a:p>
          <a:p>
            <a:pPr>
              <a:buFont typeface="Wingdings" panose="05000000000000000000" pitchFamily="2" charset="2"/>
              <a:buChar char="§"/>
            </a:pPr>
            <a:endParaRPr lang="en-US" sz="2300" dirty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1900" dirty="0"/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57DA1A07-DD29-7A46-ABEB-F82E3441E9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432" y="2086999"/>
            <a:ext cx="7021136" cy="3514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9DF8D1-30AA-ED4E-BB05-82CF03B3AAED}"/>
              </a:ext>
            </a:extLst>
          </p:cNvPr>
          <p:cNvSpPr txBox="1"/>
          <p:nvPr/>
        </p:nvSpPr>
        <p:spPr>
          <a:xfrm>
            <a:off x="2713252" y="5787378"/>
            <a:ext cx="6765496" cy="338554"/>
          </a:xfrm>
          <a:prstGeom prst="rect">
            <a:avLst/>
          </a:prstGeom>
          <a:ln>
            <a:solidFill>
              <a:srgbClr val="5A5A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It slowed down production of pre-series cavities for several weeks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69675B8-6BF3-714E-B05D-886C6B2DE213}"/>
              </a:ext>
            </a:extLst>
          </p:cNvPr>
          <p:cNvSpPr/>
          <p:nvPr/>
        </p:nvSpPr>
        <p:spPr>
          <a:xfrm>
            <a:off x="5966957" y="3180016"/>
            <a:ext cx="601014" cy="2522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27AAF1-6BC3-174B-8789-E12B534F5B20}"/>
              </a:ext>
            </a:extLst>
          </p:cNvPr>
          <p:cNvCxnSpPr/>
          <p:nvPr/>
        </p:nvCxnSpPr>
        <p:spPr>
          <a:xfrm>
            <a:off x="5213072" y="2812587"/>
            <a:ext cx="360608" cy="35524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A4CDCE-0CA5-2A46-B537-8C3D15D61AE7}"/>
              </a:ext>
            </a:extLst>
          </p:cNvPr>
          <p:cNvCxnSpPr>
            <a:cxnSpLocks/>
          </p:cNvCxnSpPr>
          <p:nvPr/>
        </p:nvCxnSpPr>
        <p:spPr>
          <a:xfrm flipH="1">
            <a:off x="3282822" y="2803525"/>
            <a:ext cx="369894" cy="37335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7B7CEF-0CC2-7446-BB19-B0F276FAF614}"/>
              </a:ext>
            </a:extLst>
          </p:cNvPr>
          <p:cNvCxnSpPr>
            <a:cxnSpLocks/>
          </p:cNvCxnSpPr>
          <p:nvPr/>
        </p:nvCxnSpPr>
        <p:spPr>
          <a:xfrm flipH="1">
            <a:off x="5151412" y="4672726"/>
            <a:ext cx="389855" cy="38706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C407DE-0F62-7744-94F0-8AD2C26FBE48}"/>
              </a:ext>
            </a:extLst>
          </p:cNvPr>
          <p:cNvCxnSpPr>
            <a:cxnSpLocks/>
          </p:cNvCxnSpPr>
          <p:nvPr/>
        </p:nvCxnSpPr>
        <p:spPr>
          <a:xfrm flipH="1" flipV="1">
            <a:off x="3336797" y="4684482"/>
            <a:ext cx="350844" cy="35741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C84951B-1A4A-8140-B3BB-0F24B9A2BD5B}"/>
              </a:ext>
            </a:extLst>
          </p:cNvPr>
          <p:cNvSpPr txBox="1"/>
          <p:nvPr/>
        </p:nvSpPr>
        <p:spPr>
          <a:xfrm rot="2617774">
            <a:off x="5244029" y="2897897"/>
            <a:ext cx="656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+0.3 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AC6FAF-78BB-6143-B646-5532E44D3226}"/>
              </a:ext>
            </a:extLst>
          </p:cNvPr>
          <p:cNvSpPr txBox="1"/>
          <p:nvPr/>
        </p:nvSpPr>
        <p:spPr>
          <a:xfrm rot="19049214">
            <a:off x="3090933" y="2758036"/>
            <a:ext cx="706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+0.3 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944D5D-0751-C04A-B39C-01FC5CEB6DB6}"/>
              </a:ext>
            </a:extLst>
          </p:cNvPr>
          <p:cNvSpPr txBox="1"/>
          <p:nvPr/>
        </p:nvSpPr>
        <p:spPr>
          <a:xfrm rot="2787652">
            <a:off x="3150100" y="4853009"/>
            <a:ext cx="5706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</a:rPr>
              <a:t>-0.3 ∼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9DE216-5655-D844-8FEF-D769A5B14511}"/>
              </a:ext>
            </a:extLst>
          </p:cNvPr>
          <p:cNvSpPr txBox="1"/>
          <p:nvPr/>
        </p:nvSpPr>
        <p:spPr>
          <a:xfrm rot="18911800">
            <a:off x="5196839" y="4788462"/>
            <a:ext cx="57062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</a:rPr>
              <a:t>-0.3 ∼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E131AA7-C461-6C48-BA1B-CFD7883AE063}"/>
              </a:ext>
            </a:extLst>
          </p:cNvPr>
          <p:cNvSpPr/>
          <p:nvPr/>
        </p:nvSpPr>
        <p:spPr>
          <a:xfrm>
            <a:off x="8800056" y="2837551"/>
            <a:ext cx="462895" cy="3393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288AD63-D89C-9245-8110-CCD6576F05C9}"/>
              </a:ext>
            </a:extLst>
          </p:cNvPr>
          <p:cNvSpPr/>
          <p:nvPr/>
        </p:nvSpPr>
        <p:spPr>
          <a:xfrm>
            <a:off x="3284575" y="2774487"/>
            <a:ext cx="2295815" cy="22958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8A608B7-6640-1642-AD67-56CE9549FA2E}"/>
              </a:ext>
            </a:extLst>
          </p:cNvPr>
          <p:cNvCxnSpPr>
            <a:cxnSpLocks/>
          </p:cNvCxnSpPr>
          <p:nvPr/>
        </p:nvCxnSpPr>
        <p:spPr>
          <a:xfrm>
            <a:off x="8148390" y="2774010"/>
            <a:ext cx="508000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6B6949B-7FC1-354A-BE85-818760D751DF}"/>
              </a:ext>
            </a:extLst>
          </p:cNvPr>
          <p:cNvSpPr txBox="1"/>
          <p:nvPr/>
        </p:nvSpPr>
        <p:spPr>
          <a:xfrm>
            <a:off x="8782731" y="2639618"/>
            <a:ext cx="6668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+0.3 ∼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E70706-F374-2286-68E7-60E25B62B6FA}"/>
              </a:ext>
            </a:extLst>
          </p:cNvPr>
          <p:cNvCxnSpPr>
            <a:cxnSpLocks/>
          </p:cNvCxnSpPr>
          <p:nvPr/>
        </p:nvCxnSpPr>
        <p:spPr>
          <a:xfrm flipV="1">
            <a:off x="4432475" y="3764805"/>
            <a:ext cx="0" cy="17650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B9C7D-CDF2-0044-B39A-B346ECE2F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00327-301A-8E31-D8DF-429F0CB1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39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09D4-8F45-2F48-966D-D47B605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0" y="1792"/>
            <a:ext cx="7920000" cy="720000"/>
          </a:xfrm>
        </p:spPr>
        <p:txBody>
          <a:bodyPr/>
          <a:lstStyle/>
          <a:p>
            <a:r>
              <a:rPr lang="en-US" dirty="0"/>
              <a:t>Pre-series NCRs: Main Body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D563B-33E6-9042-A884-2AAD77C0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802" y="868686"/>
            <a:ext cx="3836068" cy="5487671"/>
          </a:xfrm>
          <a:noFill/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5A5A5A"/>
                </a:solidFill>
              </a:rPr>
              <a:t>After Main Bodies EBW some scratches have been noticed during VT: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5A5A5A"/>
                </a:solidFill>
              </a:rPr>
              <a:t>The root cause was the EBW fixture removal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5A5A5A"/>
                </a:solidFill>
              </a:rPr>
              <a:t>Racetrack RF surfaces was the most affected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5A5A5A"/>
                </a:solidFill>
              </a:rPr>
              <a:t>Minor defects on Poles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u="sng" dirty="0">
              <a:solidFill>
                <a:srgbClr val="5A5A5A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rgbClr val="5A5A5A"/>
                </a:solidFill>
              </a:rPr>
              <a:t>Countermeasures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5A5A5A"/>
                </a:solidFill>
              </a:rPr>
              <a:t>Re-machining the fixture to avoid future problems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5A5A5A"/>
                </a:solidFill>
              </a:rPr>
              <a:t>Local grinding of the affected RF surfaces (according to the CERN’s approved ZRI procedure)</a:t>
            </a:r>
            <a:endParaRPr lang="en-US" sz="2300" dirty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1900" dirty="0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CCC17679-E60A-2C0B-E32C-0E8A21E7AB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198" y="776922"/>
            <a:ext cx="4238237" cy="548767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FAA58A-2C5A-6BBB-6CEE-3DB050E35C79}"/>
              </a:ext>
            </a:extLst>
          </p:cNvPr>
          <p:cNvSpPr/>
          <p:nvPr/>
        </p:nvSpPr>
        <p:spPr>
          <a:xfrm>
            <a:off x="7338323" y="1872943"/>
            <a:ext cx="2137804" cy="1866638"/>
          </a:xfrm>
          <a:custGeom>
            <a:avLst/>
            <a:gdLst>
              <a:gd name="connsiteX0" fmla="*/ 1242323 w 2137804"/>
              <a:gd name="connsiteY0" fmla="*/ 0 h 1866638"/>
              <a:gd name="connsiteX1" fmla="*/ 1008993 w 2137804"/>
              <a:gd name="connsiteY1" fmla="*/ 687377 h 1866638"/>
              <a:gd name="connsiteX2" fmla="*/ 952237 w 2137804"/>
              <a:gd name="connsiteY2" fmla="*/ 775664 h 1866638"/>
              <a:gd name="connsiteX3" fmla="*/ 857644 w 2137804"/>
              <a:gd name="connsiteY3" fmla="*/ 813501 h 1866638"/>
              <a:gd name="connsiteX4" fmla="*/ 126124 w 2137804"/>
              <a:gd name="connsiteY4" fmla="*/ 990075 h 1866638"/>
              <a:gd name="connsiteX5" fmla="*/ 100899 w 2137804"/>
              <a:gd name="connsiteY5" fmla="*/ 1015300 h 1866638"/>
              <a:gd name="connsiteX6" fmla="*/ 44143 w 2137804"/>
              <a:gd name="connsiteY6" fmla="*/ 1040525 h 1866638"/>
              <a:gd name="connsiteX7" fmla="*/ 12612 w 2137804"/>
              <a:gd name="connsiteY7" fmla="*/ 1090974 h 1866638"/>
              <a:gd name="connsiteX8" fmla="*/ 0 w 2137804"/>
              <a:gd name="connsiteY8" fmla="*/ 1122505 h 1866638"/>
              <a:gd name="connsiteX9" fmla="*/ 6306 w 2137804"/>
              <a:gd name="connsiteY9" fmla="*/ 1242323 h 1866638"/>
              <a:gd name="connsiteX10" fmla="*/ 18918 w 2137804"/>
              <a:gd name="connsiteY10" fmla="*/ 1261242 h 1866638"/>
              <a:gd name="connsiteX11" fmla="*/ 25225 w 2137804"/>
              <a:gd name="connsiteY11" fmla="*/ 1286467 h 1866638"/>
              <a:gd name="connsiteX12" fmla="*/ 50449 w 2137804"/>
              <a:gd name="connsiteY12" fmla="*/ 1311691 h 1866638"/>
              <a:gd name="connsiteX13" fmla="*/ 63062 w 2137804"/>
              <a:gd name="connsiteY13" fmla="*/ 1330610 h 1866638"/>
              <a:gd name="connsiteX14" fmla="*/ 138736 w 2137804"/>
              <a:gd name="connsiteY14" fmla="*/ 1399978 h 1866638"/>
              <a:gd name="connsiteX15" fmla="*/ 163961 w 2137804"/>
              <a:gd name="connsiteY15" fmla="*/ 1412591 h 1866638"/>
              <a:gd name="connsiteX16" fmla="*/ 195492 w 2137804"/>
              <a:gd name="connsiteY16" fmla="*/ 1431509 h 1866638"/>
              <a:gd name="connsiteX17" fmla="*/ 239636 w 2137804"/>
              <a:gd name="connsiteY17" fmla="*/ 1463040 h 1866638"/>
              <a:gd name="connsiteX18" fmla="*/ 277473 w 2137804"/>
              <a:gd name="connsiteY18" fmla="*/ 1475653 h 1866638"/>
              <a:gd name="connsiteX19" fmla="*/ 340535 w 2137804"/>
              <a:gd name="connsiteY19" fmla="*/ 1507184 h 1866638"/>
              <a:gd name="connsiteX20" fmla="*/ 390985 w 2137804"/>
              <a:gd name="connsiteY20" fmla="*/ 1526103 h 1866638"/>
              <a:gd name="connsiteX21" fmla="*/ 498190 w 2137804"/>
              <a:gd name="connsiteY21" fmla="*/ 1570246 h 1866638"/>
              <a:gd name="connsiteX22" fmla="*/ 542334 w 2137804"/>
              <a:gd name="connsiteY22" fmla="*/ 1595471 h 1866638"/>
              <a:gd name="connsiteX23" fmla="*/ 681070 w 2137804"/>
              <a:gd name="connsiteY23" fmla="*/ 1645920 h 1866638"/>
              <a:gd name="connsiteX24" fmla="*/ 731520 w 2137804"/>
              <a:gd name="connsiteY24" fmla="*/ 1664839 h 1866638"/>
              <a:gd name="connsiteX25" fmla="*/ 845031 w 2137804"/>
              <a:gd name="connsiteY25" fmla="*/ 1690064 h 1866638"/>
              <a:gd name="connsiteX26" fmla="*/ 933318 w 2137804"/>
              <a:gd name="connsiteY26" fmla="*/ 1702676 h 1866638"/>
              <a:gd name="connsiteX27" fmla="*/ 977462 w 2137804"/>
              <a:gd name="connsiteY27" fmla="*/ 1715289 h 1866638"/>
              <a:gd name="connsiteX28" fmla="*/ 1034218 w 2137804"/>
              <a:gd name="connsiteY28" fmla="*/ 1727901 h 1866638"/>
              <a:gd name="connsiteX29" fmla="*/ 1185567 w 2137804"/>
              <a:gd name="connsiteY29" fmla="*/ 1772045 h 1866638"/>
              <a:gd name="connsiteX30" fmla="*/ 1261241 w 2137804"/>
              <a:gd name="connsiteY30" fmla="*/ 1790963 h 1866638"/>
              <a:gd name="connsiteX31" fmla="*/ 1336916 w 2137804"/>
              <a:gd name="connsiteY31" fmla="*/ 1816188 h 1866638"/>
              <a:gd name="connsiteX32" fmla="*/ 1387365 w 2137804"/>
              <a:gd name="connsiteY32" fmla="*/ 1828800 h 1866638"/>
              <a:gd name="connsiteX33" fmla="*/ 1450427 w 2137804"/>
              <a:gd name="connsiteY33" fmla="*/ 1847719 h 1866638"/>
              <a:gd name="connsiteX34" fmla="*/ 1532408 w 2137804"/>
              <a:gd name="connsiteY34" fmla="*/ 1860331 h 1866638"/>
              <a:gd name="connsiteX35" fmla="*/ 1576551 w 2137804"/>
              <a:gd name="connsiteY35" fmla="*/ 1866638 h 1866638"/>
              <a:gd name="connsiteX36" fmla="*/ 1753125 w 2137804"/>
              <a:gd name="connsiteY36" fmla="*/ 1854025 h 1866638"/>
              <a:gd name="connsiteX37" fmla="*/ 1891862 w 2137804"/>
              <a:gd name="connsiteY37" fmla="*/ 1816188 h 1866638"/>
              <a:gd name="connsiteX38" fmla="*/ 1917087 w 2137804"/>
              <a:gd name="connsiteY38" fmla="*/ 1809882 h 1866638"/>
              <a:gd name="connsiteX39" fmla="*/ 1999067 w 2137804"/>
              <a:gd name="connsiteY39" fmla="*/ 1721595 h 1866638"/>
              <a:gd name="connsiteX40" fmla="*/ 2049517 w 2137804"/>
              <a:gd name="connsiteY40" fmla="*/ 1652227 h 1866638"/>
              <a:gd name="connsiteX41" fmla="*/ 2068436 w 2137804"/>
              <a:gd name="connsiteY41" fmla="*/ 1608083 h 1866638"/>
              <a:gd name="connsiteX42" fmla="*/ 2087354 w 2137804"/>
              <a:gd name="connsiteY42" fmla="*/ 1570246 h 1866638"/>
              <a:gd name="connsiteX43" fmla="*/ 2106273 w 2137804"/>
              <a:gd name="connsiteY43" fmla="*/ 1513490 h 1866638"/>
              <a:gd name="connsiteX44" fmla="*/ 2118885 w 2137804"/>
              <a:gd name="connsiteY44" fmla="*/ 1456734 h 1866638"/>
              <a:gd name="connsiteX45" fmla="*/ 2131498 w 2137804"/>
              <a:gd name="connsiteY45" fmla="*/ 1399978 h 1866638"/>
              <a:gd name="connsiteX46" fmla="*/ 2137804 w 2137804"/>
              <a:gd name="connsiteY46" fmla="*/ 1355835 h 1866638"/>
              <a:gd name="connsiteX47" fmla="*/ 2131498 w 2137804"/>
              <a:gd name="connsiteY47" fmla="*/ 990075 h 1866638"/>
              <a:gd name="connsiteX48" fmla="*/ 2118885 w 2137804"/>
              <a:gd name="connsiteY48" fmla="*/ 901788 h 1866638"/>
              <a:gd name="connsiteX49" fmla="*/ 2106273 w 2137804"/>
              <a:gd name="connsiteY49" fmla="*/ 662152 h 1866638"/>
              <a:gd name="connsiteX50" fmla="*/ 2099967 w 2137804"/>
              <a:gd name="connsiteY50" fmla="*/ 611703 h 1866638"/>
              <a:gd name="connsiteX51" fmla="*/ 2093660 w 2137804"/>
              <a:gd name="connsiteY51" fmla="*/ 548640 h 1866638"/>
              <a:gd name="connsiteX52" fmla="*/ 2087354 w 2137804"/>
              <a:gd name="connsiteY52" fmla="*/ 510803 h 1866638"/>
              <a:gd name="connsiteX53" fmla="*/ 2068436 w 2137804"/>
              <a:gd name="connsiteY53" fmla="*/ 422516 h 1866638"/>
              <a:gd name="connsiteX54" fmla="*/ 2049517 w 2137804"/>
              <a:gd name="connsiteY54" fmla="*/ 353148 h 1866638"/>
              <a:gd name="connsiteX55" fmla="*/ 2017986 w 2137804"/>
              <a:gd name="connsiteY55" fmla="*/ 309005 h 1866638"/>
              <a:gd name="connsiteX56" fmla="*/ 1948618 w 2137804"/>
              <a:gd name="connsiteY56" fmla="*/ 214411 h 1866638"/>
              <a:gd name="connsiteX57" fmla="*/ 1923393 w 2137804"/>
              <a:gd name="connsiteY57" fmla="*/ 176574 h 1866638"/>
              <a:gd name="connsiteX58" fmla="*/ 1828800 w 2137804"/>
              <a:gd name="connsiteY58" fmla="*/ 88287 h 1866638"/>
              <a:gd name="connsiteX59" fmla="*/ 1784656 w 2137804"/>
              <a:gd name="connsiteY59" fmla="*/ 63063 h 1866638"/>
              <a:gd name="connsiteX60" fmla="*/ 1753125 w 2137804"/>
              <a:gd name="connsiteY60" fmla="*/ 56756 h 1866638"/>
              <a:gd name="connsiteX61" fmla="*/ 1677451 w 2137804"/>
              <a:gd name="connsiteY61" fmla="*/ 31531 h 1866638"/>
              <a:gd name="connsiteX62" fmla="*/ 1595470 w 2137804"/>
              <a:gd name="connsiteY62" fmla="*/ 18919 h 1866638"/>
              <a:gd name="connsiteX63" fmla="*/ 1557633 w 2137804"/>
              <a:gd name="connsiteY63" fmla="*/ 12613 h 1866638"/>
              <a:gd name="connsiteX64" fmla="*/ 1526102 w 2137804"/>
              <a:gd name="connsiteY64" fmla="*/ 6307 h 1866638"/>
              <a:gd name="connsiteX65" fmla="*/ 1242323 w 2137804"/>
              <a:gd name="connsiteY65" fmla="*/ 0 h 1866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137804" h="1866638">
                <a:moveTo>
                  <a:pt x="1242323" y="0"/>
                </a:moveTo>
                <a:lnTo>
                  <a:pt x="1008993" y="687377"/>
                </a:lnTo>
                <a:lnTo>
                  <a:pt x="952237" y="775664"/>
                </a:lnTo>
                <a:lnTo>
                  <a:pt x="857644" y="813501"/>
                </a:lnTo>
                <a:lnTo>
                  <a:pt x="126124" y="990075"/>
                </a:lnTo>
                <a:lnTo>
                  <a:pt x="100899" y="1015300"/>
                </a:lnTo>
                <a:cubicBezTo>
                  <a:pt x="81980" y="1023708"/>
                  <a:pt x="61165" y="1028741"/>
                  <a:pt x="44143" y="1040525"/>
                </a:cubicBezTo>
                <a:cubicBezTo>
                  <a:pt x="19453" y="1057618"/>
                  <a:pt x="20859" y="1068980"/>
                  <a:pt x="12612" y="1090974"/>
                </a:cubicBezTo>
                <a:cubicBezTo>
                  <a:pt x="8637" y="1101573"/>
                  <a:pt x="4204" y="1111995"/>
                  <a:pt x="0" y="1122505"/>
                </a:cubicBezTo>
                <a:cubicBezTo>
                  <a:pt x="2102" y="1162444"/>
                  <a:pt x="902" y="1202695"/>
                  <a:pt x="6306" y="1242323"/>
                </a:cubicBezTo>
                <a:cubicBezTo>
                  <a:pt x="7330" y="1249833"/>
                  <a:pt x="15932" y="1254276"/>
                  <a:pt x="18918" y="1261242"/>
                </a:cubicBezTo>
                <a:cubicBezTo>
                  <a:pt x="22332" y="1269208"/>
                  <a:pt x="20631" y="1279117"/>
                  <a:pt x="25225" y="1286467"/>
                </a:cubicBezTo>
                <a:cubicBezTo>
                  <a:pt x="31527" y="1296550"/>
                  <a:pt x="42711" y="1302663"/>
                  <a:pt x="50449" y="1311691"/>
                </a:cubicBezTo>
                <a:cubicBezTo>
                  <a:pt x="55382" y="1317446"/>
                  <a:pt x="57992" y="1324976"/>
                  <a:pt x="63062" y="1330610"/>
                </a:cubicBezTo>
                <a:cubicBezTo>
                  <a:pt x="81152" y="1350710"/>
                  <a:pt x="113963" y="1383463"/>
                  <a:pt x="138736" y="1399978"/>
                </a:cubicBezTo>
                <a:cubicBezTo>
                  <a:pt x="146558" y="1405193"/>
                  <a:pt x="155743" y="1408026"/>
                  <a:pt x="163961" y="1412591"/>
                </a:cubicBezTo>
                <a:cubicBezTo>
                  <a:pt x="174676" y="1418543"/>
                  <a:pt x="185294" y="1424710"/>
                  <a:pt x="195492" y="1431509"/>
                </a:cubicBezTo>
                <a:cubicBezTo>
                  <a:pt x="210538" y="1441539"/>
                  <a:pt x="223715" y="1454467"/>
                  <a:pt x="239636" y="1463040"/>
                </a:cubicBezTo>
                <a:cubicBezTo>
                  <a:pt x="251342" y="1469343"/>
                  <a:pt x="265293" y="1470324"/>
                  <a:pt x="277473" y="1475653"/>
                </a:cubicBezTo>
                <a:cubicBezTo>
                  <a:pt x="299004" y="1485073"/>
                  <a:pt x="319059" y="1497639"/>
                  <a:pt x="340535" y="1507184"/>
                </a:cubicBezTo>
                <a:cubicBezTo>
                  <a:pt x="356947" y="1514478"/>
                  <a:pt x="374734" y="1518456"/>
                  <a:pt x="390985" y="1526103"/>
                </a:cubicBezTo>
                <a:cubicBezTo>
                  <a:pt x="490589" y="1572976"/>
                  <a:pt x="404560" y="1546840"/>
                  <a:pt x="498190" y="1570246"/>
                </a:cubicBezTo>
                <a:cubicBezTo>
                  <a:pt x="512905" y="1578654"/>
                  <a:pt x="526879" y="1588516"/>
                  <a:pt x="542334" y="1595471"/>
                </a:cubicBezTo>
                <a:cubicBezTo>
                  <a:pt x="600247" y="1621532"/>
                  <a:pt x="625608" y="1626345"/>
                  <a:pt x="681070" y="1645920"/>
                </a:cubicBezTo>
                <a:cubicBezTo>
                  <a:pt x="698006" y="1651897"/>
                  <a:pt x="714177" y="1660170"/>
                  <a:pt x="731520" y="1664839"/>
                </a:cubicBezTo>
                <a:cubicBezTo>
                  <a:pt x="768947" y="1674916"/>
                  <a:pt x="806661" y="1684583"/>
                  <a:pt x="845031" y="1690064"/>
                </a:cubicBezTo>
                <a:lnTo>
                  <a:pt x="933318" y="1702676"/>
                </a:lnTo>
                <a:cubicBezTo>
                  <a:pt x="948033" y="1706880"/>
                  <a:pt x="962615" y="1711577"/>
                  <a:pt x="977462" y="1715289"/>
                </a:cubicBezTo>
                <a:cubicBezTo>
                  <a:pt x="996263" y="1719989"/>
                  <a:pt x="1015521" y="1722802"/>
                  <a:pt x="1034218" y="1727901"/>
                </a:cubicBezTo>
                <a:cubicBezTo>
                  <a:pt x="1084918" y="1741728"/>
                  <a:pt x="1134584" y="1759300"/>
                  <a:pt x="1185567" y="1772045"/>
                </a:cubicBezTo>
                <a:cubicBezTo>
                  <a:pt x="1210792" y="1778351"/>
                  <a:pt x="1236280" y="1783683"/>
                  <a:pt x="1261241" y="1790963"/>
                </a:cubicBezTo>
                <a:cubicBezTo>
                  <a:pt x="1286767" y="1798408"/>
                  <a:pt x="1311448" y="1808548"/>
                  <a:pt x="1336916" y="1816188"/>
                </a:cubicBezTo>
                <a:cubicBezTo>
                  <a:pt x="1353519" y="1821169"/>
                  <a:pt x="1370664" y="1824161"/>
                  <a:pt x="1387365" y="1828800"/>
                </a:cubicBezTo>
                <a:cubicBezTo>
                  <a:pt x="1408511" y="1834674"/>
                  <a:pt x="1429222" y="1842064"/>
                  <a:pt x="1450427" y="1847719"/>
                </a:cubicBezTo>
                <a:cubicBezTo>
                  <a:pt x="1476916" y="1854783"/>
                  <a:pt x="1505571" y="1856753"/>
                  <a:pt x="1532408" y="1860331"/>
                </a:cubicBezTo>
                <a:lnTo>
                  <a:pt x="1576551" y="1866638"/>
                </a:lnTo>
                <a:cubicBezTo>
                  <a:pt x="1635409" y="1862434"/>
                  <a:pt x="1694441" y="1860202"/>
                  <a:pt x="1753125" y="1854025"/>
                </a:cubicBezTo>
                <a:cubicBezTo>
                  <a:pt x="1828493" y="1846091"/>
                  <a:pt x="1812926" y="1835921"/>
                  <a:pt x="1891862" y="1816188"/>
                </a:cubicBezTo>
                <a:lnTo>
                  <a:pt x="1917087" y="1809882"/>
                </a:lnTo>
                <a:cubicBezTo>
                  <a:pt x="1966593" y="1772751"/>
                  <a:pt x="1934572" y="1799910"/>
                  <a:pt x="1999067" y="1721595"/>
                </a:cubicBezTo>
                <a:cubicBezTo>
                  <a:pt x="2023609" y="1691794"/>
                  <a:pt x="2033227" y="1684807"/>
                  <a:pt x="2049517" y="1652227"/>
                </a:cubicBezTo>
                <a:cubicBezTo>
                  <a:pt x="2056677" y="1637908"/>
                  <a:pt x="2061727" y="1622619"/>
                  <a:pt x="2068436" y="1608083"/>
                </a:cubicBezTo>
                <a:cubicBezTo>
                  <a:pt x="2074345" y="1595280"/>
                  <a:pt x="2081048" y="1582858"/>
                  <a:pt x="2087354" y="1570246"/>
                </a:cubicBezTo>
                <a:cubicBezTo>
                  <a:pt x="2101174" y="1501144"/>
                  <a:pt x="2083893" y="1573169"/>
                  <a:pt x="2106273" y="1513490"/>
                </a:cubicBezTo>
                <a:cubicBezTo>
                  <a:pt x="2110467" y="1502307"/>
                  <a:pt x="2116706" y="1466539"/>
                  <a:pt x="2118885" y="1456734"/>
                </a:cubicBezTo>
                <a:cubicBezTo>
                  <a:pt x="2126441" y="1422731"/>
                  <a:pt x="2125160" y="1438003"/>
                  <a:pt x="2131498" y="1399978"/>
                </a:cubicBezTo>
                <a:cubicBezTo>
                  <a:pt x="2133942" y="1385317"/>
                  <a:pt x="2135702" y="1370549"/>
                  <a:pt x="2137804" y="1355835"/>
                </a:cubicBezTo>
                <a:cubicBezTo>
                  <a:pt x="2135702" y="1233915"/>
                  <a:pt x="2135192" y="1111957"/>
                  <a:pt x="2131498" y="990075"/>
                </a:cubicBezTo>
                <a:cubicBezTo>
                  <a:pt x="2130914" y="970791"/>
                  <a:pt x="2122463" y="923256"/>
                  <a:pt x="2118885" y="901788"/>
                </a:cubicBezTo>
                <a:cubicBezTo>
                  <a:pt x="2114681" y="821909"/>
                  <a:pt x="2116194" y="741524"/>
                  <a:pt x="2106273" y="662152"/>
                </a:cubicBezTo>
                <a:cubicBezTo>
                  <a:pt x="2104171" y="645336"/>
                  <a:pt x="2101839" y="628547"/>
                  <a:pt x="2099967" y="611703"/>
                </a:cubicBezTo>
                <a:cubicBezTo>
                  <a:pt x="2097634" y="590706"/>
                  <a:pt x="2096280" y="569603"/>
                  <a:pt x="2093660" y="548640"/>
                </a:cubicBezTo>
                <a:cubicBezTo>
                  <a:pt x="2092074" y="535952"/>
                  <a:pt x="2089298" y="523441"/>
                  <a:pt x="2087354" y="510803"/>
                </a:cubicBezTo>
                <a:cubicBezTo>
                  <a:pt x="2073948" y="423665"/>
                  <a:pt x="2090213" y="509621"/>
                  <a:pt x="2068436" y="422516"/>
                </a:cubicBezTo>
                <a:cubicBezTo>
                  <a:pt x="2062245" y="397751"/>
                  <a:pt x="2062141" y="376592"/>
                  <a:pt x="2049517" y="353148"/>
                </a:cubicBezTo>
                <a:cubicBezTo>
                  <a:pt x="2040944" y="337227"/>
                  <a:pt x="2028016" y="324051"/>
                  <a:pt x="2017986" y="309005"/>
                </a:cubicBezTo>
                <a:cubicBezTo>
                  <a:pt x="1920667" y="163026"/>
                  <a:pt x="2053616" y="350909"/>
                  <a:pt x="1948618" y="214411"/>
                </a:cubicBezTo>
                <a:cubicBezTo>
                  <a:pt x="1939376" y="202396"/>
                  <a:pt x="1933375" y="187982"/>
                  <a:pt x="1923393" y="176574"/>
                </a:cubicBezTo>
                <a:cubicBezTo>
                  <a:pt x="1892598" y="141380"/>
                  <a:pt x="1864626" y="115156"/>
                  <a:pt x="1828800" y="88287"/>
                </a:cubicBezTo>
                <a:cubicBezTo>
                  <a:pt x="1817729" y="79984"/>
                  <a:pt x="1797224" y="67252"/>
                  <a:pt x="1784656" y="63063"/>
                </a:cubicBezTo>
                <a:cubicBezTo>
                  <a:pt x="1774488" y="59673"/>
                  <a:pt x="1763391" y="59836"/>
                  <a:pt x="1753125" y="56756"/>
                </a:cubicBezTo>
                <a:cubicBezTo>
                  <a:pt x="1673640" y="32910"/>
                  <a:pt x="1778098" y="54758"/>
                  <a:pt x="1677451" y="31531"/>
                </a:cubicBezTo>
                <a:cubicBezTo>
                  <a:pt x="1661722" y="27901"/>
                  <a:pt x="1609527" y="21082"/>
                  <a:pt x="1595470" y="18919"/>
                </a:cubicBezTo>
                <a:cubicBezTo>
                  <a:pt x="1582832" y="16975"/>
                  <a:pt x="1570213" y="14900"/>
                  <a:pt x="1557633" y="12613"/>
                </a:cubicBezTo>
                <a:cubicBezTo>
                  <a:pt x="1547087" y="10696"/>
                  <a:pt x="1536818" y="6530"/>
                  <a:pt x="1526102" y="6307"/>
                </a:cubicBezTo>
                <a:cubicBezTo>
                  <a:pt x="1435733" y="4424"/>
                  <a:pt x="1345324" y="6307"/>
                  <a:pt x="1242323" y="0"/>
                </a:cubicBezTo>
                <a:close/>
              </a:path>
            </a:pathLst>
          </a:cu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687C23-1701-92E9-5D8C-D9D662C778B0}"/>
              </a:ext>
            </a:extLst>
          </p:cNvPr>
          <p:cNvSpPr/>
          <p:nvPr/>
        </p:nvSpPr>
        <p:spPr>
          <a:xfrm rot="4254668">
            <a:off x="7938021" y="3750875"/>
            <a:ext cx="176574" cy="214411"/>
          </a:xfrm>
          <a:prstGeom prst="ellipse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8F9E52-D6D6-D106-109F-2E6C4C729B36}"/>
              </a:ext>
            </a:extLst>
          </p:cNvPr>
          <p:cNvSpPr/>
          <p:nvPr/>
        </p:nvSpPr>
        <p:spPr>
          <a:xfrm rot="4254668">
            <a:off x="7869703" y="4281648"/>
            <a:ext cx="176574" cy="214411"/>
          </a:xfrm>
          <a:prstGeom prst="ellipse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ACF1B7E-1661-368B-378E-EC1193C933C1}"/>
              </a:ext>
            </a:extLst>
          </p:cNvPr>
          <p:cNvSpPr/>
          <p:nvPr/>
        </p:nvSpPr>
        <p:spPr>
          <a:xfrm>
            <a:off x="7719550" y="2070616"/>
            <a:ext cx="176574" cy="345440"/>
          </a:xfrm>
          <a:prstGeom prst="ellipse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0E2C7-394B-A640-92C6-293A844E73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88BE1-E623-EE31-28BB-C0E4ECA8A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100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een, table, pink, purple&#10;&#10;Description automatically generated">
            <a:extLst>
              <a:ext uri="{FF2B5EF4-FFF2-40B4-BE49-F238E27FC236}">
                <a16:creationId xmlns:a16="http://schemas.microsoft.com/office/drawing/2014/main" id="{91B9F751-AC95-4DDC-A95F-B0B61710F5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234" y="2928555"/>
            <a:ext cx="5044966" cy="3476898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077" y="1060242"/>
            <a:ext cx="7921887" cy="3606762"/>
          </a:xfrm>
        </p:spPr>
        <p:txBody>
          <a:bodyPr>
            <a:normAutofit/>
          </a:bodyPr>
          <a:lstStyle/>
          <a:p>
            <a:r>
              <a:rPr lang="en-US" sz="2400" dirty="0"/>
              <a:t>US-AUP Contribution to HL-LHC</a:t>
            </a:r>
          </a:p>
          <a:p>
            <a:r>
              <a:rPr lang="en-US" sz="2400" dirty="0"/>
              <a:t>Bare RFD fabrication strategy in industry</a:t>
            </a:r>
          </a:p>
          <a:p>
            <a:r>
              <a:rPr lang="en-US" sz="2400" dirty="0"/>
              <a:t>Bare RFD manufacturing challenges</a:t>
            </a:r>
          </a:p>
          <a:p>
            <a:pPr lvl="1"/>
            <a:r>
              <a:rPr lang="en-US" dirty="0"/>
              <a:t>Poles forming case study</a:t>
            </a:r>
          </a:p>
          <a:p>
            <a:pPr lvl="1"/>
            <a:r>
              <a:rPr lang="en-US" sz="2400" dirty="0"/>
              <a:t>End Groups to Main Body alignment for final EBW</a:t>
            </a:r>
          </a:p>
          <a:p>
            <a:pPr lvl="1"/>
            <a:r>
              <a:rPr lang="en-US" sz="2400" dirty="0"/>
              <a:t>Pole-Corner-Half Main Body unconventional welding</a:t>
            </a:r>
          </a:p>
          <a:p>
            <a:pPr lvl="1"/>
            <a:r>
              <a:rPr lang="en-US" dirty="0">
                <a:cs typeface="Arial"/>
              </a:rPr>
              <a:t>Optimization of CMM metrology</a:t>
            </a:r>
          </a:p>
          <a:p>
            <a:r>
              <a:rPr lang="en-US" dirty="0">
                <a:cs typeface="Arial"/>
              </a:rPr>
              <a:t>Summary</a:t>
            </a:r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833"/>
            <a:ext cx="12192000" cy="720000"/>
          </a:xfrm>
        </p:spPr>
        <p:txBody>
          <a:bodyPr/>
          <a:lstStyle/>
          <a:p>
            <a:pPr algn="l"/>
            <a:r>
              <a:rPr lang="en-US" dirty="0"/>
              <a:t>Outline</a:t>
            </a: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EE5E1-82B5-4742-BAEE-A5A335305B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15AEC-18EF-A95A-DB37-6C0D1737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574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09D4-8F45-2F48-966D-D47B605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0" y="1792"/>
            <a:ext cx="7920000" cy="720000"/>
          </a:xfrm>
        </p:spPr>
        <p:txBody>
          <a:bodyPr/>
          <a:lstStyle/>
          <a:p>
            <a:r>
              <a:rPr lang="en-US" dirty="0"/>
              <a:t> Pre-series vs Prototypes Metrology: </a:t>
            </a:r>
            <a:br>
              <a:rPr lang="en-US" dirty="0"/>
            </a:br>
            <a:r>
              <a:rPr lang="en-US" sz="2400" i="1" dirty="0"/>
              <a:t>V-HOM End Group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D563B-33E6-9042-A884-2AAD77C0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6367" y="4508290"/>
            <a:ext cx="8498256" cy="1920283"/>
          </a:xfrm>
          <a:noFill/>
        </p:spPr>
        <p:txBody>
          <a:bodyPr>
            <a:normAutofit/>
          </a:bodyPr>
          <a:lstStyle/>
          <a:p>
            <a:r>
              <a:rPr lang="en-US" sz="2000" dirty="0"/>
              <a:t>Several improvements in manufacturing have been implemented by ZRI:</a:t>
            </a:r>
          </a:p>
          <a:p>
            <a:pPr lvl="1"/>
            <a:r>
              <a:rPr lang="en-US" sz="1600" dirty="0"/>
              <a:t>Forming tooling slightly reworked.</a:t>
            </a:r>
          </a:p>
          <a:p>
            <a:pPr lvl="1"/>
            <a:r>
              <a:rPr lang="en-US" sz="1600" dirty="0"/>
              <a:t>EBW and CNC fixtures updated.</a:t>
            </a:r>
          </a:p>
          <a:p>
            <a:r>
              <a:rPr lang="en-US" sz="2000" u="sng" dirty="0"/>
              <a:t>Significant improvement in shape accuracy </a:t>
            </a:r>
            <a:r>
              <a:rPr lang="en-US" sz="2000" u="sng" dirty="0">
                <a:solidFill>
                  <a:srgbClr val="5A5A5A"/>
                </a:solidFill>
              </a:rPr>
              <a:t>from </a:t>
            </a:r>
            <a:r>
              <a:rPr lang="en-US" sz="2000" u="sng" dirty="0">
                <a:solidFill>
                  <a:srgbClr val="7030A0"/>
                </a:solidFill>
              </a:rPr>
              <a:t>2.22mm</a:t>
            </a:r>
            <a:r>
              <a:rPr lang="en-US" sz="2000" u="sng" dirty="0">
                <a:solidFill>
                  <a:srgbClr val="5A5A5A"/>
                </a:solidFill>
              </a:rPr>
              <a:t> to +</a:t>
            </a:r>
            <a:r>
              <a:rPr lang="en-US" sz="2000" u="sng" dirty="0">
                <a:solidFill>
                  <a:srgbClr val="00B0F0"/>
                </a:solidFill>
              </a:rPr>
              <a:t>1.18mm.</a:t>
            </a:r>
          </a:p>
          <a:p>
            <a:r>
              <a:rPr lang="en-US" sz="2000" dirty="0">
                <a:solidFill>
                  <a:srgbClr val="5A5A5A"/>
                </a:solidFill>
              </a:rPr>
              <a:t>Procedures deriving prototypes have been validated.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400" dirty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19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9F8FB0-E9B6-4847-9FE8-47E4A656C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2524" y="895896"/>
            <a:ext cx="3997779" cy="2926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C48AB2-1670-D940-BFAD-9FB1B268D6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2941" y="895903"/>
            <a:ext cx="4195740" cy="29260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2F2900-0B8C-6D4B-9A39-EFDCFB43D6C4}"/>
              </a:ext>
            </a:extLst>
          </p:cNvPr>
          <p:cNvSpPr txBox="1"/>
          <p:nvPr/>
        </p:nvSpPr>
        <p:spPr>
          <a:xfrm>
            <a:off x="2924957" y="3821982"/>
            <a:ext cx="3405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</a:rPr>
              <a:t>Pre-series V-HOM End Group </a:t>
            </a:r>
            <a:br>
              <a:rPr lang="en-US" sz="1600" dirty="0">
                <a:solidFill>
                  <a:srgbClr val="00B0F0"/>
                </a:solidFill>
              </a:rPr>
            </a:br>
            <a:r>
              <a:rPr lang="en-US" sz="1600" dirty="0">
                <a:solidFill>
                  <a:srgbClr val="00B0F0"/>
                </a:solidFill>
              </a:rPr>
              <a:t>{+/-0.25mm scale}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086CEE-3D3D-054B-AE55-DC9F3471E420}"/>
              </a:ext>
            </a:extLst>
          </p:cNvPr>
          <p:cNvSpPr txBox="1"/>
          <p:nvPr/>
        </p:nvSpPr>
        <p:spPr>
          <a:xfrm>
            <a:off x="5821231" y="3826419"/>
            <a:ext cx="44319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Prototype V-HOM End Group 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{+/-0.4mm scale}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97314C5-683B-F847-961E-B5080AE2D130}"/>
              </a:ext>
            </a:extLst>
          </p:cNvPr>
          <p:cNvSpPr/>
          <p:nvPr/>
        </p:nvSpPr>
        <p:spPr>
          <a:xfrm>
            <a:off x="10337476" y="3349223"/>
            <a:ext cx="222253" cy="141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4916817-FF4E-E44A-AADF-59AD840B19E7}"/>
              </a:ext>
            </a:extLst>
          </p:cNvPr>
          <p:cNvSpPr/>
          <p:nvPr/>
        </p:nvSpPr>
        <p:spPr>
          <a:xfrm>
            <a:off x="10328050" y="1135495"/>
            <a:ext cx="222253" cy="141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7C1578-E9D4-6948-ACEA-40F7406FDE00}"/>
              </a:ext>
            </a:extLst>
          </p:cNvPr>
          <p:cNvSpPr/>
          <p:nvPr/>
        </p:nvSpPr>
        <p:spPr>
          <a:xfrm>
            <a:off x="1816109" y="2855940"/>
            <a:ext cx="890833" cy="188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ED21E1-CB98-AC4C-BD6E-0970C9D9D6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" b="-20"/>
          <a:stretch/>
        </p:blipFill>
        <p:spPr>
          <a:xfrm>
            <a:off x="1923795" y="895896"/>
            <a:ext cx="206762" cy="292608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C1FA4351-8518-E04A-BE53-2CFEC818D2E9}"/>
              </a:ext>
            </a:extLst>
          </p:cNvPr>
          <p:cNvSpPr/>
          <p:nvPr/>
        </p:nvSpPr>
        <p:spPr>
          <a:xfrm>
            <a:off x="1908351" y="3657814"/>
            <a:ext cx="278091" cy="141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9B725F3-09EB-CA41-B331-15261A12ACDB}"/>
              </a:ext>
            </a:extLst>
          </p:cNvPr>
          <p:cNvSpPr/>
          <p:nvPr/>
        </p:nvSpPr>
        <p:spPr>
          <a:xfrm>
            <a:off x="1896374" y="895896"/>
            <a:ext cx="278091" cy="141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E324F-AE4D-0845-AB76-AFA6174A6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73C6A-C6A3-043B-13DE-0E3B3CCAF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982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09D4-8F45-2F48-966D-D47B605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0" y="1792"/>
            <a:ext cx="7920000" cy="720000"/>
          </a:xfrm>
        </p:spPr>
        <p:txBody>
          <a:bodyPr/>
          <a:lstStyle/>
          <a:p>
            <a:r>
              <a:rPr lang="en-US" dirty="0"/>
              <a:t> Pre-series vs Prototypes Metrology: </a:t>
            </a:r>
            <a:br>
              <a:rPr lang="en-US" dirty="0"/>
            </a:br>
            <a:r>
              <a:rPr lang="en-US" sz="2400" i="1" dirty="0"/>
              <a:t>Main Body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D563B-33E6-9042-A884-2AAD77C0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6374" y="4508290"/>
            <a:ext cx="8333287" cy="1529999"/>
          </a:xfrm>
          <a:noFill/>
        </p:spPr>
        <p:txBody>
          <a:bodyPr>
            <a:normAutofit lnSpcReduction="10000"/>
          </a:bodyPr>
          <a:lstStyle/>
          <a:p>
            <a:r>
              <a:rPr lang="en-US" sz="2000" dirty="0"/>
              <a:t>Effective reshaping of Main Body have been performed by ZRI:</a:t>
            </a:r>
          </a:p>
          <a:p>
            <a:pPr lvl="1"/>
            <a:r>
              <a:rPr lang="en-US" sz="1600" dirty="0"/>
              <a:t>Poles and extremity of main body can be reshaped with sub-mm accuracy to enhance the cavity Frequency before final EBW</a:t>
            </a:r>
          </a:p>
          <a:p>
            <a:r>
              <a:rPr lang="en-US" sz="2000" u="sng" dirty="0"/>
              <a:t>Noticeable improvement in shape accuracy </a:t>
            </a:r>
            <a:r>
              <a:rPr lang="en-US" sz="2000" u="sng" dirty="0">
                <a:solidFill>
                  <a:srgbClr val="5A5A5A"/>
                </a:solidFill>
              </a:rPr>
              <a:t>from </a:t>
            </a:r>
            <a:r>
              <a:rPr lang="en-US" sz="2000" u="sng" dirty="0">
                <a:solidFill>
                  <a:srgbClr val="7030A0"/>
                </a:solidFill>
              </a:rPr>
              <a:t>2.22mm</a:t>
            </a:r>
            <a:r>
              <a:rPr lang="en-US" sz="2000" u="sng" dirty="0">
                <a:solidFill>
                  <a:srgbClr val="5A5A5A"/>
                </a:solidFill>
              </a:rPr>
              <a:t> to +</a:t>
            </a:r>
            <a:r>
              <a:rPr lang="en-US" sz="2000" u="sng" dirty="0">
                <a:solidFill>
                  <a:srgbClr val="00B0F0"/>
                </a:solidFill>
              </a:rPr>
              <a:t>1.86mm.</a:t>
            </a:r>
          </a:p>
          <a:p>
            <a:r>
              <a:rPr lang="en-US" sz="2000" dirty="0">
                <a:solidFill>
                  <a:srgbClr val="5A5A5A"/>
                </a:solidFill>
              </a:rPr>
              <a:t>Procedures deriving prototypes have been revised to improve results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400" dirty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19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C48AB2-1670-D940-BFAD-9FB1B268D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0606" y="946052"/>
            <a:ext cx="4212585" cy="28803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2F2900-0B8C-6D4B-9A39-EFDCFB43D6C4}"/>
              </a:ext>
            </a:extLst>
          </p:cNvPr>
          <p:cNvSpPr txBox="1"/>
          <p:nvPr/>
        </p:nvSpPr>
        <p:spPr>
          <a:xfrm>
            <a:off x="2155975" y="3828793"/>
            <a:ext cx="34056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</a:rPr>
              <a:t>Pre-series Main Body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086CEE-3D3D-054B-AE55-DC9F3471E420}"/>
              </a:ext>
            </a:extLst>
          </p:cNvPr>
          <p:cNvSpPr txBox="1"/>
          <p:nvPr/>
        </p:nvSpPr>
        <p:spPr>
          <a:xfrm>
            <a:off x="5863643" y="3805926"/>
            <a:ext cx="44319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Prototype Main Body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F3D70CC-5DA7-654D-A56A-770AE449F0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367" y="946052"/>
            <a:ext cx="4262484" cy="288036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595863-1BF6-CB49-9A33-F4BBC561B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CEEEC-27AC-3359-F9BD-732F89BC5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870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49D0B-6471-EE44-AA72-AA818AA5C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0" y="10739"/>
            <a:ext cx="7920000" cy="720000"/>
          </a:xfrm>
        </p:spPr>
        <p:txBody>
          <a:bodyPr/>
          <a:lstStyle/>
          <a:p>
            <a:r>
              <a:rPr lang="en-US" dirty="0"/>
              <a:t>Prototype NRFDP001: </a:t>
            </a:r>
            <a:br>
              <a:rPr lang="en-US" dirty="0"/>
            </a:br>
            <a:r>
              <a:rPr lang="en-US" sz="2400" i="1" dirty="0"/>
              <a:t>Clean Room assembly issues at ZRI</a:t>
            </a:r>
            <a:endParaRPr lang="en-US" i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0DBFCE-C4F4-6345-A570-B69DFA859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122" y="1085116"/>
            <a:ext cx="4491773" cy="491685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400050">
              <a:buFont typeface="Wingdings" panose="05000000000000000000" pitchFamily="2" charset="2"/>
              <a:buChar char="v"/>
            </a:pPr>
            <a:r>
              <a:rPr lang="en-US" sz="2000" u="sng" dirty="0"/>
              <a:t>First Cold Test at FNAL: Cold leak at 2K</a:t>
            </a:r>
            <a:endParaRPr lang="en-US" sz="2000" dirty="0"/>
          </a:p>
          <a:p>
            <a:pPr marL="400050"/>
            <a:r>
              <a:rPr lang="en-US" sz="2000" dirty="0"/>
              <a:t>VT showed some assembly issues</a:t>
            </a:r>
          </a:p>
          <a:p>
            <a:pPr marL="800100" lvl="1"/>
            <a:r>
              <a:rPr lang="en-US" sz="1800" u="sng" dirty="0">
                <a:solidFill>
                  <a:srgbClr val="00B0F0"/>
                </a:solidFill>
              </a:rPr>
              <a:t>Concentricity</a:t>
            </a:r>
            <a:r>
              <a:rPr lang="en-US" sz="1800" dirty="0"/>
              <a:t> cavity flanges/caps</a:t>
            </a:r>
          </a:p>
          <a:p>
            <a:pPr marL="800100" lvl="1"/>
            <a:r>
              <a:rPr lang="en-US" sz="1800" dirty="0"/>
              <a:t>up to 230µm of </a:t>
            </a:r>
            <a:r>
              <a:rPr lang="en-US" sz="1800" u="sng" dirty="0">
                <a:solidFill>
                  <a:srgbClr val="FF0000"/>
                </a:solidFill>
              </a:rPr>
              <a:t>gap</a:t>
            </a:r>
            <a:r>
              <a:rPr lang="en-US" sz="1800" dirty="0"/>
              <a:t> (V-HOM side)</a:t>
            </a:r>
          </a:p>
          <a:p>
            <a:r>
              <a:rPr lang="en-US" sz="2000" dirty="0"/>
              <a:t>Shipped back to ZRI for a new HPR + updated assembly (witness by FNAL) </a:t>
            </a:r>
          </a:p>
          <a:p>
            <a:r>
              <a:rPr lang="en-US" sz="2000" u="sng" dirty="0"/>
              <a:t>Second VTS at FNAL: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>
                <a:highlight>
                  <a:srgbClr val="00FF00"/>
                </a:highlight>
              </a:rPr>
              <a:t>Leak problems: solved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/>
              <a:t>Very good Q</a:t>
            </a:r>
            <a:r>
              <a:rPr lang="en-US" sz="1800" baseline="-25000" dirty="0"/>
              <a:t>0</a:t>
            </a:r>
            <a:r>
              <a:rPr lang="en-US" sz="1800" dirty="0"/>
              <a:t> at low field but FE limited cavity performances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Next steps: retesting at </a:t>
            </a:r>
            <a:r>
              <a:rPr lang="en-US" sz="2000" dirty="0" err="1"/>
              <a:t>JLab</a:t>
            </a:r>
            <a:r>
              <a:rPr lang="en-US" sz="2000" dirty="0"/>
              <a:t> + some extra NDTs on internal surfaces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490A8-2A85-2043-B00B-B065040837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2798" y="1086747"/>
            <a:ext cx="4096218" cy="475260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F46D2B-64D1-DA43-BF59-B1DD286B3F76}"/>
              </a:ext>
            </a:extLst>
          </p:cNvPr>
          <p:cNvCxnSpPr>
            <a:cxnSpLocks/>
          </p:cNvCxnSpPr>
          <p:nvPr/>
        </p:nvCxnSpPr>
        <p:spPr>
          <a:xfrm>
            <a:off x="9269632" y="2012445"/>
            <a:ext cx="63256" cy="310261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2A11822-C46F-254C-8CC0-CD792383E001}"/>
              </a:ext>
            </a:extLst>
          </p:cNvPr>
          <p:cNvCxnSpPr>
            <a:cxnSpLocks/>
          </p:cNvCxnSpPr>
          <p:nvPr/>
        </p:nvCxnSpPr>
        <p:spPr>
          <a:xfrm>
            <a:off x="9270464" y="1997873"/>
            <a:ext cx="124863" cy="312447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546D83-FAEC-6144-A52D-0BD5E75F46AF}"/>
              </a:ext>
            </a:extLst>
          </p:cNvPr>
          <p:cNvCxnSpPr>
            <a:cxnSpLocks/>
          </p:cNvCxnSpPr>
          <p:nvPr/>
        </p:nvCxnSpPr>
        <p:spPr>
          <a:xfrm>
            <a:off x="6243148" y="2637224"/>
            <a:ext cx="3058112" cy="23513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963A87-410E-A343-BF72-145591AA6A92}"/>
              </a:ext>
            </a:extLst>
          </p:cNvPr>
          <p:cNvCxnSpPr>
            <a:cxnSpLocks/>
          </p:cNvCxnSpPr>
          <p:nvPr/>
        </p:nvCxnSpPr>
        <p:spPr>
          <a:xfrm flipV="1">
            <a:off x="9276964" y="1970755"/>
            <a:ext cx="504056" cy="198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78C1F9B-8D87-3D4E-B4E7-54352D271B5A}"/>
              </a:ext>
            </a:extLst>
          </p:cNvPr>
          <p:cNvCxnSpPr>
            <a:cxnSpLocks/>
          </p:cNvCxnSpPr>
          <p:nvPr/>
        </p:nvCxnSpPr>
        <p:spPr>
          <a:xfrm>
            <a:off x="9395320" y="5119275"/>
            <a:ext cx="565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CDEAA3A-7C20-F44F-AB7A-0D4C430AEF6C}"/>
              </a:ext>
            </a:extLst>
          </p:cNvPr>
          <p:cNvCxnSpPr>
            <a:cxnSpLocks/>
          </p:cNvCxnSpPr>
          <p:nvPr/>
        </p:nvCxnSpPr>
        <p:spPr>
          <a:xfrm flipV="1">
            <a:off x="8719529" y="1958158"/>
            <a:ext cx="504056" cy="198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041363C-E84A-174A-A918-B1A03B08E4DE}"/>
              </a:ext>
            </a:extLst>
          </p:cNvPr>
          <p:cNvCxnSpPr>
            <a:cxnSpLocks/>
          </p:cNvCxnSpPr>
          <p:nvPr/>
        </p:nvCxnSpPr>
        <p:spPr>
          <a:xfrm>
            <a:off x="8738532" y="5115057"/>
            <a:ext cx="565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643DD50-7E0B-E549-8A20-F2CB47005713}"/>
              </a:ext>
            </a:extLst>
          </p:cNvPr>
          <p:cNvCxnSpPr>
            <a:cxnSpLocks/>
          </p:cNvCxnSpPr>
          <p:nvPr/>
        </p:nvCxnSpPr>
        <p:spPr>
          <a:xfrm flipV="1">
            <a:off x="6243148" y="2012445"/>
            <a:ext cx="2889800" cy="270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8D2226-B549-664F-A5EA-CB3E9B6B4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7EC1-F8A6-D42A-09EA-CE4D9D5A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71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D0838-BCC8-B8A4-561C-D94994E6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720000"/>
          </a:xfrm>
        </p:spPr>
        <p:txBody>
          <a:bodyPr/>
          <a:lstStyle/>
          <a:p>
            <a:r>
              <a:rPr lang="en-US" dirty="0"/>
              <a:t>US-AUP contribution to HL-LHC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0D755-154B-993F-A768-4DDCED715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2" y="645916"/>
            <a:ext cx="11258624" cy="5596049"/>
          </a:xfrm>
        </p:spPr>
        <p:txBody>
          <a:bodyPr>
            <a:normAutofit/>
          </a:bodyPr>
          <a:lstStyle/>
          <a:p>
            <a:r>
              <a:rPr lang="en-US" sz="2000" dirty="0"/>
              <a:t>US contributes to HL-LHC with RFD dressed crab cavities in the framework of US-AUP</a:t>
            </a:r>
            <a:r>
              <a:rPr lang="en-US" sz="2000" dirty="0">
                <a:solidFill>
                  <a:srgbClr val="5A5A5A"/>
                </a:solidFill>
              </a:rPr>
              <a:t>*</a:t>
            </a:r>
          </a:p>
          <a:p>
            <a:r>
              <a:rPr lang="en-US" sz="2000" dirty="0"/>
              <a:t>Bare RFD Crab Cavities:</a:t>
            </a:r>
          </a:p>
          <a:p>
            <a:pPr lvl="1"/>
            <a:r>
              <a:rPr lang="en-US" sz="1800" dirty="0"/>
              <a:t>The electromagnetic design was inherited from LARP</a:t>
            </a:r>
            <a:r>
              <a:rPr lang="en-US" sz="1800" dirty="0">
                <a:solidFill>
                  <a:srgbClr val="5A5A5A"/>
                </a:solidFill>
              </a:rPr>
              <a:t>**,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5A5A5A"/>
                </a:solidFill>
              </a:rPr>
              <a:t>updated after extensive R&amp;D phase at CERN. 2 x LARP cavities were qualified via cold tests.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sz="1800" dirty="0"/>
              <a:t>2x AUP bare cavities prototypes have been qualified in VTS: exceeded functional requirements</a:t>
            </a:r>
          </a:p>
          <a:p>
            <a:pPr lvl="1"/>
            <a:r>
              <a:rPr lang="en-US" sz="1800" dirty="0"/>
              <a:t>2x AUP Pre-series bare cavities have been completed, qualification ongoing</a:t>
            </a:r>
          </a:p>
          <a:p>
            <a:pPr lvl="1"/>
            <a:r>
              <a:rPr lang="en-US" sz="1800" dirty="0"/>
              <a:t>10x AUP Series bare cavities, manufacturing in progress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2CF90-53FF-6542-EFA1-01FBCF56367C}"/>
              </a:ext>
            </a:extLst>
          </p:cNvPr>
          <p:cNvSpPr txBox="1"/>
          <p:nvPr/>
        </p:nvSpPr>
        <p:spPr>
          <a:xfrm>
            <a:off x="1515627" y="6248871"/>
            <a:ext cx="5562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A5A5A"/>
                </a:solidFill>
              </a:rPr>
              <a:t>*US-AUP: HL-LHC Accelerator Upgrade Project, managed by FNAL</a:t>
            </a:r>
          </a:p>
          <a:p>
            <a:r>
              <a:rPr lang="en-US" sz="1400" dirty="0">
                <a:solidFill>
                  <a:srgbClr val="5A5A5A"/>
                </a:solidFill>
              </a:rPr>
              <a:t>**LARP: LHC Accelerator Research Program</a:t>
            </a:r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E41ADF9B-F08D-2A57-70F4-125B8C74E2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25635"/>
          <a:stretch/>
        </p:blipFill>
        <p:spPr bwMode="auto">
          <a:xfrm>
            <a:off x="1110799" y="2996405"/>
            <a:ext cx="3827099" cy="31163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736759D-B7D5-FA0B-5AC5-6E5DE4829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2E690-56A9-78EF-0198-448363E24E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6" t="6819" r="1495"/>
          <a:stretch/>
        </p:blipFill>
        <p:spPr>
          <a:xfrm>
            <a:off x="5015425" y="2996405"/>
            <a:ext cx="6014494" cy="3116397"/>
          </a:xfrm>
          <a:prstGeom prst="rect">
            <a:avLst/>
          </a:prstGeom>
          <a:ln>
            <a:noFill/>
          </a:ln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166090-15E3-BED4-7259-68FDA088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0686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197734-59FD-46A1-8489-BA867A115C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080" y="760136"/>
            <a:ext cx="8794883" cy="413098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0DEDC4-93EF-4452-8871-4C11B9B3B67B}"/>
              </a:ext>
            </a:extLst>
          </p:cNvPr>
          <p:cNvCxnSpPr>
            <a:cxnSpLocks/>
          </p:cNvCxnSpPr>
          <p:nvPr/>
        </p:nvCxnSpPr>
        <p:spPr>
          <a:xfrm flipV="1">
            <a:off x="3562351" y="4258609"/>
            <a:ext cx="356544" cy="2036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8FF411B-60AF-412D-8150-2305E49895B4}"/>
              </a:ext>
            </a:extLst>
          </p:cNvPr>
          <p:cNvSpPr/>
          <p:nvPr/>
        </p:nvSpPr>
        <p:spPr>
          <a:xfrm>
            <a:off x="2951498" y="4393451"/>
            <a:ext cx="6543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Corner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BBE06E-E495-4C9A-B6A5-281A123789FA}"/>
              </a:ext>
            </a:extLst>
          </p:cNvPr>
          <p:cNvCxnSpPr>
            <a:cxnSpLocks/>
          </p:cNvCxnSpPr>
          <p:nvPr/>
        </p:nvCxnSpPr>
        <p:spPr>
          <a:xfrm flipV="1">
            <a:off x="4587446" y="3749849"/>
            <a:ext cx="720180" cy="10565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7752BDC-F256-4DE1-A4E4-8FD91007EA66}"/>
              </a:ext>
            </a:extLst>
          </p:cNvPr>
          <p:cNvSpPr/>
          <p:nvPr/>
        </p:nvSpPr>
        <p:spPr>
          <a:xfrm rot="10800000" flipV="1">
            <a:off x="3907583" y="4786581"/>
            <a:ext cx="8687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Pole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886168-F384-462E-B628-C3DAD1A31E6D}"/>
              </a:ext>
            </a:extLst>
          </p:cNvPr>
          <p:cNvCxnSpPr>
            <a:cxnSpLocks/>
          </p:cNvCxnSpPr>
          <p:nvPr/>
        </p:nvCxnSpPr>
        <p:spPr>
          <a:xfrm flipV="1">
            <a:off x="6337029" y="4521607"/>
            <a:ext cx="218341" cy="6640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8A9C432-FA53-4CDC-971A-6382882C94CB}"/>
              </a:ext>
            </a:extLst>
          </p:cNvPr>
          <p:cNvSpPr/>
          <p:nvPr/>
        </p:nvSpPr>
        <p:spPr>
          <a:xfrm>
            <a:off x="5116009" y="5130509"/>
            <a:ext cx="13881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Half Main Body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8F194B-CD65-4523-AECB-B5353F44A145}"/>
              </a:ext>
            </a:extLst>
          </p:cNvPr>
          <p:cNvSpPr/>
          <p:nvPr/>
        </p:nvSpPr>
        <p:spPr>
          <a:xfrm>
            <a:off x="7195510" y="5227384"/>
            <a:ext cx="7922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spc="-100" dirty="0">
                <a:solidFill>
                  <a:srgbClr val="0092BD"/>
                </a:solidFill>
              </a:rPr>
              <a:t>End Cap</a:t>
            </a:r>
            <a:endParaRPr lang="en-GB" sz="1400" spc="-100" dirty="0">
              <a:solidFill>
                <a:srgbClr val="0092BD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BBD2D6-9BEA-45E2-82F9-85616ADF56CD}"/>
              </a:ext>
            </a:extLst>
          </p:cNvPr>
          <p:cNvCxnSpPr>
            <a:cxnSpLocks/>
          </p:cNvCxnSpPr>
          <p:nvPr/>
        </p:nvCxnSpPr>
        <p:spPr>
          <a:xfrm flipH="1" flipV="1">
            <a:off x="7270810" y="4772628"/>
            <a:ext cx="62388" cy="4646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FD8259E-4958-4E68-868A-49B6FF4F9292}"/>
              </a:ext>
            </a:extLst>
          </p:cNvPr>
          <p:cNvSpPr/>
          <p:nvPr/>
        </p:nvSpPr>
        <p:spPr>
          <a:xfrm>
            <a:off x="1122083" y="1116042"/>
            <a:ext cx="958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V-HOM</a:t>
            </a:r>
          </a:p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Waveguide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FAB926-7FF8-4345-94E8-107B52001038}"/>
              </a:ext>
            </a:extLst>
          </p:cNvPr>
          <p:cNvSpPr/>
          <p:nvPr/>
        </p:nvSpPr>
        <p:spPr>
          <a:xfrm>
            <a:off x="10090726" y="2087935"/>
            <a:ext cx="958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H-HOM</a:t>
            </a:r>
          </a:p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Waveguide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F98AFE-FA57-46C2-B4F1-6896CD208E37}"/>
              </a:ext>
            </a:extLst>
          </p:cNvPr>
          <p:cNvSpPr/>
          <p:nvPr/>
        </p:nvSpPr>
        <p:spPr>
          <a:xfrm>
            <a:off x="9505417" y="4894784"/>
            <a:ext cx="1085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FPC</a:t>
            </a:r>
          </a:p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Waveguide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420A5A-559F-4C25-8716-11A2FA08A972}"/>
              </a:ext>
            </a:extLst>
          </p:cNvPr>
          <p:cNvSpPr/>
          <p:nvPr/>
        </p:nvSpPr>
        <p:spPr>
          <a:xfrm>
            <a:off x="1733309" y="3888995"/>
            <a:ext cx="908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Antenna</a:t>
            </a:r>
          </a:p>
          <a:p>
            <a:pPr algn="ctr"/>
            <a:r>
              <a:rPr lang="en-GB" sz="1400" spc="-100" dirty="0" err="1">
                <a:solidFill>
                  <a:srgbClr val="0092BD"/>
                </a:solidFill>
              </a:rPr>
              <a:t>Extr</a:t>
            </a:r>
            <a:r>
              <a:rPr lang="en-GB" sz="1400" spc="-100" dirty="0">
                <a:solidFill>
                  <a:srgbClr val="0092BD"/>
                </a:solidFill>
              </a:rPr>
              <a:t>.</a:t>
            </a:r>
            <a:endParaRPr lang="en-GB" sz="1400" spc="-100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DB8E863-CC5B-4DD6-99E3-8FB4D133A6F7}"/>
              </a:ext>
            </a:extLst>
          </p:cNvPr>
          <p:cNvCxnSpPr>
            <a:cxnSpLocks/>
          </p:cNvCxnSpPr>
          <p:nvPr/>
        </p:nvCxnSpPr>
        <p:spPr>
          <a:xfrm flipV="1">
            <a:off x="2525241" y="3773166"/>
            <a:ext cx="336550" cy="1905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F4E796F-354A-4269-B4A1-B1CCC28CB730}"/>
              </a:ext>
            </a:extLst>
          </p:cNvPr>
          <p:cNvCxnSpPr>
            <a:cxnSpLocks/>
          </p:cNvCxnSpPr>
          <p:nvPr/>
        </p:nvCxnSpPr>
        <p:spPr>
          <a:xfrm>
            <a:off x="2033499" y="1515956"/>
            <a:ext cx="241300" cy="1785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0A2CC97-9F16-47C4-A0E2-BD0A2E42D0E6}"/>
              </a:ext>
            </a:extLst>
          </p:cNvPr>
          <p:cNvSpPr/>
          <p:nvPr/>
        </p:nvSpPr>
        <p:spPr>
          <a:xfrm>
            <a:off x="3057244" y="669888"/>
            <a:ext cx="1389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Transition </a:t>
            </a:r>
          </a:p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V-HOM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5AF1665-245E-4C34-A125-7DC586273C0D}"/>
              </a:ext>
            </a:extLst>
          </p:cNvPr>
          <p:cNvCxnSpPr>
            <a:cxnSpLocks/>
          </p:cNvCxnSpPr>
          <p:nvPr/>
        </p:nvCxnSpPr>
        <p:spPr>
          <a:xfrm>
            <a:off x="3740623" y="1165990"/>
            <a:ext cx="12701" cy="4730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D892727-D10D-4094-99A2-6D65731CFF4E}"/>
              </a:ext>
            </a:extLst>
          </p:cNvPr>
          <p:cNvSpPr/>
          <p:nvPr/>
        </p:nvSpPr>
        <p:spPr>
          <a:xfrm>
            <a:off x="8130122" y="5093541"/>
            <a:ext cx="1186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Transition </a:t>
            </a:r>
          </a:p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FPC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C649DBA-EC6D-42E0-9110-7E320A629BF0}"/>
              </a:ext>
            </a:extLst>
          </p:cNvPr>
          <p:cNvCxnSpPr>
            <a:cxnSpLocks/>
          </p:cNvCxnSpPr>
          <p:nvPr/>
        </p:nvCxnSpPr>
        <p:spPr>
          <a:xfrm flipH="1" flipV="1">
            <a:off x="7908007" y="4623389"/>
            <a:ext cx="444230" cy="507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5AA21B7-2AED-41DC-A7DB-8B46F5ED4D2F}"/>
              </a:ext>
            </a:extLst>
          </p:cNvPr>
          <p:cNvCxnSpPr>
            <a:cxnSpLocks/>
          </p:cNvCxnSpPr>
          <p:nvPr/>
        </p:nvCxnSpPr>
        <p:spPr>
          <a:xfrm flipH="1" flipV="1">
            <a:off x="9421604" y="4763411"/>
            <a:ext cx="363536" cy="2325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CB6BD9B-B6FD-41FE-8B9D-9DE13E9C42F2}"/>
              </a:ext>
            </a:extLst>
          </p:cNvPr>
          <p:cNvCxnSpPr>
            <a:cxnSpLocks/>
          </p:cNvCxnSpPr>
          <p:nvPr/>
        </p:nvCxnSpPr>
        <p:spPr>
          <a:xfrm flipH="1">
            <a:off x="9756295" y="2534384"/>
            <a:ext cx="411161" cy="3365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B099564-FA2F-4727-A986-CD33F52DFBC6}"/>
              </a:ext>
            </a:extLst>
          </p:cNvPr>
          <p:cNvCxnSpPr>
            <a:cxnSpLocks/>
          </p:cNvCxnSpPr>
          <p:nvPr/>
        </p:nvCxnSpPr>
        <p:spPr>
          <a:xfrm>
            <a:off x="8332913" y="1639065"/>
            <a:ext cx="19324" cy="9720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9E150CB-E4DD-47A9-AF15-61B27CF72695}"/>
              </a:ext>
            </a:extLst>
          </p:cNvPr>
          <p:cNvSpPr/>
          <p:nvPr/>
        </p:nvSpPr>
        <p:spPr>
          <a:xfrm>
            <a:off x="5880869" y="833040"/>
            <a:ext cx="875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Racetrack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A4A37B-5DCF-4060-BE4F-9569E99D6936}"/>
              </a:ext>
            </a:extLst>
          </p:cNvPr>
          <p:cNvSpPr/>
          <p:nvPr/>
        </p:nvSpPr>
        <p:spPr>
          <a:xfrm>
            <a:off x="7391852" y="1128895"/>
            <a:ext cx="1409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Transition </a:t>
            </a:r>
          </a:p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H-HOM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9C2853E-1286-43EF-8B23-341A9EC8EA8A}"/>
              </a:ext>
            </a:extLst>
          </p:cNvPr>
          <p:cNvCxnSpPr>
            <a:cxnSpLocks/>
          </p:cNvCxnSpPr>
          <p:nvPr/>
        </p:nvCxnSpPr>
        <p:spPr>
          <a:xfrm flipH="1">
            <a:off x="6068929" y="1140817"/>
            <a:ext cx="202258" cy="5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B9570050-8775-4FA3-AF77-887AD9E9AB37}"/>
              </a:ext>
            </a:extLst>
          </p:cNvPr>
          <p:cNvSpPr/>
          <p:nvPr/>
        </p:nvSpPr>
        <p:spPr>
          <a:xfrm>
            <a:off x="713253" y="3090798"/>
            <a:ext cx="939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Beam Axis </a:t>
            </a:r>
            <a:r>
              <a:rPr lang="en-GB" sz="1400" spc="-100" dirty="0" err="1">
                <a:solidFill>
                  <a:srgbClr val="0092BD"/>
                </a:solidFill>
              </a:rPr>
              <a:t>Extr</a:t>
            </a:r>
            <a:r>
              <a:rPr lang="en-GB" sz="1400" spc="-100" dirty="0">
                <a:solidFill>
                  <a:srgbClr val="0092BD"/>
                </a:solidFill>
              </a:rPr>
              <a:t>.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BBB361B-FFB9-424E-86A5-755B04101142}"/>
              </a:ext>
            </a:extLst>
          </p:cNvPr>
          <p:cNvCxnSpPr>
            <a:cxnSpLocks/>
          </p:cNvCxnSpPr>
          <p:nvPr/>
        </p:nvCxnSpPr>
        <p:spPr>
          <a:xfrm flipV="1">
            <a:off x="1622292" y="2978940"/>
            <a:ext cx="297191" cy="240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9" name="Title 1">
            <a:extLst>
              <a:ext uri="{FF2B5EF4-FFF2-40B4-BE49-F238E27FC236}">
                <a16:creationId xmlns:a16="http://schemas.microsoft.com/office/drawing/2014/main" id="{484A5296-4A5C-4624-9194-F3DB0CF8AFBA}"/>
              </a:ext>
            </a:extLst>
          </p:cNvPr>
          <p:cNvSpPr txBox="1">
            <a:spLocks/>
          </p:cNvSpPr>
          <p:nvPr/>
        </p:nvSpPr>
        <p:spPr>
          <a:xfrm>
            <a:off x="-1" y="-2880"/>
            <a:ext cx="12192001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Bare RFD Crab Cavity fabrication strategy at ZRI*</a:t>
            </a:r>
            <a:endParaRPr lang="en-US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AAB8A-CB57-10A1-0473-FF356A700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98" y="5585173"/>
            <a:ext cx="11169445" cy="644405"/>
          </a:xfrm>
        </p:spPr>
        <p:txBody>
          <a:bodyPr>
            <a:normAutofit/>
          </a:bodyPr>
          <a:lstStyle/>
          <a:p>
            <a:r>
              <a:rPr lang="en-US" sz="1800" dirty="0"/>
              <a:t>Deep drawing of thick Nb sheets (up to 6.35mm), CNC of transitions from blocks &amp; beam pipes from tubes</a:t>
            </a:r>
          </a:p>
          <a:p>
            <a:r>
              <a:rPr lang="en-US" sz="1800" dirty="0">
                <a:solidFill>
                  <a:srgbClr val="5A5A5A"/>
                </a:solidFill>
              </a:rPr>
              <a:t>ZRI know-how for CNC machining &amp; EBW interfaces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30F551-99C0-642F-7911-1CFEEBCD230E}"/>
              </a:ext>
            </a:extLst>
          </p:cNvPr>
          <p:cNvSpPr txBox="1"/>
          <p:nvPr/>
        </p:nvSpPr>
        <p:spPr>
          <a:xfrm>
            <a:off x="1490579" y="6356351"/>
            <a:ext cx="4578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5A5A5A"/>
                </a:solidFill>
              </a:rPr>
              <a:t>ZRI* as Zanon Research and Innovation Srl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F9DB1F4-3824-7B35-5A8C-1C196D4F7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3B1725F-A0F3-61F1-3440-D0699FEC8485}"/>
              </a:ext>
            </a:extLst>
          </p:cNvPr>
          <p:cNvSpPr/>
          <p:nvPr/>
        </p:nvSpPr>
        <p:spPr>
          <a:xfrm>
            <a:off x="10723913" y="4015549"/>
            <a:ext cx="939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spc="-100" dirty="0">
                <a:solidFill>
                  <a:srgbClr val="0092BD"/>
                </a:solidFill>
              </a:rPr>
              <a:t>Beam Axis </a:t>
            </a:r>
            <a:r>
              <a:rPr lang="en-GB" sz="1400" spc="-100" dirty="0" err="1">
                <a:solidFill>
                  <a:srgbClr val="0092BD"/>
                </a:solidFill>
              </a:rPr>
              <a:t>Extr</a:t>
            </a:r>
            <a:r>
              <a:rPr lang="en-GB" sz="1400" spc="-100" dirty="0">
                <a:solidFill>
                  <a:srgbClr val="0092BD"/>
                </a:solidFill>
              </a:rPr>
              <a:t>.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F3F7AE2-667A-0DAA-850B-DA8D6C47A4B2}"/>
              </a:ext>
            </a:extLst>
          </p:cNvPr>
          <p:cNvCxnSpPr>
            <a:cxnSpLocks/>
          </p:cNvCxnSpPr>
          <p:nvPr/>
        </p:nvCxnSpPr>
        <p:spPr>
          <a:xfrm flipH="1" flipV="1">
            <a:off x="10375489" y="3981970"/>
            <a:ext cx="404580" cy="1186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E4CD5545-C66D-1EE7-986E-1F0B153A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575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D0838-BCC8-B8A4-561C-D94994E6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51"/>
            <a:ext cx="12192000" cy="720000"/>
          </a:xfrm>
        </p:spPr>
        <p:txBody>
          <a:bodyPr/>
          <a:lstStyle/>
          <a:p>
            <a:r>
              <a:rPr lang="en-US" dirty="0"/>
              <a:t>Bare RFD Crab Cavities manufacturing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0D755-154B-993F-A768-4DDCED715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43" y="1008447"/>
            <a:ext cx="7510060" cy="1809622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r>
              <a:rPr lang="en-US" sz="2600" dirty="0"/>
              <a:t>Sub-mm mechanical tolerances and complex shape:</a:t>
            </a:r>
            <a:endParaRPr lang="en-US" sz="2600" dirty="0">
              <a:cs typeface="Arial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Poles symmetry &amp; subcomponents shape and thickness</a:t>
            </a:r>
            <a:endParaRPr lang="en-US" sz="2200" dirty="0">
              <a:cs typeface="Arial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End Groups to Main Body alignment for final EBW</a:t>
            </a:r>
            <a:endParaRPr lang="en-US" sz="2200" dirty="0">
              <a:cs typeface="Arial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Pole-Corner-Half Main Body unconventional EBW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cs typeface="Arial"/>
              </a:rPr>
              <a:t>Optimization of CMM metrology</a:t>
            </a:r>
          </a:p>
        </p:txBody>
      </p: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91E90FE6-ABD0-04A4-C319-606F32548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" t="1260" r="1453" b="2684"/>
          <a:stretch/>
        </p:blipFill>
        <p:spPr>
          <a:xfrm>
            <a:off x="1061145" y="2981739"/>
            <a:ext cx="6405311" cy="3127231"/>
          </a:xfrm>
          <a:prstGeom prst="rect">
            <a:avLst/>
          </a:prstGeom>
          <a:effectLst/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C1CDF6-9215-4A18-3D32-FEEDE4DCF0F0}"/>
              </a:ext>
            </a:extLst>
          </p:cNvPr>
          <p:cNvSpPr/>
          <p:nvPr/>
        </p:nvSpPr>
        <p:spPr>
          <a:xfrm>
            <a:off x="3630481" y="4383106"/>
            <a:ext cx="792785" cy="436561"/>
          </a:xfrm>
          <a:prstGeom prst="roundRect">
            <a:avLst/>
          </a:prstGeom>
          <a:noFill/>
          <a:ln w="19050">
            <a:solidFill>
              <a:srgbClr val="FB96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963C"/>
              </a:solidFill>
            </a:endParaRPr>
          </a:p>
        </p:txBody>
      </p:sp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5F88885D-9EFA-B1D8-B734-FAA26ADFB8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4"/>
          <a:stretch/>
        </p:blipFill>
        <p:spPr>
          <a:xfrm rot="5400000">
            <a:off x="9089214" y="26195"/>
            <a:ext cx="1665465" cy="3682086"/>
          </a:xfrm>
          <a:prstGeom prst="rect">
            <a:avLst/>
          </a:prstGeom>
        </p:spPr>
      </p:pic>
      <p:pic>
        <p:nvPicPr>
          <p:cNvPr id="13" name="Picture 12" descr="Diagram, engineering drawing&#10;&#10;Description automatically generated">
            <a:extLst>
              <a:ext uri="{FF2B5EF4-FFF2-40B4-BE49-F238E27FC236}">
                <a16:creationId xmlns:a16="http://schemas.microsoft.com/office/drawing/2014/main" id="{8AA32369-BFA2-EB6A-F22D-4F314D39A1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6" r="3712" b="26666"/>
          <a:stretch/>
        </p:blipFill>
        <p:spPr>
          <a:xfrm>
            <a:off x="8080905" y="3401251"/>
            <a:ext cx="3682086" cy="22433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DFDBAD-472B-1F0D-BE2A-B6BC201E284F}"/>
              </a:ext>
            </a:extLst>
          </p:cNvPr>
          <p:cNvSpPr txBox="1"/>
          <p:nvPr/>
        </p:nvSpPr>
        <p:spPr>
          <a:xfrm>
            <a:off x="4414890" y="442168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B963C"/>
                </a:solidFill>
              </a:rPr>
              <a:t>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100D348-953A-4989-BC62-FA3E447E39F6}"/>
              </a:ext>
            </a:extLst>
          </p:cNvPr>
          <p:cNvSpPr/>
          <p:nvPr/>
        </p:nvSpPr>
        <p:spPr>
          <a:xfrm>
            <a:off x="1096432" y="4697493"/>
            <a:ext cx="529167" cy="401908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963C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650989A-989D-495A-3E03-C8A1F432144B}"/>
              </a:ext>
            </a:extLst>
          </p:cNvPr>
          <p:cNvSpPr/>
          <p:nvPr/>
        </p:nvSpPr>
        <p:spPr>
          <a:xfrm>
            <a:off x="6799145" y="5100925"/>
            <a:ext cx="646145" cy="401908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963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1FB944-CCD3-AB0F-9484-24E9525DDD19}"/>
              </a:ext>
            </a:extLst>
          </p:cNvPr>
          <p:cNvSpPr txBox="1"/>
          <p:nvPr/>
        </p:nvSpPr>
        <p:spPr>
          <a:xfrm>
            <a:off x="845558" y="4691753"/>
            <a:ext cx="31290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4FC8A9-894E-FA2B-887C-E317C958D2E6}"/>
              </a:ext>
            </a:extLst>
          </p:cNvPr>
          <p:cNvSpPr txBox="1"/>
          <p:nvPr/>
        </p:nvSpPr>
        <p:spPr>
          <a:xfrm>
            <a:off x="7405549" y="5133501"/>
            <a:ext cx="31290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1A002C-76D9-6EEE-98FD-1A01FF4EE498}"/>
              </a:ext>
            </a:extLst>
          </p:cNvPr>
          <p:cNvSpPr/>
          <p:nvPr/>
        </p:nvSpPr>
        <p:spPr>
          <a:xfrm>
            <a:off x="10520521" y="2191265"/>
            <a:ext cx="485577" cy="323193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DE24E3-C295-EBF1-6919-4A5B91200845}"/>
              </a:ext>
            </a:extLst>
          </p:cNvPr>
          <p:cNvSpPr txBox="1"/>
          <p:nvPr/>
        </p:nvSpPr>
        <p:spPr>
          <a:xfrm>
            <a:off x="10955246" y="216467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7D4C057-11A7-281A-424A-9A57F2EF8A77}"/>
              </a:ext>
            </a:extLst>
          </p:cNvPr>
          <p:cNvSpPr/>
          <p:nvPr/>
        </p:nvSpPr>
        <p:spPr>
          <a:xfrm>
            <a:off x="9322158" y="3465492"/>
            <a:ext cx="787812" cy="28959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963C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51AD4F0-A9B2-56A6-D85E-B42A350C1ECF}"/>
              </a:ext>
            </a:extLst>
          </p:cNvPr>
          <p:cNvSpPr/>
          <p:nvPr/>
        </p:nvSpPr>
        <p:spPr>
          <a:xfrm>
            <a:off x="10487024" y="3452313"/>
            <a:ext cx="1004525" cy="688679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963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4F8A2E-08FD-09E0-D532-26804ABF1D54}"/>
              </a:ext>
            </a:extLst>
          </p:cNvPr>
          <p:cNvSpPr txBox="1"/>
          <p:nvPr/>
        </p:nvSpPr>
        <p:spPr>
          <a:xfrm>
            <a:off x="9081689" y="343129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051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54DF7C-C59B-AD90-E7A9-9344DF145C60}"/>
              </a:ext>
            </a:extLst>
          </p:cNvPr>
          <p:cNvSpPr txBox="1"/>
          <p:nvPr/>
        </p:nvSpPr>
        <p:spPr>
          <a:xfrm>
            <a:off x="11460307" y="34658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051"/>
                </a:solidFill>
              </a:rPr>
              <a:t>4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998B36D-AB70-2D83-65CE-AD75055C8A5D}"/>
              </a:ext>
            </a:extLst>
          </p:cNvPr>
          <p:cNvSpPr/>
          <p:nvPr/>
        </p:nvSpPr>
        <p:spPr>
          <a:xfrm>
            <a:off x="5759892" y="3788833"/>
            <a:ext cx="1039253" cy="439276"/>
          </a:xfrm>
          <a:prstGeom prst="roundRect">
            <a:avLst/>
          </a:prstGeom>
          <a:noFill/>
          <a:ln w="19050">
            <a:solidFill>
              <a:srgbClr val="FB96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963C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1C2BDC-B694-746F-7ABF-C035AC2CC119}"/>
              </a:ext>
            </a:extLst>
          </p:cNvPr>
          <p:cNvSpPr txBox="1"/>
          <p:nvPr/>
        </p:nvSpPr>
        <p:spPr>
          <a:xfrm>
            <a:off x="5507893" y="38376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B963C"/>
                </a:solidFill>
              </a:rPr>
              <a:t>1</a:t>
            </a: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8BC25580-2282-EE95-A1B7-A8130A83D7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M. Narduzzi          TTC 2023 – Dec 5th - 8th, 2023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05683-34E6-41D9-18A9-027724119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335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BDDFE-1B71-41F6-90E8-297B6F7B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0000"/>
          </a:xfrm>
        </p:spPr>
        <p:txBody>
          <a:bodyPr/>
          <a:lstStyle/>
          <a:p>
            <a:r>
              <a:rPr lang="en-US" dirty="0"/>
              <a:t>Poles deep drawing case study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CBEFC3-7E29-4046-9FB6-1D2F40F34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662" y="713745"/>
            <a:ext cx="11119945" cy="1028879"/>
          </a:xfrm>
        </p:spPr>
        <p:txBody>
          <a:bodyPr vert="horz" lIns="0" tIns="0" rIns="0" bIns="0" rtlCol="0" anchor="t">
            <a:normAutofit/>
          </a:bodyPr>
          <a:lstStyle/>
          <a:p>
            <a:pPr marL="400050">
              <a:tabLst>
                <a:tab pos="5192713" algn="l"/>
                <a:tab pos="6627813" algn="l"/>
              </a:tabLst>
            </a:pPr>
            <a:r>
              <a:rPr lang="en-US" sz="2000" dirty="0">
                <a:solidFill>
                  <a:srgbClr val="5A5A5A"/>
                </a:solidFill>
              </a:rPr>
              <a:t>Poles formed from specific batch showed “</a:t>
            </a:r>
            <a:r>
              <a:rPr lang="en-US" sz="2000" u="sng" dirty="0">
                <a:solidFill>
                  <a:srgbClr val="5A5A5A"/>
                </a:solidFill>
              </a:rPr>
              <a:t>orange peel</a:t>
            </a:r>
            <a:r>
              <a:rPr lang="en-US" sz="2000" dirty="0">
                <a:solidFill>
                  <a:srgbClr val="5A5A5A"/>
                </a:solidFill>
              </a:rPr>
              <a:t>” appearance and </a:t>
            </a:r>
            <a:r>
              <a:rPr lang="en-US" sz="2000" u="sng" dirty="0">
                <a:solidFill>
                  <a:srgbClr val="5A5A5A"/>
                </a:solidFill>
              </a:rPr>
              <a:t>excessive thickness reductions</a:t>
            </a:r>
            <a:r>
              <a:rPr lang="en-US" sz="2000" dirty="0">
                <a:solidFill>
                  <a:srgbClr val="5A5A5A"/>
                </a:solidFill>
              </a:rPr>
              <a:t> on corners (2.3mm of local shrinkage vs 3.5mm min. required from specification)</a:t>
            </a:r>
          </a:p>
          <a:p>
            <a:pPr marL="400050">
              <a:tabLst>
                <a:tab pos="5192713" algn="l"/>
                <a:tab pos="6627813" algn="l"/>
              </a:tabLst>
            </a:pPr>
            <a:r>
              <a:rPr lang="en-US" sz="2000" dirty="0">
                <a:solidFill>
                  <a:srgbClr val="5A5A5A"/>
                </a:solidFill>
              </a:rPr>
              <a:t>Held the production for several months!</a:t>
            </a:r>
            <a:endParaRPr lang="en-US" sz="2000" dirty="0">
              <a:solidFill>
                <a:srgbClr val="5A5A5A"/>
              </a:solidFill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06A62D-9E2A-E543-A7C6-143844B134C3}"/>
              </a:ext>
            </a:extLst>
          </p:cNvPr>
          <p:cNvSpPr txBox="1"/>
          <p:nvPr/>
        </p:nvSpPr>
        <p:spPr>
          <a:xfrm>
            <a:off x="672662" y="3977712"/>
            <a:ext cx="1082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342900">
              <a:lnSpc>
                <a:spcPct val="80000"/>
              </a:lnSpc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tabLst>
                <a:tab pos="5192713" algn="l"/>
                <a:tab pos="6627813" algn="l"/>
              </a:tabLst>
            </a:pPr>
            <a:r>
              <a:rPr lang="en-US" sz="2000" dirty="0">
                <a:solidFill>
                  <a:srgbClr val="5A5A5A"/>
                </a:solidFill>
              </a:rPr>
              <a:t>Further tests with different material batches provided </a:t>
            </a:r>
            <a:r>
              <a:rPr lang="en-US" sz="2000" dirty="0">
                <a:solidFill>
                  <a:srgbClr val="00B050"/>
                </a:solidFill>
              </a:rPr>
              <a:t>much better results: </a:t>
            </a:r>
          </a:p>
          <a:p>
            <a:pPr marL="57150">
              <a:lnSpc>
                <a:spcPct val="80000"/>
              </a:lnSpc>
              <a:spcBef>
                <a:spcPct val="20000"/>
              </a:spcBef>
              <a:buClr>
                <a:schemeClr val="accent6"/>
              </a:buClr>
              <a:tabLst>
                <a:tab pos="5192713" algn="l"/>
                <a:tab pos="6627813" algn="l"/>
              </a:tabLst>
            </a:pPr>
            <a:r>
              <a:rPr lang="en-US" sz="2000" dirty="0">
                <a:solidFill>
                  <a:srgbClr val="00B050"/>
                </a:solidFill>
              </a:rPr>
              <a:t>     </a:t>
            </a:r>
            <a:r>
              <a:rPr lang="en-US" sz="2000" dirty="0">
                <a:solidFill>
                  <a:srgbClr val="5A5A5A"/>
                </a:solidFill>
              </a:rPr>
              <a:t>shape, thickness, appearance, formability</a:t>
            </a:r>
          </a:p>
        </p:txBody>
      </p:sp>
      <p:pic>
        <p:nvPicPr>
          <p:cNvPr id="6145" name="Picture 1" descr="page2image17388416">
            <a:extLst>
              <a:ext uri="{FF2B5EF4-FFF2-40B4-BE49-F238E27FC236}">
                <a16:creationId xmlns:a16="http://schemas.microsoft.com/office/drawing/2014/main" id="{C91E90EE-30A9-1C41-8B1F-58DD4ABA2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6555" y="1733997"/>
            <a:ext cx="2980032" cy="2230862"/>
          </a:xfrm>
          <a:prstGeom prst="rect">
            <a:avLst/>
          </a:prstGeom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age2image17399232">
            <a:extLst>
              <a:ext uri="{FF2B5EF4-FFF2-40B4-BE49-F238E27FC236}">
                <a16:creationId xmlns:a16="http://schemas.microsoft.com/office/drawing/2014/main" id="{21493D9B-6250-3C4A-9A6D-0F93120B9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9098" y="1733997"/>
            <a:ext cx="1648174" cy="2230862"/>
          </a:xfrm>
          <a:prstGeom prst="rect">
            <a:avLst/>
          </a:prstGeom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page2image17389664">
            <a:extLst>
              <a:ext uri="{FF2B5EF4-FFF2-40B4-BE49-F238E27FC236}">
                <a16:creationId xmlns:a16="http://schemas.microsoft.com/office/drawing/2014/main" id="{CF3E6CE0-45DB-B843-B0BB-20FAAE8B4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5111" y="1733997"/>
            <a:ext cx="2285468" cy="2230862"/>
          </a:xfrm>
          <a:prstGeom prst="rect">
            <a:avLst/>
          </a:prstGeom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page3image17050800">
            <a:extLst>
              <a:ext uri="{FF2B5EF4-FFF2-40B4-BE49-F238E27FC236}">
                <a16:creationId xmlns:a16="http://schemas.microsoft.com/office/drawing/2014/main" id="{F9259027-0542-9441-A2ED-B553892CA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263777" y="3711841"/>
            <a:ext cx="1869489" cy="3623932"/>
          </a:xfrm>
          <a:prstGeom prst="rect">
            <a:avLst/>
          </a:prstGeom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age3image17043728">
            <a:extLst>
              <a:ext uri="{FF2B5EF4-FFF2-40B4-BE49-F238E27FC236}">
                <a16:creationId xmlns:a16="http://schemas.microsoft.com/office/drawing/2014/main" id="{A813FE5D-F60A-0143-8973-739913DCA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3215" y="4589062"/>
            <a:ext cx="1464057" cy="1869488"/>
          </a:xfrm>
          <a:prstGeom prst="rect">
            <a:avLst/>
          </a:prstGeom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page3image17046432">
            <a:extLst>
              <a:ext uri="{FF2B5EF4-FFF2-40B4-BE49-F238E27FC236}">
                <a16:creationId xmlns:a16="http://schemas.microsoft.com/office/drawing/2014/main" id="{264F88EF-E441-164A-899E-E1160EC12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203" y="4589061"/>
            <a:ext cx="1689297" cy="1869489"/>
          </a:xfrm>
          <a:prstGeom prst="rect">
            <a:avLst/>
          </a:prstGeom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D855C-4B64-4FE2-8579-6B9025CFB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BC2C6E2-9774-7D4D-8603-D2C93B42448A}"/>
              </a:ext>
            </a:extLst>
          </p:cNvPr>
          <p:cNvSpPr/>
          <p:nvPr/>
        </p:nvSpPr>
        <p:spPr>
          <a:xfrm rot="231781">
            <a:off x="5791564" y="2118453"/>
            <a:ext cx="591560" cy="854795"/>
          </a:xfrm>
          <a:custGeom>
            <a:avLst/>
            <a:gdLst>
              <a:gd name="connsiteX0" fmla="*/ 38100 w 579047"/>
              <a:gd name="connsiteY0" fmla="*/ 50800 h 660400"/>
              <a:gd name="connsiteX1" fmla="*/ 38100 w 579047"/>
              <a:gd name="connsiteY1" fmla="*/ 50800 h 660400"/>
              <a:gd name="connsiteX2" fmla="*/ 95250 w 579047"/>
              <a:gd name="connsiteY2" fmla="*/ 63500 h 660400"/>
              <a:gd name="connsiteX3" fmla="*/ 127000 w 579047"/>
              <a:gd name="connsiteY3" fmla="*/ 82550 h 660400"/>
              <a:gd name="connsiteX4" fmla="*/ 152400 w 579047"/>
              <a:gd name="connsiteY4" fmla="*/ 101600 h 660400"/>
              <a:gd name="connsiteX5" fmla="*/ 171450 w 579047"/>
              <a:gd name="connsiteY5" fmla="*/ 114300 h 660400"/>
              <a:gd name="connsiteX6" fmla="*/ 209550 w 579047"/>
              <a:gd name="connsiteY6" fmla="*/ 177800 h 660400"/>
              <a:gd name="connsiteX7" fmla="*/ 241300 w 579047"/>
              <a:gd name="connsiteY7" fmla="*/ 222250 h 660400"/>
              <a:gd name="connsiteX8" fmla="*/ 247650 w 579047"/>
              <a:gd name="connsiteY8" fmla="*/ 241300 h 660400"/>
              <a:gd name="connsiteX9" fmla="*/ 285750 w 579047"/>
              <a:gd name="connsiteY9" fmla="*/ 285750 h 660400"/>
              <a:gd name="connsiteX10" fmla="*/ 311150 w 579047"/>
              <a:gd name="connsiteY10" fmla="*/ 304800 h 660400"/>
              <a:gd name="connsiteX11" fmla="*/ 330200 w 579047"/>
              <a:gd name="connsiteY11" fmla="*/ 330200 h 660400"/>
              <a:gd name="connsiteX12" fmla="*/ 368300 w 579047"/>
              <a:gd name="connsiteY12" fmla="*/ 387350 h 660400"/>
              <a:gd name="connsiteX13" fmla="*/ 387350 w 579047"/>
              <a:gd name="connsiteY13" fmla="*/ 412750 h 660400"/>
              <a:gd name="connsiteX14" fmla="*/ 438150 w 579047"/>
              <a:gd name="connsiteY14" fmla="*/ 450850 h 660400"/>
              <a:gd name="connsiteX15" fmla="*/ 482600 w 579047"/>
              <a:gd name="connsiteY15" fmla="*/ 463550 h 660400"/>
              <a:gd name="connsiteX16" fmla="*/ 501650 w 579047"/>
              <a:gd name="connsiteY16" fmla="*/ 469900 h 660400"/>
              <a:gd name="connsiteX17" fmla="*/ 552450 w 579047"/>
              <a:gd name="connsiteY17" fmla="*/ 482600 h 660400"/>
              <a:gd name="connsiteX18" fmla="*/ 577850 w 579047"/>
              <a:gd name="connsiteY18" fmla="*/ 501650 h 660400"/>
              <a:gd name="connsiteX19" fmla="*/ 552450 w 579047"/>
              <a:gd name="connsiteY19" fmla="*/ 596900 h 660400"/>
              <a:gd name="connsiteX20" fmla="*/ 533400 w 579047"/>
              <a:gd name="connsiteY20" fmla="*/ 615950 h 660400"/>
              <a:gd name="connsiteX21" fmla="*/ 482600 w 579047"/>
              <a:gd name="connsiteY21" fmla="*/ 647700 h 660400"/>
              <a:gd name="connsiteX22" fmla="*/ 438150 w 579047"/>
              <a:gd name="connsiteY22" fmla="*/ 660400 h 660400"/>
              <a:gd name="connsiteX23" fmla="*/ 273050 w 579047"/>
              <a:gd name="connsiteY23" fmla="*/ 635000 h 660400"/>
              <a:gd name="connsiteX24" fmla="*/ 241300 w 579047"/>
              <a:gd name="connsiteY24" fmla="*/ 622300 h 660400"/>
              <a:gd name="connsiteX25" fmla="*/ 209550 w 579047"/>
              <a:gd name="connsiteY25" fmla="*/ 596900 h 660400"/>
              <a:gd name="connsiteX26" fmla="*/ 152400 w 579047"/>
              <a:gd name="connsiteY26" fmla="*/ 552450 h 660400"/>
              <a:gd name="connsiteX27" fmla="*/ 101600 w 579047"/>
              <a:gd name="connsiteY27" fmla="*/ 501650 h 660400"/>
              <a:gd name="connsiteX28" fmla="*/ 88900 w 579047"/>
              <a:gd name="connsiteY28" fmla="*/ 463550 h 660400"/>
              <a:gd name="connsiteX29" fmla="*/ 69850 w 579047"/>
              <a:gd name="connsiteY29" fmla="*/ 438150 h 660400"/>
              <a:gd name="connsiteX30" fmla="*/ 50800 w 579047"/>
              <a:gd name="connsiteY30" fmla="*/ 406400 h 660400"/>
              <a:gd name="connsiteX31" fmla="*/ 19050 w 579047"/>
              <a:gd name="connsiteY31" fmla="*/ 355600 h 660400"/>
              <a:gd name="connsiteX32" fmla="*/ 12700 w 579047"/>
              <a:gd name="connsiteY32" fmla="*/ 330200 h 660400"/>
              <a:gd name="connsiteX33" fmla="*/ 0 w 579047"/>
              <a:gd name="connsiteY33" fmla="*/ 260350 h 660400"/>
              <a:gd name="connsiteX34" fmla="*/ 6350 w 579047"/>
              <a:gd name="connsiteY34" fmla="*/ 57150 h 660400"/>
              <a:gd name="connsiteX35" fmla="*/ 25400 w 579047"/>
              <a:gd name="connsiteY35" fmla="*/ 0 h 660400"/>
              <a:gd name="connsiteX36" fmla="*/ 38100 w 579047"/>
              <a:gd name="connsiteY36" fmla="*/ 50800 h 660400"/>
              <a:gd name="connsiteX0" fmla="*/ 38100 w 579047"/>
              <a:gd name="connsiteY0" fmla="*/ 50800 h 660400"/>
              <a:gd name="connsiteX1" fmla="*/ 38100 w 579047"/>
              <a:gd name="connsiteY1" fmla="*/ 50800 h 660400"/>
              <a:gd name="connsiteX2" fmla="*/ 95250 w 579047"/>
              <a:gd name="connsiteY2" fmla="*/ 63500 h 660400"/>
              <a:gd name="connsiteX3" fmla="*/ 127000 w 579047"/>
              <a:gd name="connsiteY3" fmla="*/ 82550 h 660400"/>
              <a:gd name="connsiteX4" fmla="*/ 152400 w 579047"/>
              <a:gd name="connsiteY4" fmla="*/ 101600 h 660400"/>
              <a:gd name="connsiteX5" fmla="*/ 171450 w 579047"/>
              <a:gd name="connsiteY5" fmla="*/ 114300 h 660400"/>
              <a:gd name="connsiteX6" fmla="*/ 209550 w 579047"/>
              <a:gd name="connsiteY6" fmla="*/ 177800 h 660400"/>
              <a:gd name="connsiteX7" fmla="*/ 241300 w 579047"/>
              <a:gd name="connsiteY7" fmla="*/ 222250 h 660400"/>
              <a:gd name="connsiteX8" fmla="*/ 247650 w 579047"/>
              <a:gd name="connsiteY8" fmla="*/ 241300 h 660400"/>
              <a:gd name="connsiteX9" fmla="*/ 285750 w 579047"/>
              <a:gd name="connsiteY9" fmla="*/ 285750 h 660400"/>
              <a:gd name="connsiteX10" fmla="*/ 311150 w 579047"/>
              <a:gd name="connsiteY10" fmla="*/ 304800 h 660400"/>
              <a:gd name="connsiteX11" fmla="*/ 330200 w 579047"/>
              <a:gd name="connsiteY11" fmla="*/ 330200 h 660400"/>
              <a:gd name="connsiteX12" fmla="*/ 368300 w 579047"/>
              <a:gd name="connsiteY12" fmla="*/ 387350 h 660400"/>
              <a:gd name="connsiteX13" fmla="*/ 387350 w 579047"/>
              <a:gd name="connsiteY13" fmla="*/ 412750 h 660400"/>
              <a:gd name="connsiteX14" fmla="*/ 438150 w 579047"/>
              <a:gd name="connsiteY14" fmla="*/ 450850 h 660400"/>
              <a:gd name="connsiteX15" fmla="*/ 482600 w 579047"/>
              <a:gd name="connsiteY15" fmla="*/ 463550 h 660400"/>
              <a:gd name="connsiteX16" fmla="*/ 501650 w 579047"/>
              <a:gd name="connsiteY16" fmla="*/ 469900 h 660400"/>
              <a:gd name="connsiteX17" fmla="*/ 552450 w 579047"/>
              <a:gd name="connsiteY17" fmla="*/ 482600 h 660400"/>
              <a:gd name="connsiteX18" fmla="*/ 577850 w 579047"/>
              <a:gd name="connsiteY18" fmla="*/ 501650 h 660400"/>
              <a:gd name="connsiteX19" fmla="*/ 552450 w 579047"/>
              <a:gd name="connsiteY19" fmla="*/ 596900 h 660400"/>
              <a:gd name="connsiteX20" fmla="*/ 533400 w 579047"/>
              <a:gd name="connsiteY20" fmla="*/ 615950 h 660400"/>
              <a:gd name="connsiteX21" fmla="*/ 482600 w 579047"/>
              <a:gd name="connsiteY21" fmla="*/ 647700 h 660400"/>
              <a:gd name="connsiteX22" fmla="*/ 438150 w 579047"/>
              <a:gd name="connsiteY22" fmla="*/ 660400 h 660400"/>
              <a:gd name="connsiteX23" fmla="*/ 273050 w 579047"/>
              <a:gd name="connsiteY23" fmla="*/ 635000 h 660400"/>
              <a:gd name="connsiteX24" fmla="*/ 241300 w 579047"/>
              <a:gd name="connsiteY24" fmla="*/ 622300 h 660400"/>
              <a:gd name="connsiteX25" fmla="*/ 209550 w 579047"/>
              <a:gd name="connsiteY25" fmla="*/ 596900 h 660400"/>
              <a:gd name="connsiteX26" fmla="*/ 152400 w 579047"/>
              <a:gd name="connsiteY26" fmla="*/ 552450 h 660400"/>
              <a:gd name="connsiteX27" fmla="*/ 101600 w 579047"/>
              <a:gd name="connsiteY27" fmla="*/ 501650 h 660400"/>
              <a:gd name="connsiteX28" fmla="*/ 88900 w 579047"/>
              <a:gd name="connsiteY28" fmla="*/ 463550 h 660400"/>
              <a:gd name="connsiteX29" fmla="*/ 69850 w 579047"/>
              <a:gd name="connsiteY29" fmla="*/ 438150 h 660400"/>
              <a:gd name="connsiteX30" fmla="*/ 50800 w 579047"/>
              <a:gd name="connsiteY30" fmla="*/ 406400 h 660400"/>
              <a:gd name="connsiteX31" fmla="*/ 19050 w 579047"/>
              <a:gd name="connsiteY31" fmla="*/ 355600 h 660400"/>
              <a:gd name="connsiteX32" fmla="*/ 12700 w 579047"/>
              <a:gd name="connsiteY32" fmla="*/ 330200 h 660400"/>
              <a:gd name="connsiteX33" fmla="*/ 0 w 579047"/>
              <a:gd name="connsiteY33" fmla="*/ 260350 h 660400"/>
              <a:gd name="connsiteX34" fmla="*/ 6350 w 579047"/>
              <a:gd name="connsiteY34" fmla="*/ 57150 h 660400"/>
              <a:gd name="connsiteX35" fmla="*/ 25400 w 579047"/>
              <a:gd name="connsiteY35" fmla="*/ 0 h 660400"/>
              <a:gd name="connsiteX36" fmla="*/ 38100 w 579047"/>
              <a:gd name="connsiteY36" fmla="*/ 50800 h 660400"/>
              <a:gd name="connsiteX0" fmla="*/ 102394 w 579047"/>
              <a:gd name="connsiteY0" fmla="*/ 10318 h 660400"/>
              <a:gd name="connsiteX1" fmla="*/ 38100 w 579047"/>
              <a:gd name="connsiteY1" fmla="*/ 50800 h 660400"/>
              <a:gd name="connsiteX2" fmla="*/ 95250 w 579047"/>
              <a:gd name="connsiteY2" fmla="*/ 63500 h 660400"/>
              <a:gd name="connsiteX3" fmla="*/ 127000 w 579047"/>
              <a:gd name="connsiteY3" fmla="*/ 82550 h 660400"/>
              <a:gd name="connsiteX4" fmla="*/ 152400 w 579047"/>
              <a:gd name="connsiteY4" fmla="*/ 101600 h 660400"/>
              <a:gd name="connsiteX5" fmla="*/ 171450 w 579047"/>
              <a:gd name="connsiteY5" fmla="*/ 114300 h 660400"/>
              <a:gd name="connsiteX6" fmla="*/ 209550 w 579047"/>
              <a:gd name="connsiteY6" fmla="*/ 177800 h 660400"/>
              <a:gd name="connsiteX7" fmla="*/ 241300 w 579047"/>
              <a:gd name="connsiteY7" fmla="*/ 222250 h 660400"/>
              <a:gd name="connsiteX8" fmla="*/ 247650 w 579047"/>
              <a:gd name="connsiteY8" fmla="*/ 241300 h 660400"/>
              <a:gd name="connsiteX9" fmla="*/ 285750 w 579047"/>
              <a:gd name="connsiteY9" fmla="*/ 285750 h 660400"/>
              <a:gd name="connsiteX10" fmla="*/ 311150 w 579047"/>
              <a:gd name="connsiteY10" fmla="*/ 304800 h 660400"/>
              <a:gd name="connsiteX11" fmla="*/ 330200 w 579047"/>
              <a:gd name="connsiteY11" fmla="*/ 330200 h 660400"/>
              <a:gd name="connsiteX12" fmla="*/ 368300 w 579047"/>
              <a:gd name="connsiteY12" fmla="*/ 387350 h 660400"/>
              <a:gd name="connsiteX13" fmla="*/ 387350 w 579047"/>
              <a:gd name="connsiteY13" fmla="*/ 412750 h 660400"/>
              <a:gd name="connsiteX14" fmla="*/ 438150 w 579047"/>
              <a:gd name="connsiteY14" fmla="*/ 450850 h 660400"/>
              <a:gd name="connsiteX15" fmla="*/ 482600 w 579047"/>
              <a:gd name="connsiteY15" fmla="*/ 463550 h 660400"/>
              <a:gd name="connsiteX16" fmla="*/ 501650 w 579047"/>
              <a:gd name="connsiteY16" fmla="*/ 469900 h 660400"/>
              <a:gd name="connsiteX17" fmla="*/ 552450 w 579047"/>
              <a:gd name="connsiteY17" fmla="*/ 482600 h 660400"/>
              <a:gd name="connsiteX18" fmla="*/ 577850 w 579047"/>
              <a:gd name="connsiteY18" fmla="*/ 501650 h 660400"/>
              <a:gd name="connsiteX19" fmla="*/ 552450 w 579047"/>
              <a:gd name="connsiteY19" fmla="*/ 596900 h 660400"/>
              <a:gd name="connsiteX20" fmla="*/ 533400 w 579047"/>
              <a:gd name="connsiteY20" fmla="*/ 615950 h 660400"/>
              <a:gd name="connsiteX21" fmla="*/ 482600 w 579047"/>
              <a:gd name="connsiteY21" fmla="*/ 647700 h 660400"/>
              <a:gd name="connsiteX22" fmla="*/ 438150 w 579047"/>
              <a:gd name="connsiteY22" fmla="*/ 660400 h 660400"/>
              <a:gd name="connsiteX23" fmla="*/ 273050 w 579047"/>
              <a:gd name="connsiteY23" fmla="*/ 635000 h 660400"/>
              <a:gd name="connsiteX24" fmla="*/ 241300 w 579047"/>
              <a:gd name="connsiteY24" fmla="*/ 622300 h 660400"/>
              <a:gd name="connsiteX25" fmla="*/ 209550 w 579047"/>
              <a:gd name="connsiteY25" fmla="*/ 596900 h 660400"/>
              <a:gd name="connsiteX26" fmla="*/ 152400 w 579047"/>
              <a:gd name="connsiteY26" fmla="*/ 552450 h 660400"/>
              <a:gd name="connsiteX27" fmla="*/ 101600 w 579047"/>
              <a:gd name="connsiteY27" fmla="*/ 501650 h 660400"/>
              <a:gd name="connsiteX28" fmla="*/ 88900 w 579047"/>
              <a:gd name="connsiteY28" fmla="*/ 463550 h 660400"/>
              <a:gd name="connsiteX29" fmla="*/ 69850 w 579047"/>
              <a:gd name="connsiteY29" fmla="*/ 438150 h 660400"/>
              <a:gd name="connsiteX30" fmla="*/ 50800 w 579047"/>
              <a:gd name="connsiteY30" fmla="*/ 406400 h 660400"/>
              <a:gd name="connsiteX31" fmla="*/ 19050 w 579047"/>
              <a:gd name="connsiteY31" fmla="*/ 355600 h 660400"/>
              <a:gd name="connsiteX32" fmla="*/ 12700 w 579047"/>
              <a:gd name="connsiteY32" fmla="*/ 330200 h 660400"/>
              <a:gd name="connsiteX33" fmla="*/ 0 w 579047"/>
              <a:gd name="connsiteY33" fmla="*/ 260350 h 660400"/>
              <a:gd name="connsiteX34" fmla="*/ 6350 w 579047"/>
              <a:gd name="connsiteY34" fmla="*/ 57150 h 660400"/>
              <a:gd name="connsiteX35" fmla="*/ 25400 w 579047"/>
              <a:gd name="connsiteY35" fmla="*/ 0 h 660400"/>
              <a:gd name="connsiteX36" fmla="*/ 102394 w 579047"/>
              <a:gd name="connsiteY36" fmla="*/ 10318 h 660400"/>
              <a:gd name="connsiteX0" fmla="*/ 102394 w 579047"/>
              <a:gd name="connsiteY0" fmla="*/ 10318 h 660400"/>
              <a:gd name="connsiteX1" fmla="*/ 116681 w 579047"/>
              <a:gd name="connsiteY1" fmla="*/ 41275 h 660400"/>
              <a:gd name="connsiteX2" fmla="*/ 95250 w 579047"/>
              <a:gd name="connsiteY2" fmla="*/ 63500 h 660400"/>
              <a:gd name="connsiteX3" fmla="*/ 127000 w 579047"/>
              <a:gd name="connsiteY3" fmla="*/ 82550 h 660400"/>
              <a:gd name="connsiteX4" fmla="*/ 152400 w 579047"/>
              <a:gd name="connsiteY4" fmla="*/ 101600 h 660400"/>
              <a:gd name="connsiteX5" fmla="*/ 171450 w 579047"/>
              <a:gd name="connsiteY5" fmla="*/ 114300 h 660400"/>
              <a:gd name="connsiteX6" fmla="*/ 209550 w 579047"/>
              <a:gd name="connsiteY6" fmla="*/ 177800 h 660400"/>
              <a:gd name="connsiteX7" fmla="*/ 241300 w 579047"/>
              <a:gd name="connsiteY7" fmla="*/ 222250 h 660400"/>
              <a:gd name="connsiteX8" fmla="*/ 247650 w 579047"/>
              <a:gd name="connsiteY8" fmla="*/ 241300 h 660400"/>
              <a:gd name="connsiteX9" fmla="*/ 285750 w 579047"/>
              <a:gd name="connsiteY9" fmla="*/ 285750 h 660400"/>
              <a:gd name="connsiteX10" fmla="*/ 311150 w 579047"/>
              <a:gd name="connsiteY10" fmla="*/ 304800 h 660400"/>
              <a:gd name="connsiteX11" fmla="*/ 330200 w 579047"/>
              <a:gd name="connsiteY11" fmla="*/ 330200 h 660400"/>
              <a:gd name="connsiteX12" fmla="*/ 368300 w 579047"/>
              <a:gd name="connsiteY12" fmla="*/ 387350 h 660400"/>
              <a:gd name="connsiteX13" fmla="*/ 387350 w 579047"/>
              <a:gd name="connsiteY13" fmla="*/ 412750 h 660400"/>
              <a:gd name="connsiteX14" fmla="*/ 438150 w 579047"/>
              <a:gd name="connsiteY14" fmla="*/ 450850 h 660400"/>
              <a:gd name="connsiteX15" fmla="*/ 482600 w 579047"/>
              <a:gd name="connsiteY15" fmla="*/ 463550 h 660400"/>
              <a:gd name="connsiteX16" fmla="*/ 501650 w 579047"/>
              <a:gd name="connsiteY16" fmla="*/ 469900 h 660400"/>
              <a:gd name="connsiteX17" fmla="*/ 552450 w 579047"/>
              <a:gd name="connsiteY17" fmla="*/ 482600 h 660400"/>
              <a:gd name="connsiteX18" fmla="*/ 577850 w 579047"/>
              <a:gd name="connsiteY18" fmla="*/ 501650 h 660400"/>
              <a:gd name="connsiteX19" fmla="*/ 552450 w 579047"/>
              <a:gd name="connsiteY19" fmla="*/ 596900 h 660400"/>
              <a:gd name="connsiteX20" fmla="*/ 533400 w 579047"/>
              <a:gd name="connsiteY20" fmla="*/ 615950 h 660400"/>
              <a:gd name="connsiteX21" fmla="*/ 482600 w 579047"/>
              <a:gd name="connsiteY21" fmla="*/ 647700 h 660400"/>
              <a:gd name="connsiteX22" fmla="*/ 438150 w 579047"/>
              <a:gd name="connsiteY22" fmla="*/ 660400 h 660400"/>
              <a:gd name="connsiteX23" fmla="*/ 273050 w 579047"/>
              <a:gd name="connsiteY23" fmla="*/ 635000 h 660400"/>
              <a:gd name="connsiteX24" fmla="*/ 241300 w 579047"/>
              <a:gd name="connsiteY24" fmla="*/ 622300 h 660400"/>
              <a:gd name="connsiteX25" fmla="*/ 209550 w 579047"/>
              <a:gd name="connsiteY25" fmla="*/ 596900 h 660400"/>
              <a:gd name="connsiteX26" fmla="*/ 152400 w 579047"/>
              <a:gd name="connsiteY26" fmla="*/ 552450 h 660400"/>
              <a:gd name="connsiteX27" fmla="*/ 101600 w 579047"/>
              <a:gd name="connsiteY27" fmla="*/ 501650 h 660400"/>
              <a:gd name="connsiteX28" fmla="*/ 88900 w 579047"/>
              <a:gd name="connsiteY28" fmla="*/ 463550 h 660400"/>
              <a:gd name="connsiteX29" fmla="*/ 69850 w 579047"/>
              <a:gd name="connsiteY29" fmla="*/ 438150 h 660400"/>
              <a:gd name="connsiteX30" fmla="*/ 50800 w 579047"/>
              <a:gd name="connsiteY30" fmla="*/ 406400 h 660400"/>
              <a:gd name="connsiteX31" fmla="*/ 19050 w 579047"/>
              <a:gd name="connsiteY31" fmla="*/ 355600 h 660400"/>
              <a:gd name="connsiteX32" fmla="*/ 12700 w 579047"/>
              <a:gd name="connsiteY32" fmla="*/ 330200 h 660400"/>
              <a:gd name="connsiteX33" fmla="*/ 0 w 579047"/>
              <a:gd name="connsiteY33" fmla="*/ 260350 h 660400"/>
              <a:gd name="connsiteX34" fmla="*/ 6350 w 579047"/>
              <a:gd name="connsiteY34" fmla="*/ 57150 h 660400"/>
              <a:gd name="connsiteX35" fmla="*/ 25400 w 579047"/>
              <a:gd name="connsiteY35" fmla="*/ 0 h 660400"/>
              <a:gd name="connsiteX36" fmla="*/ 102394 w 579047"/>
              <a:gd name="connsiteY36" fmla="*/ 10318 h 660400"/>
              <a:gd name="connsiteX0" fmla="*/ 102394 w 577857"/>
              <a:gd name="connsiteY0" fmla="*/ 10318 h 660400"/>
              <a:gd name="connsiteX1" fmla="*/ 116681 w 577857"/>
              <a:gd name="connsiteY1" fmla="*/ 41275 h 660400"/>
              <a:gd name="connsiteX2" fmla="*/ 95250 w 577857"/>
              <a:gd name="connsiteY2" fmla="*/ 63500 h 660400"/>
              <a:gd name="connsiteX3" fmla="*/ 127000 w 577857"/>
              <a:gd name="connsiteY3" fmla="*/ 82550 h 660400"/>
              <a:gd name="connsiteX4" fmla="*/ 152400 w 577857"/>
              <a:gd name="connsiteY4" fmla="*/ 101600 h 660400"/>
              <a:gd name="connsiteX5" fmla="*/ 171450 w 577857"/>
              <a:gd name="connsiteY5" fmla="*/ 114300 h 660400"/>
              <a:gd name="connsiteX6" fmla="*/ 209550 w 577857"/>
              <a:gd name="connsiteY6" fmla="*/ 177800 h 660400"/>
              <a:gd name="connsiteX7" fmla="*/ 241300 w 577857"/>
              <a:gd name="connsiteY7" fmla="*/ 222250 h 660400"/>
              <a:gd name="connsiteX8" fmla="*/ 247650 w 577857"/>
              <a:gd name="connsiteY8" fmla="*/ 241300 h 660400"/>
              <a:gd name="connsiteX9" fmla="*/ 285750 w 577857"/>
              <a:gd name="connsiteY9" fmla="*/ 285750 h 660400"/>
              <a:gd name="connsiteX10" fmla="*/ 311150 w 577857"/>
              <a:gd name="connsiteY10" fmla="*/ 304800 h 660400"/>
              <a:gd name="connsiteX11" fmla="*/ 330200 w 577857"/>
              <a:gd name="connsiteY11" fmla="*/ 330200 h 660400"/>
              <a:gd name="connsiteX12" fmla="*/ 368300 w 577857"/>
              <a:gd name="connsiteY12" fmla="*/ 387350 h 660400"/>
              <a:gd name="connsiteX13" fmla="*/ 387350 w 577857"/>
              <a:gd name="connsiteY13" fmla="*/ 412750 h 660400"/>
              <a:gd name="connsiteX14" fmla="*/ 438150 w 577857"/>
              <a:gd name="connsiteY14" fmla="*/ 450850 h 660400"/>
              <a:gd name="connsiteX15" fmla="*/ 482600 w 577857"/>
              <a:gd name="connsiteY15" fmla="*/ 463550 h 660400"/>
              <a:gd name="connsiteX16" fmla="*/ 501650 w 577857"/>
              <a:gd name="connsiteY16" fmla="*/ 469900 h 660400"/>
              <a:gd name="connsiteX17" fmla="*/ 554831 w 577857"/>
              <a:gd name="connsiteY17" fmla="*/ 434975 h 660400"/>
              <a:gd name="connsiteX18" fmla="*/ 577850 w 577857"/>
              <a:gd name="connsiteY18" fmla="*/ 501650 h 660400"/>
              <a:gd name="connsiteX19" fmla="*/ 552450 w 577857"/>
              <a:gd name="connsiteY19" fmla="*/ 596900 h 660400"/>
              <a:gd name="connsiteX20" fmla="*/ 533400 w 577857"/>
              <a:gd name="connsiteY20" fmla="*/ 615950 h 660400"/>
              <a:gd name="connsiteX21" fmla="*/ 482600 w 577857"/>
              <a:gd name="connsiteY21" fmla="*/ 647700 h 660400"/>
              <a:gd name="connsiteX22" fmla="*/ 438150 w 577857"/>
              <a:gd name="connsiteY22" fmla="*/ 660400 h 660400"/>
              <a:gd name="connsiteX23" fmla="*/ 273050 w 577857"/>
              <a:gd name="connsiteY23" fmla="*/ 635000 h 660400"/>
              <a:gd name="connsiteX24" fmla="*/ 241300 w 577857"/>
              <a:gd name="connsiteY24" fmla="*/ 622300 h 660400"/>
              <a:gd name="connsiteX25" fmla="*/ 209550 w 577857"/>
              <a:gd name="connsiteY25" fmla="*/ 596900 h 660400"/>
              <a:gd name="connsiteX26" fmla="*/ 152400 w 577857"/>
              <a:gd name="connsiteY26" fmla="*/ 552450 h 660400"/>
              <a:gd name="connsiteX27" fmla="*/ 101600 w 577857"/>
              <a:gd name="connsiteY27" fmla="*/ 501650 h 660400"/>
              <a:gd name="connsiteX28" fmla="*/ 88900 w 577857"/>
              <a:gd name="connsiteY28" fmla="*/ 463550 h 660400"/>
              <a:gd name="connsiteX29" fmla="*/ 69850 w 577857"/>
              <a:gd name="connsiteY29" fmla="*/ 438150 h 660400"/>
              <a:gd name="connsiteX30" fmla="*/ 50800 w 577857"/>
              <a:gd name="connsiteY30" fmla="*/ 406400 h 660400"/>
              <a:gd name="connsiteX31" fmla="*/ 19050 w 577857"/>
              <a:gd name="connsiteY31" fmla="*/ 355600 h 660400"/>
              <a:gd name="connsiteX32" fmla="*/ 12700 w 577857"/>
              <a:gd name="connsiteY32" fmla="*/ 330200 h 660400"/>
              <a:gd name="connsiteX33" fmla="*/ 0 w 577857"/>
              <a:gd name="connsiteY33" fmla="*/ 260350 h 660400"/>
              <a:gd name="connsiteX34" fmla="*/ 6350 w 577857"/>
              <a:gd name="connsiteY34" fmla="*/ 57150 h 660400"/>
              <a:gd name="connsiteX35" fmla="*/ 25400 w 577857"/>
              <a:gd name="connsiteY35" fmla="*/ 0 h 660400"/>
              <a:gd name="connsiteX36" fmla="*/ 102394 w 577857"/>
              <a:gd name="connsiteY36" fmla="*/ 10318 h 660400"/>
              <a:gd name="connsiteX0" fmla="*/ 102394 w 577857"/>
              <a:gd name="connsiteY0" fmla="*/ 10318 h 660400"/>
              <a:gd name="connsiteX1" fmla="*/ 116681 w 577857"/>
              <a:gd name="connsiteY1" fmla="*/ 41275 h 660400"/>
              <a:gd name="connsiteX2" fmla="*/ 95250 w 577857"/>
              <a:gd name="connsiteY2" fmla="*/ 63500 h 660400"/>
              <a:gd name="connsiteX3" fmla="*/ 127000 w 577857"/>
              <a:gd name="connsiteY3" fmla="*/ 82550 h 660400"/>
              <a:gd name="connsiteX4" fmla="*/ 152400 w 577857"/>
              <a:gd name="connsiteY4" fmla="*/ 101600 h 660400"/>
              <a:gd name="connsiteX5" fmla="*/ 171450 w 577857"/>
              <a:gd name="connsiteY5" fmla="*/ 114300 h 660400"/>
              <a:gd name="connsiteX6" fmla="*/ 209550 w 577857"/>
              <a:gd name="connsiteY6" fmla="*/ 177800 h 660400"/>
              <a:gd name="connsiteX7" fmla="*/ 241300 w 577857"/>
              <a:gd name="connsiteY7" fmla="*/ 222250 h 660400"/>
              <a:gd name="connsiteX8" fmla="*/ 247650 w 577857"/>
              <a:gd name="connsiteY8" fmla="*/ 241300 h 660400"/>
              <a:gd name="connsiteX9" fmla="*/ 285750 w 577857"/>
              <a:gd name="connsiteY9" fmla="*/ 285750 h 660400"/>
              <a:gd name="connsiteX10" fmla="*/ 311150 w 577857"/>
              <a:gd name="connsiteY10" fmla="*/ 304800 h 660400"/>
              <a:gd name="connsiteX11" fmla="*/ 330200 w 577857"/>
              <a:gd name="connsiteY11" fmla="*/ 330200 h 660400"/>
              <a:gd name="connsiteX12" fmla="*/ 368300 w 577857"/>
              <a:gd name="connsiteY12" fmla="*/ 387350 h 660400"/>
              <a:gd name="connsiteX13" fmla="*/ 387350 w 577857"/>
              <a:gd name="connsiteY13" fmla="*/ 412750 h 660400"/>
              <a:gd name="connsiteX14" fmla="*/ 438150 w 577857"/>
              <a:gd name="connsiteY14" fmla="*/ 450850 h 660400"/>
              <a:gd name="connsiteX15" fmla="*/ 482600 w 577857"/>
              <a:gd name="connsiteY15" fmla="*/ 463550 h 660400"/>
              <a:gd name="connsiteX16" fmla="*/ 501650 w 577857"/>
              <a:gd name="connsiteY16" fmla="*/ 434181 h 660400"/>
              <a:gd name="connsiteX17" fmla="*/ 554831 w 577857"/>
              <a:gd name="connsiteY17" fmla="*/ 434975 h 660400"/>
              <a:gd name="connsiteX18" fmla="*/ 577850 w 577857"/>
              <a:gd name="connsiteY18" fmla="*/ 501650 h 660400"/>
              <a:gd name="connsiteX19" fmla="*/ 552450 w 577857"/>
              <a:gd name="connsiteY19" fmla="*/ 596900 h 660400"/>
              <a:gd name="connsiteX20" fmla="*/ 533400 w 577857"/>
              <a:gd name="connsiteY20" fmla="*/ 615950 h 660400"/>
              <a:gd name="connsiteX21" fmla="*/ 482600 w 577857"/>
              <a:gd name="connsiteY21" fmla="*/ 647700 h 660400"/>
              <a:gd name="connsiteX22" fmla="*/ 438150 w 577857"/>
              <a:gd name="connsiteY22" fmla="*/ 660400 h 660400"/>
              <a:gd name="connsiteX23" fmla="*/ 273050 w 577857"/>
              <a:gd name="connsiteY23" fmla="*/ 635000 h 660400"/>
              <a:gd name="connsiteX24" fmla="*/ 241300 w 577857"/>
              <a:gd name="connsiteY24" fmla="*/ 622300 h 660400"/>
              <a:gd name="connsiteX25" fmla="*/ 209550 w 577857"/>
              <a:gd name="connsiteY25" fmla="*/ 596900 h 660400"/>
              <a:gd name="connsiteX26" fmla="*/ 152400 w 577857"/>
              <a:gd name="connsiteY26" fmla="*/ 552450 h 660400"/>
              <a:gd name="connsiteX27" fmla="*/ 101600 w 577857"/>
              <a:gd name="connsiteY27" fmla="*/ 501650 h 660400"/>
              <a:gd name="connsiteX28" fmla="*/ 88900 w 577857"/>
              <a:gd name="connsiteY28" fmla="*/ 463550 h 660400"/>
              <a:gd name="connsiteX29" fmla="*/ 69850 w 577857"/>
              <a:gd name="connsiteY29" fmla="*/ 438150 h 660400"/>
              <a:gd name="connsiteX30" fmla="*/ 50800 w 577857"/>
              <a:gd name="connsiteY30" fmla="*/ 406400 h 660400"/>
              <a:gd name="connsiteX31" fmla="*/ 19050 w 577857"/>
              <a:gd name="connsiteY31" fmla="*/ 355600 h 660400"/>
              <a:gd name="connsiteX32" fmla="*/ 12700 w 577857"/>
              <a:gd name="connsiteY32" fmla="*/ 330200 h 660400"/>
              <a:gd name="connsiteX33" fmla="*/ 0 w 577857"/>
              <a:gd name="connsiteY33" fmla="*/ 260350 h 660400"/>
              <a:gd name="connsiteX34" fmla="*/ 6350 w 577857"/>
              <a:gd name="connsiteY34" fmla="*/ 57150 h 660400"/>
              <a:gd name="connsiteX35" fmla="*/ 25400 w 577857"/>
              <a:gd name="connsiteY35" fmla="*/ 0 h 660400"/>
              <a:gd name="connsiteX36" fmla="*/ 102394 w 577857"/>
              <a:gd name="connsiteY36" fmla="*/ 10318 h 660400"/>
              <a:gd name="connsiteX0" fmla="*/ 102394 w 577864"/>
              <a:gd name="connsiteY0" fmla="*/ 10318 h 660400"/>
              <a:gd name="connsiteX1" fmla="*/ 116681 w 577864"/>
              <a:gd name="connsiteY1" fmla="*/ 41275 h 660400"/>
              <a:gd name="connsiteX2" fmla="*/ 95250 w 577864"/>
              <a:gd name="connsiteY2" fmla="*/ 63500 h 660400"/>
              <a:gd name="connsiteX3" fmla="*/ 127000 w 577864"/>
              <a:gd name="connsiteY3" fmla="*/ 82550 h 660400"/>
              <a:gd name="connsiteX4" fmla="*/ 152400 w 577864"/>
              <a:gd name="connsiteY4" fmla="*/ 101600 h 660400"/>
              <a:gd name="connsiteX5" fmla="*/ 171450 w 577864"/>
              <a:gd name="connsiteY5" fmla="*/ 114300 h 660400"/>
              <a:gd name="connsiteX6" fmla="*/ 209550 w 577864"/>
              <a:gd name="connsiteY6" fmla="*/ 177800 h 660400"/>
              <a:gd name="connsiteX7" fmla="*/ 241300 w 577864"/>
              <a:gd name="connsiteY7" fmla="*/ 222250 h 660400"/>
              <a:gd name="connsiteX8" fmla="*/ 247650 w 577864"/>
              <a:gd name="connsiteY8" fmla="*/ 241300 h 660400"/>
              <a:gd name="connsiteX9" fmla="*/ 285750 w 577864"/>
              <a:gd name="connsiteY9" fmla="*/ 285750 h 660400"/>
              <a:gd name="connsiteX10" fmla="*/ 311150 w 577864"/>
              <a:gd name="connsiteY10" fmla="*/ 304800 h 660400"/>
              <a:gd name="connsiteX11" fmla="*/ 330200 w 577864"/>
              <a:gd name="connsiteY11" fmla="*/ 330200 h 660400"/>
              <a:gd name="connsiteX12" fmla="*/ 368300 w 577864"/>
              <a:gd name="connsiteY12" fmla="*/ 387350 h 660400"/>
              <a:gd name="connsiteX13" fmla="*/ 387350 w 577864"/>
              <a:gd name="connsiteY13" fmla="*/ 412750 h 660400"/>
              <a:gd name="connsiteX14" fmla="*/ 438150 w 577864"/>
              <a:gd name="connsiteY14" fmla="*/ 450850 h 660400"/>
              <a:gd name="connsiteX15" fmla="*/ 482600 w 577864"/>
              <a:gd name="connsiteY15" fmla="*/ 463550 h 660400"/>
              <a:gd name="connsiteX16" fmla="*/ 554831 w 577864"/>
              <a:gd name="connsiteY16" fmla="*/ 434975 h 660400"/>
              <a:gd name="connsiteX17" fmla="*/ 577850 w 577864"/>
              <a:gd name="connsiteY17" fmla="*/ 501650 h 660400"/>
              <a:gd name="connsiteX18" fmla="*/ 552450 w 577864"/>
              <a:gd name="connsiteY18" fmla="*/ 596900 h 660400"/>
              <a:gd name="connsiteX19" fmla="*/ 533400 w 577864"/>
              <a:gd name="connsiteY19" fmla="*/ 615950 h 660400"/>
              <a:gd name="connsiteX20" fmla="*/ 482600 w 577864"/>
              <a:gd name="connsiteY20" fmla="*/ 647700 h 660400"/>
              <a:gd name="connsiteX21" fmla="*/ 438150 w 577864"/>
              <a:gd name="connsiteY21" fmla="*/ 660400 h 660400"/>
              <a:gd name="connsiteX22" fmla="*/ 273050 w 577864"/>
              <a:gd name="connsiteY22" fmla="*/ 635000 h 660400"/>
              <a:gd name="connsiteX23" fmla="*/ 241300 w 577864"/>
              <a:gd name="connsiteY23" fmla="*/ 622300 h 660400"/>
              <a:gd name="connsiteX24" fmla="*/ 209550 w 577864"/>
              <a:gd name="connsiteY24" fmla="*/ 596900 h 660400"/>
              <a:gd name="connsiteX25" fmla="*/ 152400 w 577864"/>
              <a:gd name="connsiteY25" fmla="*/ 552450 h 660400"/>
              <a:gd name="connsiteX26" fmla="*/ 101600 w 577864"/>
              <a:gd name="connsiteY26" fmla="*/ 501650 h 660400"/>
              <a:gd name="connsiteX27" fmla="*/ 88900 w 577864"/>
              <a:gd name="connsiteY27" fmla="*/ 463550 h 660400"/>
              <a:gd name="connsiteX28" fmla="*/ 69850 w 577864"/>
              <a:gd name="connsiteY28" fmla="*/ 438150 h 660400"/>
              <a:gd name="connsiteX29" fmla="*/ 50800 w 577864"/>
              <a:gd name="connsiteY29" fmla="*/ 406400 h 660400"/>
              <a:gd name="connsiteX30" fmla="*/ 19050 w 577864"/>
              <a:gd name="connsiteY30" fmla="*/ 355600 h 660400"/>
              <a:gd name="connsiteX31" fmla="*/ 12700 w 577864"/>
              <a:gd name="connsiteY31" fmla="*/ 330200 h 660400"/>
              <a:gd name="connsiteX32" fmla="*/ 0 w 577864"/>
              <a:gd name="connsiteY32" fmla="*/ 260350 h 660400"/>
              <a:gd name="connsiteX33" fmla="*/ 6350 w 577864"/>
              <a:gd name="connsiteY33" fmla="*/ 57150 h 660400"/>
              <a:gd name="connsiteX34" fmla="*/ 25400 w 577864"/>
              <a:gd name="connsiteY34" fmla="*/ 0 h 660400"/>
              <a:gd name="connsiteX35" fmla="*/ 102394 w 577864"/>
              <a:gd name="connsiteY35" fmla="*/ 10318 h 660400"/>
              <a:gd name="connsiteX0" fmla="*/ 102394 w 577864"/>
              <a:gd name="connsiteY0" fmla="*/ 10318 h 660400"/>
              <a:gd name="connsiteX1" fmla="*/ 116681 w 577864"/>
              <a:gd name="connsiteY1" fmla="*/ 41275 h 660400"/>
              <a:gd name="connsiteX2" fmla="*/ 95250 w 577864"/>
              <a:gd name="connsiteY2" fmla="*/ 63500 h 660400"/>
              <a:gd name="connsiteX3" fmla="*/ 127000 w 577864"/>
              <a:gd name="connsiteY3" fmla="*/ 82550 h 660400"/>
              <a:gd name="connsiteX4" fmla="*/ 152400 w 577864"/>
              <a:gd name="connsiteY4" fmla="*/ 101600 h 660400"/>
              <a:gd name="connsiteX5" fmla="*/ 171450 w 577864"/>
              <a:gd name="connsiteY5" fmla="*/ 114300 h 660400"/>
              <a:gd name="connsiteX6" fmla="*/ 209550 w 577864"/>
              <a:gd name="connsiteY6" fmla="*/ 177800 h 660400"/>
              <a:gd name="connsiteX7" fmla="*/ 241300 w 577864"/>
              <a:gd name="connsiteY7" fmla="*/ 222250 h 660400"/>
              <a:gd name="connsiteX8" fmla="*/ 247650 w 577864"/>
              <a:gd name="connsiteY8" fmla="*/ 241300 h 660400"/>
              <a:gd name="connsiteX9" fmla="*/ 285750 w 577864"/>
              <a:gd name="connsiteY9" fmla="*/ 285750 h 660400"/>
              <a:gd name="connsiteX10" fmla="*/ 311150 w 577864"/>
              <a:gd name="connsiteY10" fmla="*/ 304800 h 660400"/>
              <a:gd name="connsiteX11" fmla="*/ 330200 w 577864"/>
              <a:gd name="connsiteY11" fmla="*/ 330200 h 660400"/>
              <a:gd name="connsiteX12" fmla="*/ 368300 w 577864"/>
              <a:gd name="connsiteY12" fmla="*/ 387350 h 660400"/>
              <a:gd name="connsiteX13" fmla="*/ 438150 w 577864"/>
              <a:gd name="connsiteY13" fmla="*/ 450850 h 660400"/>
              <a:gd name="connsiteX14" fmla="*/ 482600 w 577864"/>
              <a:gd name="connsiteY14" fmla="*/ 463550 h 660400"/>
              <a:gd name="connsiteX15" fmla="*/ 554831 w 577864"/>
              <a:gd name="connsiteY15" fmla="*/ 434975 h 660400"/>
              <a:gd name="connsiteX16" fmla="*/ 577850 w 577864"/>
              <a:gd name="connsiteY16" fmla="*/ 501650 h 660400"/>
              <a:gd name="connsiteX17" fmla="*/ 552450 w 577864"/>
              <a:gd name="connsiteY17" fmla="*/ 596900 h 660400"/>
              <a:gd name="connsiteX18" fmla="*/ 533400 w 577864"/>
              <a:gd name="connsiteY18" fmla="*/ 615950 h 660400"/>
              <a:gd name="connsiteX19" fmla="*/ 482600 w 577864"/>
              <a:gd name="connsiteY19" fmla="*/ 647700 h 660400"/>
              <a:gd name="connsiteX20" fmla="*/ 438150 w 577864"/>
              <a:gd name="connsiteY20" fmla="*/ 660400 h 660400"/>
              <a:gd name="connsiteX21" fmla="*/ 273050 w 577864"/>
              <a:gd name="connsiteY21" fmla="*/ 635000 h 660400"/>
              <a:gd name="connsiteX22" fmla="*/ 241300 w 577864"/>
              <a:gd name="connsiteY22" fmla="*/ 622300 h 660400"/>
              <a:gd name="connsiteX23" fmla="*/ 209550 w 577864"/>
              <a:gd name="connsiteY23" fmla="*/ 596900 h 660400"/>
              <a:gd name="connsiteX24" fmla="*/ 152400 w 577864"/>
              <a:gd name="connsiteY24" fmla="*/ 552450 h 660400"/>
              <a:gd name="connsiteX25" fmla="*/ 101600 w 577864"/>
              <a:gd name="connsiteY25" fmla="*/ 501650 h 660400"/>
              <a:gd name="connsiteX26" fmla="*/ 88900 w 577864"/>
              <a:gd name="connsiteY26" fmla="*/ 463550 h 660400"/>
              <a:gd name="connsiteX27" fmla="*/ 69850 w 577864"/>
              <a:gd name="connsiteY27" fmla="*/ 438150 h 660400"/>
              <a:gd name="connsiteX28" fmla="*/ 50800 w 577864"/>
              <a:gd name="connsiteY28" fmla="*/ 406400 h 660400"/>
              <a:gd name="connsiteX29" fmla="*/ 19050 w 577864"/>
              <a:gd name="connsiteY29" fmla="*/ 355600 h 660400"/>
              <a:gd name="connsiteX30" fmla="*/ 12700 w 577864"/>
              <a:gd name="connsiteY30" fmla="*/ 330200 h 660400"/>
              <a:gd name="connsiteX31" fmla="*/ 0 w 577864"/>
              <a:gd name="connsiteY31" fmla="*/ 260350 h 660400"/>
              <a:gd name="connsiteX32" fmla="*/ 6350 w 577864"/>
              <a:gd name="connsiteY32" fmla="*/ 57150 h 660400"/>
              <a:gd name="connsiteX33" fmla="*/ 25400 w 577864"/>
              <a:gd name="connsiteY33" fmla="*/ 0 h 660400"/>
              <a:gd name="connsiteX34" fmla="*/ 102394 w 577864"/>
              <a:gd name="connsiteY34" fmla="*/ 10318 h 660400"/>
              <a:gd name="connsiteX0" fmla="*/ 102394 w 577864"/>
              <a:gd name="connsiteY0" fmla="*/ 10318 h 660400"/>
              <a:gd name="connsiteX1" fmla="*/ 116681 w 577864"/>
              <a:gd name="connsiteY1" fmla="*/ 41275 h 660400"/>
              <a:gd name="connsiteX2" fmla="*/ 95250 w 577864"/>
              <a:gd name="connsiteY2" fmla="*/ 63500 h 660400"/>
              <a:gd name="connsiteX3" fmla="*/ 127000 w 577864"/>
              <a:gd name="connsiteY3" fmla="*/ 82550 h 660400"/>
              <a:gd name="connsiteX4" fmla="*/ 152400 w 577864"/>
              <a:gd name="connsiteY4" fmla="*/ 101600 h 660400"/>
              <a:gd name="connsiteX5" fmla="*/ 171450 w 577864"/>
              <a:gd name="connsiteY5" fmla="*/ 114300 h 660400"/>
              <a:gd name="connsiteX6" fmla="*/ 209550 w 577864"/>
              <a:gd name="connsiteY6" fmla="*/ 177800 h 660400"/>
              <a:gd name="connsiteX7" fmla="*/ 241300 w 577864"/>
              <a:gd name="connsiteY7" fmla="*/ 222250 h 660400"/>
              <a:gd name="connsiteX8" fmla="*/ 247650 w 577864"/>
              <a:gd name="connsiteY8" fmla="*/ 241300 h 660400"/>
              <a:gd name="connsiteX9" fmla="*/ 285750 w 577864"/>
              <a:gd name="connsiteY9" fmla="*/ 285750 h 660400"/>
              <a:gd name="connsiteX10" fmla="*/ 311150 w 577864"/>
              <a:gd name="connsiteY10" fmla="*/ 304800 h 660400"/>
              <a:gd name="connsiteX11" fmla="*/ 330200 w 577864"/>
              <a:gd name="connsiteY11" fmla="*/ 330200 h 660400"/>
              <a:gd name="connsiteX12" fmla="*/ 438150 w 577864"/>
              <a:gd name="connsiteY12" fmla="*/ 450850 h 660400"/>
              <a:gd name="connsiteX13" fmla="*/ 482600 w 577864"/>
              <a:gd name="connsiteY13" fmla="*/ 463550 h 660400"/>
              <a:gd name="connsiteX14" fmla="*/ 554831 w 577864"/>
              <a:gd name="connsiteY14" fmla="*/ 434975 h 660400"/>
              <a:gd name="connsiteX15" fmla="*/ 577850 w 577864"/>
              <a:gd name="connsiteY15" fmla="*/ 501650 h 660400"/>
              <a:gd name="connsiteX16" fmla="*/ 552450 w 577864"/>
              <a:gd name="connsiteY16" fmla="*/ 596900 h 660400"/>
              <a:gd name="connsiteX17" fmla="*/ 533400 w 577864"/>
              <a:gd name="connsiteY17" fmla="*/ 615950 h 660400"/>
              <a:gd name="connsiteX18" fmla="*/ 482600 w 577864"/>
              <a:gd name="connsiteY18" fmla="*/ 647700 h 660400"/>
              <a:gd name="connsiteX19" fmla="*/ 438150 w 577864"/>
              <a:gd name="connsiteY19" fmla="*/ 660400 h 660400"/>
              <a:gd name="connsiteX20" fmla="*/ 273050 w 577864"/>
              <a:gd name="connsiteY20" fmla="*/ 635000 h 660400"/>
              <a:gd name="connsiteX21" fmla="*/ 241300 w 577864"/>
              <a:gd name="connsiteY21" fmla="*/ 622300 h 660400"/>
              <a:gd name="connsiteX22" fmla="*/ 209550 w 577864"/>
              <a:gd name="connsiteY22" fmla="*/ 596900 h 660400"/>
              <a:gd name="connsiteX23" fmla="*/ 152400 w 577864"/>
              <a:gd name="connsiteY23" fmla="*/ 552450 h 660400"/>
              <a:gd name="connsiteX24" fmla="*/ 101600 w 577864"/>
              <a:gd name="connsiteY24" fmla="*/ 501650 h 660400"/>
              <a:gd name="connsiteX25" fmla="*/ 88900 w 577864"/>
              <a:gd name="connsiteY25" fmla="*/ 463550 h 660400"/>
              <a:gd name="connsiteX26" fmla="*/ 69850 w 577864"/>
              <a:gd name="connsiteY26" fmla="*/ 438150 h 660400"/>
              <a:gd name="connsiteX27" fmla="*/ 50800 w 577864"/>
              <a:gd name="connsiteY27" fmla="*/ 406400 h 660400"/>
              <a:gd name="connsiteX28" fmla="*/ 19050 w 577864"/>
              <a:gd name="connsiteY28" fmla="*/ 355600 h 660400"/>
              <a:gd name="connsiteX29" fmla="*/ 12700 w 577864"/>
              <a:gd name="connsiteY29" fmla="*/ 330200 h 660400"/>
              <a:gd name="connsiteX30" fmla="*/ 0 w 577864"/>
              <a:gd name="connsiteY30" fmla="*/ 260350 h 660400"/>
              <a:gd name="connsiteX31" fmla="*/ 6350 w 577864"/>
              <a:gd name="connsiteY31" fmla="*/ 57150 h 660400"/>
              <a:gd name="connsiteX32" fmla="*/ 25400 w 577864"/>
              <a:gd name="connsiteY32" fmla="*/ 0 h 660400"/>
              <a:gd name="connsiteX33" fmla="*/ 102394 w 577864"/>
              <a:gd name="connsiteY33" fmla="*/ 10318 h 660400"/>
              <a:gd name="connsiteX0" fmla="*/ 102394 w 577864"/>
              <a:gd name="connsiteY0" fmla="*/ 10318 h 660400"/>
              <a:gd name="connsiteX1" fmla="*/ 116681 w 577864"/>
              <a:gd name="connsiteY1" fmla="*/ 41275 h 660400"/>
              <a:gd name="connsiteX2" fmla="*/ 95250 w 577864"/>
              <a:gd name="connsiteY2" fmla="*/ 63500 h 660400"/>
              <a:gd name="connsiteX3" fmla="*/ 127000 w 577864"/>
              <a:gd name="connsiteY3" fmla="*/ 82550 h 660400"/>
              <a:gd name="connsiteX4" fmla="*/ 152400 w 577864"/>
              <a:gd name="connsiteY4" fmla="*/ 101600 h 660400"/>
              <a:gd name="connsiteX5" fmla="*/ 171450 w 577864"/>
              <a:gd name="connsiteY5" fmla="*/ 114300 h 660400"/>
              <a:gd name="connsiteX6" fmla="*/ 209550 w 577864"/>
              <a:gd name="connsiteY6" fmla="*/ 177800 h 660400"/>
              <a:gd name="connsiteX7" fmla="*/ 241300 w 577864"/>
              <a:gd name="connsiteY7" fmla="*/ 222250 h 660400"/>
              <a:gd name="connsiteX8" fmla="*/ 247650 w 577864"/>
              <a:gd name="connsiteY8" fmla="*/ 241300 h 660400"/>
              <a:gd name="connsiteX9" fmla="*/ 285750 w 577864"/>
              <a:gd name="connsiteY9" fmla="*/ 285750 h 660400"/>
              <a:gd name="connsiteX10" fmla="*/ 311150 w 577864"/>
              <a:gd name="connsiteY10" fmla="*/ 304800 h 660400"/>
              <a:gd name="connsiteX11" fmla="*/ 330200 w 577864"/>
              <a:gd name="connsiteY11" fmla="*/ 330200 h 660400"/>
              <a:gd name="connsiteX12" fmla="*/ 342899 w 577864"/>
              <a:gd name="connsiteY12" fmla="*/ 350838 h 660400"/>
              <a:gd name="connsiteX13" fmla="*/ 438150 w 577864"/>
              <a:gd name="connsiteY13" fmla="*/ 450850 h 660400"/>
              <a:gd name="connsiteX14" fmla="*/ 482600 w 577864"/>
              <a:gd name="connsiteY14" fmla="*/ 463550 h 660400"/>
              <a:gd name="connsiteX15" fmla="*/ 554831 w 577864"/>
              <a:gd name="connsiteY15" fmla="*/ 434975 h 660400"/>
              <a:gd name="connsiteX16" fmla="*/ 577850 w 577864"/>
              <a:gd name="connsiteY16" fmla="*/ 501650 h 660400"/>
              <a:gd name="connsiteX17" fmla="*/ 552450 w 577864"/>
              <a:gd name="connsiteY17" fmla="*/ 596900 h 660400"/>
              <a:gd name="connsiteX18" fmla="*/ 533400 w 577864"/>
              <a:gd name="connsiteY18" fmla="*/ 615950 h 660400"/>
              <a:gd name="connsiteX19" fmla="*/ 482600 w 577864"/>
              <a:gd name="connsiteY19" fmla="*/ 647700 h 660400"/>
              <a:gd name="connsiteX20" fmla="*/ 438150 w 577864"/>
              <a:gd name="connsiteY20" fmla="*/ 660400 h 660400"/>
              <a:gd name="connsiteX21" fmla="*/ 273050 w 577864"/>
              <a:gd name="connsiteY21" fmla="*/ 635000 h 660400"/>
              <a:gd name="connsiteX22" fmla="*/ 241300 w 577864"/>
              <a:gd name="connsiteY22" fmla="*/ 622300 h 660400"/>
              <a:gd name="connsiteX23" fmla="*/ 209550 w 577864"/>
              <a:gd name="connsiteY23" fmla="*/ 596900 h 660400"/>
              <a:gd name="connsiteX24" fmla="*/ 152400 w 577864"/>
              <a:gd name="connsiteY24" fmla="*/ 552450 h 660400"/>
              <a:gd name="connsiteX25" fmla="*/ 101600 w 577864"/>
              <a:gd name="connsiteY25" fmla="*/ 501650 h 660400"/>
              <a:gd name="connsiteX26" fmla="*/ 88900 w 577864"/>
              <a:gd name="connsiteY26" fmla="*/ 463550 h 660400"/>
              <a:gd name="connsiteX27" fmla="*/ 69850 w 577864"/>
              <a:gd name="connsiteY27" fmla="*/ 438150 h 660400"/>
              <a:gd name="connsiteX28" fmla="*/ 50800 w 577864"/>
              <a:gd name="connsiteY28" fmla="*/ 406400 h 660400"/>
              <a:gd name="connsiteX29" fmla="*/ 19050 w 577864"/>
              <a:gd name="connsiteY29" fmla="*/ 355600 h 660400"/>
              <a:gd name="connsiteX30" fmla="*/ 12700 w 577864"/>
              <a:gd name="connsiteY30" fmla="*/ 330200 h 660400"/>
              <a:gd name="connsiteX31" fmla="*/ 0 w 577864"/>
              <a:gd name="connsiteY31" fmla="*/ 260350 h 660400"/>
              <a:gd name="connsiteX32" fmla="*/ 6350 w 577864"/>
              <a:gd name="connsiteY32" fmla="*/ 57150 h 660400"/>
              <a:gd name="connsiteX33" fmla="*/ 25400 w 577864"/>
              <a:gd name="connsiteY33" fmla="*/ 0 h 660400"/>
              <a:gd name="connsiteX34" fmla="*/ 102394 w 577864"/>
              <a:gd name="connsiteY34" fmla="*/ 10318 h 660400"/>
              <a:gd name="connsiteX0" fmla="*/ 102394 w 577864"/>
              <a:gd name="connsiteY0" fmla="*/ 10318 h 660400"/>
              <a:gd name="connsiteX1" fmla="*/ 116681 w 577864"/>
              <a:gd name="connsiteY1" fmla="*/ 41275 h 660400"/>
              <a:gd name="connsiteX2" fmla="*/ 95250 w 577864"/>
              <a:gd name="connsiteY2" fmla="*/ 63500 h 660400"/>
              <a:gd name="connsiteX3" fmla="*/ 127000 w 577864"/>
              <a:gd name="connsiteY3" fmla="*/ 82550 h 660400"/>
              <a:gd name="connsiteX4" fmla="*/ 152400 w 577864"/>
              <a:gd name="connsiteY4" fmla="*/ 101600 h 660400"/>
              <a:gd name="connsiteX5" fmla="*/ 171450 w 577864"/>
              <a:gd name="connsiteY5" fmla="*/ 114300 h 660400"/>
              <a:gd name="connsiteX6" fmla="*/ 209550 w 577864"/>
              <a:gd name="connsiteY6" fmla="*/ 177800 h 660400"/>
              <a:gd name="connsiteX7" fmla="*/ 241300 w 577864"/>
              <a:gd name="connsiteY7" fmla="*/ 222250 h 660400"/>
              <a:gd name="connsiteX8" fmla="*/ 247650 w 577864"/>
              <a:gd name="connsiteY8" fmla="*/ 241300 h 660400"/>
              <a:gd name="connsiteX9" fmla="*/ 285750 w 577864"/>
              <a:gd name="connsiteY9" fmla="*/ 285750 h 660400"/>
              <a:gd name="connsiteX10" fmla="*/ 311150 w 577864"/>
              <a:gd name="connsiteY10" fmla="*/ 304800 h 660400"/>
              <a:gd name="connsiteX11" fmla="*/ 342899 w 577864"/>
              <a:gd name="connsiteY11" fmla="*/ 350838 h 660400"/>
              <a:gd name="connsiteX12" fmla="*/ 438150 w 577864"/>
              <a:gd name="connsiteY12" fmla="*/ 450850 h 660400"/>
              <a:gd name="connsiteX13" fmla="*/ 482600 w 577864"/>
              <a:gd name="connsiteY13" fmla="*/ 463550 h 660400"/>
              <a:gd name="connsiteX14" fmla="*/ 554831 w 577864"/>
              <a:gd name="connsiteY14" fmla="*/ 434975 h 660400"/>
              <a:gd name="connsiteX15" fmla="*/ 577850 w 577864"/>
              <a:gd name="connsiteY15" fmla="*/ 501650 h 660400"/>
              <a:gd name="connsiteX16" fmla="*/ 552450 w 577864"/>
              <a:gd name="connsiteY16" fmla="*/ 596900 h 660400"/>
              <a:gd name="connsiteX17" fmla="*/ 533400 w 577864"/>
              <a:gd name="connsiteY17" fmla="*/ 615950 h 660400"/>
              <a:gd name="connsiteX18" fmla="*/ 482600 w 577864"/>
              <a:gd name="connsiteY18" fmla="*/ 647700 h 660400"/>
              <a:gd name="connsiteX19" fmla="*/ 438150 w 577864"/>
              <a:gd name="connsiteY19" fmla="*/ 660400 h 660400"/>
              <a:gd name="connsiteX20" fmla="*/ 273050 w 577864"/>
              <a:gd name="connsiteY20" fmla="*/ 635000 h 660400"/>
              <a:gd name="connsiteX21" fmla="*/ 241300 w 577864"/>
              <a:gd name="connsiteY21" fmla="*/ 622300 h 660400"/>
              <a:gd name="connsiteX22" fmla="*/ 209550 w 577864"/>
              <a:gd name="connsiteY22" fmla="*/ 596900 h 660400"/>
              <a:gd name="connsiteX23" fmla="*/ 152400 w 577864"/>
              <a:gd name="connsiteY23" fmla="*/ 552450 h 660400"/>
              <a:gd name="connsiteX24" fmla="*/ 101600 w 577864"/>
              <a:gd name="connsiteY24" fmla="*/ 501650 h 660400"/>
              <a:gd name="connsiteX25" fmla="*/ 88900 w 577864"/>
              <a:gd name="connsiteY25" fmla="*/ 463550 h 660400"/>
              <a:gd name="connsiteX26" fmla="*/ 69850 w 577864"/>
              <a:gd name="connsiteY26" fmla="*/ 438150 h 660400"/>
              <a:gd name="connsiteX27" fmla="*/ 50800 w 577864"/>
              <a:gd name="connsiteY27" fmla="*/ 406400 h 660400"/>
              <a:gd name="connsiteX28" fmla="*/ 19050 w 577864"/>
              <a:gd name="connsiteY28" fmla="*/ 355600 h 660400"/>
              <a:gd name="connsiteX29" fmla="*/ 12700 w 577864"/>
              <a:gd name="connsiteY29" fmla="*/ 330200 h 660400"/>
              <a:gd name="connsiteX30" fmla="*/ 0 w 577864"/>
              <a:gd name="connsiteY30" fmla="*/ 260350 h 660400"/>
              <a:gd name="connsiteX31" fmla="*/ 6350 w 577864"/>
              <a:gd name="connsiteY31" fmla="*/ 57150 h 660400"/>
              <a:gd name="connsiteX32" fmla="*/ 25400 w 577864"/>
              <a:gd name="connsiteY32" fmla="*/ 0 h 660400"/>
              <a:gd name="connsiteX33" fmla="*/ 102394 w 577864"/>
              <a:gd name="connsiteY33" fmla="*/ 10318 h 660400"/>
              <a:gd name="connsiteX0" fmla="*/ 102394 w 577864"/>
              <a:gd name="connsiteY0" fmla="*/ 10318 h 660400"/>
              <a:gd name="connsiteX1" fmla="*/ 116681 w 577864"/>
              <a:gd name="connsiteY1" fmla="*/ 41275 h 660400"/>
              <a:gd name="connsiteX2" fmla="*/ 95250 w 577864"/>
              <a:gd name="connsiteY2" fmla="*/ 63500 h 660400"/>
              <a:gd name="connsiteX3" fmla="*/ 127000 w 577864"/>
              <a:gd name="connsiteY3" fmla="*/ 82550 h 660400"/>
              <a:gd name="connsiteX4" fmla="*/ 152400 w 577864"/>
              <a:gd name="connsiteY4" fmla="*/ 101600 h 660400"/>
              <a:gd name="connsiteX5" fmla="*/ 171450 w 577864"/>
              <a:gd name="connsiteY5" fmla="*/ 114300 h 660400"/>
              <a:gd name="connsiteX6" fmla="*/ 209550 w 577864"/>
              <a:gd name="connsiteY6" fmla="*/ 177800 h 660400"/>
              <a:gd name="connsiteX7" fmla="*/ 241300 w 577864"/>
              <a:gd name="connsiteY7" fmla="*/ 222250 h 660400"/>
              <a:gd name="connsiteX8" fmla="*/ 247650 w 577864"/>
              <a:gd name="connsiteY8" fmla="*/ 241300 h 660400"/>
              <a:gd name="connsiteX9" fmla="*/ 285750 w 577864"/>
              <a:gd name="connsiteY9" fmla="*/ 285750 h 660400"/>
              <a:gd name="connsiteX10" fmla="*/ 342899 w 577864"/>
              <a:gd name="connsiteY10" fmla="*/ 350838 h 660400"/>
              <a:gd name="connsiteX11" fmla="*/ 438150 w 577864"/>
              <a:gd name="connsiteY11" fmla="*/ 450850 h 660400"/>
              <a:gd name="connsiteX12" fmla="*/ 482600 w 577864"/>
              <a:gd name="connsiteY12" fmla="*/ 463550 h 660400"/>
              <a:gd name="connsiteX13" fmla="*/ 554831 w 577864"/>
              <a:gd name="connsiteY13" fmla="*/ 434975 h 660400"/>
              <a:gd name="connsiteX14" fmla="*/ 577850 w 577864"/>
              <a:gd name="connsiteY14" fmla="*/ 501650 h 660400"/>
              <a:gd name="connsiteX15" fmla="*/ 552450 w 577864"/>
              <a:gd name="connsiteY15" fmla="*/ 596900 h 660400"/>
              <a:gd name="connsiteX16" fmla="*/ 533400 w 577864"/>
              <a:gd name="connsiteY16" fmla="*/ 615950 h 660400"/>
              <a:gd name="connsiteX17" fmla="*/ 482600 w 577864"/>
              <a:gd name="connsiteY17" fmla="*/ 647700 h 660400"/>
              <a:gd name="connsiteX18" fmla="*/ 438150 w 577864"/>
              <a:gd name="connsiteY18" fmla="*/ 660400 h 660400"/>
              <a:gd name="connsiteX19" fmla="*/ 273050 w 577864"/>
              <a:gd name="connsiteY19" fmla="*/ 635000 h 660400"/>
              <a:gd name="connsiteX20" fmla="*/ 241300 w 577864"/>
              <a:gd name="connsiteY20" fmla="*/ 622300 h 660400"/>
              <a:gd name="connsiteX21" fmla="*/ 209550 w 577864"/>
              <a:gd name="connsiteY21" fmla="*/ 596900 h 660400"/>
              <a:gd name="connsiteX22" fmla="*/ 152400 w 577864"/>
              <a:gd name="connsiteY22" fmla="*/ 552450 h 660400"/>
              <a:gd name="connsiteX23" fmla="*/ 101600 w 577864"/>
              <a:gd name="connsiteY23" fmla="*/ 501650 h 660400"/>
              <a:gd name="connsiteX24" fmla="*/ 88900 w 577864"/>
              <a:gd name="connsiteY24" fmla="*/ 463550 h 660400"/>
              <a:gd name="connsiteX25" fmla="*/ 69850 w 577864"/>
              <a:gd name="connsiteY25" fmla="*/ 438150 h 660400"/>
              <a:gd name="connsiteX26" fmla="*/ 50800 w 577864"/>
              <a:gd name="connsiteY26" fmla="*/ 406400 h 660400"/>
              <a:gd name="connsiteX27" fmla="*/ 19050 w 577864"/>
              <a:gd name="connsiteY27" fmla="*/ 355600 h 660400"/>
              <a:gd name="connsiteX28" fmla="*/ 12700 w 577864"/>
              <a:gd name="connsiteY28" fmla="*/ 330200 h 660400"/>
              <a:gd name="connsiteX29" fmla="*/ 0 w 577864"/>
              <a:gd name="connsiteY29" fmla="*/ 260350 h 660400"/>
              <a:gd name="connsiteX30" fmla="*/ 6350 w 577864"/>
              <a:gd name="connsiteY30" fmla="*/ 57150 h 660400"/>
              <a:gd name="connsiteX31" fmla="*/ 25400 w 577864"/>
              <a:gd name="connsiteY31" fmla="*/ 0 h 660400"/>
              <a:gd name="connsiteX32" fmla="*/ 102394 w 577864"/>
              <a:gd name="connsiteY32" fmla="*/ 10318 h 660400"/>
              <a:gd name="connsiteX0" fmla="*/ 102394 w 577864"/>
              <a:gd name="connsiteY0" fmla="*/ 10318 h 660400"/>
              <a:gd name="connsiteX1" fmla="*/ 116681 w 577864"/>
              <a:gd name="connsiteY1" fmla="*/ 41275 h 660400"/>
              <a:gd name="connsiteX2" fmla="*/ 95250 w 577864"/>
              <a:gd name="connsiteY2" fmla="*/ 63500 h 660400"/>
              <a:gd name="connsiteX3" fmla="*/ 127000 w 577864"/>
              <a:gd name="connsiteY3" fmla="*/ 82550 h 660400"/>
              <a:gd name="connsiteX4" fmla="*/ 152400 w 577864"/>
              <a:gd name="connsiteY4" fmla="*/ 101600 h 660400"/>
              <a:gd name="connsiteX5" fmla="*/ 171450 w 577864"/>
              <a:gd name="connsiteY5" fmla="*/ 114300 h 660400"/>
              <a:gd name="connsiteX6" fmla="*/ 209550 w 577864"/>
              <a:gd name="connsiteY6" fmla="*/ 177800 h 660400"/>
              <a:gd name="connsiteX7" fmla="*/ 241300 w 577864"/>
              <a:gd name="connsiteY7" fmla="*/ 222250 h 660400"/>
              <a:gd name="connsiteX8" fmla="*/ 285750 w 577864"/>
              <a:gd name="connsiteY8" fmla="*/ 285750 h 660400"/>
              <a:gd name="connsiteX9" fmla="*/ 342899 w 577864"/>
              <a:gd name="connsiteY9" fmla="*/ 350838 h 660400"/>
              <a:gd name="connsiteX10" fmla="*/ 438150 w 577864"/>
              <a:gd name="connsiteY10" fmla="*/ 450850 h 660400"/>
              <a:gd name="connsiteX11" fmla="*/ 482600 w 577864"/>
              <a:gd name="connsiteY11" fmla="*/ 463550 h 660400"/>
              <a:gd name="connsiteX12" fmla="*/ 554831 w 577864"/>
              <a:gd name="connsiteY12" fmla="*/ 434975 h 660400"/>
              <a:gd name="connsiteX13" fmla="*/ 577850 w 577864"/>
              <a:gd name="connsiteY13" fmla="*/ 501650 h 660400"/>
              <a:gd name="connsiteX14" fmla="*/ 552450 w 577864"/>
              <a:gd name="connsiteY14" fmla="*/ 596900 h 660400"/>
              <a:gd name="connsiteX15" fmla="*/ 533400 w 577864"/>
              <a:gd name="connsiteY15" fmla="*/ 615950 h 660400"/>
              <a:gd name="connsiteX16" fmla="*/ 482600 w 577864"/>
              <a:gd name="connsiteY16" fmla="*/ 647700 h 660400"/>
              <a:gd name="connsiteX17" fmla="*/ 438150 w 577864"/>
              <a:gd name="connsiteY17" fmla="*/ 660400 h 660400"/>
              <a:gd name="connsiteX18" fmla="*/ 273050 w 577864"/>
              <a:gd name="connsiteY18" fmla="*/ 635000 h 660400"/>
              <a:gd name="connsiteX19" fmla="*/ 241300 w 577864"/>
              <a:gd name="connsiteY19" fmla="*/ 622300 h 660400"/>
              <a:gd name="connsiteX20" fmla="*/ 209550 w 577864"/>
              <a:gd name="connsiteY20" fmla="*/ 596900 h 660400"/>
              <a:gd name="connsiteX21" fmla="*/ 152400 w 577864"/>
              <a:gd name="connsiteY21" fmla="*/ 552450 h 660400"/>
              <a:gd name="connsiteX22" fmla="*/ 101600 w 577864"/>
              <a:gd name="connsiteY22" fmla="*/ 501650 h 660400"/>
              <a:gd name="connsiteX23" fmla="*/ 88900 w 577864"/>
              <a:gd name="connsiteY23" fmla="*/ 463550 h 660400"/>
              <a:gd name="connsiteX24" fmla="*/ 69850 w 577864"/>
              <a:gd name="connsiteY24" fmla="*/ 438150 h 660400"/>
              <a:gd name="connsiteX25" fmla="*/ 50800 w 577864"/>
              <a:gd name="connsiteY25" fmla="*/ 406400 h 660400"/>
              <a:gd name="connsiteX26" fmla="*/ 19050 w 577864"/>
              <a:gd name="connsiteY26" fmla="*/ 355600 h 660400"/>
              <a:gd name="connsiteX27" fmla="*/ 12700 w 577864"/>
              <a:gd name="connsiteY27" fmla="*/ 330200 h 660400"/>
              <a:gd name="connsiteX28" fmla="*/ 0 w 577864"/>
              <a:gd name="connsiteY28" fmla="*/ 260350 h 660400"/>
              <a:gd name="connsiteX29" fmla="*/ 6350 w 577864"/>
              <a:gd name="connsiteY29" fmla="*/ 57150 h 660400"/>
              <a:gd name="connsiteX30" fmla="*/ 25400 w 577864"/>
              <a:gd name="connsiteY30" fmla="*/ 0 h 660400"/>
              <a:gd name="connsiteX31" fmla="*/ 102394 w 577864"/>
              <a:gd name="connsiteY31" fmla="*/ 10318 h 660400"/>
              <a:gd name="connsiteX0" fmla="*/ 102394 w 577864"/>
              <a:gd name="connsiteY0" fmla="*/ 10318 h 660400"/>
              <a:gd name="connsiteX1" fmla="*/ 116681 w 577864"/>
              <a:gd name="connsiteY1" fmla="*/ 41275 h 660400"/>
              <a:gd name="connsiteX2" fmla="*/ 95250 w 577864"/>
              <a:gd name="connsiteY2" fmla="*/ 63500 h 660400"/>
              <a:gd name="connsiteX3" fmla="*/ 127000 w 577864"/>
              <a:gd name="connsiteY3" fmla="*/ 82550 h 660400"/>
              <a:gd name="connsiteX4" fmla="*/ 152400 w 577864"/>
              <a:gd name="connsiteY4" fmla="*/ 101600 h 660400"/>
              <a:gd name="connsiteX5" fmla="*/ 171450 w 577864"/>
              <a:gd name="connsiteY5" fmla="*/ 114300 h 660400"/>
              <a:gd name="connsiteX6" fmla="*/ 209550 w 577864"/>
              <a:gd name="connsiteY6" fmla="*/ 177800 h 660400"/>
              <a:gd name="connsiteX7" fmla="*/ 285750 w 577864"/>
              <a:gd name="connsiteY7" fmla="*/ 285750 h 660400"/>
              <a:gd name="connsiteX8" fmla="*/ 342899 w 577864"/>
              <a:gd name="connsiteY8" fmla="*/ 350838 h 660400"/>
              <a:gd name="connsiteX9" fmla="*/ 438150 w 577864"/>
              <a:gd name="connsiteY9" fmla="*/ 450850 h 660400"/>
              <a:gd name="connsiteX10" fmla="*/ 482600 w 577864"/>
              <a:gd name="connsiteY10" fmla="*/ 463550 h 660400"/>
              <a:gd name="connsiteX11" fmla="*/ 554831 w 577864"/>
              <a:gd name="connsiteY11" fmla="*/ 434975 h 660400"/>
              <a:gd name="connsiteX12" fmla="*/ 577850 w 577864"/>
              <a:gd name="connsiteY12" fmla="*/ 501650 h 660400"/>
              <a:gd name="connsiteX13" fmla="*/ 552450 w 577864"/>
              <a:gd name="connsiteY13" fmla="*/ 596900 h 660400"/>
              <a:gd name="connsiteX14" fmla="*/ 533400 w 577864"/>
              <a:gd name="connsiteY14" fmla="*/ 615950 h 660400"/>
              <a:gd name="connsiteX15" fmla="*/ 482600 w 577864"/>
              <a:gd name="connsiteY15" fmla="*/ 647700 h 660400"/>
              <a:gd name="connsiteX16" fmla="*/ 438150 w 577864"/>
              <a:gd name="connsiteY16" fmla="*/ 660400 h 660400"/>
              <a:gd name="connsiteX17" fmla="*/ 273050 w 577864"/>
              <a:gd name="connsiteY17" fmla="*/ 635000 h 660400"/>
              <a:gd name="connsiteX18" fmla="*/ 241300 w 577864"/>
              <a:gd name="connsiteY18" fmla="*/ 622300 h 660400"/>
              <a:gd name="connsiteX19" fmla="*/ 209550 w 577864"/>
              <a:gd name="connsiteY19" fmla="*/ 596900 h 660400"/>
              <a:gd name="connsiteX20" fmla="*/ 152400 w 577864"/>
              <a:gd name="connsiteY20" fmla="*/ 552450 h 660400"/>
              <a:gd name="connsiteX21" fmla="*/ 101600 w 577864"/>
              <a:gd name="connsiteY21" fmla="*/ 501650 h 660400"/>
              <a:gd name="connsiteX22" fmla="*/ 88900 w 577864"/>
              <a:gd name="connsiteY22" fmla="*/ 463550 h 660400"/>
              <a:gd name="connsiteX23" fmla="*/ 69850 w 577864"/>
              <a:gd name="connsiteY23" fmla="*/ 438150 h 660400"/>
              <a:gd name="connsiteX24" fmla="*/ 50800 w 577864"/>
              <a:gd name="connsiteY24" fmla="*/ 406400 h 660400"/>
              <a:gd name="connsiteX25" fmla="*/ 19050 w 577864"/>
              <a:gd name="connsiteY25" fmla="*/ 355600 h 660400"/>
              <a:gd name="connsiteX26" fmla="*/ 12700 w 577864"/>
              <a:gd name="connsiteY26" fmla="*/ 330200 h 660400"/>
              <a:gd name="connsiteX27" fmla="*/ 0 w 577864"/>
              <a:gd name="connsiteY27" fmla="*/ 260350 h 660400"/>
              <a:gd name="connsiteX28" fmla="*/ 6350 w 577864"/>
              <a:gd name="connsiteY28" fmla="*/ 57150 h 660400"/>
              <a:gd name="connsiteX29" fmla="*/ 25400 w 577864"/>
              <a:gd name="connsiteY29" fmla="*/ 0 h 660400"/>
              <a:gd name="connsiteX30" fmla="*/ 102394 w 577864"/>
              <a:gd name="connsiteY30" fmla="*/ 10318 h 660400"/>
              <a:gd name="connsiteX0" fmla="*/ 102394 w 577864"/>
              <a:gd name="connsiteY0" fmla="*/ 10318 h 660400"/>
              <a:gd name="connsiteX1" fmla="*/ 116681 w 577864"/>
              <a:gd name="connsiteY1" fmla="*/ 41275 h 660400"/>
              <a:gd name="connsiteX2" fmla="*/ 95250 w 577864"/>
              <a:gd name="connsiteY2" fmla="*/ 63500 h 660400"/>
              <a:gd name="connsiteX3" fmla="*/ 152400 w 577864"/>
              <a:gd name="connsiteY3" fmla="*/ 101600 h 660400"/>
              <a:gd name="connsiteX4" fmla="*/ 171450 w 577864"/>
              <a:gd name="connsiteY4" fmla="*/ 114300 h 660400"/>
              <a:gd name="connsiteX5" fmla="*/ 209550 w 577864"/>
              <a:gd name="connsiteY5" fmla="*/ 177800 h 660400"/>
              <a:gd name="connsiteX6" fmla="*/ 285750 w 577864"/>
              <a:gd name="connsiteY6" fmla="*/ 285750 h 660400"/>
              <a:gd name="connsiteX7" fmla="*/ 342899 w 577864"/>
              <a:gd name="connsiteY7" fmla="*/ 350838 h 660400"/>
              <a:gd name="connsiteX8" fmla="*/ 438150 w 577864"/>
              <a:gd name="connsiteY8" fmla="*/ 450850 h 660400"/>
              <a:gd name="connsiteX9" fmla="*/ 482600 w 577864"/>
              <a:gd name="connsiteY9" fmla="*/ 463550 h 660400"/>
              <a:gd name="connsiteX10" fmla="*/ 554831 w 577864"/>
              <a:gd name="connsiteY10" fmla="*/ 434975 h 660400"/>
              <a:gd name="connsiteX11" fmla="*/ 577850 w 577864"/>
              <a:gd name="connsiteY11" fmla="*/ 501650 h 660400"/>
              <a:gd name="connsiteX12" fmla="*/ 552450 w 577864"/>
              <a:gd name="connsiteY12" fmla="*/ 596900 h 660400"/>
              <a:gd name="connsiteX13" fmla="*/ 533400 w 577864"/>
              <a:gd name="connsiteY13" fmla="*/ 615950 h 660400"/>
              <a:gd name="connsiteX14" fmla="*/ 482600 w 577864"/>
              <a:gd name="connsiteY14" fmla="*/ 647700 h 660400"/>
              <a:gd name="connsiteX15" fmla="*/ 438150 w 577864"/>
              <a:gd name="connsiteY15" fmla="*/ 660400 h 660400"/>
              <a:gd name="connsiteX16" fmla="*/ 273050 w 577864"/>
              <a:gd name="connsiteY16" fmla="*/ 635000 h 660400"/>
              <a:gd name="connsiteX17" fmla="*/ 241300 w 577864"/>
              <a:gd name="connsiteY17" fmla="*/ 622300 h 660400"/>
              <a:gd name="connsiteX18" fmla="*/ 209550 w 577864"/>
              <a:gd name="connsiteY18" fmla="*/ 596900 h 660400"/>
              <a:gd name="connsiteX19" fmla="*/ 152400 w 577864"/>
              <a:gd name="connsiteY19" fmla="*/ 552450 h 660400"/>
              <a:gd name="connsiteX20" fmla="*/ 101600 w 577864"/>
              <a:gd name="connsiteY20" fmla="*/ 501650 h 660400"/>
              <a:gd name="connsiteX21" fmla="*/ 88900 w 577864"/>
              <a:gd name="connsiteY21" fmla="*/ 463550 h 660400"/>
              <a:gd name="connsiteX22" fmla="*/ 69850 w 577864"/>
              <a:gd name="connsiteY22" fmla="*/ 438150 h 660400"/>
              <a:gd name="connsiteX23" fmla="*/ 50800 w 577864"/>
              <a:gd name="connsiteY23" fmla="*/ 406400 h 660400"/>
              <a:gd name="connsiteX24" fmla="*/ 19050 w 577864"/>
              <a:gd name="connsiteY24" fmla="*/ 355600 h 660400"/>
              <a:gd name="connsiteX25" fmla="*/ 12700 w 577864"/>
              <a:gd name="connsiteY25" fmla="*/ 330200 h 660400"/>
              <a:gd name="connsiteX26" fmla="*/ 0 w 577864"/>
              <a:gd name="connsiteY26" fmla="*/ 260350 h 660400"/>
              <a:gd name="connsiteX27" fmla="*/ 6350 w 577864"/>
              <a:gd name="connsiteY27" fmla="*/ 57150 h 660400"/>
              <a:gd name="connsiteX28" fmla="*/ 25400 w 577864"/>
              <a:gd name="connsiteY28" fmla="*/ 0 h 660400"/>
              <a:gd name="connsiteX29" fmla="*/ 102394 w 577864"/>
              <a:gd name="connsiteY29" fmla="*/ 10318 h 660400"/>
              <a:gd name="connsiteX0" fmla="*/ 102394 w 577864"/>
              <a:gd name="connsiteY0" fmla="*/ 10318 h 660400"/>
              <a:gd name="connsiteX1" fmla="*/ 116681 w 577864"/>
              <a:gd name="connsiteY1" fmla="*/ 41275 h 660400"/>
              <a:gd name="connsiteX2" fmla="*/ 152400 w 577864"/>
              <a:gd name="connsiteY2" fmla="*/ 101600 h 660400"/>
              <a:gd name="connsiteX3" fmla="*/ 171450 w 577864"/>
              <a:gd name="connsiteY3" fmla="*/ 114300 h 660400"/>
              <a:gd name="connsiteX4" fmla="*/ 209550 w 577864"/>
              <a:gd name="connsiteY4" fmla="*/ 177800 h 660400"/>
              <a:gd name="connsiteX5" fmla="*/ 285750 w 577864"/>
              <a:gd name="connsiteY5" fmla="*/ 285750 h 660400"/>
              <a:gd name="connsiteX6" fmla="*/ 342899 w 577864"/>
              <a:gd name="connsiteY6" fmla="*/ 350838 h 660400"/>
              <a:gd name="connsiteX7" fmla="*/ 438150 w 577864"/>
              <a:gd name="connsiteY7" fmla="*/ 450850 h 660400"/>
              <a:gd name="connsiteX8" fmla="*/ 482600 w 577864"/>
              <a:gd name="connsiteY8" fmla="*/ 463550 h 660400"/>
              <a:gd name="connsiteX9" fmla="*/ 554831 w 577864"/>
              <a:gd name="connsiteY9" fmla="*/ 434975 h 660400"/>
              <a:gd name="connsiteX10" fmla="*/ 577850 w 577864"/>
              <a:gd name="connsiteY10" fmla="*/ 501650 h 660400"/>
              <a:gd name="connsiteX11" fmla="*/ 552450 w 577864"/>
              <a:gd name="connsiteY11" fmla="*/ 596900 h 660400"/>
              <a:gd name="connsiteX12" fmla="*/ 533400 w 577864"/>
              <a:gd name="connsiteY12" fmla="*/ 615950 h 660400"/>
              <a:gd name="connsiteX13" fmla="*/ 482600 w 577864"/>
              <a:gd name="connsiteY13" fmla="*/ 647700 h 660400"/>
              <a:gd name="connsiteX14" fmla="*/ 438150 w 577864"/>
              <a:gd name="connsiteY14" fmla="*/ 660400 h 660400"/>
              <a:gd name="connsiteX15" fmla="*/ 273050 w 577864"/>
              <a:gd name="connsiteY15" fmla="*/ 635000 h 660400"/>
              <a:gd name="connsiteX16" fmla="*/ 241300 w 577864"/>
              <a:gd name="connsiteY16" fmla="*/ 622300 h 660400"/>
              <a:gd name="connsiteX17" fmla="*/ 209550 w 577864"/>
              <a:gd name="connsiteY17" fmla="*/ 596900 h 660400"/>
              <a:gd name="connsiteX18" fmla="*/ 152400 w 577864"/>
              <a:gd name="connsiteY18" fmla="*/ 552450 h 660400"/>
              <a:gd name="connsiteX19" fmla="*/ 101600 w 577864"/>
              <a:gd name="connsiteY19" fmla="*/ 501650 h 660400"/>
              <a:gd name="connsiteX20" fmla="*/ 88900 w 577864"/>
              <a:gd name="connsiteY20" fmla="*/ 463550 h 660400"/>
              <a:gd name="connsiteX21" fmla="*/ 69850 w 577864"/>
              <a:gd name="connsiteY21" fmla="*/ 438150 h 660400"/>
              <a:gd name="connsiteX22" fmla="*/ 50800 w 577864"/>
              <a:gd name="connsiteY22" fmla="*/ 406400 h 660400"/>
              <a:gd name="connsiteX23" fmla="*/ 19050 w 577864"/>
              <a:gd name="connsiteY23" fmla="*/ 355600 h 660400"/>
              <a:gd name="connsiteX24" fmla="*/ 12700 w 577864"/>
              <a:gd name="connsiteY24" fmla="*/ 330200 h 660400"/>
              <a:gd name="connsiteX25" fmla="*/ 0 w 577864"/>
              <a:gd name="connsiteY25" fmla="*/ 260350 h 660400"/>
              <a:gd name="connsiteX26" fmla="*/ 6350 w 577864"/>
              <a:gd name="connsiteY26" fmla="*/ 57150 h 660400"/>
              <a:gd name="connsiteX27" fmla="*/ 25400 w 577864"/>
              <a:gd name="connsiteY27" fmla="*/ 0 h 660400"/>
              <a:gd name="connsiteX28" fmla="*/ 102394 w 577864"/>
              <a:gd name="connsiteY28" fmla="*/ 10318 h 660400"/>
              <a:gd name="connsiteX0" fmla="*/ 102394 w 577864"/>
              <a:gd name="connsiteY0" fmla="*/ 10318 h 660400"/>
              <a:gd name="connsiteX1" fmla="*/ 152400 w 577864"/>
              <a:gd name="connsiteY1" fmla="*/ 101600 h 660400"/>
              <a:gd name="connsiteX2" fmla="*/ 171450 w 577864"/>
              <a:gd name="connsiteY2" fmla="*/ 114300 h 660400"/>
              <a:gd name="connsiteX3" fmla="*/ 209550 w 577864"/>
              <a:gd name="connsiteY3" fmla="*/ 177800 h 660400"/>
              <a:gd name="connsiteX4" fmla="*/ 285750 w 577864"/>
              <a:gd name="connsiteY4" fmla="*/ 285750 h 660400"/>
              <a:gd name="connsiteX5" fmla="*/ 342899 w 577864"/>
              <a:gd name="connsiteY5" fmla="*/ 350838 h 660400"/>
              <a:gd name="connsiteX6" fmla="*/ 438150 w 577864"/>
              <a:gd name="connsiteY6" fmla="*/ 450850 h 660400"/>
              <a:gd name="connsiteX7" fmla="*/ 482600 w 577864"/>
              <a:gd name="connsiteY7" fmla="*/ 463550 h 660400"/>
              <a:gd name="connsiteX8" fmla="*/ 554831 w 577864"/>
              <a:gd name="connsiteY8" fmla="*/ 434975 h 660400"/>
              <a:gd name="connsiteX9" fmla="*/ 577850 w 577864"/>
              <a:gd name="connsiteY9" fmla="*/ 501650 h 660400"/>
              <a:gd name="connsiteX10" fmla="*/ 552450 w 577864"/>
              <a:gd name="connsiteY10" fmla="*/ 596900 h 660400"/>
              <a:gd name="connsiteX11" fmla="*/ 533400 w 577864"/>
              <a:gd name="connsiteY11" fmla="*/ 615950 h 660400"/>
              <a:gd name="connsiteX12" fmla="*/ 482600 w 577864"/>
              <a:gd name="connsiteY12" fmla="*/ 647700 h 660400"/>
              <a:gd name="connsiteX13" fmla="*/ 438150 w 577864"/>
              <a:gd name="connsiteY13" fmla="*/ 660400 h 660400"/>
              <a:gd name="connsiteX14" fmla="*/ 273050 w 577864"/>
              <a:gd name="connsiteY14" fmla="*/ 635000 h 660400"/>
              <a:gd name="connsiteX15" fmla="*/ 241300 w 577864"/>
              <a:gd name="connsiteY15" fmla="*/ 622300 h 660400"/>
              <a:gd name="connsiteX16" fmla="*/ 209550 w 577864"/>
              <a:gd name="connsiteY16" fmla="*/ 596900 h 660400"/>
              <a:gd name="connsiteX17" fmla="*/ 152400 w 577864"/>
              <a:gd name="connsiteY17" fmla="*/ 552450 h 660400"/>
              <a:gd name="connsiteX18" fmla="*/ 101600 w 577864"/>
              <a:gd name="connsiteY18" fmla="*/ 501650 h 660400"/>
              <a:gd name="connsiteX19" fmla="*/ 88900 w 577864"/>
              <a:gd name="connsiteY19" fmla="*/ 463550 h 660400"/>
              <a:gd name="connsiteX20" fmla="*/ 69850 w 577864"/>
              <a:gd name="connsiteY20" fmla="*/ 438150 h 660400"/>
              <a:gd name="connsiteX21" fmla="*/ 50800 w 577864"/>
              <a:gd name="connsiteY21" fmla="*/ 406400 h 660400"/>
              <a:gd name="connsiteX22" fmla="*/ 19050 w 577864"/>
              <a:gd name="connsiteY22" fmla="*/ 355600 h 660400"/>
              <a:gd name="connsiteX23" fmla="*/ 12700 w 577864"/>
              <a:gd name="connsiteY23" fmla="*/ 330200 h 660400"/>
              <a:gd name="connsiteX24" fmla="*/ 0 w 577864"/>
              <a:gd name="connsiteY24" fmla="*/ 260350 h 660400"/>
              <a:gd name="connsiteX25" fmla="*/ 6350 w 577864"/>
              <a:gd name="connsiteY25" fmla="*/ 57150 h 660400"/>
              <a:gd name="connsiteX26" fmla="*/ 25400 w 577864"/>
              <a:gd name="connsiteY26" fmla="*/ 0 h 660400"/>
              <a:gd name="connsiteX27" fmla="*/ 102394 w 577864"/>
              <a:gd name="connsiteY27" fmla="*/ 10318 h 660400"/>
              <a:gd name="connsiteX0" fmla="*/ 102394 w 577864"/>
              <a:gd name="connsiteY0" fmla="*/ 10318 h 660400"/>
              <a:gd name="connsiteX1" fmla="*/ 171450 w 577864"/>
              <a:gd name="connsiteY1" fmla="*/ 114300 h 660400"/>
              <a:gd name="connsiteX2" fmla="*/ 209550 w 577864"/>
              <a:gd name="connsiteY2" fmla="*/ 177800 h 660400"/>
              <a:gd name="connsiteX3" fmla="*/ 285750 w 577864"/>
              <a:gd name="connsiteY3" fmla="*/ 285750 h 660400"/>
              <a:gd name="connsiteX4" fmla="*/ 342899 w 577864"/>
              <a:gd name="connsiteY4" fmla="*/ 350838 h 660400"/>
              <a:gd name="connsiteX5" fmla="*/ 438150 w 577864"/>
              <a:gd name="connsiteY5" fmla="*/ 450850 h 660400"/>
              <a:gd name="connsiteX6" fmla="*/ 482600 w 577864"/>
              <a:gd name="connsiteY6" fmla="*/ 463550 h 660400"/>
              <a:gd name="connsiteX7" fmla="*/ 554831 w 577864"/>
              <a:gd name="connsiteY7" fmla="*/ 434975 h 660400"/>
              <a:gd name="connsiteX8" fmla="*/ 577850 w 577864"/>
              <a:gd name="connsiteY8" fmla="*/ 501650 h 660400"/>
              <a:gd name="connsiteX9" fmla="*/ 552450 w 577864"/>
              <a:gd name="connsiteY9" fmla="*/ 596900 h 660400"/>
              <a:gd name="connsiteX10" fmla="*/ 533400 w 577864"/>
              <a:gd name="connsiteY10" fmla="*/ 615950 h 660400"/>
              <a:gd name="connsiteX11" fmla="*/ 482600 w 577864"/>
              <a:gd name="connsiteY11" fmla="*/ 647700 h 660400"/>
              <a:gd name="connsiteX12" fmla="*/ 438150 w 577864"/>
              <a:gd name="connsiteY12" fmla="*/ 660400 h 660400"/>
              <a:gd name="connsiteX13" fmla="*/ 273050 w 577864"/>
              <a:gd name="connsiteY13" fmla="*/ 635000 h 660400"/>
              <a:gd name="connsiteX14" fmla="*/ 241300 w 577864"/>
              <a:gd name="connsiteY14" fmla="*/ 622300 h 660400"/>
              <a:gd name="connsiteX15" fmla="*/ 209550 w 577864"/>
              <a:gd name="connsiteY15" fmla="*/ 596900 h 660400"/>
              <a:gd name="connsiteX16" fmla="*/ 152400 w 577864"/>
              <a:gd name="connsiteY16" fmla="*/ 552450 h 660400"/>
              <a:gd name="connsiteX17" fmla="*/ 101600 w 577864"/>
              <a:gd name="connsiteY17" fmla="*/ 501650 h 660400"/>
              <a:gd name="connsiteX18" fmla="*/ 88900 w 577864"/>
              <a:gd name="connsiteY18" fmla="*/ 463550 h 660400"/>
              <a:gd name="connsiteX19" fmla="*/ 69850 w 577864"/>
              <a:gd name="connsiteY19" fmla="*/ 438150 h 660400"/>
              <a:gd name="connsiteX20" fmla="*/ 50800 w 577864"/>
              <a:gd name="connsiteY20" fmla="*/ 406400 h 660400"/>
              <a:gd name="connsiteX21" fmla="*/ 19050 w 577864"/>
              <a:gd name="connsiteY21" fmla="*/ 355600 h 660400"/>
              <a:gd name="connsiteX22" fmla="*/ 12700 w 577864"/>
              <a:gd name="connsiteY22" fmla="*/ 330200 h 660400"/>
              <a:gd name="connsiteX23" fmla="*/ 0 w 577864"/>
              <a:gd name="connsiteY23" fmla="*/ 260350 h 660400"/>
              <a:gd name="connsiteX24" fmla="*/ 6350 w 577864"/>
              <a:gd name="connsiteY24" fmla="*/ 57150 h 660400"/>
              <a:gd name="connsiteX25" fmla="*/ 25400 w 577864"/>
              <a:gd name="connsiteY25" fmla="*/ 0 h 660400"/>
              <a:gd name="connsiteX26" fmla="*/ 102394 w 577864"/>
              <a:gd name="connsiteY26" fmla="*/ 10318 h 660400"/>
              <a:gd name="connsiteX0" fmla="*/ 102394 w 577864"/>
              <a:gd name="connsiteY0" fmla="*/ 10318 h 660400"/>
              <a:gd name="connsiteX1" fmla="*/ 209550 w 577864"/>
              <a:gd name="connsiteY1" fmla="*/ 177800 h 660400"/>
              <a:gd name="connsiteX2" fmla="*/ 285750 w 577864"/>
              <a:gd name="connsiteY2" fmla="*/ 285750 h 660400"/>
              <a:gd name="connsiteX3" fmla="*/ 342899 w 577864"/>
              <a:gd name="connsiteY3" fmla="*/ 350838 h 660400"/>
              <a:gd name="connsiteX4" fmla="*/ 438150 w 577864"/>
              <a:gd name="connsiteY4" fmla="*/ 450850 h 660400"/>
              <a:gd name="connsiteX5" fmla="*/ 482600 w 577864"/>
              <a:gd name="connsiteY5" fmla="*/ 463550 h 660400"/>
              <a:gd name="connsiteX6" fmla="*/ 554831 w 577864"/>
              <a:gd name="connsiteY6" fmla="*/ 434975 h 660400"/>
              <a:gd name="connsiteX7" fmla="*/ 577850 w 577864"/>
              <a:gd name="connsiteY7" fmla="*/ 501650 h 660400"/>
              <a:gd name="connsiteX8" fmla="*/ 552450 w 577864"/>
              <a:gd name="connsiteY8" fmla="*/ 596900 h 660400"/>
              <a:gd name="connsiteX9" fmla="*/ 533400 w 577864"/>
              <a:gd name="connsiteY9" fmla="*/ 615950 h 660400"/>
              <a:gd name="connsiteX10" fmla="*/ 482600 w 577864"/>
              <a:gd name="connsiteY10" fmla="*/ 647700 h 660400"/>
              <a:gd name="connsiteX11" fmla="*/ 438150 w 577864"/>
              <a:gd name="connsiteY11" fmla="*/ 660400 h 660400"/>
              <a:gd name="connsiteX12" fmla="*/ 273050 w 577864"/>
              <a:gd name="connsiteY12" fmla="*/ 635000 h 660400"/>
              <a:gd name="connsiteX13" fmla="*/ 241300 w 577864"/>
              <a:gd name="connsiteY13" fmla="*/ 622300 h 660400"/>
              <a:gd name="connsiteX14" fmla="*/ 209550 w 577864"/>
              <a:gd name="connsiteY14" fmla="*/ 596900 h 660400"/>
              <a:gd name="connsiteX15" fmla="*/ 152400 w 577864"/>
              <a:gd name="connsiteY15" fmla="*/ 552450 h 660400"/>
              <a:gd name="connsiteX16" fmla="*/ 101600 w 577864"/>
              <a:gd name="connsiteY16" fmla="*/ 501650 h 660400"/>
              <a:gd name="connsiteX17" fmla="*/ 88900 w 577864"/>
              <a:gd name="connsiteY17" fmla="*/ 463550 h 660400"/>
              <a:gd name="connsiteX18" fmla="*/ 69850 w 577864"/>
              <a:gd name="connsiteY18" fmla="*/ 438150 h 660400"/>
              <a:gd name="connsiteX19" fmla="*/ 50800 w 577864"/>
              <a:gd name="connsiteY19" fmla="*/ 406400 h 660400"/>
              <a:gd name="connsiteX20" fmla="*/ 19050 w 577864"/>
              <a:gd name="connsiteY20" fmla="*/ 355600 h 660400"/>
              <a:gd name="connsiteX21" fmla="*/ 12700 w 577864"/>
              <a:gd name="connsiteY21" fmla="*/ 330200 h 660400"/>
              <a:gd name="connsiteX22" fmla="*/ 0 w 577864"/>
              <a:gd name="connsiteY22" fmla="*/ 260350 h 660400"/>
              <a:gd name="connsiteX23" fmla="*/ 6350 w 577864"/>
              <a:gd name="connsiteY23" fmla="*/ 57150 h 660400"/>
              <a:gd name="connsiteX24" fmla="*/ 25400 w 577864"/>
              <a:gd name="connsiteY24" fmla="*/ 0 h 660400"/>
              <a:gd name="connsiteX25" fmla="*/ 102394 w 577864"/>
              <a:gd name="connsiteY25" fmla="*/ 10318 h 660400"/>
              <a:gd name="connsiteX0" fmla="*/ 102394 w 577864"/>
              <a:gd name="connsiteY0" fmla="*/ 10318 h 660400"/>
              <a:gd name="connsiteX1" fmla="*/ 161925 w 577864"/>
              <a:gd name="connsiteY1" fmla="*/ 153988 h 660400"/>
              <a:gd name="connsiteX2" fmla="*/ 285750 w 577864"/>
              <a:gd name="connsiteY2" fmla="*/ 285750 h 660400"/>
              <a:gd name="connsiteX3" fmla="*/ 342899 w 577864"/>
              <a:gd name="connsiteY3" fmla="*/ 350838 h 660400"/>
              <a:gd name="connsiteX4" fmla="*/ 438150 w 577864"/>
              <a:gd name="connsiteY4" fmla="*/ 450850 h 660400"/>
              <a:gd name="connsiteX5" fmla="*/ 482600 w 577864"/>
              <a:gd name="connsiteY5" fmla="*/ 463550 h 660400"/>
              <a:gd name="connsiteX6" fmla="*/ 554831 w 577864"/>
              <a:gd name="connsiteY6" fmla="*/ 434975 h 660400"/>
              <a:gd name="connsiteX7" fmla="*/ 577850 w 577864"/>
              <a:gd name="connsiteY7" fmla="*/ 501650 h 660400"/>
              <a:gd name="connsiteX8" fmla="*/ 552450 w 577864"/>
              <a:gd name="connsiteY8" fmla="*/ 596900 h 660400"/>
              <a:gd name="connsiteX9" fmla="*/ 533400 w 577864"/>
              <a:gd name="connsiteY9" fmla="*/ 615950 h 660400"/>
              <a:gd name="connsiteX10" fmla="*/ 482600 w 577864"/>
              <a:gd name="connsiteY10" fmla="*/ 647700 h 660400"/>
              <a:gd name="connsiteX11" fmla="*/ 438150 w 577864"/>
              <a:gd name="connsiteY11" fmla="*/ 660400 h 660400"/>
              <a:gd name="connsiteX12" fmla="*/ 273050 w 577864"/>
              <a:gd name="connsiteY12" fmla="*/ 635000 h 660400"/>
              <a:gd name="connsiteX13" fmla="*/ 241300 w 577864"/>
              <a:gd name="connsiteY13" fmla="*/ 622300 h 660400"/>
              <a:gd name="connsiteX14" fmla="*/ 209550 w 577864"/>
              <a:gd name="connsiteY14" fmla="*/ 596900 h 660400"/>
              <a:gd name="connsiteX15" fmla="*/ 152400 w 577864"/>
              <a:gd name="connsiteY15" fmla="*/ 552450 h 660400"/>
              <a:gd name="connsiteX16" fmla="*/ 101600 w 577864"/>
              <a:gd name="connsiteY16" fmla="*/ 501650 h 660400"/>
              <a:gd name="connsiteX17" fmla="*/ 88900 w 577864"/>
              <a:gd name="connsiteY17" fmla="*/ 463550 h 660400"/>
              <a:gd name="connsiteX18" fmla="*/ 69850 w 577864"/>
              <a:gd name="connsiteY18" fmla="*/ 438150 h 660400"/>
              <a:gd name="connsiteX19" fmla="*/ 50800 w 577864"/>
              <a:gd name="connsiteY19" fmla="*/ 406400 h 660400"/>
              <a:gd name="connsiteX20" fmla="*/ 19050 w 577864"/>
              <a:gd name="connsiteY20" fmla="*/ 355600 h 660400"/>
              <a:gd name="connsiteX21" fmla="*/ 12700 w 577864"/>
              <a:gd name="connsiteY21" fmla="*/ 330200 h 660400"/>
              <a:gd name="connsiteX22" fmla="*/ 0 w 577864"/>
              <a:gd name="connsiteY22" fmla="*/ 260350 h 660400"/>
              <a:gd name="connsiteX23" fmla="*/ 6350 w 577864"/>
              <a:gd name="connsiteY23" fmla="*/ 57150 h 660400"/>
              <a:gd name="connsiteX24" fmla="*/ 25400 w 577864"/>
              <a:gd name="connsiteY24" fmla="*/ 0 h 660400"/>
              <a:gd name="connsiteX25" fmla="*/ 102394 w 577864"/>
              <a:gd name="connsiteY25" fmla="*/ 10318 h 660400"/>
              <a:gd name="connsiteX0" fmla="*/ 102394 w 577864"/>
              <a:gd name="connsiteY0" fmla="*/ 10318 h 660400"/>
              <a:gd name="connsiteX1" fmla="*/ 161925 w 577864"/>
              <a:gd name="connsiteY1" fmla="*/ 153988 h 660400"/>
              <a:gd name="connsiteX2" fmla="*/ 259556 w 577864"/>
              <a:gd name="connsiteY2" fmla="*/ 280987 h 660400"/>
              <a:gd name="connsiteX3" fmla="*/ 342899 w 577864"/>
              <a:gd name="connsiteY3" fmla="*/ 350838 h 660400"/>
              <a:gd name="connsiteX4" fmla="*/ 438150 w 577864"/>
              <a:gd name="connsiteY4" fmla="*/ 450850 h 660400"/>
              <a:gd name="connsiteX5" fmla="*/ 482600 w 577864"/>
              <a:gd name="connsiteY5" fmla="*/ 463550 h 660400"/>
              <a:gd name="connsiteX6" fmla="*/ 554831 w 577864"/>
              <a:gd name="connsiteY6" fmla="*/ 434975 h 660400"/>
              <a:gd name="connsiteX7" fmla="*/ 577850 w 577864"/>
              <a:gd name="connsiteY7" fmla="*/ 501650 h 660400"/>
              <a:gd name="connsiteX8" fmla="*/ 552450 w 577864"/>
              <a:gd name="connsiteY8" fmla="*/ 596900 h 660400"/>
              <a:gd name="connsiteX9" fmla="*/ 533400 w 577864"/>
              <a:gd name="connsiteY9" fmla="*/ 615950 h 660400"/>
              <a:gd name="connsiteX10" fmla="*/ 482600 w 577864"/>
              <a:gd name="connsiteY10" fmla="*/ 647700 h 660400"/>
              <a:gd name="connsiteX11" fmla="*/ 438150 w 577864"/>
              <a:gd name="connsiteY11" fmla="*/ 660400 h 660400"/>
              <a:gd name="connsiteX12" fmla="*/ 273050 w 577864"/>
              <a:gd name="connsiteY12" fmla="*/ 635000 h 660400"/>
              <a:gd name="connsiteX13" fmla="*/ 241300 w 577864"/>
              <a:gd name="connsiteY13" fmla="*/ 622300 h 660400"/>
              <a:gd name="connsiteX14" fmla="*/ 209550 w 577864"/>
              <a:gd name="connsiteY14" fmla="*/ 596900 h 660400"/>
              <a:gd name="connsiteX15" fmla="*/ 152400 w 577864"/>
              <a:gd name="connsiteY15" fmla="*/ 552450 h 660400"/>
              <a:gd name="connsiteX16" fmla="*/ 101600 w 577864"/>
              <a:gd name="connsiteY16" fmla="*/ 501650 h 660400"/>
              <a:gd name="connsiteX17" fmla="*/ 88900 w 577864"/>
              <a:gd name="connsiteY17" fmla="*/ 463550 h 660400"/>
              <a:gd name="connsiteX18" fmla="*/ 69850 w 577864"/>
              <a:gd name="connsiteY18" fmla="*/ 438150 h 660400"/>
              <a:gd name="connsiteX19" fmla="*/ 50800 w 577864"/>
              <a:gd name="connsiteY19" fmla="*/ 406400 h 660400"/>
              <a:gd name="connsiteX20" fmla="*/ 19050 w 577864"/>
              <a:gd name="connsiteY20" fmla="*/ 355600 h 660400"/>
              <a:gd name="connsiteX21" fmla="*/ 12700 w 577864"/>
              <a:gd name="connsiteY21" fmla="*/ 330200 h 660400"/>
              <a:gd name="connsiteX22" fmla="*/ 0 w 577864"/>
              <a:gd name="connsiteY22" fmla="*/ 260350 h 660400"/>
              <a:gd name="connsiteX23" fmla="*/ 6350 w 577864"/>
              <a:gd name="connsiteY23" fmla="*/ 57150 h 660400"/>
              <a:gd name="connsiteX24" fmla="*/ 25400 w 577864"/>
              <a:gd name="connsiteY24" fmla="*/ 0 h 660400"/>
              <a:gd name="connsiteX25" fmla="*/ 102394 w 577864"/>
              <a:gd name="connsiteY25" fmla="*/ 10318 h 660400"/>
              <a:gd name="connsiteX0" fmla="*/ 102394 w 577864"/>
              <a:gd name="connsiteY0" fmla="*/ 10318 h 660400"/>
              <a:gd name="connsiteX1" fmla="*/ 161925 w 577864"/>
              <a:gd name="connsiteY1" fmla="*/ 153988 h 660400"/>
              <a:gd name="connsiteX2" fmla="*/ 259556 w 577864"/>
              <a:gd name="connsiteY2" fmla="*/ 280987 h 660400"/>
              <a:gd name="connsiteX3" fmla="*/ 364330 w 577864"/>
              <a:gd name="connsiteY3" fmla="*/ 365125 h 660400"/>
              <a:gd name="connsiteX4" fmla="*/ 438150 w 577864"/>
              <a:gd name="connsiteY4" fmla="*/ 450850 h 660400"/>
              <a:gd name="connsiteX5" fmla="*/ 482600 w 577864"/>
              <a:gd name="connsiteY5" fmla="*/ 463550 h 660400"/>
              <a:gd name="connsiteX6" fmla="*/ 554831 w 577864"/>
              <a:gd name="connsiteY6" fmla="*/ 434975 h 660400"/>
              <a:gd name="connsiteX7" fmla="*/ 577850 w 577864"/>
              <a:gd name="connsiteY7" fmla="*/ 501650 h 660400"/>
              <a:gd name="connsiteX8" fmla="*/ 552450 w 577864"/>
              <a:gd name="connsiteY8" fmla="*/ 596900 h 660400"/>
              <a:gd name="connsiteX9" fmla="*/ 533400 w 577864"/>
              <a:gd name="connsiteY9" fmla="*/ 615950 h 660400"/>
              <a:gd name="connsiteX10" fmla="*/ 482600 w 577864"/>
              <a:gd name="connsiteY10" fmla="*/ 647700 h 660400"/>
              <a:gd name="connsiteX11" fmla="*/ 438150 w 577864"/>
              <a:gd name="connsiteY11" fmla="*/ 660400 h 660400"/>
              <a:gd name="connsiteX12" fmla="*/ 273050 w 577864"/>
              <a:gd name="connsiteY12" fmla="*/ 635000 h 660400"/>
              <a:gd name="connsiteX13" fmla="*/ 241300 w 577864"/>
              <a:gd name="connsiteY13" fmla="*/ 622300 h 660400"/>
              <a:gd name="connsiteX14" fmla="*/ 209550 w 577864"/>
              <a:gd name="connsiteY14" fmla="*/ 596900 h 660400"/>
              <a:gd name="connsiteX15" fmla="*/ 152400 w 577864"/>
              <a:gd name="connsiteY15" fmla="*/ 552450 h 660400"/>
              <a:gd name="connsiteX16" fmla="*/ 101600 w 577864"/>
              <a:gd name="connsiteY16" fmla="*/ 501650 h 660400"/>
              <a:gd name="connsiteX17" fmla="*/ 88900 w 577864"/>
              <a:gd name="connsiteY17" fmla="*/ 463550 h 660400"/>
              <a:gd name="connsiteX18" fmla="*/ 69850 w 577864"/>
              <a:gd name="connsiteY18" fmla="*/ 438150 h 660400"/>
              <a:gd name="connsiteX19" fmla="*/ 50800 w 577864"/>
              <a:gd name="connsiteY19" fmla="*/ 406400 h 660400"/>
              <a:gd name="connsiteX20" fmla="*/ 19050 w 577864"/>
              <a:gd name="connsiteY20" fmla="*/ 355600 h 660400"/>
              <a:gd name="connsiteX21" fmla="*/ 12700 w 577864"/>
              <a:gd name="connsiteY21" fmla="*/ 330200 h 660400"/>
              <a:gd name="connsiteX22" fmla="*/ 0 w 577864"/>
              <a:gd name="connsiteY22" fmla="*/ 260350 h 660400"/>
              <a:gd name="connsiteX23" fmla="*/ 6350 w 577864"/>
              <a:gd name="connsiteY23" fmla="*/ 57150 h 660400"/>
              <a:gd name="connsiteX24" fmla="*/ 25400 w 577864"/>
              <a:gd name="connsiteY24" fmla="*/ 0 h 660400"/>
              <a:gd name="connsiteX25" fmla="*/ 102394 w 577864"/>
              <a:gd name="connsiteY25" fmla="*/ 10318 h 660400"/>
              <a:gd name="connsiteX0" fmla="*/ 102394 w 577864"/>
              <a:gd name="connsiteY0" fmla="*/ 10318 h 660400"/>
              <a:gd name="connsiteX1" fmla="*/ 161925 w 577864"/>
              <a:gd name="connsiteY1" fmla="*/ 153988 h 660400"/>
              <a:gd name="connsiteX2" fmla="*/ 259556 w 577864"/>
              <a:gd name="connsiteY2" fmla="*/ 280987 h 660400"/>
              <a:gd name="connsiteX3" fmla="*/ 364330 w 577864"/>
              <a:gd name="connsiteY3" fmla="*/ 365125 h 660400"/>
              <a:gd name="connsiteX4" fmla="*/ 482600 w 577864"/>
              <a:gd name="connsiteY4" fmla="*/ 463550 h 660400"/>
              <a:gd name="connsiteX5" fmla="*/ 554831 w 577864"/>
              <a:gd name="connsiteY5" fmla="*/ 434975 h 660400"/>
              <a:gd name="connsiteX6" fmla="*/ 577850 w 577864"/>
              <a:gd name="connsiteY6" fmla="*/ 501650 h 660400"/>
              <a:gd name="connsiteX7" fmla="*/ 552450 w 577864"/>
              <a:gd name="connsiteY7" fmla="*/ 596900 h 660400"/>
              <a:gd name="connsiteX8" fmla="*/ 533400 w 577864"/>
              <a:gd name="connsiteY8" fmla="*/ 615950 h 660400"/>
              <a:gd name="connsiteX9" fmla="*/ 482600 w 577864"/>
              <a:gd name="connsiteY9" fmla="*/ 647700 h 660400"/>
              <a:gd name="connsiteX10" fmla="*/ 438150 w 577864"/>
              <a:gd name="connsiteY10" fmla="*/ 660400 h 660400"/>
              <a:gd name="connsiteX11" fmla="*/ 273050 w 577864"/>
              <a:gd name="connsiteY11" fmla="*/ 635000 h 660400"/>
              <a:gd name="connsiteX12" fmla="*/ 241300 w 577864"/>
              <a:gd name="connsiteY12" fmla="*/ 622300 h 660400"/>
              <a:gd name="connsiteX13" fmla="*/ 209550 w 577864"/>
              <a:gd name="connsiteY13" fmla="*/ 596900 h 660400"/>
              <a:gd name="connsiteX14" fmla="*/ 152400 w 577864"/>
              <a:gd name="connsiteY14" fmla="*/ 552450 h 660400"/>
              <a:gd name="connsiteX15" fmla="*/ 101600 w 577864"/>
              <a:gd name="connsiteY15" fmla="*/ 501650 h 660400"/>
              <a:gd name="connsiteX16" fmla="*/ 88900 w 577864"/>
              <a:gd name="connsiteY16" fmla="*/ 463550 h 660400"/>
              <a:gd name="connsiteX17" fmla="*/ 69850 w 577864"/>
              <a:gd name="connsiteY17" fmla="*/ 438150 h 660400"/>
              <a:gd name="connsiteX18" fmla="*/ 50800 w 577864"/>
              <a:gd name="connsiteY18" fmla="*/ 406400 h 660400"/>
              <a:gd name="connsiteX19" fmla="*/ 19050 w 577864"/>
              <a:gd name="connsiteY19" fmla="*/ 355600 h 660400"/>
              <a:gd name="connsiteX20" fmla="*/ 12700 w 577864"/>
              <a:gd name="connsiteY20" fmla="*/ 330200 h 660400"/>
              <a:gd name="connsiteX21" fmla="*/ 0 w 577864"/>
              <a:gd name="connsiteY21" fmla="*/ 260350 h 660400"/>
              <a:gd name="connsiteX22" fmla="*/ 6350 w 577864"/>
              <a:gd name="connsiteY22" fmla="*/ 57150 h 660400"/>
              <a:gd name="connsiteX23" fmla="*/ 25400 w 577864"/>
              <a:gd name="connsiteY23" fmla="*/ 0 h 660400"/>
              <a:gd name="connsiteX24" fmla="*/ 102394 w 577864"/>
              <a:gd name="connsiteY24" fmla="*/ 10318 h 660400"/>
              <a:gd name="connsiteX0" fmla="*/ 102394 w 577864"/>
              <a:gd name="connsiteY0" fmla="*/ 10318 h 660400"/>
              <a:gd name="connsiteX1" fmla="*/ 161925 w 577864"/>
              <a:gd name="connsiteY1" fmla="*/ 153988 h 660400"/>
              <a:gd name="connsiteX2" fmla="*/ 259556 w 577864"/>
              <a:gd name="connsiteY2" fmla="*/ 280987 h 660400"/>
              <a:gd name="connsiteX3" fmla="*/ 364330 w 577864"/>
              <a:gd name="connsiteY3" fmla="*/ 365125 h 660400"/>
              <a:gd name="connsiteX4" fmla="*/ 482600 w 577864"/>
              <a:gd name="connsiteY4" fmla="*/ 430212 h 660400"/>
              <a:gd name="connsiteX5" fmla="*/ 554831 w 577864"/>
              <a:gd name="connsiteY5" fmla="*/ 434975 h 660400"/>
              <a:gd name="connsiteX6" fmla="*/ 577850 w 577864"/>
              <a:gd name="connsiteY6" fmla="*/ 501650 h 660400"/>
              <a:gd name="connsiteX7" fmla="*/ 552450 w 577864"/>
              <a:gd name="connsiteY7" fmla="*/ 596900 h 660400"/>
              <a:gd name="connsiteX8" fmla="*/ 533400 w 577864"/>
              <a:gd name="connsiteY8" fmla="*/ 615950 h 660400"/>
              <a:gd name="connsiteX9" fmla="*/ 482600 w 577864"/>
              <a:gd name="connsiteY9" fmla="*/ 647700 h 660400"/>
              <a:gd name="connsiteX10" fmla="*/ 438150 w 577864"/>
              <a:gd name="connsiteY10" fmla="*/ 660400 h 660400"/>
              <a:gd name="connsiteX11" fmla="*/ 273050 w 577864"/>
              <a:gd name="connsiteY11" fmla="*/ 635000 h 660400"/>
              <a:gd name="connsiteX12" fmla="*/ 241300 w 577864"/>
              <a:gd name="connsiteY12" fmla="*/ 622300 h 660400"/>
              <a:gd name="connsiteX13" fmla="*/ 209550 w 577864"/>
              <a:gd name="connsiteY13" fmla="*/ 596900 h 660400"/>
              <a:gd name="connsiteX14" fmla="*/ 152400 w 577864"/>
              <a:gd name="connsiteY14" fmla="*/ 552450 h 660400"/>
              <a:gd name="connsiteX15" fmla="*/ 101600 w 577864"/>
              <a:gd name="connsiteY15" fmla="*/ 501650 h 660400"/>
              <a:gd name="connsiteX16" fmla="*/ 88900 w 577864"/>
              <a:gd name="connsiteY16" fmla="*/ 463550 h 660400"/>
              <a:gd name="connsiteX17" fmla="*/ 69850 w 577864"/>
              <a:gd name="connsiteY17" fmla="*/ 438150 h 660400"/>
              <a:gd name="connsiteX18" fmla="*/ 50800 w 577864"/>
              <a:gd name="connsiteY18" fmla="*/ 406400 h 660400"/>
              <a:gd name="connsiteX19" fmla="*/ 19050 w 577864"/>
              <a:gd name="connsiteY19" fmla="*/ 355600 h 660400"/>
              <a:gd name="connsiteX20" fmla="*/ 12700 w 577864"/>
              <a:gd name="connsiteY20" fmla="*/ 330200 h 660400"/>
              <a:gd name="connsiteX21" fmla="*/ 0 w 577864"/>
              <a:gd name="connsiteY21" fmla="*/ 260350 h 660400"/>
              <a:gd name="connsiteX22" fmla="*/ 6350 w 577864"/>
              <a:gd name="connsiteY22" fmla="*/ 57150 h 660400"/>
              <a:gd name="connsiteX23" fmla="*/ 25400 w 577864"/>
              <a:gd name="connsiteY23" fmla="*/ 0 h 660400"/>
              <a:gd name="connsiteX24" fmla="*/ 102394 w 577864"/>
              <a:gd name="connsiteY24" fmla="*/ 10318 h 660400"/>
              <a:gd name="connsiteX0" fmla="*/ 102394 w 577864"/>
              <a:gd name="connsiteY0" fmla="*/ 10318 h 660400"/>
              <a:gd name="connsiteX1" fmla="*/ 161925 w 577864"/>
              <a:gd name="connsiteY1" fmla="*/ 153988 h 660400"/>
              <a:gd name="connsiteX2" fmla="*/ 259556 w 577864"/>
              <a:gd name="connsiteY2" fmla="*/ 280987 h 660400"/>
              <a:gd name="connsiteX3" fmla="*/ 364330 w 577864"/>
              <a:gd name="connsiteY3" fmla="*/ 365125 h 660400"/>
              <a:gd name="connsiteX4" fmla="*/ 482600 w 577864"/>
              <a:gd name="connsiteY4" fmla="*/ 430212 h 660400"/>
              <a:gd name="connsiteX5" fmla="*/ 554831 w 577864"/>
              <a:gd name="connsiteY5" fmla="*/ 434975 h 660400"/>
              <a:gd name="connsiteX6" fmla="*/ 577850 w 577864"/>
              <a:gd name="connsiteY6" fmla="*/ 501650 h 660400"/>
              <a:gd name="connsiteX7" fmla="*/ 552450 w 577864"/>
              <a:gd name="connsiteY7" fmla="*/ 596900 h 660400"/>
              <a:gd name="connsiteX8" fmla="*/ 533400 w 577864"/>
              <a:gd name="connsiteY8" fmla="*/ 615950 h 660400"/>
              <a:gd name="connsiteX9" fmla="*/ 482600 w 577864"/>
              <a:gd name="connsiteY9" fmla="*/ 647700 h 660400"/>
              <a:gd name="connsiteX10" fmla="*/ 438150 w 577864"/>
              <a:gd name="connsiteY10" fmla="*/ 660400 h 660400"/>
              <a:gd name="connsiteX11" fmla="*/ 273050 w 577864"/>
              <a:gd name="connsiteY11" fmla="*/ 635000 h 660400"/>
              <a:gd name="connsiteX12" fmla="*/ 241300 w 577864"/>
              <a:gd name="connsiteY12" fmla="*/ 622300 h 660400"/>
              <a:gd name="connsiteX13" fmla="*/ 209550 w 577864"/>
              <a:gd name="connsiteY13" fmla="*/ 596900 h 660400"/>
              <a:gd name="connsiteX14" fmla="*/ 152400 w 577864"/>
              <a:gd name="connsiteY14" fmla="*/ 552450 h 660400"/>
              <a:gd name="connsiteX15" fmla="*/ 101600 w 577864"/>
              <a:gd name="connsiteY15" fmla="*/ 501650 h 660400"/>
              <a:gd name="connsiteX16" fmla="*/ 88900 w 577864"/>
              <a:gd name="connsiteY16" fmla="*/ 463550 h 660400"/>
              <a:gd name="connsiteX17" fmla="*/ 69850 w 577864"/>
              <a:gd name="connsiteY17" fmla="*/ 438150 h 660400"/>
              <a:gd name="connsiteX18" fmla="*/ 50800 w 577864"/>
              <a:gd name="connsiteY18" fmla="*/ 406400 h 660400"/>
              <a:gd name="connsiteX19" fmla="*/ 19050 w 577864"/>
              <a:gd name="connsiteY19" fmla="*/ 355600 h 660400"/>
              <a:gd name="connsiteX20" fmla="*/ 12700 w 577864"/>
              <a:gd name="connsiteY20" fmla="*/ 330200 h 660400"/>
              <a:gd name="connsiteX21" fmla="*/ 0 w 577864"/>
              <a:gd name="connsiteY21" fmla="*/ 260350 h 660400"/>
              <a:gd name="connsiteX22" fmla="*/ 6350 w 577864"/>
              <a:gd name="connsiteY22" fmla="*/ 57150 h 660400"/>
              <a:gd name="connsiteX23" fmla="*/ 25400 w 577864"/>
              <a:gd name="connsiteY23" fmla="*/ 0 h 660400"/>
              <a:gd name="connsiteX24" fmla="*/ 102394 w 577864"/>
              <a:gd name="connsiteY24" fmla="*/ 10318 h 660400"/>
              <a:gd name="connsiteX0" fmla="*/ 102394 w 581829"/>
              <a:gd name="connsiteY0" fmla="*/ 10318 h 660400"/>
              <a:gd name="connsiteX1" fmla="*/ 161925 w 581829"/>
              <a:gd name="connsiteY1" fmla="*/ 153988 h 660400"/>
              <a:gd name="connsiteX2" fmla="*/ 259556 w 581829"/>
              <a:gd name="connsiteY2" fmla="*/ 280987 h 660400"/>
              <a:gd name="connsiteX3" fmla="*/ 364330 w 581829"/>
              <a:gd name="connsiteY3" fmla="*/ 365125 h 660400"/>
              <a:gd name="connsiteX4" fmla="*/ 482600 w 581829"/>
              <a:gd name="connsiteY4" fmla="*/ 430212 h 660400"/>
              <a:gd name="connsiteX5" fmla="*/ 577850 w 581829"/>
              <a:gd name="connsiteY5" fmla="*/ 501650 h 660400"/>
              <a:gd name="connsiteX6" fmla="*/ 552450 w 581829"/>
              <a:gd name="connsiteY6" fmla="*/ 596900 h 660400"/>
              <a:gd name="connsiteX7" fmla="*/ 533400 w 581829"/>
              <a:gd name="connsiteY7" fmla="*/ 615950 h 660400"/>
              <a:gd name="connsiteX8" fmla="*/ 482600 w 581829"/>
              <a:gd name="connsiteY8" fmla="*/ 647700 h 660400"/>
              <a:gd name="connsiteX9" fmla="*/ 438150 w 581829"/>
              <a:gd name="connsiteY9" fmla="*/ 660400 h 660400"/>
              <a:gd name="connsiteX10" fmla="*/ 273050 w 581829"/>
              <a:gd name="connsiteY10" fmla="*/ 635000 h 660400"/>
              <a:gd name="connsiteX11" fmla="*/ 241300 w 581829"/>
              <a:gd name="connsiteY11" fmla="*/ 622300 h 660400"/>
              <a:gd name="connsiteX12" fmla="*/ 209550 w 581829"/>
              <a:gd name="connsiteY12" fmla="*/ 596900 h 660400"/>
              <a:gd name="connsiteX13" fmla="*/ 152400 w 581829"/>
              <a:gd name="connsiteY13" fmla="*/ 552450 h 660400"/>
              <a:gd name="connsiteX14" fmla="*/ 101600 w 581829"/>
              <a:gd name="connsiteY14" fmla="*/ 501650 h 660400"/>
              <a:gd name="connsiteX15" fmla="*/ 88900 w 581829"/>
              <a:gd name="connsiteY15" fmla="*/ 463550 h 660400"/>
              <a:gd name="connsiteX16" fmla="*/ 69850 w 581829"/>
              <a:gd name="connsiteY16" fmla="*/ 438150 h 660400"/>
              <a:gd name="connsiteX17" fmla="*/ 50800 w 581829"/>
              <a:gd name="connsiteY17" fmla="*/ 406400 h 660400"/>
              <a:gd name="connsiteX18" fmla="*/ 19050 w 581829"/>
              <a:gd name="connsiteY18" fmla="*/ 355600 h 660400"/>
              <a:gd name="connsiteX19" fmla="*/ 12700 w 581829"/>
              <a:gd name="connsiteY19" fmla="*/ 330200 h 660400"/>
              <a:gd name="connsiteX20" fmla="*/ 0 w 581829"/>
              <a:gd name="connsiteY20" fmla="*/ 260350 h 660400"/>
              <a:gd name="connsiteX21" fmla="*/ 6350 w 581829"/>
              <a:gd name="connsiteY21" fmla="*/ 57150 h 660400"/>
              <a:gd name="connsiteX22" fmla="*/ 25400 w 581829"/>
              <a:gd name="connsiteY22" fmla="*/ 0 h 660400"/>
              <a:gd name="connsiteX23" fmla="*/ 102394 w 581829"/>
              <a:gd name="connsiteY23" fmla="*/ 10318 h 660400"/>
              <a:gd name="connsiteX0" fmla="*/ 102394 w 581829"/>
              <a:gd name="connsiteY0" fmla="*/ 10318 h 660400"/>
              <a:gd name="connsiteX1" fmla="*/ 161925 w 581829"/>
              <a:gd name="connsiteY1" fmla="*/ 153988 h 660400"/>
              <a:gd name="connsiteX2" fmla="*/ 259556 w 581829"/>
              <a:gd name="connsiteY2" fmla="*/ 280987 h 660400"/>
              <a:gd name="connsiteX3" fmla="*/ 364330 w 581829"/>
              <a:gd name="connsiteY3" fmla="*/ 365125 h 660400"/>
              <a:gd name="connsiteX4" fmla="*/ 482600 w 581829"/>
              <a:gd name="connsiteY4" fmla="*/ 430212 h 660400"/>
              <a:gd name="connsiteX5" fmla="*/ 577850 w 581829"/>
              <a:gd name="connsiteY5" fmla="*/ 501650 h 660400"/>
              <a:gd name="connsiteX6" fmla="*/ 552450 w 581829"/>
              <a:gd name="connsiteY6" fmla="*/ 596900 h 660400"/>
              <a:gd name="connsiteX7" fmla="*/ 533400 w 581829"/>
              <a:gd name="connsiteY7" fmla="*/ 615950 h 660400"/>
              <a:gd name="connsiteX8" fmla="*/ 482600 w 581829"/>
              <a:gd name="connsiteY8" fmla="*/ 647700 h 660400"/>
              <a:gd name="connsiteX9" fmla="*/ 438150 w 581829"/>
              <a:gd name="connsiteY9" fmla="*/ 660400 h 660400"/>
              <a:gd name="connsiteX10" fmla="*/ 273050 w 581829"/>
              <a:gd name="connsiteY10" fmla="*/ 635000 h 660400"/>
              <a:gd name="connsiteX11" fmla="*/ 241300 w 581829"/>
              <a:gd name="connsiteY11" fmla="*/ 622300 h 660400"/>
              <a:gd name="connsiteX12" fmla="*/ 209550 w 581829"/>
              <a:gd name="connsiteY12" fmla="*/ 596900 h 660400"/>
              <a:gd name="connsiteX13" fmla="*/ 152400 w 581829"/>
              <a:gd name="connsiteY13" fmla="*/ 552450 h 660400"/>
              <a:gd name="connsiteX14" fmla="*/ 101600 w 581829"/>
              <a:gd name="connsiteY14" fmla="*/ 501650 h 660400"/>
              <a:gd name="connsiteX15" fmla="*/ 88900 w 581829"/>
              <a:gd name="connsiteY15" fmla="*/ 463550 h 660400"/>
              <a:gd name="connsiteX16" fmla="*/ 50800 w 581829"/>
              <a:gd name="connsiteY16" fmla="*/ 406400 h 660400"/>
              <a:gd name="connsiteX17" fmla="*/ 19050 w 581829"/>
              <a:gd name="connsiteY17" fmla="*/ 355600 h 660400"/>
              <a:gd name="connsiteX18" fmla="*/ 12700 w 581829"/>
              <a:gd name="connsiteY18" fmla="*/ 330200 h 660400"/>
              <a:gd name="connsiteX19" fmla="*/ 0 w 581829"/>
              <a:gd name="connsiteY19" fmla="*/ 260350 h 660400"/>
              <a:gd name="connsiteX20" fmla="*/ 6350 w 581829"/>
              <a:gd name="connsiteY20" fmla="*/ 57150 h 660400"/>
              <a:gd name="connsiteX21" fmla="*/ 25400 w 581829"/>
              <a:gd name="connsiteY21" fmla="*/ 0 h 660400"/>
              <a:gd name="connsiteX22" fmla="*/ 102394 w 581829"/>
              <a:gd name="connsiteY22" fmla="*/ 10318 h 660400"/>
              <a:gd name="connsiteX0" fmla="*/ 102394 w 581829"/>
              <a:gd name="connsiteY0" fmla="*/ 10318 h 660400"/>
              <a:gd name="connsiteX1" fmla="*/ 161925 w 581829"/>
              <a:gd name="connsiteY1" fmla="*/ 153988 h 660400"/>
              <a:gd name="connsiteX2" fmla="*/ 259556 w 581829"/>
              <a:gd name="connsiteY2" fmla="*/ 280987 h 660400"/>
              <a:gd name="connsiteX3" fmla="*/ 364330 w 581829"/>
              <a:gd name="connsiteY3" fmla="*/ 365125 h 660400"/>
              <a:gd name="connsiteX4" fmla="*/ 482600 w 581829"/>
              <a:gd name="connsiteY4" fmla="*/ 430212 h 660400"/>
              <a:gd name="connsiteX5" fmla="*/ 577850 w 581829"/>
              <a:gd name="connsiteY5" fmla="*/ 501650 h 660400"/>
              <a:gd name="connsiteX6" fmla="*/ 552450 w 581829"/>
              <a:gd name="connsiteY6" fmla="*/ 596900 h 660400"/>
              <a:gd name="connsiteX7" fmla="*/ 533400 w 581829"/>
              <a:gd name="connsiteY7" fmla="*/ 615950 h 660400"/>
              <a:gd name="connsiteX8" fmla="*/ 482600 w 581829"/>
              <a:gd name="connsiteY8" fmla="*/ 647700 h 660400"/>
              <a:gd name="connsiteX9" fmla="*/ 438150 w 581829"/>
              <a:gd name="connsiteY9" fmla="*/ 660400 h 660400"/>
              <a:gd name="connsiteX10" fmla="*/ 273050 w 581829"/>
              <a:gd name="connsiteY10" fmla="*/ 635000 h 660400"/>
              <a:gd name="connsiteX11" fmla="*/ 241300 w 581829"/>
              <a:gd name="connsiteY11" fmla="*/ 622300 h 660400"/>
              <a:gd name="connsiteX12" fmla="*/ 209550 w 581829"/>
              <a:gd name="connsiteY12" fmla="*/ 596900 h 660400"/>
              <a:gd name="connsiteX13" fmla="*/ 152400 w 581829"/>
              <a:gd name="connsiteY13" fmla="*/ 552450 h 660400"/>
              <a:gd name="connsiteX14" fmla="*/ 101600 w 581829"/>
              <a:gd name="connsiteY14" fmla="*/ 501650 h 660400"/>
              <a:gd name="connsiteX15" fmla="*/ 88900 w 581829"/>
              <a:gd name="connsiteY15" fmla="*/ 463550 h 660400"/>
              <a:gd name="connsiteX16" fmla="*/ 19050 w 581829"/>
              <a:gd name="connsiteY16" fmla="*/ 355600 h 660400"/>
              <a:gd name="connsiteX17" fmla="*/ 12700 w 581829"/>
              <a:gd name="connsiteY17" fmla="*/ 330200 h 660400"/>
              <a:gd name="connsiteX18" fmla="*/ 0 w 581829"/>
              <a:gd name="connsiteY18" fmla="*/ 260350 h 660400"/>
              <a:gd name="connsiteX19" fmla="*/ 6350 w 581829"/>
              <a:gd name="connsiteY19" fmla="*/ 57150 h 660400"/>
              <a:gd name="connsiteX20" fmla="*/ 25400 w 581829"/>
              <a:gd name="connsiteY20" fmla="*/ 0 h 660400"/>
              <a:gd name="connsiteX21" fmla="*/ 102394 w 581829"/>
              <a:gd name="connsiteY21" fmla="*/ 10318 h 660400"/>
              <a:gd name="connsiteX0" fmla="*/ 102394 w 581829"/>
              <a:gd name="connsiteY0" fmla="*/ 10318 h 660400"/>
              <a:gd name="connsiteX1" fmla="*/ 161925 w 581829"/>
              <a:gd name="connsiteY1" fmla="*/ 153988 h 660400"/>
              <a:gd name="connsiteX2" fmla="*/ 259556 w 581829"/>
              <a:gd name="connsiteY2" fmla="*/ 280987 h 660400"/>
              <a:gd name="connsiteX3" fmla="*/ 364330 w 581829"/>
              <a:gd name="connsiteY3" fmla="*/ 365125 h 660400"/>
              <a:gd name="connsiteX4" fmla="*/ 482600 w 581829"/>
              <a:gd name="connsiteY4" fmla="*/ 430212 h 660400"/>
              <a:gd name="connsiteX5" fmla="*/ 577850 w 581829"/>
              <a:gd name="connsiteY5" fmla="*/ 501650 h 660400"/>
              <a:gd name="connsiteX6" fmla="*/ 552450 w 581829"/>
              <a:gd name="connsiteY6" fmla="*/ 596900 h 660400"/>
              <a:gd name="connsiteX7" fmla="*/ 533400 w 581829"/>
              <a:gd name="connsiteY7" fmla="*/ 615950 h 660400"/>
              <a:gd name="connsiteX8" fmla="*/ 482600 w 581829"/>
              <a:gd name="connsiteY8" fmla="*/ 647700 h 660400"/>
              <a:gd name="connsiteX9" fmla="*/ 438150 w 581829"/>
              <a:gd name="connsiteY9" fmla="*/ 660400 h 660400"/>
              <a:gd name="connsiteX10" fmla="*/ 273050 w 581829"/>
              <a:gd name="connsiteY10" fmla="*/ 635000 h 660400"/>
              <a:gd name="connsiteX11" fmla="*/ 241300 w 581829"/>
              <a:gd name="connsiteY11" fmla="*/ 622300 h 660400"/>
              <a:gd name="connsiteX12" fmla="*/ 209550 w 581829"/>
              <a:gd name="connsiteY12" fmla="*/ 596900 h 660400"/>
              <a:gd name="connsiteX13" fmla="*/ 152400 w 581829"/>
              <a:gd name="connsiteY13" fmla="*/ 552450 h 660400"/>
              <a:gd name="connsiteX14" fmla="*/ 101600 w 581829"/>
              <a:gd name="connsiteY14" fmla="*/ 501650 h 660400"/>
              <a:gd name="connsiteX15" fmla="*/ 19050 w 581829"/>
              <a:gd name="connsiteY15" fmla="*/ 355600 h 660400"/>
              <a:gd name="connsiteX16" fmla="*/ 12700 w 581829"/>
              <a:gd name="connsiteY16" fmla="*/ 330200 h 660400"/>
              <a:gd name="connsiteX17" fmla="*/ 0 w 581829"/>
              <a:gd name="connsiteY17" fmla="*/ 260350 h 660400"/>
              <a:gd name="connsiteX18" fmla="*/ 6350 w 581829"/>
              <a:gd name="connsiteY18" fmla="*/ 57150 h 660400"/>
              <a:gd name="connsiteX19" fmla="*/ 25400 w 581829"/>
              <a:gd name="connsiteY19" fmla="*/ 0 h 660400"/>
              <a:gd name="connsiteX20" fmla="*/ 102394 w 581829"/>
              <a:gd name="connsiteY20" fmla="*/ 10318 h 660400"/>
              <a:gd name="connsiteX0" fmla="*/ 102394 w 581829"/>
              <a:gd name="connsiteY0" fmla="*/ 10318 h 660400"/>
              <a:gd name="connsiteX1" fmla="*/ 161925 w 581829"/>
              <a:gd name="connsiteY1" fmla="*/ 153988 h 660400"/>
              <a:gd name="connsiteX2" fmla="*/ 259556 w 581829"/>
              <a:gd name="connsiteY2" fmla="*/ 280987 h 660400"/>
              <a:gd name="connsiteX3" fmla="*/ 364330 w 581829"/>
              <a:gd name="connsiteY3" fmla="*/ 365125 h 660400"/>
              <a:gd name="connsiteX4" fmla="*/ 482600 w 581829"/>
              <a:gd name="connsiteY4" fmla="*/ 430212 h 660400"/>
              <a:gd name="connsiteX5" fmla="*/ 577850 w 581829"/>
              <a:gd name="connsiteY5" fmla="*/ 501650 h 660400"/>
              <a:gd name="connsiteX6" fmla="*/ 552450 w 581829"/>
              <a:gd name="connsiteY6" fmla="*/ 596900 h 660400"/>
              <a:gd name="connsiteX7" fmla="*/ 533400 w 581829"/>
              <a:gd name="connsiteY7" fmla="*/ 615950 h 660400"/>
              <a:gd name="connsiteX8" fmla="*/ 482600 w 581829"/>
              <a:gd name="connsiteY8" fmla="*/ 647700 h 660400"/>
              <a:gd name="connsiteX9" fmla="*/ 438150 w 581829"/>
              <a:gd name="connsiteY9" fmla="*/ 660400 h 660400"/>
              <a:gd name="connsiteX10" fmla="*/ 273050 w 581829"/>
              <a:gd name="connsiteY10" fmla="*/ 635000 h 660400"/>
              <a:gd name="connsiteX11" fmla="*/ 241300 w 581829"/>
              <a:gd name="connsiteY11" fmla="*/ 622300 h 660400"/>
              <a:gd name="connsiteX12" fmla="*/ 209550 w 581829"/>
              <a:gd name="connsiteY12" fmla="*/ 596900 h 660400"/>
              <a:gd name="connsiteX13" fmla="*/ 101600 w 581829"/>
              <a:gd name="connsiteY13" fmla="*/ 501650 h 660400"/>
              <a:gd name="connsiteX14" fmla="*/ 19050 w 581829"/>
              <a:gd name="connsiteY14" fmla="*/ 355600 h 660400"/>
              <a:gd name="connsiteX15" fmla="*/ 12700 w 581829"/>
              <a:gd name="connsiteY15" fmla="*/ 330200 h 660400"/>
              <a:gd name="connsiteX16" fmla="*/ 0 w 581829"/>
              <a:gd name="connsiteY16" fmla="*/ 260350 h 660400"/>
              <a:gd name="connsiteX17" fmla="*/ 6350 w 581829"/>
              <a:gd name="connsiteY17" fmla="*/ 57150 h 660400"/>
              <a:gd name="connsiteX18" fmla="*/ 25400 w 581829"/>
              <a:gd name="connsiteY18" fmla="*/ 0 h 660400"/>
              <a:gd name="connsiteX19" fmla="*/ 102394 w 581829"/>
              <a:gd name="connsiteY19" fmla="*/ 10318 h 660400"/>
              <a:gd name="connsiteX0" fmla="*/ 102394 w 581829"/>
              <a:gd name="connsiteY0" fmla="*/ 10318 h 660400"/>
              <a:gd name="connsiteX1" fmla="*/ 161925 w 581829"/>
              <a:gd name="connsiteY1" fmla="*/ 153988 h 660400"/>
              <a:gd name="connsiteX2" fmla="*/ 259556 w 581829"/>
              <a:gd name="connsiteY2" fmla="*/ 280987 h 660400"/>
              <a:gd name="connsiteX3" fmla="*/ 364330 w 581829"/>
              <a:gd name="connsiteY3" fmla="*/ 365125 h 660400"/>
              <a:gd name="connsiteX4" fmla="*/ 482600 w 581829"/>
              <a:gd name="connsiteY4" fmla="*/ 430212 h 660400"/>
              <a:gd name="connsiteX5" fmla="*/ 577850 w 581829"/>
              <a:gd name="connsiteY5" fmla="*/ 501650 h 660400"/>
              <a:gd name="connsiteX6" fmla="*/ 552450 w 581829"/>
              <a:gd name="connsiteY6" fmla="*/ 596900 h 660400"/>
              <a:gd name="connsiteX7" fmla="*/ 533400 w 581829"/>
              <a:gd name="connsiteY7" fmla="*/ 615950 h 660400"/>
              <a:gd name="connsiteX8" fmla="*/ 482600 w 581829"/>
              <a:gd name="connsiteY8" fmla="*/ 647700 h 660400"/>
              <a:gd name="connsiteX9" fmla="*/ 438150 w 581829"/>
              <a:gd name="connsiteY9" fmla="*/ 660400 h 660400"/>
              <a:gd name="connsiteX10" fmla="*/ 273050 w 581829"/>
              <a:gd name="connsiteY10" fmla="*/ 635000 h 660400"/>
              <a:gd name="connsiteX11" fmla="*/ 209550 w 581829"/>
              <a:gd name="connsiteY11" fmla="*/ 596900 h 660400"/>
              <a:gd name="connsiteX12" fmla="*/ 101600 w 581829"/>
              <a:gd name="connsiteY12" fmla="*/ 501650 h 660400"/>
              <a:gd name="connsiteX13" fmla="*/ 19050 w 581829"/>
              <a:gd name="connsiteY13" fmla="*/ 355600 h 660400"/>
              <a:gd name="connsiteX14" fmla="*/ 12700 w 581829"/>
              <a:gd name="connsiteY14" fmla="*/ 330200 h 660400"/>
              <a:gd name="connsiteX15" fmla="*/ 0 w 581829"/>
              <a:gd name="connsiteY15" fmla="*/ 260350 h 660400"/>
              <a:gd name="connsiteX16" fmla="*/ 6350 w 581829"/>
              <a:gd name="connsiteY16" fmla="*/ 57150 h 660400"/>
              <a:gd name="connsiteX17" fmla="*/ 25400 w 581829"/>
              <a:gd name="connsiteY17" fmla="*/ 0 h 660400"/>
              <a:gd name="connsiteX18" fmla="*/ 102394 w 581829"/>
              <a:gd name="connsiteY18" fmla="*/ 10318 h 660400"/>
              <a:gd name="connsiteX0" fmla="*/ 102394 w 581829"/>
              <a:gd name="connsiteY0" fmla="*/ 10318 h 660400"/>
              <a:gd name="connsiteX1" fmla="*/ 161925 w 581829"/>
              <a:gd name="connsiteY1" fmla="*/ 153988 h 660400"/>
              <a:gd name="connsiteX2" fmla="*/ 259556 w 581829"/>
              <a:gd name="connsiteY2" fmla="*/ 280987 h 660400"/>
              <a:gd name="connsiteX3" fmla="*/ 364330 w 581829"/>
              <a:gd name="connsiteY3" fmla="*/ 365125 h 660400"/>
              <a:gd name="connsiteX4" fmla="*/ 482600 w 581829"/>
              <a:gd name="connsiteY4" fmla="*/ 430212 h 660400"/>
              <a:gd name="connsiteX5" fmla="*/ 577850 w 581829"/>
              <a:gd name="connsiteY5" fmla="*/ 501650 h 660400"/>
              <a:gd name="connsiteX6" fmla="*/ 552450 w 581829"/>
              <a:gd name="connsiteY6" fmla="*/ 596900 h 660400"/>
              <a:gd name="connsiteX7" fmla="*/ 533400 w 581829"/>
              <a:gd name="connsiteY7" fmla="*/ 615950 h 660400"/>
              <a:gd name="connsiteX8" fmla="*/ 482600 w 581829"/>
              <a:gd name="connsiteY8" fmla="*/ 647700 h 660400"/>
              <a:gd name="connsiteX9" fmla="*/ 438150 w 581829"/>
              <a:gd name="connsiteY9" fmla="*/ 660400 h 660400"/>
              <a:gd name="connsiteX10" fmla="*/ 342106 w 581829"/>
              <a:gd name="connsiteY10" fmla="*/ 654050 h 660400"/>
              <a:gd name="connsiteX11" fmla="*/ 209550 w 581829"/>
              <a:gd name="connsiteY11" fmla="*/ 596900 h 660400"/>
              <a:gd name="connsiteX12" fmla="*/ 101600 w 581829"/>
              <a:gd name="connsiteY12" fmla="*/ 501650 h 660400"/>
              <a:gd name="connsiteX13" fmla="*/ 19050 w 581829"/>
              <a:gd name="connsiteY13" fmla="*/ 355600 h 660400"/>
              <a:gd name="connsiteX14" fmla="*/ 12700 w 581829"/>
              <a:gd name="connsiteY14" fmla="*/ 330200 h 660400"/>
              <a:gd name="connsiteX15" fmla="*/ 0 w 581829"/>
              <a:gd name="connsiteY15" fmla="*/ 260350 h 660400"/>
              <a:gd name="connsiteX16" fmla="*/ 6350 w 581829"/>
              <a:gd name="connsiteY16" fmla="*/ 57150 h 660400"/>
              <a:gd name="connsiteX17" fmla="*/ 25400 w 581829"/>
              <a:gd name="connsiteY17" fmla="*/ 0 h 660400"/>
              <a:gd name="connsiteX18" fmla="*/ 102394 w 581829"/>
              <a:gd name="connsiteY18" fmla="*/ 10318 h 660400"/>
              <a:gd name="connsiteX0" fmla="*/ 102394 w 581829"/>
              <a:gd name="connsiteY0" fmla="*/ 53180 h 703262"/>
              <a:gd name="connsiteX1" fmla="*/ 161925 w 581829"/>
              <a:gd name="connsiteY1" fmla="*/ 196850 h 703262"/>
              <a:gd name="connsiteX2" fmla="*/ 259556 w 581829"/>
              <a:gd name="connsiteY2" fmla="*/ 323849 h 703262"/>
              <a:gd name="connsiteX3" fmla="*/ 364330 w 581829"/>
              <a:gd name="connsiteY3" fmla="*/ 407987 h 703262"/>
              <a:gd name="connsiteX4" fmla="*/ 482600 w 581829"/>
              <a:gd name="connsiteY4" fmla="*/ 473074 h 703262"/>
              <a:gd name="connsiteX5" fmla="*/ 577850 w 581829"/>
              <a:gd name="connsiteY5" fmla="*/ 544512 h 703262"/>
              <a:gd name="connsiteX6" fmla="*/ 552450 w 581829"/>
              <a:gd name="connsiteY6" fmla="*/ 639762 h 703262"/>
              <a:gd name="connsiteX7" fmla="*/ 533400 w 581829"/>
              <a:gd name="connsiteY7" fmla="*/ 658812 h 703262"/>
              <a:gd name="connsiteX8" fmla="*/ 482600 w 581829"/>
              <a:gd name="connsiteY8" fmla="*/ 690562 h 703262"/>
              <a:gd name="connsiteX9" fmla="*/ 438150 w 581829"/>
              <a:gd name="connsiteY9" fmla="*/ 703262 h 703262"/>
              <a:gd name="connsiteX10" fmla="*/ 342106 w 581829"/>
              <a:gd name="connsiteY10" fmla="*/ 696912 h 703262"/>
              <a:gd name="connsiteX11" fmla="*/ 209550 w 581829"/>
              <a:gd name="connsiteY11" fmla="*/ 639762 h 703262"/>
              <a:gd name="connsiteX12" fmla="*/ 101600 w 581829"/>
              <a:gd name="connsiteY12" fmla="*/ 544512 h 703262"/>
              <a:gd name="connsiteX13" fmla="*/ 19050 w 581829"/>
              <a:gd name="connsiteY13" fmla="*/ 398462 h 703262"/>
              <a:gd name="connsiteX14" fmla="*/ 12700 w 581829"/>
              <a:gd name="connsiteY14" fmla="*/ 373062 h 703262"/>
              <a:gd name="connsiteX15" fmla="*/ 0 w 581829"/>
              <a:gd name="connsiteY15" fmla="*/ 303212 h 703262"/>
              <a:gd name="connsiteX16" fmla="*/ 6350 w 581829"/>
              <a:gd name="connsiteY16" fmla="*/ 100012 h 703262"/>
              <a:gd name="connsiteX17" fmla="*/ 89694 w 581829"/>
              <a:gd name="connsiteY17" fmla="*/ 0 h 703262"/>
              <a:gd name="connsiteX18" fmla="*/ 102394 w 581829"/>
              <a:gd name="connsiteY18" fmla="*/ 53180 h 703262"/>
              <a:gd name="connsiteX0" fmla="*/ 102394 w 581829"/>
              <a:gd name="connsiteY0" fmla="*/ 53180 h 703262"/>
              <a:gd name="connsiteX1" fmla="*/ 161925 w 581829"/>
              <a:gd name="connsiteY1" fmla="*/ 196850 h 703262"/>
              <a:gd name="connsiteX2" fmla="*/ 259556 w 581829"/>
              <a:gd name="connsiteY2" fmla="*/ 323849 h 703262"/>
              <a:gd name="connsiteX3" fmla="*/ 364330 w 581829"/>
              <a:gd name="connsiteY3" fmla="*/ 407987 h 703262"/>
              <a:gd name="connsiteX4" fmla="*/ 482600 w 581829"/>
              <a:gd name="connsiteY4" fmla="*/ 473074 h 703262"/>
              <a:gd name="connsiteX5" fmla="*/ 577850 w 581829"/>
              <a:gd name="connsiteY5" fmla="*/ 544512 h 703262"/>
              <a:gd name="connsiteX6" fmla="*/ 552450 w 581829"/>
              <a:gd name="connsiteY6" fmla="*/ 639762 h 703262"/>
              <a:gd name="connsiteX7" fmla="*/ 533400 w 581829"/>
              <a:gd name="connsiteY7" fmla="*/ 658812 h 703262"/>
              <a:gd name="connsiteX8" fmla="*/ 482600 w 581829"/>
              <a:gd name="connsiteY8" fmla="*/ 690562 h 703262"/>
              <a:gd name="connsiteX9" fmla="*/ 438150 w 581829"/>
              <a:gd name="connsiteY9" fmla="*/ 703262 h 703262"/>
              <a:gd name="connsiteX10" fmla="*/ 342106 w 581829"/>
              <a:gd name="connsiteY10" fmla="*/ 696912 h 703262"/>
              <a:gd name="connsiteX11" fmla="*/ 209550 w 581829"/>
              <a:gd name="connsiteY11" fmla="*/ 639762 h 703262"/>
              <a:gd name="connsiteX12" fmla="*/ 101600 w 581829"/>
              <a:gd name="connsiteY12" fmla="*/ 544512 h 703262"/>
              <a:gd name="connsiteX13" fmla="*/ 19050 w 581829"/>
              <a:gd name="connsiteY13" fmla="*/ 398462 h 703262"/>
              <a:gd name="connsiteX14" fmla="*/ 12700 w 581829"/>
              <a:gd name="connsiteY14" fmla="*/ 373062 h 703262"/>
              <a:gd name="connsiteX15" fmla="*/ 0 w 581829"/>
              <a:gd name="connsiteY15" fmla="*/ 303212 h 703262"/>
              <a:gd name="connsiteX16" fmla="*/ 49212 w 581829"/>
              <a:gd name="connsiteY16" fmla="*/ 119062 h 703262"/>
              <a:gd name="connsiteX17" fmla="*/ 89694 w 581829"/>
              <a:gd name="connsiteY17" fmla="*/ 0 h 703262"/>
              <a:gd name="connsiteX18" fmla="*/ 102394 w 581829"/>
              <a:gd name="connsiteY18" fmla="*/ 53180 h 703262"/>
              <a:gd name="connsiteX0" fmla="*/ 96028 w 575463"/>
              <a:gd name="connsiteY0" fmla="*/ 53180 h 703262"/>
              <a:gd name="connsiteX1" fmla="*/ 155559 w 575463"/>
              <a:gd name="connsiteY1" fmla="*/ 196850 h 703262"/>
              <a:gd name="connsiteX2" fmla="*/ 253190 w 575463"/>
              <a:gd name="connsiteY2" fmla="*/ 323849 h 703262"/>
              <a:gd name="connsiteX3" fmla="*/ 357964 w 575463"/>
              <a:gd name="connsiteY3" fmla="*/ 407987 h 703262"/>
              <a:gd name="connsiteX4" fmla="*/ 476234 w 575463"/>
              <a:gd name="connsiteY4" fmla="*/ 473074 h 703262"/>
              <a:gd name="connsiteX5" fmla="*/ 571484 w 575463"/>
              <a:gd name="connsiteY5" fmla="*/ 544512 h 703262"/>
              <a:gd name="connsiteX6" fmla="*/ 546084 w 575463"/>
              <a:gd name="connsiteY6" fmla="*/ 639762 h 703262"/>
              <a:gd name="connsiteX7" fmla="*/ 527034 w 575463"/>
              <a:gd name="connsiteY7" fmla="*/ 658812 h 703262"/>
              <a:gd name="connsiteX8" fmla="*/ 476234 w 575463"/>
              <a:gd name="connsiteY8" fmla="*/ 690562 h 703262"/>
              <a:gd name="connsiteX9" fmla="*/ 431784 w 575463"/>
              <a:gd name="connsiteY9" fmla="*/ 703262 h 703262"/>
              <a:gd name="connsiteX10" fmla="*/ 335740 w 575463"/>
              <a:gd name="connsiteY10" fmla="*/ 696912 h 703262"/>
              <a:gd name="connsiteX11" fmla="*/ 203184 w 575463"/>
              <a:gd name="connsiteY11" fmla="*/ 639762 h 703262"/>
              <a:gd name="connsiteX12" fmla="*/ 95234 w 575463"/>
              <a:gd name="connsiteY12" fmla="*/ 544512 h 703262"/>
              <a:gd name="connsiteX13" fmla="*/ 12684 w 575463"/>
              <a:gd name="connsiteY13" fmla="*/ 398462 h 703262"/>
              <a:gd name="connsiteX14" fmla="*/ 6334 w 575463"/>
              <a:gd name="connsiteY14" fmla="*/ 373062 h 703262"/>
              <a:gd name="connsiteX15" fmla="*/ 72215 w 575463"/>
              <a:gd name="connsiteY15" fmla="*/ 307974 h 703262"/>
              <a:gd name="connsiteX16" fmla="*/ 42846 w 575463"/>
              <a:gd name="connsiteY16" fmla="*/ 119062 h 703262"/>
              <a:gd name="connsiteX17" fmla="*/ 83328 w 575463"/>
              <a:gd name="connsiteY17" fmla="*/ 0 h 703262"/>
              <a:gd name="connsiteX18" fmla="*/ 96028 w 575463"/>
              <a:gd name="connsiteY18" fmla="*/ 53180 h 703262"/>
              <a:gd name="connsiteX0" fmla="*/ 96028 w 575463"/>
              <a:gd name="connsiteY0" fmla="*/ 53180 h 703262"/>
              <a:gd name="connsiteX1" fmla="*/ 155559 w 575463"/>
              <a:gd name="connsiteY1" fmla="*/ 196850 h 703262"/>
              <a:gd name="connsiteX2" fmla="*/ 253190 w 575463"/>
              <a:gd name="connsiteY2" fmla="*/ 323849 h 703262"/>
              <a:gd name="connsiteX3" fmla="*/ 357964 w 575463"/>
              <a:gd name="connsiteY3" fmla="*/ 407987 h 703262"/>
              <a:gd name="connsiteX4" fmla="*/ 476234 w 575463"/>
              <a:gd name="connsiteY4" fmla="*/ 473074 h 703262"/>
              <a:gd name="connsiteX5" fmla="*/ 571484 w 575463"/>
              <a:gd name="connsiteY5" fmla="*/ 544512 h 703262"/>
              <a:gd name="connsiteX6" fmla="*/ 546084 w 575463"/>
              <a:gd name="connsiteY6" fmla="*/ 639762 h 703262"/>
              <a:gd name="connsiteX7" fmla="*/ 527034 w 575463"/>
              <a:gd name="connsiteY7" fmla="*/ 658812 h 703262"/>
              <a:gd name="connsiteX8" fmla="*/ 476234 w 575463"/>
              <a:gd name="connsiteY8" fmla="*/ 690562 h 703262"/>
              <a:gd name="connsiteX9" fmla="*/ 431784 w 575463"/>
              <a:gd name="connsiteY9" fmla="*/ 703262 h 703262"/>
              <a:gd name="connsiteX10" fmla="*/ 335740 w 575463"/>
              <a:gd name="connsiteY10" fmla="*/ 696912 h 703262"/>
              <a:gd name="connsiteX11" fmla="*/ 203184 w 575463"/>
              <a:gd name="connsiteY11" fmla="*/ 639762 h 703262"/>
              <a:gd name="connsiteX12" fmla="*/ 95234 w 575463"/>
              <a:gd name="connsiteY12" fmla="*/ 544512 h 703262"/>
              <a:gd name="connsiteX13" fmla="*/ 12684 w 575463"/>
              <a:gd name="connsiteY13" fmla="*/ 398462 h 703262"/>
              <a:gd name="connsiteX14" fmla="*/ 6334 w 575463"/>
              <a:gd name="connsiteY14" fmla="*/ 373062 h 703262"/>
              <a:gd name="connsiteX15" fmla="*/ 72215 w 575463"/>
              <a:gd name="connsiteY15" fmla="*/ 307974 h 703262"/>
              <a:gd name="connsiteX16" fmla="*/ 42846 w 575463"/>
              <a:gd name="connsiteY16" fmla="*/ 119062 h 703262"/>
              <a:gd name="connsiteX17" fmla="*/ 83328 w 575463"/>
              <a:gd name="connsiteY17" fmla="*/ 0 h 703262"/>
              <a:gd name="connsiteX18" fmla="*/ 96028 w 575463"/>
              <a:gd name="connsiteY18" fmla="*/ 53180 h 703262"/>
              <a:gd name="connsiteX0" fmla="*/ 89718 w 569153"/>
              <a:gd name="connsiteY0" fmla="*/ 53180 h 703262"/>
              <a:gd name="connsiteX1" fmla="*/ 149249 w 569153"/>
              <a:gd name="connsiteY1" fmla="*/ 196850 h 703262"/>
              <a:gd name="connsiteX2" fmla="*/ 246880 w 569153"/>
              <a:gd name="connsiteY2" fmla="*/ 323849 h 703262"/>
              <a:gd name="connsiteX3" fmla="*/ 351654 w 569153"/>
              <a:gd name="connsiteY3" fmla="*/ 407987 h 703262"/>
              <a:gd name="connsiteX4" fmla="*/ 469924 w 569153"/>
              <a:gd name="connsiteY4" fmla="*/ 473074 h 703262"/>
              <a:gd name="connsiteX5" fmla="*/ 565174 w 569153"/>
              <a:gd name="connsiteY5" fmla="*/ 544512 h 703262"/>
              <a:gd name="connsiteX6" fmla="*/ 539774 w 569153"/>
              <a:gd name="connsiteY6" fmla="*/ 639762 h 703262"/>
              <a:gd name="connsiteX7" fmla="*/ 520724 w 569153"/>
              <a:gd name="connsiteY7" fmla="*/ 658812 h 703262"/>
              <a:gd name="connsiteX8" fmla="*/ 469924 w 569153"/>
              <a:gd name="connsiteY8" fmla="*/ 690562 h 703262"/>
              <a:gd name="connsiteX9" fmla="*/ 425474 w 569153"/>
              <a:gd name="connsiteY9" fmla="*/ 703262 h 703262"/>
              <a:gd name="connsiteX10" fmla="*/ 329430 w 569153"/>
              <a:gd name="connsiteY10" fmla="*/ 696912 h 703262"/>
              <a:gd name="connsiteX11" fmla="*/ 196874 w 569153"/>
              <a:gd name="connsiteY11" fmla="*/ 639762 h 703262"/>
              <a:gd name="connsiteX12" fmla="*/ 88924 w 569153"/>
              <a:gd name="connsiteY12" fmla="*/ 544512 h 703262"/>
              <a:gd name="connsiteX13" fmla="*/ 58761 w 569153"/>
              <a:gd name="connsiteY13" fmla="*/ 424656 h 703262"/>
              <a:gd name="connsiteX14" fmla="*/ 24 w 569153"/>
              <a:gd name="connsiteY14" fmla="*/ 373062 h 703262"/>
              <a:gd name="connsiteX15" fmla="*/ 65905 w 569153"/>
              <a:gd name="connsiteY15" fmla="*/ 307974 h 703262"/>
              <a:gd name="connsiteX16" fmla="*/ 36536 w 569153"/>
              <a:gd name="connsiteY16" fmla="*/ 119062 h 703262"/>
              <a:gd name="connsiteX17" fmla="*/ 77018 w 569153"/>
              <a:gd name="connsiteY17" fmla="*/ 0 h 703262"/>
              <a:gd name="connsiteX18" fmla="*/ 89718 w 569153"/>
              <a:gd name="connsiteY18" fmla="*/ 53180 h 703262"/>
              <a:gd name="connsiteX0" fmla="*/ 53414 w 532849"/>
              <a:gd name="connsiteY0" fmla="*/ 53180 h 703262"/>
              <a:gd name="connsiteX1" fmla="*/ 112945 w 532849"/>
              <a:gd name="connsiteY1" fmla="*/ 196850 h 703262"/>
              <a:gd name="connsiteX2" fmla="*/ 210576 w 532849"/>
              <a:gd name="connsiteY2" fmla="*/ 323849 h 703262"/>
              <a:gd name="connsiteX3" fmla="*/ 315350 w 532849"/>
              <a:gd name="connsiteY3" fmla="*/ 407987 h 703262"/>
              <a:gd name="connsiteX4" fmla="*/ 433620 w 532849"/>
              <a:gd name="connsiteY4" fmla="*/ 473074 h 703262"/>
              <a:gd name="connsiteX5" fmla="*/ 528870 w 532849"/>
              <a:gd name="connsiteY5" fmla="*/ 544512 h 703262"/>
              <a:gd name="connsiteX6" fmla="*/ 503470 w 532849"/>
              <a:gd name="connsiteY6" fmla="*/ 639762 h 703262"/>
              <a:gd name="connsiteX7" fmla="*/ 484420 w 532849"/>
              <a:gd name="connsiteY7" fmla="*/ 658812 h 703262"/>
              <a:gd name="connsiteX8" fmla="*/ 433620 w 532849"/>
              <a:gd name="connsiteY8" fmla="*/ 690562 h 703262"/>
              <a:gd name="connsiteX9" fmla="*/ 389170 w 532849"/>
              <a:gd name="connsiteY9" fmla="*/ 703262 h 703262"/>
              <a:gd name="connsiteX10" fmla="*/ 293126 w 532849"/>
              <a:gd name="connsiteY10" fmla="*/ 696912 h 703262"/>
              <a:gd name="connsiteX11" fmla="*/ 160570 w 532849"/>
              <a:gd name="connsiteY11" fmla="*/ 639762 h 703262"/>
              <a:gd name="connsiteX12" fmla="*/ 52620 w 532849"/>
              <a:gd name="connsiteY12" fmla="*/ 544512 h 703262"/>
              <a:gd name="connsiteX13" fmla="*/ 22457 w 532849"/>
              <a:gd name="connsiteY13" fmla="*/ 424656 h 703262"/>
              <a:gd name="connsiteX14" fmla="*/ 28014 w 532849"/>
              <a:gd name="connsiteY14" fmla="*/ 351630 h 703262"/>
              <a:gd name="connsiteX15" fmla="*/ 29601 w 532849"/>
              <a:gd name="connsiteY15" fmla="*/ 307974 h 703262"/>
              <a:gd name="connsiteX16" fmla="*/ 232 w 532849"/>
              <a:gd name="connsiteY16" fmla="*/ 119062 h 703262"/>
              <a:gd name="connsiteX17" fmla="*/ 40714 w 532849"/>
              <a:gd name="connsiteY17" fmla="*/ 0 h 703262"/>
              <a:gd name="connsiteX18" fmla="*/ 53414 w 532849"/>
              <a:gd name="connsiteY18" fmla="*/ 53180 h 703262"/>
              <a:gd name="connsiteX0" fmla="*/ 53414 w 532849"/>
              <a:gd name="connsiteY0" fmla="*/ 53180 h 703262"/>
              <a:gd name="connsiteX1" fmla="*/ 112945 w 532849"/>
              <a:gd name="connsiteY1" fmla="*/ 196850 h 703262"/>
              <a:gd name="connsiteX2" fmla="*/ 210576 w 532849"/>
              <a:gd name="connsiteY2" fmla="*/ 323849 h 703262"/>
              <a:gd name="connsiteX3" fmla="*/ 315350 w 532849"/>
              <a:gd name="connsiteY3" fmla="*/ 407987 h 703262"/>
              <a:gd name="connsiteX4" fmla="*/ 433620 w 532849"/>
              <a:gd name="connsiteY4" fmla="*/ 473074 h 703262"/>
              <a:gd name="connsiteX5" fmla="*/ 528870 w 532849"/>
              <a:gd name="connsiteY5" fmla="*/ 544512 h 703262"/>
              <a:gd name="connsiteX6" fmla="*/ 503470 w 532849"/>
              <a:gd name="connsiteY6" fmla="*/ 639762 h 703262"/>
              <a:gd name="connsiteX7" fmla="*/ 484420 w 532849"/>
              <a:gd name="connsiteY7" fmla="*/ 658812 h 703262"/>
              <a:gd name="connsiteX8" fmla="*/ 433620 w 532849"/>
              <a:gd name="connsiteY8" fmla="*/ 690562 h 703262"/>
              <a:gd name="connsiteX9" fmla="*/ 389170 w 532849"/>
              <a:gd name="connsiteY9" fmla="*/ 703262 h 703262"/>
              <a:gd name="connsiteX10" fmla="*/ 293126 w 532849"/>
              <a:gd name="connsiteY10" fmla="*/ 696912 h 703262"/>
              <a:gd name="connsiteX11" fmla="*/ 160570 w 532849"/>
              <a:gd name="connsiteY11" fmla="*/ 639762 h 703262"/>
              <a:gd name="connsiteX12" fmla="*/ 52620 w 532849"/>
              <a:gd name="connsiteY12" fmla="*/ 544512 h 703262"/>
              <a:gd name="connsiteX13" fmla="*/ 22457 w 532849"/>
              <a:gd name="connsiteY13" fmla="*/ 424656 h 703262"/>
              <a:gd name="connsiteX14" fmla="*/ 28014 w 532849"/>
              <a:gd name="connsiteY14" fmla="*/ 351630 h 703262"/>
              <a:gd name="connsiteX15" fmla="*/ 29601 w 532849"/>
              <a:gd name="connsiteY15" fmla="*/ 307974 h 703262"/>
              <a:gd name="connsiteX16" fmla="*/ 232 w 532849"/>
              <a:gd name="connsiteY16" fmla="*/ 119062 h 703262"/>
              <a:gd name="connsiteX17" fmla="*/ 40714 w 532849"/>
              <a:gd name="connsiteY17" fmla="*/ 0 h 703262"/>
              <a:gd name="connsiteX18" fmla="*/ 53414 w 532849"/>
              <a:gd name="connsiteY18" fmla="*/ 53180 h 703262"/>
              <a:gd name="connsiteX0" fmla="*/ 53414 w 532849"/>
              <a:gd name="connsiteY0" fmla="*/ 53180 h 703262"/>
              <a:gd name="connsiteX1" fmla="*/ 112945 w 532849"/>
              <a:gd name="connsiteY1" fmla="*/ 196850 h 703262"/>
              <a:gd name="connsiteX2" fmla="*/ 210576 w 532849"/>
              <a:gd name="connsiteY2" fmla="*/ 323849 h 703262"/>
              <a:gd name="connsiteX3" fmla="*/ 315350 w 532849"/>
              <a:gd name="connsiteY3" fmla="*/ 407987 h 703262"/>
              <a:gd name="connsiteX4" fmla="*/ 433620 w 532849"/>
              <a:gd name="connsiteY4" fmla="*/ 473074 h 703262"/>
              <a:gd name="connsiteX5" fmla="*/ 528870 w 532849"/>
              <a:gd name="connsiteY5" fmla="*/ 544512 h 703262"/>
              <a:gd name="connsiteX6" fmla="*/ 503470 w 532849"/>
              <a:gd name="connsiteY6" fmla="*/ 639762 h 703262"/>
              <a:gd name="connsiteX7" fmla="*/ 484420 w 532849"/>
              <a:gd name="connsiteY7" fmla="*/ 658812 h 703262"/>
              <a:gd name="connsiteX8" fmla="*/ 433620 w 532849"/>
              <a:gd name="connsiteY8" fmla="*/ 690562 h 703262"/>
              <a:gd name="connsiteX9" fmla="*/ 389170 w 532849"/>
              <a:gd name="connsiteY9" fmla="*/ 703262 h 703262"/>
              <a:gd name="connsiteX10" fmla="*/ 293126 w 532849"/>
              <a:gd name="connsiteY10" fmla="*/ 696912 h 703262"/>
              <a:gd name="connsiteX11" fmla="*/ 160570 w 532849"/>
              <a:gd name="connsiteY11" fmla="*/ 639762 h 703262"/>
              <a:gd name="connsiteX12" fmla="*/ 52620 w 532849"/>
              <a:gd name="connsiteY12" fmla="*/ 544512 h 703262"/>
              <a:gd name="connsiteX13" fmla="*/ 22457 w 532849"/>
              <a:gd name="connsiteY13" fmla="*/ 424656 h 703262"/>
              <a:gd name="connsiteX14" fmla="*/ 29601 w 532849"/>
              <a:gd name="connsiteY14" fmla="*/ 307974 h 703262"/>
              <a:gd name="connsiteX15" fmla="*/ 232 w 532849"/>
              <a:gd name="connsiteY15" fmla="*/ 119062 h 703262"/>
              <a:gd name="connsiteX16" fmla="*/ 40714 w 532849"/>
              <a:gd name="connsiteY16" fmla="*/ 0 h 703262"/>
              <a:gd name="connsiteX17" fmla="*/ 53414 w 532849"/>
              <a:gd name="connsiteY17" fmla="*/ 53180 h 703262"/>
              <a:gd name="connsiteX0" fmla="*/ 54202 w 533637"/>
              <a:gd name="connsiteY0" fmla="*/ 53180 h 703262"/>
              <a:gd name="connsiteX1" fmla="*/ 113733 w 533637"/>
              <a:gd name="connsiteY1" fmla="*/ 196850 h 703262"/>
              <a:gd name="connsiteX2" fmla="*/ 211364 w 533637"/>
              <a:gd name="connsiteY2" fmla="*/ 323849 h 703262"/>
              <a:gd name="connsiteX3" fmla="*/ 316138 w 533637"/>
              <a:gd name="connsiteY3" fmla="*/ 407987 h 703262"/>
              <a:gd name="connsiteX4" fmla="*/ 434408 w 533637"/>
              <a:gd name="connsiteY4" fmla="*/ 473074 h 703262"/>
              <a:gd name="connsiteX5" fmla="*/ 529658 w 533637"/>
              <a:gd name="connsiteY5" fmla="*/ 544512 h 703262"/>
              <a:gd name="connsiteX6" fmla="*/ 504258 w 533637"/>
              <a:gd name="connsiteY6" fmla="*/ 639762 h 703262"/>
              <a:gd name="connsiteX7" fmla="*/ 485208 w 533637"/>
              <a:gd name="connsiteY7" fmla="*/ 658812 h 703262"/>
              <a:gd name="connsiteX8" fmla="*/ 434408 w 533637"/>
              <a:gd name="connsiteY8" fmla="*/ 690562 h 703262"/>
              <a:gd name="connsiteX9" fmla="*/ 389958 w 533637"/>
              <a:gd name="connsiteY9" fmla="*/ 703262 h 703262"/>
              <a:gd name="connsiteX10" fmla="*/ 293914 w 533637"/>
              <a:gd name="connsiteY10" fmla="*/ 696912 h 703262"/>
              <a:gd name="connsiteX11" fmla="*/ 161358 w 533637"/>
              <a:gd name="connsiteY11" fmla="*/ 639762 h 703262"/>
              <a:gd name="connsiteX12" fmla="*/ 53408 w 533637"/>
              <a:gd name="connsiteY12" fmla="*/ 544512 h 703262"/>
              <a:gd name="connsiteX13" fmla="*/ 23245 w 533637"/>
              <a:gd name="connsiteY13" fmla="*/ 424656 h 703262"/>
              <a:gd name="connsiteX14" fmla="*/ 1814 w 533637"/>
              <a:gd name="connsiteY14" fmla="*/ 307974 h 703262"/>
              <a:gd name="connsiteX15" fmla="*/ 1020 w 533637"/>
              <a:gd name="connsiteY15" fmla="*/ 119062 h 703262"/>
              <a:gd name="connsiteX16" fmla="*/ 41502 w 533637"/>
              <a:gd name="connsiteY16" fmla="*/ 0 h 703262"/>
              <a:gd name="connsiteX17" fmla="*/ 54202 w 533637"/>
              <a:gd name="connsiteY17" fmla="*/ 53180 h 703262"/>
              <a:gd name="connsiteX0" fmla="*/ 54202 w 533637"/>
              <a:gd name="connsiteY0" fmla="*/ 53180 h 703262"/>
              <a:gd name="connsiteX1" fmla="*/ 113733 w 533637"/>
              <a:gd name="connsiteY1" fmla="*/ 196850 h 703262"/>
              <a:gd name="connsiteX2" fmla="*/ 211364 w 533637"/>
              <a:gd name="connsiteY2" fmla="*/ 323849 h 703262"/>
              <a:gd name="connsiteX3" fmla="*/ 316138 w 533637"/>
              <a:gd name="connsiteY3" fmla="*/ 407987 h 703262"/>
              <a:gd name="connsiteX4" fmla="*/ 434408 w 533637"/>
              <a:gd name="connsiteY4" fmla="*/ 473074 h 703262"/>
              <a:gd name="connsiteX5" fmla="*/ 529658 w 533637"/>
              <a:gd name="connsiteY5" fmla="*/ 544512 h 703262"/>
              <a:gd name="connsiteX6" fmla="*/ 504258 w 533637"/>
              <a:gd name="connsiteY6" fmla="*/ 639762 h 703262"/>
              <a:gd name="connsiteX7" fmla="*/ 485208 w 533637"/>
              <a:gd name="connsiteY7" fmla="*/ 658812 h 703262"/>
              <a:gd name="connsiteX8" fmla="*/ 434408 w 533637"/>
              <a:gd name="connsiteY8" fmla="*/ 690562 h 703262"/>
              <a:gd name="connsiteX9" fmla="*/ 389958 w 533637"/>
              <a:gd name="connsiteY9" fmla="*/ 703262 h 703262"/>
              <a:gd name="connsiteX10" fmla="*/ 293914 w 533637"/>
              <a:gd name="connsiteY10" fmla="*/ 696912 h 703262"/>
              <a:gd name="connsiteX11" fmla="*/ 161358 w 533637"/>
              <a:gd name="connsiteY11" fmla="*/ 639762 h 703262"/>
              <a:gd name="connsiteX12" fmla="*/ 53408 w 533637"/>
              <a:gd name="connsiteY12" fmla="*/ 544512 h 703262"/>
              <a:gd name="connsiteX13" fmla="*/ 23245 w 533637"/>
              <a:gd name="connsiteY13" fmla="*/ 424656 h 703262"/>
              <a:gd name="connsiteX14" fmla="*/ 1814 w 533637"/>
              <a:gd name="connsiteY14" fmla="*/ 307974 h 703262"/>
              <a:gd name="connsiteX15" fmla="*/ 1020 w 533637"/>
              <a:gd name="connsiteY15" fmla="*/ 119062 h 703262"/>
              <a:gd name="connsiteX16" fmla="*/ 41502 w 533637"/>
              <a:gd name="connsiteY16" fmla="*/ 0 h 703262"/>
              <a:gd name="connsiteX17" fmla="*/ 54202 w 533637"/>
              <a:gd name="connsiteY17" fmla="*/ 53180 h 703262"/>
              <a:gd name="connsiteX0" fmla="*/ 54202 w 533637"/>
              <a:gd name="connsiteY0" fmla="*/ 53180 h 703262"/>
              <a:gd name="connsiteX1" fmla="*/ 113733 w 533637"/>
              <a:gd name="connsiteY1" fmla="*/ 196850 h 703262"/>
              <a:gd name="connsiteX2" fmla="*/ 211364 w 533637"/>
              <a:gd name="connsiteY2" fmla="*/ 323849 h 703262"/>
              <a:gd name="connsiteX3" fmla="*/ 316138 w 533637"/>
              <a:gd name="connsiteY3" fmla="*/ 407987 h 703262"/>
              <a:gd name="connsiteX4" fmla="*/ 434408 w 533637"/>
              <a:gd name="connsiteY4" fmla="*/ 473074 h 703262"/>
              <a:gd name="connsiteX5" fmla="*/ 529658 w 533637"/>
              <a:gd name="connsiteY5" fmla="*/ 544512 h 703262"/>
              <a:gd name="connsiteX6" fmla="*/ 504258 w 533637"/>
              <a:gd name="connsiteY6" fmla="*/ 639762 h 703262"/>
              <a:gd name="connsiteX7" fmla="*/ 485208 w 533637"/>
              <a:gd name="connsiteY7" fmla="*/ 658812 h 703262"/>
              <a:gd name="connsiteX8" fmla="*/ 434408 w 533637"/>
              <a:gd name="connsiteY8" fmla="*/ 690562 h 703262"/>
              <a:gd name="connsiteX9" fmla="*/ 389958 w 533637"/>
              <a:gd name="connsiteY9" fmla="*/ 703262 h 703262"/>
              <a:gd name="connsiteX10" fmla="*/ 293914 w 533637"/>
              <a:gd name="connsiteY10" fmla="*/ 696912 h 703262"/>
              <a:gd name="connsiteX11" fmla="*/ 161358 w 533637"/>
              <a:gd name="connsiteY11" fmla="*/ 639762 h 703262"/>
              <a:gd name="connsiteX12" fmla="*/ 53408 w 533637"/>
              <a:gd name="connsiteY12" fmla="*/ 544512 h 703262"/>
              <a:gd name="connsiteX13" fmla="*/ 20864 w 533637"/>
              <a:gd name="connsiteY13" fmla="*/ 438943 h 703262"/>
              <a:gd name="connsiteX14" fmla="*/ 1814 w 533637"/>
              <a:gd name="connsiteY14" fmla="*/ 307974 h 703262"/>
              <a:gd name="connsiteX15" fmla="*/ 1020 w 533637"/>
              <a:gd name="connsiteY15" fmla="*/ 119062 h 703262"/>
              <a:gd name="connsiteX16" fmla="*/ 41502 w 533637"/>
              <a:gd name="connsiteY16" fmla="*/ 0 h 703262"/>
              <a:gd name="connsiteX17" fmla="*/ 54202 w 533637"/>
              <a:gd name="connsiteY17" fmla="*/ 53180 h 703262"/>
              <a:gd name="connsiteX0" fmla="*/ 54202 w 533637"/>
              <a:gd name="connsiteY0" fmla="*/ 53180 h 710406"/>
              <a:gd name="connsiteX1" fmla="*/ 113733 w 533637"/>
              <a:gd name="connsiteY1" fmla="*/ 196850 h 710406"/>
              <a:gd name="connsiteX2" fmla="*/ 211364 w 533637"/>
              <a:gd name="connsiteY2" fmla="*/ 323849 h 710406"/>
              <a:gd name="connsiteX3" fmla="*/ 316138 w 533637"/>
              <a:gd name="connsiteY3" fmla="*/ 407987 h 710406"/>
              <a:gd name="connsiteX4" fmla="*/ 434408 w 533637"/>
              <a:gd name="connsiteY4" fmla="*/ 473074 h 710406"/>
              <a:gd name="connsiteX5" fmla="*/ 529658 w 533637"/>
              <a:gd name="connsiteY5" fmla="*/ 544512 h 710406"/>
              <a:gd name="connsiteX6" fmla="*/ 504258 w 533637"/>
              <a:gd name="connsiteY6" fmla="*/ 639762 h 710406"/>
              <a:gd name="connsiteX7" fmla="*/ 485208 w 533637"/>
              <a:gd name="connsiteY7" fmla="*/ 658812 h 710406"/>
              <a:gd name="connsiteX8" fmla="*/ 434408 w 533637"/>
              <a:gd name="connsiteY8" fmla="*/ 690562 h 710406"/>
              <a:gd name="connsiteX9" fmla="*/ 366146 w 533637"/>
              <a:gd name="connsiteY9" fmla="*/ 710406 h 710406"/>
              <a:gd name="connsiteX10" fmla="*/ 293914 w 533637"/>
              <a:gd name="connsiteY10" fmla="*/ 696912 h 710406"/>
              <a:gd name="connsiteX11" fmla="*/ 161358 w 533637"/>
              <a:gd name="connsiteY11" fmla="*/ 639762 h 710406"/>
              <a:gd name="connsiteX12" fmla="*/ 53408 w 533637"/>
              <a:gd name="connsiteY12" fmla="*/ 544512 h 710406"/>
              <a:gd name="connsiteX13" fmla="*/ 20864 w 533637"/>
              <a:gd name="connsiteY13" fmla="*/ 438943 h 710406"/>
              <a:gd name="connsiteX14" fmla="*/ 1814 w 533637"/>
              <a:gd name="connsiteY14" fmla="*/ 307974 h 710406"/>
              <a:gd name="connsiteX15" fmla="*/ 1020 w 533637"/>
              <a:gd name="connsiteY15" fmla="*/ 119062 h 710406"/>
              <a:gd name="connsiteX16" fmla="*/ 41502 w 533637"/>
              <a:gd name="connsiteY16" fmla="*/ 0 h 710406"/>
              <a:gd name="connsiteX17" fmla="*/ 54202 w 533637"/>
              <a:gd name="connsiteY17" fmla="*/ 53180 h 710406"/>
              <a:gd name="connsiteX0" fmla="*/ 54202 w 533637"/>
              <a:gd name="connsiteY0" fmla="*/ 53180 h 712634"/>
              <a:gd name="connsiteX1" fmla="*/ 113733 w 533637"/>
              <a:gd name="connsiteY1" fmla="*/ 196850 h 712634"/>
              <a:gd name="connsiteX2" fmla="*/ 211364 w 533637"/>
              <a:gd name="connsiteY2" fmla="*/ 323849 h 712634"/>
              <a:gd name="connsiteX3" fmla="*/ 316138 w 533637"/>
              <a:gd name="connsiteY3" fmla="*/ 407987 h 712634"/>
              <a:gd name="connsiteX4" fmla="*/ 434408 w 533637"/>
              <a:gd name="connsiteY4" fmla="*/ 473074 h 712634"/>
              <a:gd name="connsiteX5" fmla="*/ 529658 w 533637"/>
              <a:gd name="connsiteY5" fmla="*/ 544512 h 712634"/>
              <a:gd name="connsiteX6" fmla="*/ 504258 w 533637"/>
              <a:gd name="connsiteY6" fmla="*/ 639762 h 712634"/>
              <a:gd name="connsiteX7" fmla="*/ 485208 w 533637"/>
              <a:gd name="connsiteY7" fmla="*/ 658812 h 712634"/>
              <a:gd name="connsiteX8" fmla="*/ 366146 w 533637"/>
              <a:gd name="connsiteY8" fmla="*/ 710406 h 712634"/>
              <a:gd name="connsiteX9" fmla="*/ 293914 w 533637"/>
              <a:gd name="connsiteY9" fmla="*/ 696912 h 712634"/>
              <a:gd name="connsiteX10" fmla="*/ 161358 w 533637"/>
              <a:gd name="connsiteY10" fmla="*/ 639762 h 712634"/>
              <a:gd name="connsiteX11" fmla="*/ 53408 w 533637"/>
              <a:gd name="connsiteY11" fmla="*/ 544512 h 712634"/>
              <a:gd name="connsiteX12" fmla="*/ 20864 w 533637"/>
              <a:gd name="connsiteY12" fmla="*/ 438943 h 712634"/>
              <a:gd name="connsiteX13" fmla="*/ 1814 w 533637"/>
              <a:gd name="connsiteY13" fmla="*/ 307974 h 712634"/>
              <a:gd name="connsiteX14" fmla="*/ 1020 w 533637"/>
              <a:gd name="connsiteY14" fmla="*/ 119062 h 712634"/>
              <a:gd name="connsiteX15" fmla="*/ 41502 w 533637"/>
              <a:gd name="connsiteY15" fmla="*/ 0 h 712634"/>
              <a:gd name="connsiteX16" fmla="*/ 54202 w 533637"/>
              <a:gd name="connsiteY16" fmla="*/ 53180 h 712634"/>
              <a:gd name="connsiteX0" fmla="*/ 54202 w 532748"/>
              <a:gd name="connsiteY0" fmla="*/ 53180 h 712634"/>
              <a:gd name="connsiteX1" fmla="*/ 113733 w 532748"/>
              <a:gd name="connsiteY1" fmla="*/ 196850 h 712634"/>
              <a:gd name="connsiteX2" fmla="*/ 211364 w 532748"/>
              <a:gd name="connsiteY2" fmla="*/ 323849 h 712634"/>
              <a:gd name="connsiteX3" fmla="*/ 316138 w 532748"/>
              <a:gd name="connsiteY3" fmla="*/ 407987 h 712634"/>
              <a:gd name="connsiteX4" fmla="*/ 434408 w 532748"/>
              <a:gd name="connsiteY4" fmla="*/ 473074 h 712634"/>
              <a:gd name="connsiteX5" fmla="*/ 529658 w 532748"/>
              <a:gd name="connsiteY5" fmla="*/ 544512 h 712634"/>
              <a:gd name="connsiteX6" fmla="*/ 504258 w 532748"/>
              <a:gd name="connsiteY6" fmla="*/ 639762 h 712634"/>
              <a:gd name="connsiteX7" fmla="*/ 451870 w 532748"/>
              <a:gd name="connsiteY7" fmla="*/ 682624 h 712634"/>
              <a:gd name="connsiteX8" fmla="*/ 366146 w 532748"/>
              <a:gd name="connsiteY8" fmla="*/ 710406 h 712634"/>
              <a:gd name="connsiteX9" fmla="*/ 293914 w 532748"/>
              <a:gd name="connsiteY9" fmla="*/ 696912 h 712634"/>
              <a:gd name="connsiteX10" fmla="*/ 161358 w 532748"/>
              <a:gd name="connsiteY10" fmla="*/ 639762 h 712634"/>
              <a:gd name="connsiteX11" fmla="*/ 53408 w 532748"/>
              <a:gd name="connsiteY11" fmla="*/ 544512 h 712634"/>
              <a:gd name="connsiteX12" fmla="*/ 20864 w 532748"/>
              <a:gd name="connsiteY12" fmla="*/ 438943 h 712634"/>
              <a:gd name="connsiteX13" fmla="*/ 1814 w 532748"/>
              <a:gd name="connsiteY13" fmla="*/ 307974 h 712634"/>
              <a:gd name="connsiteX14" fmla="*/ 1020 w 532748"/>
              <a:gd name="connsiteY14" fmla="*/ 119062 h 712634"/>
              <a:gd name="connsiteX15" fmla="*/ 41502 w 532748"/>
              <a:gd name="connsiteY15" fmla="*/ 0 h 712634"/>
              <a:gd name="connsiteX16" fmla="*/ 54202 w 532748"/>
              <a:gd name="connsiteY16" fmla="*/ 53180 h 712634"/>
              <a:gd name="connsiteX0" fmla="*/ 54202 w 532031"/>
              <a:gd name="connsiteY0" fmla="*/ 53180 h 712634"/>
              <a:gd name="connsiteX1" fmla="*/ 113733 w 532031"/>
              <a:gd name="connsiteY1" fmla="*/ 196850 h 712634"/>
              <a:gd name="connsiteX2" fmla="*/ 211364 w 532031"/>
              <a:gd name="connsiteY2" fmla="*/ 323849 h 712634"/>
              <a:gd name="connsiteX3" fmla="*/ 316138 w 532031"/>
              <a:gd name="connsiteY3" fmla="*/ 407987 h 712634"/>
              <a:gd name="connsiteX4" fmla="*/ 446314 w 532031"/>
              <a:gd name="connsiteY4" fmla="*/ 454024 h 712634"/>
              <a:gd name="connsiteX5" fmla="*/ 529658 w 532031"/>
              <a:gd name="connsiteY5" fmla="*/ 544512 h 712634"/>
              <a:gd name="connsiteX6" fmla="*/ 504258 w 532031"/>
              <a:gd name="connsiteY6" fmla="*/ 639762 h 712634"/>
              <a:gd name="connsiteX7" fmla="*/ 451870 w 532031"/>
              <a:gd name="connsiteY7" fmla="*/ 682624 h 712634"/>
              <a:gd name="connsiteX8" fmla="*/ 366146 w 532031"/>
              <a:gd name="connsiteY8" fmla="*/ 710406 h 712634"/>
              <a:gd name="connsiteX9" fmla="*/ 293914 w 532031"/>
              <a:gd name="connsiteY9" fmla="*/ 696912 h 712634"/>
              <a:gd name="connsiteX10" fmla="*/ 161358 w 532031"/>
              <a:gd name="connsiteY10" fmla="*/ 639762 h 712634"/>
              <a:gd name="connsiteX11" fmla="*/ 53408 w 532031"/>
              <a:gd name="connsiteY11" fmla="*/ 544512 h 712634"/>
              <a:gd name="connsiteX12" fmla="*/ 20864 w 532031"/>
              <a:gd name="connsiteY12" fmla="*/ 438943 h 712634"/>
              <a:gd name="connsiteX13" fmla="*/ 1814 w 532031"/>
              <a:gd name="connsiteY13" fmla="*/ 307974 h 712634"/>
              <a:gd name="connsiteX14" fmla="*/ 1020 w 532031"/>
              <a:gd name="connsiteY14" fmla="*/ 119062 h 712634"/>
              <a:gd name="connsiteX15" fmla="*/ 41502 w 532031"/>
              <a:gd name="connsiteY15" fmla="*/ 0 h 712634"/>
              <a:gd name="connsiteX16" fmla="*/ 54202 w 532031"/>
              <a:gd name="connsiteY16" fmla="*/ 53180 h 712634"/>
              <a:gd name="connsiteX0" fmla="*/ 54202 w 532031"/>
              <a:gd name="connsiteY0" fmla="*/ 53180 h 712634"/>
              <a:gd name="connsiteX1" fmla="*/ 113733 w 532031"/>
              <a:gd name="connsiteY1" fmla="*/ 196850 h 712634"/>
              <a:gd name="connsiteX2" fmla="*/ 211364 w 532031"/>
              <a:gd name="connsiteY2" fmla="*/ 323849 h 712634"/>
              <a:gd name="connsiteX3" fmla="*/ 316138 w 532031"/>
              <a:gd name="connsiteY3" fmla="*/ 407987 h 712634"/>
              <a:gd name="connsiteX4" fmla="*/ 446314 w 532031"/>
              <a:gd name="connsiteY4" fmla="*/ 454024 h 712634"/>
              <a:gd name="connsiteX5" fmla="*/ 529658 w 532031"/>
              <a:gd name="connsiteY5" fmla="*/ 544512 h 712634"/>
              <a:gd name="connsiteX6" fmla="*/ 504258 w 532031"/>
              <a:gd name="connsiteY6" fmla="*/ 639762 h 712634"/>
              <a:gd name="connsiteX7" fmla="*/ 451870 w 532031"/>
              <a:gd name="connsiteY7" fmla="*/ 682624 h 712634"/>
              <a:gd name="connsiteX8" fmla="*/ 366146 w 532031"/>
              <a:gd name="connsiteY8" fmla="*/ 710406 h 712634"/>
              <a:gd name="connsiteX9" fmla="*/ 293914 w 532031"/>
              <a:gd name="connsiteY9" fmla="*/ 696912 h 712634"/>
              <a:gd name="connsiteX10" fmla="*/ 161358 w 532031"/>
              <a:gd name="connsiteY10" fmla="*/ 639762 h 712634"/>
              <a:gd name="connsiteX11" fmla="*/ 53408 w 532031"/>
              <a:gd name="connsiteY11" fmla="*/ 544512 h 712634"/>
              <a:gd name="connsiteX12" fmla="*/ 20864 w 532031"/>
              <a:gd name="connsiteY12" fmla="*/ 438943 h 712634"/>
              <a:gd name="connsiteX13" fmla="*/ 1814 w 532031"/>
              <a:gd name="connsiteY13" fmla="*/ 307974 h 712634"/>
              <a:gd name="connsiteX14" fmla="*/ 1020 w 532031"/>
              <a:gd name="connsiteY14" fmla="*/ 119062 h 712634"/>
              <a:gd name="connsiteX15" fmla="*/ 41502 w 532031"/>
              <a:gd name="connsiteY15" fmla="*/ 0 h 712634"/>
              <a:gd name="connsiteX16" fmla="*/ 54202 w 532031"/>
              <a:gd name="connsiteY16" fmla="*/ 53180 h 712634"/>
              <a:gd name="connsiteX0" fmla="*/ 54202 w 532031"/>
              <a:gd name="connsiteY0" fmla="*/ 53180 h 712634"/>
              <a:gd name="connsiteX1" fmla="*/ 113733 w 532031"/>
              <a:gd name="connsiteY1" fmla="*/ 196850 h 712634"/>
              <a:gd name="connsiteX2" fmla="*/ 211364 w 532031"/>
              <a:gd name="connsiteY2" fmla="*/ 323849 h 712634"/>
              <a:gd name="connsiteX3" fmla="*/ 285182 w 532031"/>
              <a:gd name="connsiteY3" fmla="*/ 388937 h 712634"/>
              <a:gd name="connsiteX4" fmla="*/ 446314 w 532031"/>
              <a:gd name="connsiteY4" fmla="*/ 454024 h 712634"/>
              <a:gd name="connsiteX5" fmla="*/ 529658 w 532031"/>
              <a:gd name="connsiteY5" fmla="*/ 544512 h 712634"/>
              <a:gd name="connsiteX6" fmla="*/ 504258 w 532031"/>
              <a:gd name="connsiteY6" fmla="*/ 639762 h 712634"/>
              <a:gd name="connsiteX7" fmla="*/ 451870 w 532031"/>
              <a:gd name="connsiteY7" fmla="*/ 682624 h 712634"/>
              <a:gd name="connsiteX8" fmla="*/ 366146 w 532031"/>
              <a:gd name="connsiteY8" fmla="*/ 710406 h 712634"/>
              <a:gd name="connsiteX9" fmla="*/ 293914 w 532031"/>
              <a:gd name="connsiteY9" fmla="*/ 696912 h 712634"/>
              <a:gd name="connsiteX10" fmla="*/ 161358 w 532031"/>
              <a:gd name="connsiteY10" fmla="*/ 639762 h 712634"/>
              <a:gd name="connsiteX11" fmla="*/ 53408 w 532031"/>
              <a:gd name="connsiteY11" fmla="*/ 544512 h 712634"/>
              <a:gd name="connsiteX12" fmla="*/ 20864 w 532031"/>
              <a:gd name="connsiteY12" fmla="*/ 438943 h 712634"/>
              <a:gd name="connsiteX13" fmla="*/ 1814 w 532031"/>
              <a:gd name="connsiteY13" fmla="*/ 307974 h 712634"/>
              <a:gd name="connsiteX14" fmla="*/ 1020 w 532031"/>
              <a:gd name="connsiteY14" fmla="*/ 119062 h 712634"/>
              <a:gd name="connsiteX15" fmla="*/ 41502 w 532031"/>
              <a:gd name="connsiteY15" fmla="*/ 0 h 712634"/>
              <a:gd name="connsiteX16" fmla="*/ 54202 w 532031"/>
              <a:gd name="connsiteY16" fmla="*/ 53180 h 712634"/>
              <a:gd name="connsiteX0" fmla="*/ 54202 w 532031"/>
              <a:gd name="connsiteY0" fmla="*/ 53180 h 712634"/>
              <a:gd name="connsiteX1" fmla="*/ 113733 w 532031"/>
              <a:gd name="connsiteY1" fmla="*/ 196850 h 712634"/>
              <a:gd name="connsiteX2" fmla="*/ 211364 w 532031"/>
              <a:gd name="connsiteY2" fmla="*/ 323849 h 712634"/>
              <a:gd name="connsiteX3" fmla="*/ 285182 w 532031"/>
              <a:gd name="connsiteY3" fmla="*/ 388937 h 712634"/>
              <a:gd name="connsiteX4" fmla="*/ 446314 w 532031"/>
              <a:gd name="connsiteY4" fmla="*/ 454024 h 712634"/>
              <a:gd name="connsiteX5" fmla="*/ 529658 w 532031"/>
              <a:gd name="connsiteY5" fmla="*/ 544512 h 712634"/>
              <a:gd name="connsiteX6" fmla="*/ 504258 w 532031"/>
              <a:gd name="connsiteY6" fmla="*/ 639762 h 712634"/>
              <a:gd name="connsiteX7" fmla="*/ 451870 w 532031"/>
              <a:gd name="connsiteY7" fmla="*/ 682624 h 712634"/>
              <a:gd name="connsiteX8" fmla="*/ 366146 w 532031"/>
              <a:gd name="connsiteY8" fmla="*/ 710406 h 712634"/>
              <a:gd name="connsiteX9" fmla="*/ 293914 w 532031"/>
              <a:gd name="connsiteY9" fmla="*/ 696912 h 712634"/>
              <a:gd name="connsiteX10" fmla="*/ 161358 w 532031"/>
              <a:gd name="connsiteY10" fmla="*/ 639762 h 712634"/>
              <a:gd name="connsiteX11" fmla="*/ 53408 w 532031"/>
              <a:gd name="connsiteY11" fmla="*/ 544512 h 712634"/>
              <a:gd name="connsiteX12" fmla="*/ 20864 w 532031"/>
              <a:gd name="connsiteY12" fmla="*/ 438943 h 712634"/>
              <a:gd name="connsiteX13" fmla="*/ 1814 w 532031"/>
              <a:gd name="connsiteY13" fmla="*/ 307974 h 712634"/>
              <a:gd name="connsiteX14" fmla="*/ 1020 w 532031"/>
              <a:gd name="connsiteY14" fmla="*/ 119062 h 712634"/>
              <a:gd name="connsiteX15" fmla="*/ 41502 w 532031"/>
              <a:gd name="connsiteY15" fmla="*/ 0 h 712634"/>
              <a:gd name="connsiteX16" fmla="*/ 54202 w 532031"/>
              <a:gd name="connsiteY16" fmla="*/ 53180 h 712634"/>
              <a:gd name="connsiteX0" fmla="*/ 54202 w 532031"/>
              <a:gd name="connsiteY0" fmla="*/ 53180 h 712634"/>
              <a:gd name="connsiteX1" fmla="*/ 113733 w 532031"/>
              <a:gd name="connsiteY1" fmla="*/ 196850 h 712634"/>
              <a:gd name="connsiteX2" fmla="*/ 175645 w 532031"/>
              <a:gd name="connsiteY2" fmla="*/ 288130 h 712634"/>
              <a:gd name="connsiteX3" fmla="*/ 285182 w 532031"/>
              <a:gd name="connsiteY3" fmla="*/ 388937 h 712634"/>
              <a:gd name="connsiteX4" fmla="*/ 446314 w 532031"/>
              <a:gd name="connsiteY4" fmla="*/ 454024 h 712634"/>
              <a:gd name="connsiteX5" fmla="*/ 529658 w 532031"/>
              <a:gd name="connsiteY5" fmla="*/ 544512 h 712634"/>
              <a:gd name="connsiteX6" fmla="*/ 504258 w 532031"/>
              <a:gd name="connsiteY6" fmla="*/ 639762 h 712634"/>
              <a:gd name="connsiteX7" fmla="*/ 451870 w 532031"/>
              <a:gd name="connsiteY7" fmla="*/ 682624 h 712634"/>
              <a:gd name="connsiteX8" fmla="*/ 366146 w 532031"/>
              <a:gd name="connsiteY8" fmla="*/ 710406 h 712634"/>
              <a:gd name="connsiteX9" fmla="*/ 293914 w 532031"/>
              <a:gd name="connsiteY9" fmla="*/ 696912 h 712634"/>
              <a:gd name="connsiteX10" fmla="*/ 161358 w 532031"/>
              <a:gd name="connsiteY10" fmla="*/ 639762 h 712634"/>
              <a:gd name="connsiteX11" fmla="*/ 53408 w 532031"/>
              <a:gd name="connsiteY11" fmla="*/ 544512 h 712634"/>
              <a:gd name="connsiteX12" fmla="*/ 20864 w 532031"/>
              <a:gd name="connsiteY12" fmla="*/ 438943 h 712634"/>
              <a:gd name="connsiteX13" fmla="*/ 1814 w 532031"/>
              <a:gd name="connsiteY13" fmla="*/ 307974 h 712634"/>
              <a:gd name="connsiteX14" fmla="*/ 1020 w 532031"/>
              <a:gd name="connsiteY14" fmla="*/ 119062 h 712634"/>
              <a:gd name="connsiteX15" fmla="*/ 41502 w 532031"/>
              <a:gd name="connsiteY15" fmla="*/ 0 h 712634"/>
              <a:gd name="connsiteX16" fmla="*/ 54202 w 532031"/>
              <a:gd name="connsiteY16" fmla="*/ 53180 h 712634"/>
              <a:gd name="connsiteX0" fmla="*/ 54202 w 532031"/>
              <a:gd name="connsiteY0" fmla="*/ 53180 h 712634"/>
              <a:gd name="connsiteX1" fmla="*/ 94683 w 532031"/>
              <a:gd name="connsiteY1" fmla="*/ 177800 h 712634"/>
              <a:gd name="connsiteX2" fmla="*/ 175645 w 532031"/>
              <a:gd name="connsiteY2" fmla="*/ 288130 h 712634"/>
              <a:gd name="connsiteX3" fmla="*/ 285182 w 532031"/>
              <a:gd name="connsiteY3" fmla="*/ 388937 h 712634"/>
              <a:gd name="connsiteX4" fmla="*/ 446314 w 532031"/>
              <a:gd name="connsiteY4" fmla="*/ 454024 h 712634"/>
              <a:gd name="connsiteX5" fmla="*/ 529658 w 532031"/>
              <a:gd name="connsiteY5" fmla="*/ 544512 h 712634"/>
              <a:gd name="connsiteX6" fmla="*/ 504258 w 532031"/>
              <a:gd name="connsiteY6" fmla="*/ 639762 h 712634"/>
              <a:gd name="connsiteX7" fmla="*/ 451870 w 532031"/>
              <a:gd name="connsiteY7" fmla="*/ 682624 h 712634"/>
              <a:gd name="connsiteX8" fmla="*/ 366146 w 532031"/>
              <a:gd name="connsiteY8" fmla="*/ 710406 h 712634"/>
              <a:gd name="connsiteX9" fmla="*/ 293914 w 532031"/>
              <a:gd name="connsiteY9" fmla="*/ 696912 h 712634"/>
              <a:gd name="connsiteX10" fmla="*/ 161358 w 532031"/>
              <a:gd name="connsiteY10" fmla="*/ 639762 h 712634"/>
              <a:gd name="connsiteX11" fmla="*/ 53408 w 532031"/>
              <a:gd name="connsiteY11" fmla="*/ 544512 h 712634"/>
              <a:gd name="connsiteX12" fmla="*/ 20864 w 532031"/>
              <a:gd name="connsiteY12" fmla="*/ 438943 h 712634"/>
              <a:gd name="connsiteX13" fmla="*/ 1814 w 532031"/>
              <a:gd name="connsiteY13" fmla="*/ 307974 h 712634"/>
              <a:gd name="connsiteX14" fmla="*/ 1020 w 532031"/>
              <a:gd name="connsiteY14" fmla="*/ 119062 h 712634"/>
              <a:gd name="connsiteX15" fmla="*/ 41502 w 532031"/>
              <a:gd name="connsiteY15" fmla="*/ 0 h 712634"/>
              <a:gd name="connsiteX16" fmla="*/ 54202 w 532031"/>
              <a:gd name="connsiteY16" fmla="*/ 53180 h 712634"/>
              <a:gd name="connsiteX0" fmla="*/ 54202 w 532031"/>
              <a:gd name="connsiteY0" fmla="*/ 53180 h 712634"/>
              <a:gd name="connsiteX1" fmla="*/ 94683 w 532031"/>
              <a:gd name="connsiteY1" fmla="*/ 177800 h 712634"/>
              <a:gd name="connsiteX2" fmla="*/ 175645 w 532031"/>
              <a:gd name="connsiteY2" fmla="*/ 288130 h 712634"/>
              <a:gd name="connsiteX3" fmla="*/ 285182 w 532031"/>
              <a:gd name="connsiteY3" fmla="*/ 388937 h 712634"/>
              <a:gd name="connsiteX4" fmla="*/ 446314 w 532031"/>
              <a:gd name="connsiteY4" fmla="*/ 454024 h 712634"/>
              <a:gd name="connsiteX5" fmla="*/ 529658 w 532031"/>
              <a:gd name="connsiteY5" fmla="*/ 544512 h 712634"/>
              <a:gd name="connsiteX6" fmla="*/ 504258 w 532031"/>
              <a:gd name="connsiteY6" fmla="*/ 639762 h 712634"/>
              <a:gd name="connsiteX7" fmla="*/ 451870 w 532031"/>
              <a:gd name="connsiteY7" fmla="*/ 682624 h 712634"/>
              <a:gd name="connsiteX8" fmla="*/ 366146 w 532031"/>
              <a:gd name="connsiteY8" fmla="*/ 710406 h 712634"/>
              <a:gd name="connsiteX9" fmla="*/ 293914 w 532031"/>
              <a:gd name="connsiteY9" fmla="*/ 696912 h 712634"/>
              <a:gd name="connsiteX10" fmla="*/ 161358 w 532031"/>
              <a:gd name="connsiteY10" fmla="*/ 639762 h 712634"/>
              <a:gd name="connsiteX11" fmla="*/ 53408 w 532031"/>
              <a:gd name="connsiteY11" fmla="*/ 544512 h 712634"/>
              <a:gd name="connsiteX12" fmla="*/ 20864 w 532031"/>
              <a:gd name="connsiteY12" fmla="*/ 438943 h 712634"/>
              <a:gd name="connsiteX13" fmla="*/ 1814 w 532031"/>
              <a:gd name="connsiteY13" fmla="*/ 307974 h 712634"/>
              <a:gd name="connsiteX14" fmla="*/ 1020 w 532031"/>
              <a:gd name="connsiteY14" fmla="*/ 119062 h 712634"/>
              <a:gd name="connsiteX15" fmla="*/ 41502 w 532031"/>
              <a:gd name="connsiteY15" fmla="*/ 0 h 712634"/>
              <a:gd name="connsiteX16" fmla="*/ 54202 w 532031"/>
              <a:gd name="connsiteY16" fmla="*/ 53180 h 712634"/>
              <a:gd name="connsiteX0" fmla="*/ 54202 w 532031"/>
              <a:gd name="connsiteY0" fmla="*/ 53180 h 712634"/>
              <a:gd name="connsiteX1" fmla="*/ 94683 w 532031"/>
              <a:gd name="connsiteY1" fmla="*/ 177800 h 712634"/>
              <a:gd name="connsiteX2" fmla="*/ 175645 w 532031"/>
              <a:gd name="connsiteY2" fmla="*/ 288130 h 712634"/>
              <a:gd name="connsiteX3" fmla="*/ 285182 w 532031"/>
              <a:gd name="connsiteY3" fmla="*/ 388937 h 712634"/>
              <a:gd name="connsiteX4" fmla="*/ 446314 w 532031"/>
              <a:gd name="connsiteY4" fmla="*/ 454024 h 712634"/>
              <a:gd name="connsiteX5" fmla="*/ 529658 w 532031"/>
              <a:gd name="connsiteY5" fmla="*/ 544512 h 712634"/>
              <a:gd name="connsiteX6" fmla="*/ 504258 w 532031"/>
              <a:gd name="connsiteY6" fmla="*/ 639762 h 712634"/>
              <a:gd name="connsiteX7" fmla="*/ 451870 w 532031"/>
              <a:gd name="connsiteY7" fmla="*/ 682624 h 712634"/>
              <a:gd name="connsiteX8" fmla="*/ 366146 w 532031"/>
              <a:gd name="connsiteY8" fmla="*/ 710406 h 712634"/>
              <a:gd name="connsiteX9" fmla="*/ 293914 w 532031"/>
              <a:gd name="connsiteY9" fmla="*/ 696912 h 712634"/>
              <a:gd name="connsiteX10" fmla="*/ 161358 w 532031"/>
              <a:gd name="connsiteY10" fmla="*/ 639762 h 712634"/>
              <a:gd name="connsiteX11" fmla="*/ 77221 w 532031"/>
              <a:gd name="connsiteY11" fmla="*/ 542131 h 712634"/>
              <a:gd name="connsiteX12" fmla="*/ 20864 w 532031"/>
              <a:gd name="connsiteY12" fmla="*/ 438943 h 712634"/>
              <a:gd name="connsiteX13" fmla="*/ 1814 w 532031"/>
              <a:gd name="connsiteY13" fmla="*/ 307974 h 712634"/>
              <a:gd name="connsiteX14" fmla="*/ 1020 w 532031"/>
              <a:gd name="connsiteY14" fmla="*/ 119062 h 712634"/>
              <a:gd name="connsiteX15" fmla="*/ 41502 w 532031"/>
              <a:gd name="connsiteY15" fmla="*/ 0 h 712634"/>
              <a:gd name="connsiteX16" fmla="*/ 54202 w 532031"/>
              <a:gd name="connsiteY16" fmla="*/ 53180 h 712634"/>
              <a:gd name="connsiteX0" fmla="*/ 54202 w 532031"/>
              <a:gd name="connsiteY0" fmla="*/ 53180 h 712861"/>
              <a:gd name="connsiteX1" fmla="*/ 94683 w 532031"/>
              <a:gd name="connsiteY1" fmla="*/ 177800 h 712861"/>
              <a:gd name="connsiteX2" fmla="*/ 175645 w 532031"/>
              <a:gd name="connsiteY2" fmla="*/ 288130 h 712861"/>
              <a:gd name="connsiteX3" fmla="*/ 285182 w 532031"/>
              <a:gd name="connsiteY3" fmla="*/ 388937 h 712861"/>
              <a:gd name="connsiteX4" fmla="*/ 446314 w 532031"/>
              <a:gd name="connsiteY4" fmla="*/ 454024 h 712861"/>
              <a:gd name="connsiteX5" fmla="*/ 529658 w 532031"/>
              <a:gd name="connsiteY5" fmla="*/ 544512 h 712861"/>
              <a:gd name="connsiteX6" fmla="*/ 504258 w 532031"/>
              <a:gd name="connsiteY6" fmla="*/ 639762 h 712861"/>
              <a:gd name="connsiteX7" fmla="*/ 451870 w 532031"/>
              <a:gd name="connsiteY7" fmla="*/ 682624 h 712861"/>
              <a:gd name="connsiteX8" fmla="*/ 366146 w 532031"/>
              <a:gd name="connsiteY8" fmla="*/ 710406 h 712861"/>
              <a:gd name="connsiteX9" fmla="*/ 293914 w 532031"/>
              <a:gd name="connsiteY9" fmla="*/ 696912 h 712861"/>
              <a:gd name="connsiteX10" fmla="*/ 189933 w 532031"/>
              <a:gd name="connsiteY10" fmla="*/ 630237 h 712861"/>
              <a:gd name="connsiteX11" fmla="*/ 77221 w 532031"/>
              <a:gd name="connsiteY11" fmla="*/ 542131 h 712861"/>
              <a:gd name="connsiteX12" fmla="*/ 20864 w 532031"/>
              <a:gd name="connsiteY12" fmla="*/ 438943 h 712861"/>
              <a:gd name="connsiteX13" fmla="*/ 1814 w 532031"/>
              <a:gd name="connsiteY13" fmla="*/ 307974 h 712861"/>
              <a:gd name="connsiteX14" fmla="*/ 1020 w 532031"/>
              <a:gd name="connsiteY14" fmla="*/ 119062 h 712861"/>
              <a:gd name="connsiteX15" fmla="*/ 41502 w 532031"/>
              <a:gd name="connsiteY15" fmla="*/ 0 h 712861"/>
              <a:gd name="connsiteX16" fmla="*/ 54202 w 532031"/>
              <a:gd name="connsiteY16" fmla="*/ 53180 h 712861"/>
              <a:gd name="connsiteX0" fmla="*/ 54202 w 532031"/>
              <a:gd name="connsiteY0" fmla="*/ 53180 h 712861"/>
              <a:gd name="connsiteX1" fmla="*/ 94683 w 532031"/>
              <a:gd name="connsiteY1" fmla="*/ 177800 h 712861"/>
              <a:gd name="connsiteX2" fmla="*/ 175645 w 532031"/>
              <a:gd name="connsiteY2" fmla="*/ 288130 h 712861"/>
              <a:gd name="connsiteX3" fmla="*/ 285182 w 532031"/>
              <a:gd name="connsiteY3" fmla="*/ 388937 h 712861"/>
              <a:gd name="connsiteX4" fmla="*/ 446314 w 532031"/>
              <a:gd name="connsiteY4" fmla="*/ 454024 h 712861"/>
              <a:gd name="connsiteX5" fmla="*/ 529658 w 532031"/>
              <a:gd name="connsiteY5" fmla="*/ 544512 h 712861"/>
              <a:gd name="connsiteX6" fmla="*/ 504258 w 532031"/>
              <a:gd name="connsiteY6" fmla="*/ 639762 h 712861"/>
              <a:gd name="connsiteX7" fmla="*/ 451870 w 532031"/>
              <a:gd name="connsiteY7" fmla="*/ 682624 h 712861"/>
              <a:gd name="connsiteX8" fmla="*/ 366146 w 532031"/>
              <a:gd name="connsiteY8" fmla="*/ 710406 h 712861"/>
              <a:gd name="connsiteX9" fmla="*/ 293914 w 532031"/>
              <a:gd name="connsiteY9" fmla="*/ 696912 h 712861"/>
              <a:gd name="connsiteX10" fmla="*/ 189933 w 532031"/>
              <a:gd name="connsiteY10" fmla="*/ 630237 h 712861"/>
              <a:gd name="connsiteX11" fmla="*/ 77221 w 532031"/>
              <a:gd name="connsiteY11" fmla="*/ 542131 h 712861"/>
              <a:gd name="connsiteX12" fmla="*/ 20864 w 532031"/>
              <a:gd name="connsiteY12" fmla="*/ 438943 h 712861"/>
              <a:gd name="connsiteX13" fmla="*/ 1814 w 532031"/>
              <a:gd name="connsiteY13" fmla="*/ 307974 h 712861"/>
              <a:gd name="connsiteX14" fmla="*/ 1020 w 532031"/>
              <a:gd name="connsiteY14" fmla="*/ 119062 h 712861"/>
              <a:gd name="connsiteX15" fmla="*/ 41502 w 532031"/>
              <a:gd name="connsiteY15" fmla="*/ 0 h 712861"/>
              <a:gd name="connsiteX16" fmla="*/ 54202 w 532031"/>
              <a:gd name="connsiteY16" fmla="*/ 53180 h 712861"/>
              <a:gd name="connsiteX0" fmla="*/ 54202 w 532031"/>
              <a:gd name="connsiteY0" fmla="*/ 53180 h 711486"/>
              <a:gd name="connsiteX1" fmla="*/ 94683 w 532031"/>
              <a:gd name="connsiteY1" fmla="*/ 177800 h 711486"/>
              <a:gd name="connsiteX2" fmla="*/ 175645 w 532031"/>
              <a:gd name="connsiteY2" fmla="*/ 288130 h 711486"/>
              <a:gd name="connsiteX3" fmla="*/ 285182 w 532031"/>
              <a:gd name="connsiteY3" fmla="*/ 388937 h 711486"/>
              <a:gd name="connsiteX4" fmla="*/ 446314 w 532031"/>
              <a:gd name="connsiteY4" fmla="*/ 454024 h 711486"/>
              <a:gd name="connsiteX5" fmla="*/ 529658 w 532031"/>
              <a:gd name="connsiteY5" fmla="*/ 544512 h 711486"/>
              <a:gd name="connsiteX6" fmla="*/ 504258 w 532031"/>
              <a:gd name="connsiteY6" fmla="*/ 639762 h 711486"/>
              <a:gd name="connsiteX7" fmla="*/ 451870 w 532031"/>
              <a:gd name="connsiteY7" fmla="*/ 682624 h 711486"/>
              <a:gd name="connsiteX8" fmla="*/ 366146 w 532031"/>
              <a:gd name="connsiteY8" fmla="*/ 710406 h 711486"/>
              <a:gd name="connsiteX9" fmla="*/ 282008 w 532031"/>
              <a:gd name="connsiteY9" fmla="*/ 680243 h 711486"/>
              <a:gd name="connsiteX10" fmla="*/ 189933 w 532031"/>
              <a:gd name="connsiteY10" fmla="*/ 630237 h 711486"/>
              <a:gd name="connsiteX11" fmla="*/ 77221 w 532031"/>
              <a:gd name="connsiteY11" fmla="*/ 542131 h 711486"/>
              <a:gd name="connsiteX12" fmla="*/ 20864 w 532031"/>
              <a:gd name="connsiteY12" fmla="*/ 438943 h 711486"/>
              <a:gd name="connsiteX13" fmla="*/ 1814 w 532031"/>
              <a:gd name="connsiteY13" fmla="*/ 307974 h 711486"/>
              <a:gd name="connsiteX14" fmla="*/ 1020 w 532031"/>
              <a:gd name="connsiteY14" fmla="*/ 119062 h 711486"/>
              <a:gd name="connsiteX15" fmla="*/ 41502 w 532031"/>
              <a:gd name="connsiteY15" fmla="*/ 0 h 711486"/>
              <a:gd name="connsiteX16" fmla="*/ 54202 w 532031"/>
              <a:gd name="connsiteY16" fmla="*/ 53180 h 711486"/>
              <a:gd name="connsiteX0" fmla="*/ 54202 w 532031"/>
              <a:gd name="connsiteY0" fmla="*/ 53180 h 712234"/>
              <a:gd name="connsiteX1" fmla="*/ 94683 w 532031"/>
              <a:gd name="connsiteY1" fmla="*/ 177800 h 712234"/>
              <a:gd name="connsiteX2" fmla="*/ 175645 w 532031"/>
              <a:gd name="connsiteY2" fmla="*/ 288130 h 712234"/>
              <a:gd name="connsiteX3" fmla="*/ 285182 w 532031"/>
              <a:gd name="connsiteY3" fmla="*/ 388937 h 712234"/>
              <a:gd name="connsiteX4" fmla="*/ 446314 w 532031"/>
              <a:gd name="connsiteY4" fmla="*/ 454024 h 712234"/>
              <a:gd name="connsiteX5" fmla="*/ 529658 w 532031"/>
              <a:gd name="connsiteY5" fmla="*/ 544512 h 712234"/>
              <a:gd name="connsiteX6" fmla="*/ 504258 w 532031"/>
              <a:gd name="connsiteY6" fmla="*/ 639762 h 712234"/>
              <a:gd name="connsiteX7" fmla="*/ 451870 w 532031"/>
              <a:gd name="connsiteY7" fmla="*/ 682624 h 712234"/>
              <a:gd name="connsiteX8" fmla="*/ 366146 w 532031"/>
              <a:gd name="connsiteY8" fmla="*/ 710406 h 712234"/>
              <a:gd name="connsiteX9" fmla="*/ 189933 w 532031"/>
              <a:gd name="connsiteY9" fmla="*/ 630237 h 712234"/>
              <a:gd name="connsiteX10" fmla="*/ 77221 w 532031"/>
              <a:gd name="connsiteY10" fmla="*/ 542131 h 712234"/>
              <a:gd name="connsiteX11" fmla="*/ 20864 w 532031"/>
              <a:gd name="connsiteY11" fmla="*/ 438943 h 712234"/>
              <a:gd name="connsiteX12" fmla="*/ 1814 w 532031"/>
              <a:gd name="connsiteY12" fmla="*/ 307974 h 712234"/>
              <a:gd name="connsiteX13" fmla="*/ 1020 w 532031"/>
              <a:gd name="connsiteY13" fmla="*/ 119062 h 712234"/>
              <a:gd name="connsiteX14" fmla="*/ 41502 w 532031"/>
              <a:gd name="connsiteY14" fmla="*/ 0 h 712234"/>
              <a:gd name="connsiteX15" fmla="*/ 54202 w 532031"/>
              <a:gd name="connsiteY15" fmla="*/ 53180 h 712234"/>
              <a:gd name="connsiteX0" fmla="*/ 54202 w 532031"/>
              <a:gd name="connsiteY0" fmla="*/ 53180 h 712234"/>
              <a:gd name="connsiteX1" fmla="*/ 94683 w 532031"/>
              <a:gd name="connsiteY1" fmla="*/ 177800 h 712234"/>
              <a:gd name="connsiteX2" fmla="*/ 175645 w 532031"/>
              <a:gd name="connsiteY2" fmla="*/ 288130 h 712234"/>
              <a:gd name="connsiteX3" fmla="*/ 285182 w 532031"/>
              <a:gd name="connsiteY3" fmla="*/ 388937 h 712234"/>
              <a:gd name="connsiteX4" fmla="*/ 446314 w 532031"/>
              <a:gd name="connsiteY4" fmla="*/ 454024 h 712234"/>
              <a:gd name="connsiteX5" fmla="*/ 529658 w 532031"/>
              <a:gd name="connsiteY5" fmla="*/ 544512 h 712234"/>
              <a:gd name="connsiteX6" fmla="*/ 504258 w 532031"/>
              <a:gd name="connsiteY6" fmla="*/ 639762 h 712234"/>
              <a:gd name="connsiteX7" fmla="*/ 451870 w 532031"/>
              <a:gd name="connsiteY7" fmla="*/ 682624 h 712234"/>
              <a:gd name="connsiteX8" fmla="*/ 366146 w 532031"/>
              <a:gd name="connsiteY8" fmla="*/ 710406 h 712234"/>
              <a:gd name="connsiteX9" fmla="*/ 189933 w 532031"/>
              <a:gd name="connsiteY9" fmla="*/ 630237 h 712234"/>
              <a:gd name="connsiteX10" fmla="*/ 77221 w 532031"/>
              <a:gd name="connsiteY10" fmla="*/ 542131 h 712234"/>
              <a:gd name="connsiteX11" fmla="*/ 20864 w 532031"/>
              <a:gd name="connsiteY11" fmla="*/ 438943 h 712234"/>
              <a:gd name="connsiteX12" fmla="*/ 1814 w 532031"/>
              <a:gd name="connsiteY12" fmla="*/ 307974 h 712234"/>
              <a:gd name="connsiteX13" fmla="*/ 1020 w 532031"/>
              <a:gd name="connsiteY13" fmla="*/ 119062 h 712234"/>
              <a:gd name="connsiteX14" fmla="*/ 41502 w 532031"/>
              <a:gd name="connsiteY14" fmla="*/ 0 h 712234"/>
              <a:gd name="connsiteX15" fmla="*/ 54202 w 532031"/>
              <a:gd name="connsiteY15" fmla="*/ 53180 h 712234"/>
              <a:gd name="connsiteX0" fmla="*/ 54202 w 532031"/>
              <a:gd name="connsiteY0" fmla="*/ 53180 h 691232"/>
              <a:gd name="connsiteX1" fmla="*/ 94683 w 532031"/>
              <a:gd name="connsiteY1" fmla="*/ 177800 h 691232"/>
              <a:gd name="connsiteX2" fmla="*/ 175645 w 532031"/>
              <a:gd name="connsiteY2" fmla="*/ 288130 h 691232"/>
              <a:gd name="connsiteX3" fmla="*/ 285182 w 532031"/>
              <a:gd name="connsiteY3" fmla="*/ 388937 h 691232"/>
              <a:gd name="connsiteX4" fmla="*/ 446314 w 532031"/>
              <a:gd name="connsiteY4" fmla="*/ 454024 h 691232"/>
              <a:gd name="connsiteX5" fmla="*/ 529658 w 532031"/>
              <a:gd name="connsiteY5" fmla="*/ 544512 h 691232"/>
              <a:gd name="connsiteX6" fmla="*/ 504258 w 532031"/>
              <a:gd name="connsiteY6" fmla="*/ 639762 h 691232"/>
              <a:gd name="connsiteX7" fmla="*/ 451870 w 532031"/>
              <a:gd name="connsiteY7" fmla="*/ 682624 h 691232"/>
              <a:gd name="connsiteX8" fmla="*/ 349478 w 532031"/>
              <a:gd name="connsiteY8" fmla="*/ 686594 h 691232"/>
              <a:gd name="connsiteX9" fmla="*/ 189933 w 532031"/>
              <a:gd name="connsiteY9" fmla="*/ 630237 h 691232"/>
              <a:gd name="connsiteX10" fmla="*/ 77221 w 532031"/>
              <a:gd name="connsiteY10" fmla="*/ 542131 h 691232"/>
              <a:gd name="connsiteX11" fmla="*/ 20864 w 532031"/>
              <a:gd name="connsiteY11" fmla="*/ 438943 h 691232"/>
              <a:gd name="connsiteX12" fmla="*/ 1814 w 532031"/>
              <a:gd name="connsiteY12" fmla="*/ 307974 h 691232"/>
              <a:gd name="connsiteX13" fmla="*/ 1020 w 532031"/>
              <a:gd name="connsiteY13" fmla="*/ 119062 h 691232"/>
              <a:gd name="connsiteX14" fmla="*/ 41502 w 532031"/>
              <a:gd name="connsiteY14" fmla="*/ 0 h 691232"/>
              <a:gd name="connsiteX15" fmla="*/ 54202 w 532031"/>
              <a:gd name="connsiteY15" fmla="*/ 53180 h 69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32031" h="691232">
                <a:moveTo>
                  <a:pt x="54202" y="53180"/>
                </a:moveTo>
                <a:cubicBezTo>
                  <a:pt x="74046" y="101070"/>
                  <a:pt x="77585" y="137172"/>
                  <a:pt x="94683" y="177800"/>
                </a:cubicBezTo>
                <a:cubicBezTo>
                  <a:pt x="110160" y="214577"/>
                  <a:pt x="143895" y="252941"/>
                  <a:pt x="175645" y="288130"/>
                </a:cubicBezTo>
                <a:cubicBezTo>
                  <a:pt x="207395" y="323319"/>
                  <a:pt x="248008" y="358510"/>
                  <a:pt x="285182" y="388937"/>
                </a:cubicBezTo>
                <a:cubicBezTo>
                  <a:pt x="331881" y="412220"/>
                  <a:pt x="405568" y="428095"/>
                  <a:pt x="446314" y="454024"/>
                </a:cubicBezTo>
                <a:cubicBezTo>
                  <a:pt x="487060" y="479953"/>
                  <a:pt x="520001" y="513556"/>
                  <a:pt x="529658" y="544512"/>
                </a:cubicBezTo>
                <a:cubicBezTo>
                  <a:pt x="539315" y="575468"/>
                  <a:pt x="517223" y="616743"/>
                  <a:pt x="504258" y="639762"/>
                </a:cubicBezTo>
                <a:cubicBezTo>
                  <a:pt x="491293" y="662781"/>
                  <a:pt x="477667" y="674819"/>
                  <a:pt x="451870" y="682624"/>
                </a:cubicBezTo>
                <a:cubicBezTo>
                  <a:pt x="426073" y="690429"/>
                  <a:pt x="393134" y="695325"/>
                  <a:pt x="349478" y="686594"/>
                </a:cubicBezTo>
                <a:cubicBezTo>
                  <a:pt x="305822" y="677863"/>
                  <a:pt x="235309" y="654314"/>
                  <a:pt x="189933" y="630237"/>
                </a:cubicBezTo>
                <a:cubicBezTo>
                  <a:pt x="144557" y="606160"/>
                  <a:pt x="105399" y="574013"/>
                  <a:pt x="77221" y="542131"/>
                </a:cubicBezTo>
                <a:cubicBezTo>
                  <a:pt x="49043" y="510249"/>
                  <a:pt x="33432" y="477969"/>
                  <a:pt x="20864" y="438943"/>
                </a:cubicBezTo>
                <a:cubicBezTo>
                  <a:pt x="8296" y="399917"/>
                  <a:pt x="5518" y="358906"/>
                  <a:pt x="1814" y="307974"/>
                </a:cubicBezTo>
                <a:cubicBezTo>
                  <a:pt x="3931" y="240241"/>
                  <a:pt x="-2364" y="186744"/>
                  <a:pt x="1020" y="119062"/>
                </a:cubicBezTo>
                <a:cubicBezTo>
                  <a:pt x="3688" y="65700"/>
                  <a:pt x="14722" y="13390"/>
                  <a:pt x="41502" y="0"/>
                </a:cubicBezTo>
                <a:lnTo>
                  <a:pt x="54202" y="53180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0BA0B49-63EE-A804-630C-FF3C56065CC6}"/>
              </a:ext>
            </a:extLst>
          </p:cNvPr>
          <p:cNvSpPr/>
          <p:nvPr/>
        </p:nvSpPr>
        <p:spPr>
          <a:xfrm>
            <a:off x="6747964" y="2277657"/>
            <a:ext cx="732676" cy="767585"/>
          </a:xfrm>
          <a:custGeom>
            <a:avLst/>
            <a:gdLst>
              <a:gd name="connsiteX0" fmla="*/ 123825 w 750093"/>
              <a:gd name="connsiteY0" fmla="*/ 416719 h 661988"/>
              <a:gd name="connsiteX1" fmla="*/ 0 w 750093"/>
              <a:gd name="connsiteY1" fmla="*/ 497682 h 661988"/>
              <a:gd name="connsiteX2" fmla="*/ 35718 w 750093"/>
              <a:gd name="connsiteY2" fmla="*/ 623888 h 661988"/>
              <a:gd name="connsiteX3" fmla="*/ 273843 w 750093"/>
              <a:gd name="connsiteY3" fmla="*/ 661988 h 661988"/>
              <a:gd name="connsiteX4" fmla="*/ 557212 w 750093"/>
              <a:gd name="connsiteY4" fmla="*/ 542925 h 661988"/>
              <a:gd name="connsiteX5" fmla="*/ 673893 w 750093"/>
              <a:gd name="connsiteY5" fmla="*/ 378619 h 661988"/>
              <a:gd name="connsiteX6" fmla="*/ 750093 w 750093"/>
              <a:gd name="connsiteY6" fmla="*/ 123825 h 661988"/>
              <a:gd name="connsiteX7" fmla="*/ 738187 w 750093"/>
              <a:gd name="connsiteY7" fmla="*/ 0 h 661988"/>
              <a:gd name="connsiteX8" fmla="*/ 642937 w 750093"/>
              <a:gd name="connsiteY8" fmla="*/ 88107 h 661988"/>
              <a:gd name="connsiteX9" fmla="*/ 538162 w 750093"/>
              <a:gd name="connsiteY9" fmla="*/ 233363 h 661988"/>
              <a:gd name="connsiteX10" fmla="*/ 400050 w 750093"/>
              <a:gd name="connsiteY10" fmla="*/ 350044 h 661988"/>
              <a:gd name="connsiteX11" fmla="*/ 235743 w 750093"/>
              <a:gd name="connsiteY11" fmla="*/ 414338 h 661988"/>
              <a:gd name="connsiteX12" fmla="*/ 123825 w 750093"/>
              <a:gd name="connsiteY12" fmla="*/ 416719 h 661988"/>
              <a:gd name="connsiteX0" fmla="*/ 73819 w 750093"/>
              <a:gd name="connsiteY0" fmla="*/ 435769 h 661988"/>
              <a:gd name="connsiteX1" fmla="*/ 0 w 750093"/>
              <a:gd name="connsiteY1" fmla="*/ 497682 h 661988"/>
              <a:gd name="connsiteX2" fmla="*/ 35718 w 750093"/>
              <a:gd name="connsiteY2" fmla="*/ 623888 h 661988"/>
              <a:gd name="connsiteX3" fmla="*/ 273843 w 750093"/>
              <a:gd name="connsiteY3" fmla="*/ 661988 h 661988"/>
              <a:gd name="connsiteX4" fmla="*/ 557212 w 750093"/>
              <a:gd name="connsiteY4" fmla="*/ 542925 h 661988"/>
              <a:gd name="connsiteX5" fmla="*/ 673893 w 750093"/>
              <a:gd name="connsiteY5" fmla="*/ 378619 h 661988"/>
              <a:gd name="connsiteX6" fmla="*/ 750093 w 750093"/>
              <a:gd name="connsiteY6" fmla="*/ 123825 h 661988"/>
              <a:gd name="connsiteX7" fmla="*/ 738187 w 750093"/>
              <a:gd name="connsiteY7" fmla="*/ 0 h 661988"/>
              <a:gd name="connsiteX8" fmla="*/ 642937 w 750093"/>
              <a:gd name="connsiteY8" fmla="*/ 88107 h 661988"/>
              <a:gd name="connsiteX9" fmla="*/ 538162 w 750093"/>
              <a:gd name="connsiteY9" fmla="*/ 233363 h 661988"/>
              <a:gd name="connsiteX10" fmla="*/ 400050 w 750093"/>
              <a:gd name="connsiteY10" fmla="*/ 350044 h 661988"/>
              <a:gd name="connsiteX11" fmla="*/ 235743 w 750093"/>
              <a:gd name="connsiteY11" fmla="*/ 414338 h 661988"/>
              <a:gd name="connsiteX12" fmla="*/ 73819 w 750093"/>
              <a:gd name="connsiteY12" fmla="*/ 435769 h 661988"/>
              <a:gd name="connsiteX0" fmla="*/ 73819 w 750093"/>
              <a:gd name="connsiteY0" fmla="*/ 435769 h 661988"/>
              <a:gd name="connsiteX1" fmla="*/ 0 w 750093"/>
              <a:gd name="connsiteY1" fmla="*/ 497682 h 661988"/>
              <a:gd name="connsiteX2" fmla="*/ 35718 w 750093"/>
              <a:gd name="connsiteY2" fmla="*/ 623888 h 661988"/>
              <a:gd name="connsiteX3" fmla="*/ 273843 w 750093"/>
              <a:gd name="connsiteY3" fmla="*/ 661988 h 661988"/>
              <a:gd name="connsiteX4" fmla="*/ 557212 w 750093"/>
              <a:gd name="connsiteY4" fmla="*/ 542925 h 661988"/>
              <a:gd name="connsiteX5" fmla="*/ 673893 w 750093"/>
              <a:gd name="connsiteY5" fmla="*/ 378619 h 661988"/>
              <a:gd name="connsiteX6" fmla="*/ 750093 w 750093"/>
              <a:gd name="connsiteY6" fmla="*/ 123825 h 661988"/>
              <a:gd name="connsiteX7" fmla="*/ 738187 w 750093"/>
              <a:gd name="connsiteY7" fmla="*/ 0 h 661988"/>
              <a:gd name="connsiteX8" fmla="*/ 642937 w 750093"/>
              <a:gd name="connsiteY8" fmla="*/ 88107 h 661988"/>
              <a:gd name="connsiteX9" fmla="*/ 538162 w 750093"/>
              <a:gd name="connsiteY9" fmla="*/ 233363 h 661988"/>
              <a:gd name="connsiteX10" fmla="*/ 400050 w 750093"/>
              <a:gd name="connsiteY10" fmla="*/ 350044 h 661988"/>
              <a:gd name="connsiteX11" fmla="*/ 235743 w 750093"/>
              <a:gd name="connsiteY11" fmla="*/ 414338 h 661988"/>
              <a:gd name="connsiteX12" fmla="*/ 73819 w 750093"/>
              <a:gd name="connsiteY12" fmla="*/ 435769 h 661988"/>
              <a:gd name="connsiteX0" fmla="*/ 73819 w 750093"/>
              <a:gd name="connsiteY0" fmla="*/ 435769 h 661988"/>
              <a:gd name="connsiteX1" fmla="*/ 0 w 750093"/>
              <a:gd name="connsiteY1" fmla="*/ 497682 h 661988"/>
              <a:gd name="connsiteX2" fmla="*/ 35718 w 750093"/>
              <a:gd name="connsiteY2" fmla="*/ 623888 h 661988"/>
              <a:gd name="connsiteX3" fmla="*/ 273843 w 750093"/>
              <a:gd name="connsiteY3" fmla="*/ 661988 h 661988"/>
              <a:gd name="connsiteX4" fmla="*/ 557212 w 750093"/>
              <a:gd name="connsiteY4" fmla="*/ 542925 h 661988"/>
              <a:gd name="connsiteX5" fmla="*/ 673893 w 750093"/>
              <a:gd name="connsiteY5" fmla="*/ 378619 h 661988"/>
              <a:gd name="connsiteX6" fmla="*/ 750093 w 750093"/>
              <a:gd name="connsiteY6" fmla="*/ 123825 h 661988"/>
              <a:gd name="connsiteX7" fmla="*/ 738187 w 750093"/>
              <a:gd name="connsiteY7" fmla="*/ 0 h 661988"/>
              <a:gd name="connsiteX8" fmla="*/ 642937 w 750093"/>
              <a:gd name="connsiteY8" fmla="*/ 88107 h 661988"/>
              <a:gd name="connsiteX9" fmla="*/ 538162 w 750093"/>
              <a:gd name="connsiteY9" fmla="*/ 233363 h 661988"/>
              <a:gd name="connsiteX10" fmla="*/ 400050 w 750093"/>
              <a:gd name="connsiteY10" fmla="*/ 350044 h 661988"/>
              <a:gd name="connsiteX11" fmla="*/ 235743 w 750093"/>
              <a:gd name="connsiteY11" fmla="*/ 414338 h 661988"/>
              <a:gd name="connsiteX12" fmla="*/ 73819 w 750093"/>
              <a:gd name="connsiteY12" fmla="*/ 435769 h 661988"/>
              <a:gd name="connsiteX0" fmla="*/ 73819 w 750093"/>
              <a:gd name="connsiteY0" fmla="*/ 435769 h 661988"/>
              <a:gd name="connsiteX1" fmla="*/ 0 w 750093"/>
              <a:gd name="connsiteY1" fmla="*/ 497682 h 661988"/>
              <a:gd name="connsiteX2" fmla="*/ 35718 w 750093"/>
              <a:gd name="connsiteY2" fmla="*/ 623888 h 661988"/>
              <a:gd name="connsiteX3" fmla="*/ 273843 w 750093"/>
              <a:gd name="connsiteY3" fmla="*/ 661988 h 661988"/>
              <a:gd name="connsiteX4" fmla="*/ 557212 w 750093"/>
              <a:gd name="connsiteY4" fmla="*/ 542925 h 661988"/>
              <a:gd name="connsiteX5" fmla="*/ 673893 w 750093"/>
              <a:gd name="connsiteY5" fmla="*/ 378619 h 661988"/>
              <a:gd name="connsiteX6" fmla="*/ 750093 w 750093"/>
              <a:gd name="connsiteY6" fmla="*/ 123825 h 661988"/>
              <a:gd name="connsiteX7" fmla="*/ 738187 w 750093"/>
              <a:gd name="connsiteY7" fmla="*/ 0 h 661988"/>
              <a:gd name="connsiteX8" fmla="*/ 642937 w 750093"/>
              <a:gd name="connsiteY8" fmla="*/ 88107 h 661988"/>
              <a:gd name="connsiteX9" fmla="*/ 538162 w 750093"/>
              <a:gd name="connsiteY9" fmla="*/ 233363 h 661988"/>
              <a:gd name="connsiteX10" fmla="*/ 400050 w 750093"/>
              <a:gd name="connsiteY10" fmla="*/ 350044 h 661988"/>
              <a:gd name="connsiteX11" fmla="*/ 235743 w 750093"/>
              <a:gd name="connsiteY11" fmla="*/ 414338 h 661988"/>
              <a:gd name="connsiteX12" fmla="*/ 73819 w 750093"/>
              <a:gd name="connsiteY12" fmla="*/ 435769 h 661988"/>
              <a:gd name="connsiteX0" fmla="*/ 73819 w 750093"/>
              <a:gd name="connsiteY0" fmla="*/ 435769 h 661988"/>
              <a:gd name="connsiteX1" fmla="*/ 0 w 750093"/>
              <a:gd name="connsiteY1" fmla="*/ 497682 h 661988"/>
              <a:gd name="connsiteX2" fmla="*/ 73818 w 750093"/>
              <a:gd name="connsiteY2" fmla="*/ 650082 h 661988"/>
              <a:gd name="connsiteX3" fmla="*/ 273843 w 750093"/>
              <a:gd name="connsiteY3" fmla="*/ 661988 h 661988"/>
              <a:gd name="connsiteX4" fmla="*/ 557212 w 750093"/>
              <a:gd name="connsiteY4" fmla="*/ 542925 h 661988"/>
              <a:gd name="connsiteX5" fmla="*/ 673893 w 750093"/>
              <a:gd name="connsiteY5" fmla="*/ 378619 h 661988"/>
              <a:gd name="connsiteX6" fmla="*/ 750093 w 750093"/>
              <a:gd name="connsiteY6" fmla="*/ 123825 h 661988"/>
              <a:gd name="connsiteX7" fmla="*/ 738187 w 750093"/>
              <a:gd name="connsiteY7" fmla="*/ 0 h 661988"/>
              <a:gd name="connsiteX8" fmla="*/ 642937 w 750093"/>
              <a:gd name="connsiteY8" fmla="*/ 88107 h 661988"/>
              <a:gd name="connsiteX9" fmla="*/ 538162 w 750093"/>
              <a:gd name="connsiteY9" fmla="*/ 233363 h 661988"/>
              <a:gd name="connsiteX10" fmla="*/ 400050 w 750093"/>
              <a:gd name="connsiteY10" fmla="*/ 350044 h 661988"/>
              <a:gd name="connsiteX11" fmla="*/ 235743 w 750093"/>
              <a:gd name="connsiteY11" fmla="*/ 414338 h 661988"/>
              <a:gd name="connsiteX12" fmla="*/ 73819 w 750093"/>
              <a:gd name="connsiteY12" fmla="*/ 435769 h 661988"/>
              <a:gd name="connsiteX0" fmla="*/ 73819 w 750093"/>
              <a:gd name="connsiteY0" fmla="*/ 435769 h 661988"/>
              <a:gd name="connsiteX1" fmla="*/ 0 w 750093"/>
              <a:gd name="connsiteY1" fmla="*/ 497682 h 661988"/>
              <a:gd name="connsiteX2" fmla="*/ 73818 w 750093"/>
              <a:gd name="connsiteY2" fmla="*/ 650082 h 661988"/>
              <a:gd name="connsiteX3" fmla="*/ 273843 w 750093"/>
              <a:gd name="connsiteY3" fmla="*/ 661988 h 661988"/>
              <a:gd name="connsiteX4" fmla="*/ 557212 w 750093"/>
              <a:gd name="connsiteY4" fmla="*/ 542925 h 661988"/>
              <a:gd name="connsiteX5" fmla="*/ 673893 w 750093"/>
              <a:gd name="connsiteY5" fmla="*/ 378619 h 661988"/>
              <a:gd name="connsiteX6" fmla="*/ 750093 w 750093"/>
              <a:gd name="connsiteY6" fmla="*/ 123825 h 661988"/>
              <a:gd name="connsiteX7" fmla="*/ 738187 w 750093"/>
              <a:gd name="connsiteY7" fmla="*/ 0 h 661988"/>
              <a:gd name="connsiteX8" fmla="*/ 642937 w 750093"/>
              <a:gd name="connsiteY8" fmla="*/ 88107 h 661988"/>
              <a:gd name="connsiteX9" fmla="*/ 538162 w 750093"/>
              <a:gd name="connsiteY9" fmla="*/ 233363 h 661988"/>
              <a:gd name="connsiteX10" fmla="*/ 400050 w 750093"/>
              <a:gd name="connsiteY10" fmla="*/ 350044 h 661988"/>
              <a:gd name="connsiteX11" fmla="*/ 235743 w 750093"/>
              <a:gd name="connsiteY11" fmla="*/ 414338 h 661988"/>
              <a:gd name="connsiteX12" fmla="*/ 73819 w 750093"/>
              <a:gd name="connsiteY12" fmla="*/ 435769 h 661988"/>
              <a:gd name="connsiteX0" fmla="*/ 73819 w 750093"/>
              <a:gd name="connsiteY0" fmla="*/ 435769 h 663224"/>
              <a:gd name="connsiteX1" fmla="*/ 0 w 750093"/>
              <a:gd name="connsiteY1" fmla="*/ 497682 h 663224"/>
              <a:gd name="connsiteX2" fmla="*/ 73818 w 750093"/>
              <a:gd name="connsiteY2" fmla="*/ 650082 h 663224"/>
              <a:gd name="connsiteX3" fmla="*/ 273843 w 750093"/>
              <a:gd name="connsiteY3" fmla="*/ 661988 h 663224"/>
              <a:gd name="connsiteX4" fmla="*/ 557212 w 750093"/>
              <a:gd name="connsiteY4" fmla="*/ 542925 h 663224"/>
              <a:gd name="connsiteX5" fmla="*/ 673893 w 750093"/>
              <a:gd name="connsiteY5" fmla="*/ 378619 h 663224"/>
              <a:gd name="connsiteX6" fmla="*/ 750093 w 750093"/>
              <a:gd name="connsiteY6" fmla="*/ 123825 h 663224"/>
              <a:gd name="connsiteX7" fmla="*/ 738187 w 750093"/>
              <a:gd name="connsiteY7" fmla="*/ 0 h 663224"/>
              <a:gd name="connsiteX8" fmla="*/ 642937 w 750093"/>
              <a:gd name="connsiteY8" fmla="*/ 88107 h 663224"/>
              <a:gd name="connsiteX9" fmla="*/ 538162 w 750093"/>
              <a:gd name="connsiteY9" fmla="*/ 233363 h 663224"/>
              <a:gd name="connsiteX10" fmla="*/ 400050 w 750093"/>
              <a:gd name="connsiteY10" fmla="*/ 350044 h 663224"/>
              <a:gd name="connsiteX11" fmla="*/ 235743 w 750093"/>
              <a:gd name="connsiteY11" fmla="*/ 414338 h 663224"/>
              <a:gd name="connsiteX12" fmla="*/ 73819 w 750093"/>
              <a:gd name="connsiteY12" fmla="*/ 435769 h 663224"/>
              <a:gd name="connsiteX0" fmla="*/ 73819 w 750093"/>
              <a:gd name="connsiteY0" fmla="*/ 435769 h 658530"/>
              <a:gd name="connsiteX1" fmla="*/ 0 w 750093"/>
              <a:gd name="connsiteY1" fmla="*/ 497682 h 658530"/>
              <a:gd name="connsiteX2" fmla="*/ 73818 w 750093"/>
              <a:gd name="connsiteY2" fmla="*/ 650082 h 658530"/>
              <a:gd name="connsiteX3" fmla="*/ 330993 w 750093"/>
              <a:gd name="connsiteY3" fmla="*/ 645319 h 658530"/>
              <a:gd name="connsiteX4" fmla="*/ 557212 w 750093"/>
              <a:gd name="connsiteY4" fmla="*/ 542925 h 658530"/>
              <a:gd name="connsiteX5" fmla="*/ 673893 w 750093"/>
              <a:gd name="connsiteY5" fmla="*/ 378619 h 658530"/>
              <a:gd name="connsiteX6" fmla="*/ 750093 w 750093"/>
              <a:gd name="connsiteY6" fmla="*/ 123825 h 658530"/>
              <a:gd name="connsiteX7" fmla="*/ 738187 w 750093"/>
              <a:gd name="connsiteY7" fmla="*/ 0 h 658530"/>
              <a:gd name="connsiteX8" fmla="*/ 642937 w 750093"/>
              <a:gd name="connsiteY8" fmla="*/ 88107 h 658530"/>
              <a:gd name="connsiteX9" fmla="*/ 538162 w 750093"/>
              <a:gd name="connsiteY9" fmla="*/ 233363 h 658530"/>
              <a:gd name="connsiteX10" fmla="*/ 400050 w 750093"/>
              <a:gd name="connsiteY10" fmla="*/ 350044 h 658530"/>
              <a:gd name="connsiteX11" fmla="*/ 235743 w 750093"/>
              <a:gd name="connsiteY11" fmla="*/ 414338 h 658530"/>
              <a:gd name="connsiteX12" fmla="*/ 73819 w 750093"/>
              <a:gd name="connsiteY12" fmla="*/ 435769 h 658530"/>
              <a:gd name="connsiteX0" fmla="*/ 73819 w 750093"/>
              <a:gd name="connsiteY0" fmla="*/ 435769 h 664885"/>
              <a:gd name="connsiteX1" fmla="*/ 0 w 750093"/>
              <a:gd name="connsiteY1" fmla="*/ 497682 h 664885"/>
              <a:gd name="connsiteX2" fmla="*/ 73818 w 750093"/>
              <a:gd name="connsiteY2" fmla="*/ 650082 h 664885"/>
              <a:gd name="connsiteX3" fmla="*/ 330993 w 750093"/>
              <a:gd name="connsiteY3" fmla="*/ 645319 h 664885"/>
              <a:gd name="connsiteX4" fmla="*/ 557212 w 750093"/>
              <a:gd name="connsiteY4" fmla="*/ 542925 h 664885"/>
              <a:gd name="connsiteX5" fmla="*/ 673893 w 750093"/>
              <a:gd name="connsiteY5" fmla="*/ 378619 h 664885"/>
              <a:gd name="connsiteX6" fmla="*/ 750093 w 750093"/>
              <a:gd name="connsiteY6" fmla="*/ 123825 h 664885"/>
              <a:gd name="connsiteX7" fmla="*/ 738187 w 750093"/>
              <a:gd name="connsiteY7" fmla="*/ 0 h 664885"/>
              <a:gd name="connsiteX8" fmla="*/ 642937 w 750093"/>
              <a:gd name="connsiteY8" fmla="*/ 88107 h 664885"/>
              <a:gd name="connsiteX9" fmla="*/ 538162 w 750093"/>
              <a:gd name="connsiteY9" fmla="*/ 233363 h 664885"/>
              <a:gd name="connsiteX10" fmla="*/ 400050 w 750093"/>
              <a:gd name="connsiteY10" fmla="*/ 350044 h 664885"/>
              <a:gd name="connsiteX11" fmla="*/ 235743 w 750093"/>
              <a:gd name="connsiteY11" fmla="*/ 414338 h 664885"/>
              <a:gd name="connsiteX12" fmla="*/ 73819 w 750093"/>
              <a:gd name="connsiteY12" fmla="*/ 435769 h 664885"/>
              <a:gd name="connsiteX0" fmla="*/ 73819 w 750093"/>
              <a:gd name="connsiteY0" fmla="*/ 435769 h 664885"/>
              <a:gd name="connsiteX1" fmla="*/ 0 w 750093"/>
              <a:gd name="connsiteY1" fmla="*/ 497682 h 664885"/>
              <a:gd name="connsiteX2" fmla="*/ 73818 w 750093"/>
              <a:gd name="connsiteY2" fmla="*/ 650082 h 664885"/>
              <a:gd name="connsiteX3" fmla="*/ 330993 w 750093"/>
              <a:gd name="connsiteY3" fmla="*/ 645319 h 664885"/>
              <a:gd name="connsiteX4" fmla="*/ 557212 w 750093"/>
              <a:gd name="connsiteY4" fmla="*/ 542925 h 664885"/>
              <a:gd name="connsiteX5" fmla="*/ 673893 w 750093"/>
              <a:gd name="connsiteY5" fmla="*/ 378619 h 664885"/>
              <a:gd name="connsiteX6" fmla="*/ 750093 w 750093"/>
              <a:gd name="connsiteY6" fmla="*/ 123825 h 664885"/>
              <a:gd name="connsiteX7" fmla="*/ 738187 w 750093"/>
              <a:gd name="connsiteY7" fmla="*/ 0 h 664885"/>
              <a:gd name="connsiteX8" fmla="*/ 642937 w 750093"/>
              <a:gd name="connsiteY8" fmla="*/ 88107 h 664885"/>
              <a:gd name="connsiteX9" fmla="*/ 538162 w 750093"/>
              <a:gd name="connsiteY9" fmla="*/ 233363 h 664885"/>
              <a:gd name="connsiteX10" fmla="*/ 400050 w 750093"/>
              <a:gd name="connsiteY10" fmla="*/ 350044 h 664885"/>
              <a:gd name="connsiteX11" fmla="*/ 235743 w 750093"/>
              <a:gd name="connsiteY11" fmla="*/ 414338 h 664885"/>
              <a:gd name="connsiteX12" fmla="*/ 73819 w 750093"/>
              <a:gd name="connsiteY12" fmla="*/ 435769 h 664885"/>
              <a:gd name="connsiteX0" fmla="*/ 73819 w 750093"/>
              <a:gd name="connsiteY0" fmla="*/ 435769 h 664885"/>
              <a:gd name="connsiteX1" fmla="*/ 0 w 750093"/>
              <a:gd name="connsiteY1" fmla="*/ 497682 h 664885"/>
              <a:gd name="connsiteX2" fmla="*/ 73818 w 750093"/>
              <a:gd name="connsiteY2" fmla="*/ 650082 h 664885"/>
              <a:gd name="connsiteX3" fmla="*/ 330993 w 750093"/>
              <a:gd name="connsiteY3" fmla="*/ 645319 h 664885"/>
              <a:gd name="connsiteX4" fmla="*/ 554831 w 750093"/>
              <a:gd name="connsiteY4" fmla="*/ 523875 h 664885"/>
              <a:gd name="connsiteX5" fmla="*/ 673893 w 750093"/>
              <a:gd name="connsiteY5" fmla="*/ 378619 h 664885"/>
              <a:gd name="connsiteX6" fmla="*/ 750093 w 750093"/>
              <a:gd name="connsiteY6" fmla="*/ 123825 h 664885"/>
              <a:gd name="connsiteX7" fmla="*/ 738187 w 750093"/>
              <a:gd name="connsiteY7" fmla="*/ 0 h 664885"/>
              <a:gd name="connsiteX8" fmla="*/ 642937 w 750093"/>
              <a:gd name="connsiteY8" fmla="*/ 88107 h 664885"/>
              <a:gd name="connsiteX9" fmla="*/ 538162 w 750093"/>
              <a:gd name="connsiteY9" fmla="*/ 233363 h 664885"/>
              <a:gd name="connsiteX10" fmla="*/ 400050 w 750093"/>
              <a:gd name="connsiteY10" fmla="*/ 350044 h 664885"/>
              <a:gd name="connsiteX11" fmla="*/ 235743 w 750093"/>
              <a:gd name="connsiteY11" fmla="*/ 414338 h 664885"/>
              <a:gd name="connsiteX12" fmla="*/ 73819 w 750093"/>
              <a:gd name="connsiteY12" fmla="*/ 435769 h 664885"/>
              <a:gd name="connsiteX0" fmla="*/ 73819 w 750093"/>
              <a:gd name="connsiteY0" fmla="*/ 435769 h 664885"/>
              <a:gd name="connsiteX1" fmla="*/ 0 w 750093"/>
              <a:gd name="connsiteY1" fmla="*/ 497682 h 664885"/>
              <a:gd name="connsiteX2" fmla="*/ 73818 w 750093"/>
              <a:gd name="connsiteY2" fmla="*/ 650082 h 664885"/>
              <a:gd name="connsiteX3" fmla="*/ 330993 w 750093"/>
              <a:gd name="connsiteY3" fmla="*/ 645319 h 664885"/>
              <a:gd name="connsiteX4" fmla="*/ 554831 w 750093"/>
              <a:gd name="connsiteY4" fmla="*/ 523875 h 664885"/>
              <a:gd name="connsiteX5" fmla="*/ 673893 w 750093"/>
              <a:gd name="connsiteY5" fmla="*/ 378619 h 664885"/>
              <a:gd name="connsiteX6" fmla="*/ 750093 w 750093"/>
              <a:gd name="connsiteY6" fmla="*/ 123825 h 664885"/>
              <a:gd name="connsiteX7" fmla="*/ 738187 w 750093"/>
              <a:gd name="connsiteY7" fmla="*/ 0 h 664885"/>
              <a:gd name="connsiteX8" fmla="*/ 642937 w 750093"/>
              <a:gd name="connsiteY8" fmla="*/ 88107 h 664885"/>
              <a:gd name="connsiteX9" fmla="*/ 538162 w 750093"/>
              <a:gd name="connsiteY9" fmla="*/ 233363 h 664885"/>
              <a:gd name="connsiteX10" fmla="*/ 400050 w 750093"/>
              <a:gd name="connsiteY10" fmla="*/ 350044 h 664885"/>
              <a:gd name="connsiteX11" fmla="*/ 235743 w 750093"/>
              <a:gd name="connsiteY11" fmla="*/ 414338 h 664885"/>
              <a:gd name="connsiteX12" fmla="*/ 73819 w 750093"/>
              <a:gd name="connsiteY12" fmla="*/ 435769 h 664885"/>
              <a:gd name="connsiteX0" fmla="*/ 73819 w 750093"/>
              <a:gd name="connsiteY0" fmla="*/ 435769 h 664885"/>
              <a:gd name="connsiteX1" fmla="*/ 0 w 750093"/>
              <a:gd name="connsiteY1" fmla="*/ 497682 h 664885"/>
              <a:gd name="connsiteX2" fmla="*/ 73818 w 750093"/>
              <a:gd name="connsiteY2" fmla="*/ 650082 h 664885"/>
              <a:gd name="connsiteX3" fmla="*/ 330993 w 750093"/>
              <a:gd name="connsiteY3" fmla="*/ 645319 h 664885"/>
              <a:gd name="connsiteX4" fmla="*/ 554831 w 750093"/>
              <a:gd name="connsiteY4" fmla="*/ 523875 h 664885"/>
              <a:gd name="connsiteX5" fmla="*/ 673893 w 750093"/>
              <a:gd name="connsiteY5" fmla="*/ 378619 h 664885"/>
              <a:gd name="connsiteX6" fmla="*/ 750093 w 750093"/>
              <a:gd name="connsiteY6" fmla="*/ 123825 h 664885"/>
              <a:gd name="connsiteX7" fmla="*/ 738187 w 750093"/>
              <a:gd name="connsiteY7" fmla="*/ 0 h 664885"/>
              <a:gd name="connsiteX8" fmla="*/ 642937 w 750093"/>
              <a:gd name="connsiteY8" fmla="*/ 88107 h 664885"/>
              <a:gd name="connsiteX9" fmla="*/ 538162 w 750093"/>
              <a:gd name="connsiteY9" fmla="*/ 233363 h 664885"/>
              <a:gd name="connsiteX10" fmla="*/ 400050 w 750093"/>
              <a:gd name="connsiteY10" fmla="*/ 350044 h 664885"/>
              <a:gd name="connsiteX11" fmla="*/ 235743 w 750093"/>
              <a:gd name="connsiteY11" fmla="*/ 414338 h 664885"/>
              <a:gd name="connsiteX12" fmla="*/ 73819 w 750093"/>
              <a:gd name="connsiteY12" fmla="*/ 435769 h 664885"/>
              <a:gd name="connsiteX0" fmla="*/ 73819 w 750093"/>
              <a:gd name="connsiteY0" fmla="*/ 435769 h 664885"/>
              <a:gd name="connsiteX1" fmla="*/ 0 w 750093"/>
              <a:gd name="connsiteY1" fmla="*/ 497682 h 664885"/>
              <a:gd name="connsiteX2" fmla="*/ 73818 w 750093"/>
              <a:gd name="connsiteY2" fmla="*/ 650082 h 664885"/>
              <a:gd name="connsiteX3" fmla="*/ 330993 w 750093"/>
              <a:gd name="connsiteY3" fmla="*/ 645319 h 664885"/>
              <a:gd name="connsiteX4" fmla="*/ 554831 w 750093"/>
              <a:gd name="connsiteY4" fmla="*/ 523875 h 664885"/>
              <a:gd name="connsiteX5" fmla="*/ 690562 w 750093"/>
              <a:gd name="connsiteY5" fmla="*/ 319088 h 664885"/>
              <a:gd name="connsiteX6" fmla="*/ 750093 w 750093"/>
              <a:gd name="connsiteY6" fmla="*/ 123825 h 664885"/>
              <a:gd name="connsiteX7" fmla="*/ 738187 w 750093"/>
              <a:gd name="connsiteY7" fmla="*/ 0 h 664885"/>
              <a:gd name="connsiteX8" fmla="*/ 642937 w 750093"/>
              <a:gd name="connsiteY8" fmla="*/ 88107 h 664885"/>
              <a:gd name="connsiteX9" fmla="*/ 538162 w 750093"/>
              <a:gd name="connsiteY9" fmla="*/ 233363 h 664885"/>
              <a:gd name="connsiteX10" fmla="*/ 400050 w 750093"/>
              <a:gd name="connsiteY10" fmla="*/ 350044 h 664885"/>
              <a:gd name="connsiteX11" fmla="*/ 235743 w 750093"/>
              <a:gd name="connsiteY11" fmla="*/ 414338 h 664885"/>
              <a:gd name="connsiteX12" fmla="*/ 73819 w 750093"/>
              <a:gd name="connsiteY12" fmla="*/ 435769 h 664885"/>
              <a:gd name="connsiteX0" fmla="*/ 73819 w 750093"/>
              <a:gd name="connsiteY0" fmla="*/ 435769 h 664885"/>
              <a:gd name="connsiteX1" fmla="*/ 0 w 750093"/>
              <a:gd name="connsiteY1" fmla="*/ 497682 h 664885"/>
              <a:gd name="connsiteX2" fmla="*/ 73818 w 750093"/>
              <a:gd name="connsiteY2" fmla="*/ 650082 h 664885"/>
              <a:gd name="connsiteX3" fmla="*/ 330993 w 750093"/>
              <a:gd name="connsiteY3" fmla="*/ 645319 h 664885"/>
              <a:gd name="connsiteX4" fmla="*/ 554831 w 750093"/>
              <a:gd name="connsiteY4" fmla="*/ 523875 h 664885"/>
              <a:gd name="connsiteX5" fmla="*/ 690562 w 750093"/>
              <a:gd name="connsiteY5" fmla="*/ 319088 h 664885"/>
              <a:gd name="connsiteX6" fmla="*/ 750093 w 750093"/>
              <a:gd name="connsiteY6" fmla="*/ 123825 h 664885"/>
              <a:gd name="connsiteX7" fmla="*/ 738187 w 750093"/>
              <a:gd name="connsiteY7" fmla="*/ 0 h 664885"/>
              <a:gd name="connsiteX8" fmla="*/ 642937 w 750093"/>
              <a:gd name="connsiteY8" fmla="*/ 88107 h 664885"/>
              <a:gd name="connsiteX9" fmla="*/ 538162 w 750093"/>
              <a:gd name="connsiteY9" fmla="*/ 233363 h 664885"/>
              <a:gd name="connsiteX10" fmla="*/ 400050 w 750093"/>
              <a:gd name="connsiteY10" fmla="*/ 350044 h 664885"/>
              <a:gd name="connsiteX11" fmla="*/ 235743 w 750093"/>
              <a:gd name="connsiteY11" fmla="*/ 414338 h 664885"/>
              <a:gd name="connsiteX12" fmla="*/ 73819 w 750093"/>
              <a:gd name="connsiteY12" fmla="*/ 435769 h 664885"/>
              <a:gd name="connsiteX0" fmla="*/ 73819 w 750093"/>
              <a:gd name="connsiteY0" fmla="*/ 435769 h 664885"/>
              <a:gd name="connsiteX1" fmla="*/ 0 w 750093"/>
              <a:gd name="connsiteY1" fmla="*/ 497682 h 664885"/>
              <a:gd name="connsiteX2" fmla="*/ 73818 w 750093"/>
              <a:gd name="connsiteY2" fmla="*/ 650082 h 664885"/>
              <a:gd name="connsiteX3" fmla="*/ 330993 w 750093"/>
              <a:gd name="connsiteY3" fmla="*/ 645319 h 664885"/>
              <a:gd name="connsiteX4" fmla="*/ 554831 w 750093"/>
              <a:gd name="connsiteY4" fmla="*/ 523875 h 664885"/>
              <a:gd name="connsiteX5" fmla="*/ 690562 w 750093"/>
              <a:gd name="connsiteY5" fmla="*/ 319088 h 664885"/>
              <a:gd name="connsiteX6" fmla="*/ 750093 w 750093"/>
              <a:gd name="connsiteY6" fmla="*/ 123825 h 664885"/>
              <a:gd name="connsiteX7" fmla="*/ 738187 w 750093"/>
              <a:gd name="connsiteY7" fmla="*/ 0 h 664885"/>
              <a:gd name="connsiteX8" fmla="*/ 642937 w 750093"/>
              <a:gd name="connsiteY8" fmla="*/ 88107 h 664885"/>
              <a:gd name="connsiteX9" fmla="*/ 538162 w 750093"/>
              <a:gd name="connsiteY9" fmla="*/ 233363 h 664885"/>
              <a:gd name="connsiteX10" fmla="*/ 400050 w 750093"/>
              <a:gd name="connsiteY10" fmla="*/ 350044 h 664885"/>
              <a:gd name="connsiteX11" fmla="*/ 235743 w 750093"/>
              <a:gd name="connsiteY11" fmla="*/ 414338 h 664885"/>
              <a:gd name="connsiteX12" fmla="*/ 73819 w 750093"/>
              <a:gd name="connsiteY12" fmla="*/ 435769 h 664885"/>
              <a:gd name="connsiteX0" fmla="*/ 73819 w 750093"/>
              <a:gd name="connsiteY0" fmla="*/ 435769 h 664885"/>
              <a:gd name="connsiteX1" fmla="*/ 0 w 750093"/>
              <a:gd name="connsiteY1" fmla="*/ 497682 h 664885"/>
              <a:gd name="connsiteX2" fmla="*/ 73818 w 750093"/>
              <a:gd name="connsiteY2" fmla="*/ 650082 h 664885"/>
              <a:gd name="connsiteX3" fmla="*/ 330993 w 750093"/>
              <a:gd name="connsiteY3" fmla="*/ 645319 h 664885"/>
              <a:gd name="connsiteX4" fmla="*/ 554831 w 750093"/>
              <a:gd name="connsiteY4" fmla="*/ 523875 h 664885"/>
              <a:gd name="connsiteX5" fmla="*/ 690562 w 750093"/>
              <a:gd name="connsiteY5" fmla="*/ 319088 h 664885"/>
              <a:gd name="connsiteX6" fmla="*/ 750093 w 750093"/>
              <a:gd name="connsiteY6" fmla="*/ 123825 h 664885"/>
              <a:gd name="connsiteX7" fmla="*/ 738187 w 750093"/>
              <a:gd name="connsiteY7" fmla="*/ 0 h 664885"/>
              <a:gd name="connsiteX8" fmla="*/ 652462 w 750093"/>
              <a:gd name="connsiteY8" fmla="*/ 102395 h 664885"/>
              <a:gd name="connsiteX9" fmla="*/ 538162 w 750093"/>
              <a:gd name="connsiteY9" fmla="*/ 233363 h 664885"/>
              <a:gd name="connsiteX10" fmla="*/ 400050 w 750093"/>
              <a:gd name="connsiteY10" fmla="*/ 350044 h 664885"/>
              <a:gd name="connsiteX11" fmla="*/ 235743 w 750093"/>
              <a:gd name="connsiteY11" fmla="*/ 414338 h 664885"/>
              <a:gd name="connsiteX12" fmla="*/ 73819 w 750093"/>
              <a:gd name="connsiteY12" fmla="*/ 435769 h 664885"/>
              <a:gd name="connsiteX0" fmla="*/ 73819 w 750093"/>
              <a:gd name="connsiteY0" fmla="*/ 435769 h 664885"/>
              <a:gd name="connsiteX1" fmla="*/ 0 w 750093"/>
              <a:gd name="connsiteY1" fmla="*/ 497682 h 664885"/>
              <a:gd name="connsiteX2" fmla="*/ 73818 w 750093"/>
              <a:gd name="connsiteY2" fmla="*/ 650082 h 664885"/>
              <a:gd name="connsiteX3" fmla="*/ 330993 w 750093"/>
              <a:gd name="connsiteY3" fmla="*/ 645319 h 664885"/>
              <a:gd name="connsiteX4" fmla="*/ 554831 w 750093"/>
              <a:gd name="connsiteY4" fmla="*/ 523875 h 664885"/>
              <a:gd name="connsiteX5" fmla="*/ 690562 w 750093"/>
              <a:gd name="connsiteY5" fmla="*/ 319088 h 664885"/>
              <a:gd name="connsiteX6" fmla="*/ 750093 w 750093"/>
              <a:gd name="connsiteY6" fmla="*/ 123825 h 664885"/>
              <a:gd name="connsiteX7" fmla="*/ 738187 w 750093"/>
              <a:gd name="connsiteY7" fmla="*/ 0 h 664885"/>
              <a:gd name="connsiteX8" fmla="*/ 652462 w 750093"/>
              <a:gd name="connsiteY8" fmla="*/ 102395 h 664885"/>
              <a:gd name="connsiteX9" fmla="*/ 538162 w 750093"/>
              <a:gd name="connsiteY9" fmla="*/ 233363 h 664885"/>
              <a:gd name="connsiteX10" fmla="*/ 400050 w 750093"/>
              <a:gd name="connsiteY10" fmla="*/ 350044 h 664885"/>
              <a:gd name="connsiteX11" fmla="*/ 235743 w 750093"/>
              <a:gd name="connsiteY11" fmla="*/ 414338 h 664885"/>
              <a:gd name="connsiteX12" fmla="*/ 73819 w 750093"/>
              <a:gd name="connsiteY12" fmla="*/ 435769 h 664885"/>
              <a:gd name="connsiteX0" fmla="*/ 73819 w 750093"/>
              <a:gd name="connsiteY0" fmla="*/ 414337 h 664885"/>
              <a:gd name="connsiteX1" fmla="*/ 0 w 750093"/>
              <a:gd name="connsiteY1" fmla="*/ 497682 h 664885"/>
              <a:gd name="connsiteX2" fmla="*/ 73818 w 750093"/>
              <a:gd name="connsiteY2" fmla="*/ 650082 h 664885"/>
              <a:gd name="connsiteX3" fmla="*/ 330993 w 750093"/>
              <a:gd name="connsiteY3" fmla="*/ 645319 h 664885"/>
              <a:gd name="connsiteX4" fmla="*/ 554831 w 750093"/>
              <a:gd name="connsiteY4" fmla="*/ 523875 h 664885"/>
              <a:gd name="connsiteX5" fmla="*/ 690562 w 750093"/>
              <a:gd name="connsiteY5" fmla="*/ 319088 h 664885"/>
              <a:gd name="connsiteX6" fmla="*/ 750093 w 750093"/>
              <a:gd name="connsiteY6" fmla="*/ 123825 h 664885"/>
              <a:gd name="connsiteX7" fmla="*/ 738187 w 750093"/>
              <a:gd name="connsiteY7" fmla="*/ 0 h 664885"/>
              <a:gd name="connsiteX8" fmla="*/ 652462 w 750093"/>
              <a:gd name="connsiteY8" fmla="*/ 102395 h 664885"/>
              <a:gd name="connsiteX9" fmla="*/ 538162 w 750093"/>
              <a:gd name="connsiteY9" fmla="*/ 233363 h 664885"/>
              <a:gd name="connsiteX10" fmla="*/ 400050 w 750093"/>
              <a:gd name="connsiteY10" fmla="*/ 350044 h 664885"/>
              <a:gd name="connsiteX11" fmla="*/ 235743 w 750093"/>
              <a:gd name="connsiteY11" fmla="*/ 414338 h 664885"/>
              <a:gd name="connsiteX12" fmla="*/ 73819 w 750093"/>
              <a:gd name="connsiteY12" fmla="*/ 414337 h 664885"/>
              <a:gd name="connsiteX0" fmla="*/ 73819 w 750093"/>
              <a:gd name="connsiteY0" fmla="*/ 414337 h 664885"/>
              <a:gd name="connsiteX1" fmla="*/ 0 w 750093"/>
              <a:gd name="connsiteY1" fmla="*/ 497682 h 664885"/>
              <a:gd name="connsiteX2" fmla="*/ 73818 w 750093"/>
              <a:gd name="connsiteY2" fmla="*/ 650082 h 664885"/>
              <a:gd name="connsiteX3" fmla="*/ 330993 w 750093"/>
              <a:gd name="connsiteY3" fmla="*/ 645319 h 664885"/>
              <a:gd name="connsiteX4" fmla="*/ 554831 w 750093"/>
              <a:gd name="connsiteY4" fmla="*/ 523875 h 664885"/>
              <a:gd name="connsiteX5" fmla="*/ 690562 w 750093"/>
              <a:gd name="connsiteY5" fmla="*/ 319088 h 664885"/>
              <a:gd name="connsiteX6" fmla="*/ 750093 w 750093"/>
              <a:gd name="connsiteY6" fmla="*/ 123825 h 664885"/>
              <a:gd name="connsiteX7" fmla="*/ 738187 w 750093"/>
              <a:gd name="connsiteY7" fmla="*/ 0 h 664885"/>
              <a:gd name="connsiteX8" fmla="*/ 652462 w 750093"/>
              <a:gd name="connsiteY8" fmla="*/ 102395 h 664885"/>
              <a:gd name="connsiteX9" fmla="*/ 538162 w 750093"/>
              <a:gd name="connsiteY9" fmla="*/ 233363 h 664885"/>
              <a:gd name="connsiteX10" fmla="*/ 400050 w 750093"/>
              <a:gd name="connsiteY10" fmla="*/ 350044 h 664885"/>
              <a:gd name="connsiteX11" fmla="*/ 278605 w 750093"/>
              <a:gd name="connsiteY11" fmla="*/ 402431 h 664885"/>
              <a:gd name="connsiteX12" fmla="*/ 73819 w 750093"/>
              <a:gd name="connsiteY12" fmla="*/ 414337 h 664885"/>
              <a:gd name="connsiteX0" fmla="*/ 73819 w 750093"/>
              <a:gd name="connsiteY0" fmla="*/ 414337 h 664885"/>
              <a:gd name="connsiteX1" fmla="*/ 0 w 750093"/>
              <a:gd name="connsiteY1" fmla="*/ 497682 h 664885"/>
              <a:gd name="connsiteX2" fmla="*/ 73818 w 750093"/>
              <a:gd name="connsiteY2" fmla="*/ 650082 h 664885"/>
              <a:gd name="connsiteX3" fmla="*/ 330993 w 750093"/>
              <a:gd name="connsiteY3" fmla="*/ 645319 h 664885"/>
              <a:gd name="connsiteX4" fmla="*/ 554831 w 750093"/>
              <a:gd name="connsiteY4" fmla="*/ 523875 h 664885"/>
              <a:gd name="connsiteX5" fmla="*/ 690562 w 750093"/>
              <a:gd name="connsiteY5" fmla="*/ 319088 h 664885"/>
              <a:gd name="connsiteX6" fmla="*/ 750093 w 750093"/>
              <a:gd name="connsiteY6" fmla="*/ 123825 h 664885"/>
              <a:gd name="connsiteX7" fmla="*/ 738187 w 750093"/>
              <a:gd name="connsiteY7" fmla="*/ 0 h 664885"/>
              <a:gd name="connsiteX8" fmla="*/ 652462 w 750093"/>
              <a:gd name="connsiteY8" fmla="*/ 102395 h 664885"/>
              <a:gd name="connsiteX9" fmla="*/ 538162 w 750093"/>
              <a:gd name="connsiteY9" fmla="*/ 233363 h 664885"/>
              <a:gd name="connsiteX10" fmla="*/ 440531 w 750093"/>
              <a:gd name="connsiteY10" fmla="*/ 335757 h 664885"/>
              <a:gd name="connsiteX11" fmla="*/ 278605 w 750093"/>
              <a:gd name="connsiteY11" fmla="*/ 402431 h 664885"/>
              <a:gd name="connsiteX12" fmla="*/ 73819 w 750093"/>
              <a:gd name="connsiteY12" fmla="*/ 414337 h 664885"/>
              <a:gd name="connsiteX0" fmla="*/ 73819 w 750093"/>
              <a:gd name="connsiteY0" fmla="*/ 414337 h 664885"/>
              <a:gd name="connsiteX1" fmla="*/ 0 w 750093"/>
              <a:gd name="connsiteY1" fmla="*/ 497682 h 664885"/>
              <a:gd name="connsiteX2" fmla="*/ 73818 w 750093"/>
              <a:gd name="connsiteY2" fmla="*/ 650082 h 664885"/>
              <a:gd name="connsiteX3" fmla="*/ 330993 w 750093"/>
              <a:gd name="connsiteY3" fmla="*/ 645319 h 664885"/>
              <a:gd name="connsiteX4" fmla="*/ 554831 w 750093"/>
              <a:gd name="connsiteY4" fmla="*/ 523875 h 664885"/>
              <a:gd name="connsiteX5" fmla="*/ 690562 w 750093"/>
              <a:gd name="connsiteY5" fmla="*/ 319088 h 664885"/>
              <a:gd name="connsiteX6" fmla="*/ 750093 w 750093"/>
              <a:gd name="connsiteY6" fmla="*/ 123825 h 664885"/>
              <a:gd name="connsiteX7" fmla="*/ 738187 w 750093"/>
              <a:gd name="connsiteY7" fmla="*/ 0 h 664885"/>
              <a:gd name="connsiteX8" fmla="*/ 652462 w 750093"/>
              <a:gd name="connsiteY8" fmla="*/ 102395 h 664885"/>
              <a:gd name="connsiteX9" fmla="*/ 564355 w 750093"/>
              <a:gd name="connsiteY9" fmla="*/ 252413 h 664885"/>
              <a:gd name="connsiteX10" fmla="*/ 440531 w 750093"/>
              <a:gd name="connsiteY10" fmla="*/ 335757 h 664885"/>
              <a:gd name="connsiteX11" fmla="*/ 278605 w 750093"/>
              <a:gd name="connsiteY11" fmla="*/ 402431 h 664885"/>
              <a:gd name="connsiteX12" fmla="*/ 73819 w 750093"/>
              <a:gd name="connsiteY12" fmla="*/ 414337 h 664885"/>
              <a:gd name="connsiteX0" fmla="*/ 73819 w 750093"/>
              <a:gd name="connsiteY0" fmla="*/ 347662 h 598210"/>
              <a:gd name="connsiteX1" fmla="*/ 0 w 750093"/>
              <a:gd name="connsiteY1" fmla="*/ 431007 h 598210"/>
              <a:gd name="connsiteX2" fmla="*/ 73818 w 750093"/>
              <a:gd name="connsiteY2" fmla="*/ 583407 h 598210"/>
              <a:gd name="connsiteX3" fmla="*/ 330993 w 750093"/>
              <a:gd name="connsiteY3" fmla="*/ 578644 h 598210"/>
              <a:gd name="connsiteX4" fmla="*/ 554831 w 750093"/>
              <a:gd name="connsiteY4" fmla="*/ 457200 h 598210"/>
              <a:gd name="connsiteX5" fmla="*/ 690562 w 750093"/>
              <a:gd name="connsiteY5" fmla="*/ 252413 h 598210"/>
              <a:gd name="connsiteX6" fmla="*/ 750093 w 750093"/>
              <a:gd name="connsiteY6" fmla="*/ 57150 h 598210"/>
              <a:gd name="connsiteX7" fmla="*/ 709612 w 750093"/>
              <a:gd name="connsiteY7" fmla="*/ 0 h 598210"/>
              <a:gd name="connsiteX8" fmla="*/ 652462 w 750093"/>
              <a:gd name="connsiteY8" fmla="*/ 35720 h 598210"/>
              <a:gd name="connsiteX9" fmla="*/ 564355 w 750093"/>
              <a:gd name="connsiteY9" fmla="*/ 185738 h 598210"/>
              <a:gd name="connsiteX10" fmla="*/ 440531 w 750093"/>
              <a:gd name="connsiteY10" fmla="*/ 269082 h 598210"/>
              <a:gd name="connsiteX11" fmla="*/ 278605 w 750093"/>
              <a:gd name="connsiteY11" fmla="*/ 335756 h 598210"/>
              <a:gd name="connsiteX12" fmla="*/ 73819 w 750093"/>
              <a:gd name="connsiteY12" fmla="*/ 347662 h 598210"/>
              <a:gd name="connsiteX0" fmla="*/ 73819 w 731043"/>
              <a:gd name="connsiteY0" fmla="*/ 347662 h 598210"/>
              <a:gd name="connsiteX1" fmla="*/ 0 w 731043"/>
              <a:gd name="connsiteY1" fmla="*/ 431007 h 598210"/>
              <a:gd name="connsiteX2" fmla="*/ 73818 w 731043"/>
              <a:gd name="connsiteY2" fmla="*/ 583407 h 598210"/>
              <a:gd name="connsiteX3" fmla="*/ 330993 w 731043"/>
              <a:gd name="connsiteY3" fmla="*/ 578644 h 598210"/>
              <a:gd name="connsiteX4" fmla="*/ 554831 w 731043"/>
              <a:gd name="connsiteY4" fmla="*/ 457200 h 598210"/>
              <a:gd name="connsiteX5" fmla="*/ 690562 w 731043"/>
              <a:gd name="connsiteY5" fmla="*/ 252413 h 598210"/>
              <a:gd name="connsiteX6" fmla="*/ 731043 w 731043"/>
              <a:gd name="connsiteY6" fmla="*/ 135731 h 598210"/>
              <a:gd name="connsiteX7" fmla="*/ 709612 w 731043"/>
              <a:gd name="connsiteY7" fmla="*/ 0 h 598210"/>
              <a:gd name="connsiteX8" fmla="*/ 652462 w 731043"/>
              <a:gd name="connsiteY8" fmla="*/ 35720 h 598210"/>
              <a:gd name="connsiteX9" fmla="*/ 564355 w 731043"/>
              <a:gd name="connsiteY9" fmla="*/ 185738 h 598210"/>
              <a:gd name="connsiteX10" fmla="*/ 440531 w 731043"/>
              <a:gd name="connsiteY10" fmla="*/ 269082 h 598210"/>
              <a:gd name="connsiteX11" fmla="*/ 278605 w 731043"/>
              <a:gd name="connsiteY11" fmla="*/ 335756 h 598210"/>
              <a:gd name="connsiteX12" fmla="*/ 73819 w 731043"/>
              <a:gd name="connsiteY12" fmla="*/ 347662 h 598210"/>
              <a:gd name="connsiteX0" fmla="*/ 73819 w 731797"/>
              <a:gd name="connsiteY0" fmla="*/ 347662 h 598210"/>
              <a:gd name="connsiteX1" fmla="*/ 0 w 731797"/>
              <a:gd name="connsiteY1" fmla="*/ 431007 h 598210"/>
              <a:gd name="connsiteX2" fmla="*/ 73818 w 731797"/>
              <a:gd name="connsiteY2" fmla="*/ 583407 h 598210"/>
              <a:gd name="connsiteX3" fmla="*/ 330993 w 731797"/>
              <a:gd name="connsiteY3" fmla="*/ 578644 h 598210"/>
              <a:gd name="connsiteX4" fmla="*/ 554831 w 731797"/>
              <a:gd name="connsiteY4" fmla="*/ 457200 h 598210"/>
              <a:gd name="connsiteX5" fmla="*/ 690562 w 731797"/>
              <a:gd name="connsiteY5" fmla="*/ 252413 h 598210"/>
              <a:gd name="connsiteX6" fmla="*/ 731043 w 731797"/>
              <a:gd name="connsiteY6" fmla="*/ 135731 h 598210"/>
              <a:gd name="connsiteX7" fmla="*/ 709612 w 731797"/>
              <a:gd name="connsiteY7" fmla="*/ 0 h 598210"/>
              <a:gd name="connsiteX8" fmla="*/ 652462 w 731797"/>
              <a:gd name="connsiteY8" fmla="*/ 35720 h 598210"/>
              <a:gd name="connsiteX9" fmla="*/ 564355 w 731797"/>
              <a:gd name="connsiteY9" fmla="*/ 185738 h 598210"/>
              <a:gd name="connsiteX10" fmla="*/ 440531 w 731797"/>
              <a:gd name="connsiteY10" fmla="*/ 269082 h 598210"/>
              <a:gd name="connsiteX11" fmla="*/ 278605 w 731797"/>
              <a:gd name="connsiteY11" fmla="*/ 335756 h 598210"/>
              <a:gd name="connsiteX12" fmla="*/ 73819 w 731797"/>
              <a:gd name="connsiteY12" fmla="*/ 347662 h 598210"/>
              <a:gd name="connsiteX0" fmla="*/ 73819 w 731667"/>
              <a:gd name="connsiteY0" fmla="*/ 335756 h 586304"/>
              <a:gd name="connsiteX1" fmla="*/ 0 w 731667"/>
              <a:gd name="connsiteY1" fmla="*/ 419101 h 586304"/>
              <a:gd name="connsiteX2" fmla="*/ 73818 w 731667"/>
              <a:gd name="connsiteY2" fmla="*/ 571501 h 586304"/>
              <a:gd name="connsiteX3" fmla="*/ 330993 w 731667"/>
              <a:gd name="connsiteY3" fmla="*/ 566738 h 586304"/>
              <a:gd name="connsiteX4" fmla="*/ 554831 w 731667"/>
              <a:gd name="connsiteY4" fmla="*/ 445294 h 586304"/>
              <a:gd name="connsiteX5" fmla="*/ 690562 w 731667"/>
              <a:gd name="connsiteY5" fmla="*/ 240507 h 586304"/>
              <a:gd name="connsiteX6" fmla="*/ 731043 w 731667"/>
              <a:gd name="connsiteY6" fmla="*/ 123825 h 586304"/>
              <a:gd name="connsiteX7" fmla="*/ 704849 w 731667"/>
              <a:gd name="connsiteY7" fmla="*/ 0 h 586304"/>
              <a:gd name="connsiteX8" fmla="*/ 652462 w 731667"/>
              <a:gd name="connsiteY8" fmla="*/ 23814 h 586304"/>
              <a:gd name="connsiteX9" fmla="*/ 564355 w 731667"/>
              <a:gd name="connsiteY9" fmla="*/ 173832 h 586304"/>
              <a:gd name="connsiteX10" fmla="*/ 440531 w 731667"/>
              <a:gd name="connsiteY10" fmla="*/ 257176 h 586304"/>
              <a:gd name="connsiteX11" fmla="*/ 278605 w 731667"/>
              <a:gd name="connsiteY11" fmla="*/ 323850 h 586304"/>
              <a:gd name="connsiteX12" fmla="*/ 73819 w 731667"/>
              <a:gd name="connsiteY12" fmla="*/ 335756 h 586304"/>
              <a:gd name="connsiteX0" fmla="*/ 73819 w 732676"/>
              <a:gd name="connsiteY0" fmla="*/ 335756 h 586304"/>
              <a:gd name="connsiteX1" fmla="*/ 0 w 732676"/>
              <a:gd name="connsiteY1" fmla="*/ 419101 h 586304"/>
              <a:gd name="connsiteX2" fmla="*/ 73818 w 732676"/>
              <a:gd name="connsiteY2" fmla="*/ 571501 h 586304"/>
              <a:gd name="connsiteX3" fmla="*/ 330993 w 732676"/>
              <a:gd name="connsiteY3" fmla="*/ 566738 h 586304"/>
              <a:gd name="connsiteX4" fmla="*/ 554831 w 732676"/>
              <a:gd name="connsiteY4" fmla="*/ 445294 h 586304"/>
              <a:gd name="connsiteX5" fmla="*/ 690562 w 732676"/>
              <a:gd name="connsiteY5" fmla="*/ 240507 h 586304"/>
              <a:gd name="connsiteX6" fmla="*/ 731043 w 732676"/>
              <a:gd name="connsiteY6" fmla="*/ 123825 h 586304"/>
              <a:gd name="connsiteX7" fmla="*/ 704849 w 732676"/>
              <a:gd name="connsiteY7" fmla="*/ 0 h 586304"/>
              <a:gd name="connsiteX8" fmla="*/ 652462 w 732676"/>
              <a:gd name="connsiteY8" fmla="*/ 23814 h 586304"/>
              <a:gd name="connsiteX9" fmla="*/ 564355 w 732676"/>
              <a:gd name="connsiteY9" fmla="*/ 173832 h 586304"/>
              <a:gd name="connsiteX10" fmla="*/ 440531 w 732676"/>
              <a:gd name="connsiteY10" fmla="*/ 257176 h 586304"/>
              <a:gd name="connsiteX11" fmla="*/ 278605 w 732676"/>
              <a:gd name="connsiteY11" fmla="*/ 323850 h 586304"/>
              <a:gd name="connsiteX12" fmla="*/ 73819 w 732676"/>
              <a:gd name="connsiteY12" fmla="*/ 335756 h 58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2676" h="586304">
                <a:moveTo>
                  <a:pt x="73819" y="335756"/>
                </a:moveTo>
                <a:cubicBezTo>
                  <a:pt x="3969" y="349250"/>
                  <a:pt x="24606" y="398463"/>
                  <a:pt x="0" y="419101"/>
                </a:cubicBezTo>
                <a:cubicBezTo>
                  <a:pt x="7144" y="511176"/>
                  <a:pt x="35718" y="536576"/>
                  <a:pt x="73818" y="571501"/>
                </a:cubicBezTo>
                <a:cubicBezTo>
                  <a:pt x="147637" y="594520"/>
                  <a:pt x="226218" y="588963"/>
                  <a:pt x="330993" y="566738"/>
                </a:cubicBezTo>
                <a:cubicBezTo>
                  <a:pt x="446880" y="530226"/>
                  <a:pt x="486569" y="496094"/>
                  <a:pt x="554831" y="445294"/>
                </a:cubicBezTo>
                <a:cubicBezTo>
                  <a:pt x="611187" y="394494"/>
                  <a:pt x="655638" y="312738"/>
                  <a:pt x="690562" y="240507"/>
                </a:cubicBezTo>
                <a:cubicBezTo>
                  <a:pt x="724693" y="158751"/>
                  <a:pt x="711199" y="188913"/>
                  <a:pt x="731043" y="123825"/>
                </a:cubicBezTo>
                <a:cubicBezTo>
                  <a:pt x="735805" y="23812"/>
                  <a:pt x="731043" y="19050"/>
                  <a:pt x="704849" y="0"/>
                </a:cubicBezTo>
                <a:lnTo>
                  <a:pt x="652462" y="23814"/>
                </a:lnTo>
                <a:lnTo>
                  <a:pt x="564355" y="173832"/>
                </a:lnTo>
                <a:lnTo>
                  <a:pt x="440531" y="257176"/>
                </a:lnTo>
                <a:cubicBezTo>
                  <a:pt x="371474" y="295275"/>
                  <a:pt x="333374" y="302419"/>
                  <a:pt x="278605" y="323850"/>
                </a:cubicBezTo>
                <a:cubicBezTo>
                  <a:pt x="224630" y="330994"/>
                  <a:pt x="120650" y="321469"/>
                  <a:pt x="73819" y="335756"/>
                </a:cubicBez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A1DB559-BF17-83DA-D62D-994F3BAE4A0F}"/>
              </a:ext>
            </a:extLst>
          </p:cNvPr>
          <p:cNvSpPr/>
          <p:nvPr/>
        </p:nvSpPr>
        <p:spPr>
          <a:xfrm>
            <a:off x="8311598" y="2321197"/>
            <a:ext cx="985652" cy="809927"/>
          </a:xfrm>
          <a:custGeom>
            <a:avLst/>
            <a:gdLst>
              <a:gd name="connsiteX0" fmla="*/ 0 w 940594"/>
              <a:gd name="connsiteY0" fmla="*/ 50006 h 621506"/>
              <a:gd name="connsiteX1" fmla="*/ 128587 w 940594"/>
              <a:gd name="connsiteY1" fmla="*/ 471487 h 621506"/>
              <a:gd name="connsiteX2" fmla="*/ 345281 w 940594"/>
              <a:gd name="connsiteY2" fmla="*/ 569119 h 621506"/>
              <a:gd name="connsiteX3" fmla="*/ 623887 w 940594"/>
              <a:gd name="connsiteY3" fmla="*/ 619125 h 621506"/>
              <a:gd name="connsiteX4" fmla="*/ 840581 w 940594"/>
              <a:gd name="connsiteY4" fmla="*/ 621506 h 621506"/>
              <a:gd name="connsiteX5" fmla="*/ 940594 w 940594"/>
              <a:gd name="connsiteY5" fmla="*/ 500062 h 621506"/>
              <a:gd name="connsiteX6" fmla="*/ 871537 w 940594"/>
              <a:gd name="connsiteY6" fmla="*/ 392906 h 621506"/>
              <a:gd name="connsiteX7" fmla="*/ 621506 w 940594"/>
              <a:gd name="connsiteY7" fmla="*/ 352425 h 621506"/>
              <a:gd name="connsiteX8" fmla="*/ 376237 w 940594"/>
              <a:gd name="connsiteY8" fmla="*/ 276225 h 621506"/>
              <a:gd name="connsiteX9" fmla="*/ 204787 w 940594"/>
              <a:gd name="connsiteY9" fmla="*/ 135731 h 621506"/>
              <a:gd name="connsiteX10" fmla="*/ 104775 w 940594"/>
              <a:gd name="connsiteY10" fmla="*/ 16669 h 621506"/>
              <a:gd name="connsiteX11" fmla="*/ 33337 w 940594"/>
              <a:gd name="connsiteY11" fmla="*/ 0 h 621506"/>
              <a:gd name="connsiteX12" fmla="*/ 0 w 940594"/>
              <a:gd name="connsiteY12" fmla="*/ 50006 h 621506"/>
              <a:gd name="connsiteX0" fmla="*/ 0 w 940594"/>
              <a:gd name="connsiteY0" fmla="*/ 50006 h 621506"/>
              <a:gd name="connsiteX1" fmla="*/ 109537 w 940594"/>
              <a:gd name="connsiteY1" fmla="*/ 397669 h 621506"/>
              <a:gd name="connsiteX2" fmla="*/ 345281 w 940594"/>
              <a:gd name="connsiteY2" fmla="*/ 569119 h 621506"/>
              <a:gd name="connsiteX3" fmla="*/ 623887 w 940594"/>
              <a:gd name="connsiteY3" fmla="*/ 619125 h 621506"/>
              <a:gd name="connsiteX4" fmla="*/ 840581 w 940594"/>
              <a:gd name="connsiteY4" fmla="*/ 621506 h 621506"/>
              <a:gd name="connsiteX5" fmla="*/ 940594 w 940594"/>
              <a:gd name="connsiteY5" fmla="*/ 500062 h 621506"/>
              <a:gd name="connsiteX6" fmla="*/ 871537 w 940594"/>
              <a:gd name="connsiteY6" fmla="*/ 392906 h 621506"/>
              <a:gd name="connsiteX7" fmla="*/ 621506 w 940594"/>
              <a:gd name="connsiteY7" fmla="*/ 352425 h 621506"/>
              <a:gd name="connsiteX8" fmla="*/ 376237 w 940594"/>
              <a:gd name="connsiteY8" fmla="*/ 276225 h 621506"/>
              <a:gd name="connsiteX9" fmla="*/ 204787 w 940594"/>
              <a:gd name="connsiteY9" fmla="*/ 135731 h 621506"/>
              <a:gd name="connsiteX10" fmla="*/ 104775 w 940594"/>
              <a:gd name="connsiteY10" fmla="*/ 16669 h 621506"/>
              <a:gd name="connsiteX11" fmla="*/ 33337 w 940594"/>
              <a:gd name="connsiteY11" fmla="*/ 0 h 621506"/>
              <a:gd name="connsiteX12" fmla="*/ 0 w 940594"/>
              <a:gd name="connsiteY12" fmla="*/ 50006 h 621506"/>
              <a:gd name="connsiteX0" fmla="*/ 0 w 940594"/>
              <a:gd name="connsiteY0" fmla="*/ 50006 h 621506"/>
              <a:gd name="connsiteX1" fmla="*/ 109537 w 940594"/>
              <a:gd name="connsiteY1" fmla="*/ 397669 h 621506"/>
              <a:gd name="connsiteX2" fmla="*/ 345281 w 940594"/>
              <a:gd name="connsiteY2" fmla="*/ 569119 h 621506"/>
              <a:gd name="connsiteX3" fmla="*/ 623887 w 940594"/>
              <a:gd name="connsiteY3" fmla="*/ 619125 h 621506"/>
              <a:gd name="connsiteX4" fmla="*/ 840581 w 940594"/>
              <a:gd name="connsiteY4" fmla="*/ 621506 h 621506"/>
              <a:gd name="connsiteX5" fmla="*/ 940594 w 940594"/>
              <a:gd name="connsiteY5" fmla="*/ 500062 h 621506"/>
              <a:gd name="connsiteX6" fmla="*/ 871537 w 940594"/>
              <a:gd name="connsiteY6" fmla="*/ 392906 h 621506"/>
              <a:gd name="connsiteX7" fmla="*/ 621506 w 940594"/>
              <a:gd name="connsiteY7" fmla="*/ 352425 h 621506"/>
              <a:gd name="connsiteX8" fmla="*/ 376237 w 940594"/>
              <a:gd name="connsiteY8" fmla="*/ 276225 h 621506"/>
              <a:gd name="connsiteX9" fmla="*/ 204787 w 940594"/>
              <a:gd name="connsiteY9" fmla="*/ 135731 h 621506"/>
              <a:gd name="connsiteX10" fmla="*/ 104775 w 940594"/>
              <a:gd name="connsiteY10" fmla="*/ 16669 h 621506"/>
              <a:gd name="connsiteX11" fmla="*/ 33337 w 940594"/>
              <a:gd name="connsiteY11" fmla="*/ 0 h 621506"/>
              <a:gd name="connsiteX12" fmla="*/ 0 w 940594"/>
              <a:gd name="connsiteY12" fmla="*/ 50006 h 621506"/>
              <a:gd name="connsiteX0" fmla="*/ 0 w 940594"/>
              <a:gd name="connsiteY0" fmla="*/ 50006 h 621506"/>
              <a:gd name="connsiteX1" fmla="*/ 109537 w 940594"/>
              <a:gd name="connsiteY1" fmla="*/ 397669 h 621506"/>
              <a:gd name="connsiteX2" fmla="*/ 345281 w 940594"/>
              <a:gd name="connsiteY2" fmla="*/ 569119 h 621506"/>
              <a:gd name="connsiteX3" fmla="*/ 623887 w 940594"/>
              <a:gd name="connsiteY3" fmla="*/ 619125 h 621506"/>
              <a:gd name="connsiteX4" fmla="*/ 840581 w 940594"/>
              <a:gd name="connsiteY4" fmla="*/ 621506 h 621506"/>
              <a:gd name="connsiteX5" fmla="*/ 940594 w 940594"/>
              <a:gd name="connsiteY5" fmla="*/ 500062 h 621506"/>
              <a:gd name="connsiteX6" fmla="*/ 871537 w 940594"/>
              <a:gd name="connsiteY6" fmla="*/ 392906 h 621506"/>
              <a:gd name="connsiteX7" fmla="*/ 621506 w 940594"/>
              <a:gd name="connsiteY7" fmla="*/ 352425 h 621506"/>
              <a:gd name="connsiteX8" fmla="*/ 376237 w 940594"/>
              <a:gd name="connsiteY8" fmla="*/ 276225 h 621506"/>
              <a:gd name="connsiteX9" fmla="*/ 204787 w 940594"/>
              <a:gd name="connsiteY9" fmla="*/ 135731 h 621506"/>
              <a:gd name="connsiteX10" fmla="*/ 104775 w 940594"/>
              <a:gd name="connsiteY10" fmla="*/ 16669 h 621506"/>
              <a:gd name="connsiteX11" fmla="*/ 33337 w 940594"/>
              <a:gd name="connsiteY11" fmla="*/ 0 h 621506"/>
              <a:gd name="connsiteX12" fmla="*/ 0 w 940594"/>
              <a:gd name="connsiteY12" fmla="*/ 50006 h 621506"/>
              <a:gd name="connsiteX0" fmla="*/ 0 w 940594"/>
              <a:gd name="connsiteY0" fmla="*/ 50006 h 621506"/>
              <a:gd name="connsiteX1" fmla="*/ 109537 w 940594"/>
              <a:gd name="connsiteY1" fmla="*/ 397669 h 621506"/>
              <a:gd name="connsiteX2" fmla="*/ 345281 w 940594"/>
              <a:gd name="connsiteY2" fmla="*/ 569119 h 621506"/>
              <a:gd name="connsiteX3" fmla="*/ 623887 w 940594"/>
              <a:gd name="connsiteY3" fmla="*/ 619125 h 621506"/>
              <a:gd name="connsiteX4" fmla="*/ 840581 w 940594"/>
              <a:gd name="connsiteY4" fmla="*/ 621506 h 621506"/>
              <a:gd name="connsiteX5" fmla="*/ 940594 w 940594"/>
              <a:gd name="connsiteY5" fmla="*/ 500062 h 621506"/>
              <a:gd name="connsiteX6" fmla="*/ 871537 w 940594"/>
              <a:gd name="connsiteY6" fmla="*/ 392906 h 621506"/>
              <a:gd name="connsiteX7" fmla="*/ 621506 w 940594"/>
              <a:gd name="connsiteY7" fmla="*/ 352425 h 621506"/>
              <a:gd name="connsiteX8" fmla="*/ 376237 w 940594"/>
              <a:gd name="connsiteY8" fmla="*/ 276225 h 621506"/>
              <a:gd name="connsiteX9" fmla="*/ 204787 w 940594"/>
              <a:gd name="connsiteY9" fmla="*/ 135731 h 621506"/>
              <a:gd name="connsiteX10" fmla="*/ 104775 w 940594"/>
              <a:gd name="connsiteY10" fmla="*/ 16669 h 621506"/>
              <a:gd name="connsiteX11" fmla="*/ 33337 w 940594"/>
              <a:gd name="connsiteY11" fmla="*/ 0 h 621506"/>
              <a:gd name="connsiteX12" fmla="*/ 0 w 940594"/>
              <a:gd name="connsiteY12" fmla="*/ 50006 h 621506"/>
              <a:gd name="connsiteX0" fmla="*/ 0 w 940594"/>
              <a:gd name="connsiteY0" fmla="*/ 50006 h 621506"/>
              <a:gd name="connsiteX1" fmla="*/ 109537 w 940594"/>
              <a:gd name="connsiteY1" fmla="*/ 397669 h 621506"/>
              <a:gd name="connsiteX2" fmla="*/ 347662 w 940594"/>
              <a:gd name="connsiteY2" fmla="*/ 559594 h 621506"/>
              <a:gd name="connsiteX3" fmla="*/ 623887 w 940594"/>
              <a:gd name="connsiteY3" fmla="*/ 619125 h 621506"/>
              <a:gd name="connsiteX4" fmla="*/ 840581 w 940594"/>
              <a:gd name="connsiteY4" fmla="*/ 621506 h 621506"/>
              <a:gd name="connsiteX5" fmla="*/ 940594 w 940594"/>
              <a:gd name="connsiteY5" fmla="*/ 500062 h 621506"/>
              <a:gd name="connsiteX6" fmla="*/ 871537 w 940594"/>
              <a:gd name="connsiteY6" fmla="*/ 392906 h 621506"/>
              <a:gd name="connsiteX7" fmla="*/ 621506 w 940594"/>
              <a:gd name="connsiteY7" fmla="*/ 352425 h 621506"/>
              <a:gd name="connsiteX8" fmla="*/ 376237 w 940594"/>
              <a:gd name="connsiteY8" fmla="*/ 276225 h 621506"/>
              <a:gd name="connsiteX9" fmla="*/ 204787 w 940594"/>
              <a:gd name="connsiteY9" fmla="*/ 135731 h 621506"/>
              <a:gd name="connsiteX10" fmla="*/ 104775 w 940594"/>
              <a:gd name="connsiteY10" fmla="*/ 16669 h 621506"/>
              <a:gd name="connsiteX11" fmla="*/ 33337 w 940594"/>
              <a:gd name="connsiteY11" fmla="*/ 0 h 621506"/>
              <a:gd name="connsiteX12" fmla="*/ 0 w 940594"/>
              <a:gd name="connsiteY12" fmla="*/ 50006 h 621506"/>
              <a:gd name="connsiteX0" fmla="*/ 0 w 940594"/>
              <a:gd name="connsiteY0" fmla="*/ 50006 h 621506"/>
              <a:gd name="connsiteX1" fmla="*/ 109537 w 940594"/>
              <a:gd name="connsiteY1" fmla="*/ 397669 h 621506"/>
              <a:gd name="connsiteX2" fmla="*/ 347662 w 940594"/>
              <a:gd name="connsiteY2" fmla="*/ 559594 h 621506"/>
              <a:gd name="connsiteX3" fmla="*/ 623887 w 940594"/>
              <a:gd name="connsiteY3" fmla="*/ 619125 h 621506"/>
              <a:gd name="connsiteX4" fmla="*/ 840581 w 940594"/>
              <a:gd name="connsiteY4" fmla="*/ 621506 h 621506"/>
              <a:gd name="connsiteX5" fmla="*/ 940594 w 940594"/>
              <a:gd name="connsiteY5" fmla="*/ 500062 h 621506"/>
              <a:gd name="connsiteX6" fmla="*/ 871537 w 940594"/>
              <a:gd name="connsiteY6" fmla="*/ 392906 h 621506"/>
              <a:gd name="connsiteX7" fmla="*/ 621506 w 940594"/>
              <a:gd name="connsiteY7" fmla="*/ 352425 h 621506"/>
              <a:gd name="connsiteX8" fmla="*/ 376237 w 940594"/>
              <a:gd name="connsiteY8" fmla="*/ 276225 h 621506"/>
              <a:gd name="connsiteX9" fmla="*/ 204787 w 940594"/>
              <a:gd name="connsiteY9" fmla="*/ 135731 h 621506"/>
              <a:gd name="connsiteX10" fmla="*/ 104775 w 940594"/>
              <a:gd name="connsiteY10" fmla="*/ 16669 h 621506"/>
              <a:gd name="connsiteX11" fmla="*/ 33337 w 940594"/>
              <a:gd name="connsiteY11" fmla="*/ 0 h 621506"/>
              <a:gd name="connsiteX12" fmla="*/ 0 w 940594"/>
              <a:gd name="connsiteY12" fmla="*/ 50006 h 621506"/>
              <a:gd name="connsiteX0" fmla="*/ 0 w 940594"/>
              <a:gd name="connsiteY0" fmla="*/ 50006 h 621506"/>
              <a:gd name="connsiteX1" fmla="*/ 109537 w 940594"/>
              <a:gd name="connsiteY1" fmla="*/ 397669 h 621506"/>
              <a:gd name="connsiteX2" fmla="*/ 347662 w 940594"/>
              <a:gd name="connsiteY2" fmla="*/ 559594 h 621506"/>
              <a:gd name="connsiteX3" fmla="*/ 623887 w 940594"/>
              <a:gd name="connsiteY3" fmla="*/ 619125 h 621506"/>
              <a:gd name="connsiteX4" fmla="*/ 840581 w 940594"/>
              <a:gd name="connsiteY4" fmla="*/ 621506 h 621506"/>
              <a:gd name="connsiteX5" fmla="*/ 940594 w 940594"/>
              <a:gd name="connsiteY5" fmla="*/ 500062 h 621506"/>
              <a:gd name="connsiteX6" fmla="*/ 871537 w 940594"/>
              <a:gd name="connsiteY6" fmla="*/ 392906 h 621506"/>
              <a:gd name="connsiteX7" fmla="*/ 621506 w 940594"/>
              <a:gd name="connsiteY7" fmla="*/ 352425 h 621506"/>
              <a:gd name="connsiteX8" fmla="*/ 376237 w 940594"/>
              <a:gd name="connsiteY8" fmla="*/ 276225 h 621506"/>
              <a:gd name="connsiteX9" fmla="*/ 204787 w 940594"/>
              <a:gd name="connsiteY9" fmla="*/ 135731 h 621506"/>
              <a:gd name="connsiteX10" fmla="*/ 104775 w 940594"/>
              <a:gd name="connsiteY10" fmla="*/ 16669 h 621506"/>
              <a:gd name="connsiteX11" fmla="*/ 33337 w 940594"/>
              <a:gd name="connsiteY11" fmla="*/ 0 h 621506"/>
              <a:gd name="connsiteX12" fmla="*/ 0 w 940594"/>
              <a:gd name="connsiteY12" fmla="*/ 50006 h 621506"/>
              <a:gd name="connsiteX0" fmla="*/ 0 w 940594"/>
              <a:gd name="connsiteY0" fmla="*/ 50006 h 628650"/>
              <a:gd name="connsiteX1" fmla="*/ 109537 w 940594"/>
              <a:gd name="connsiteY1" fmla="*/ 397669 h 628650"/>
              <a:gd name="connsiteX2" fmla="*/ 347662 w 940594"/>
              <a:gd name="connsiteY2" fmla="*/ 559594 h 628650"/>
              <a:gd name="connsiteX3" fmla="*/ 654843 w 940594"/>
              <a:gd name="connsiteY3" fmla="*/ 628650 h 628650"/>
              <a:gd name="connsiteX4" fmla="*/ 840581 w 940594"/>
              <a:gd name="connsiteY4" fmla="*/ 621506 h 628650"/>
              <a:gd name="connsiteX5" fmla="*/ 940594 w 940594"/>
              <a:gd name="connsiteY5" fmla="*/ 500062 h 628650"/>
              <a:gd name="connsiteX6" fmla="*/ 871537 w 940594"/>
              <a:gd name="connsiteY6" fmla="*/ 392906 h 628650"/>
              <a:gd name="connsiteX7" fmla="*/ 621506 w 940594"/>
              <a:gd name="connsiteY7" fmla="*/ 352425 h 628650"/>
              <a:gd name="connsiteX8" fmla="*/ 376237 w 940594"/>
              <a:gd name="connsiteY8" fmla="*/ 276225 h 628650"/>
              <a:gd name="connsiteX9" fmla="*/ 204787 w 940594"/>
              <a:gd name="connsiteY9" fmla="*/ 135731 h 628650"/>
              <a:gd name="connsiteX10" fmla="*/ 104775 w 940594"/>
              <a:gd name="connsiteY10" fmla="*/ 16669 h 628650"/>
              <a:gd name="connsiteX11" fmla="*/ 33337 w 940594"/>
              <a:gd name="connsiteY11" fmla="*/ 0 h 628650"/>
              <a:gd name="connsiteX12" fmla="*/ 0 w 940594"/>
              <a:gd name="connsiteY12" fmla="*/ 50006 h 628650"/>
              <a:gd name="connsiteX0" fmla="*/ 0 w 940594"/>
              <a:gd name="connsiteY0" fmla="*/ 50006 h 628650"/>
              <a:gd name="connsiteX1" fmla="*/ 109537 w 940594"/>
              <a:gd name="connsiteY1" fmla="*/ 397669 h 628650"/>
              <a:gd name="connsiteX2" fmla="*/ 347662 w 940594"/>
              <a:gd name="connsiteY2" fmla="*/ 559594 h 628650"/>
              <a:gd name="connsiteX3" fmla="*/ 654843 w 940594"/>
              <a:gd name="connsiteY3" fmla="*/ 628650 h 628650"/>
              <a:gd name="connsiteX4" fmla="*/ 840581 w 940594"/>
              <a:gd name="connsiteY4" fmla="*/ 621506 h 628650"/>
              <a:gd name="connsiteX5" fmla="*/ 940594 w 940594"/>
              <a:gd name="connsiteY5" fmla="*/ 500062 h 628650"/>
              <a:gd name="connsiteX6" fmla="*/ 871537 w 940594"/>
              <a:gd name="connsiteY6" fmla="*/ 392906 h 628650"/>
              <a:gd name="connsiteX7" fmla="*/ 621506 w 940594"/>
              <a:gd name="connsiteY7" fmla="*/ 352425 h 628650"/>
              <a:gd name="connsiteX8" fmla="*/ 376237 w 940594"/>
              <a:gd name="connsiteY8" fmla="*/ 276225 h 628650"/>
              <a:gd name="connsiteX9" fmla="*/ 204787 w 940594"/>
              <a:gd name="connsiteY9" fmla="*/ 135731 h 628650"/>
              <a:gd name="connsiteX10" fmla="*/ 104775 w 940594"/>
              <a:gd name="connsiteY10" fmla="*/ 16669 h 628650"/>
              <a:gd name="connsiteX11" fmla="*/ 33337 w 940594"/>
              <a:gd name="connsiteY11" fmla="*/ 0 h 628650"/>
              <a:gd name="connsiteX12" fmla="*/ 0 w 940594"/>
              <a:gd name="connsiteY12" fmla="*/ 50006 h 628650"/>
              <a:gd name="connsiteX0" fmla="*/ 0 w 940594"/>
              <a:gd name="connsiteY0" fmla="*/ 50006 h 628650"/>
              <a:gd name="connsiteX1" fmla="*/ 109537 w 940594"/>
              <a:gd name="connsiteY1" fmla="*/ 397669 h 628650"/>
              <a:gd name="connsiteX2" fmla="*/ 347662 w 940594"/>
              <a:gd name="connsiteY2" fmla="*/ 559594 h 628650"/>
              <a:gd name="connsiteX3" fmla="*/ 654843 w 940594"/>
              <a:gd name="connsiteY3" fmla="*/ 628650 h 628650"/>
              <a:gd name="connsiteX4" fmla="*/ 840581 w 940594"/>
              <a:gd name="connsiteY4" fmla="*/ 621506 h 628650"/>
              <a:gd name="connsiteX5" fmla="*/ 940594 w 940594"/>
              <a:gd name="connsiteY5" fmla="*/ 500062 h 628650"/>
              <a:gd name="connsiteX6" fmla="*/ 871537 w 940594"/>
              <a:gd name="connsiteY6" fmla="*/ 392906 h 628650"/>
              <a:gd name="connsiteX7" fmla="*/ 621506 w 940594"/>
              <a:gd name="connsiteY7" fmla="*/ 352425 h 628650"/>
              <a:gd name="connsiteX8" fmla="*/ 376237 w 940594"/>
              <a:gd name="connsiteY8" fmla="*/ 276225 h 628650"/>
              <a:gd name="connsiteX9" fmla="*/ 204787 w 940594"/>
              <a:gd name="connsiteY9" fmla="*/ 135731 h 628650"/>
              <a:gd name="connsiteX10" fmla="*/ 104775 w 940594"/>
              <a:gd name="connsiteY10" fmla="*/ 16669 h 628650"/>
              <a:gd name="connsiteX11" fmla="*/ 33337 w 940594"/>
              <a:gd name="connsiteY11" fmla="*/ 0 h 628650"/>
              <a:gd name="connsiteX12" fmla="*/ 0 w 940594"/>
              <a:gd name="connsiteY12" fmla="*/ 50006 h 628650"/>
              <a:gd name="connsiteX0" fmla="*/ 0 w 940594"/>
              <a:gd name="connsiteY0" fmla="*/ 50006 h 628650"/>
              <a:gd name="connsiteX1" fmla="*/ 109537 w 940594"/>
              <a:gd name="connsiteY1" fmla="*/ 397669 h 628650"/>
              <a:gd name="connsiteX2" fmla="*/ 347662 w 940594"/>
              <a:gd name="connsiteY2" fmla="*/ 559594 h 628650"/>
              <a:gd name="connsiteX3" fmla="*/ 654843 w 940594"/>
              <a:gd name="connsiteY3" fmla="*/ 628650 h 628650"/>
              <a:gd name="connsiteX4" fmla="*/ 840581 w 940594"/>
              <a:gd name="connsiteY4" fmla="*/ 621506 h 628650"/>
              <a:gd name="connsiteX5" fmla="*/ 940594 w 940594"/>
              <a:gd name="connsiteY5" fmla="*/ 500062 h 628650"/>
              <a:gd name="connsiteX6" fmla="*/ 871537 w 940594"/>
              <a:gd name="connsiteY6" fmla="*/ 392906 h 628650"/>
              <a:gd name="connsiteX7" fmla="*/ 621506 w 940594"/>
              <a:gd name="connsiteY7" fmla="*/ 352425 h 628650"/>
              <a:gd name="connsiteX8" fmla="*/ 376237 w 940594"/>
              <a:gd name="connsiteY8" fmla="*/ 276225 h 628650"/>
              <a:gd name="connsiteX9" fmla="*/ 204787 w 940594"/>
              <a:gd name="connsiteY9" fmla="*/ 135731 h 628650"/>
              <a:gd name="connsiteX10" fmla="*/ 104775 w 940594"/>
              <a:gd name="connsiteY10" fmla="*/ 16669 h 628650"/>
              <a:gd name="connsiteX11" fmla="*/ 33337 w 940594"/>
              <a:gd name="connsiteY11" fmla="*/ 0 h 628650"/>
              <a:gd name="connsiteX12" fmla="*/ 0 w 940594"/>
              <a:gd name="connsiteY12" fmla="*/ 50006 h 628650"/>
              <a:gd name="connsiteX0" fmla="*/ 0 w 940594"/>
              <a:gd name="connsiteY0" fmla="*/ 50006 h 628650"/>
              <a:gd name="connsiteX1" fmla="*/ 109537 w 940594"/>
              <a:gd name="connsiteY1" fmla="*/ 397669 h 628650"/>
              <a:gd name="connsiteX2" fmla="*/ 347662 w 940594"/>
              <a:gd name="connsiteY2" fmla="*/ 559594 h 628650"/>
              <a:gd name="connsiteX3" fmla="*/ 654843 w 940594"/>
              <a:gd name="connsiteY3" fmla="*/ 628650 h 628650"/>
              <a:gd name="connsiteX4" fmla="*/ 857250 w 940594"/>
              <a:gd name="connsiteY4" fmla="*/ 611981 h 628650"/>
              <a:gd name="connsiteX5" fmla="*/ 940594 w 940594"/>
              <a:gd name="connsiteY5" fmla="*/ 500062 h 628650"/>
              <a:gd name="connsiteX6" fmla="*/ 871537 w 940594"/>
              <a:gd name="connsiteY6" fmla="*/ 392906 h 628650"/>
              <a:gd name="connsiteX7" fmla="*/ 621506 w 940594"/>
              <a:gd name="connsiteY7" fmla="*/ 352425 h 628650"/>
              <a:gd name="connsiteX8" fmla="*/ 376237 w 940594"/>
              <a:gd name="connsiteY8" fmla="*/ 276225 h 628650"/>
              <a:gd name="connsiteX9" fmla="*/ 204787 w 940594"/>
              <a:gd name="connsiteY9" fmla="*/ 135731 h 628650"/>
              <a:gd name="connsiteX10" fmla="*/ 104775 w 940594"/>
              <a:gd name="connsiteY10" fmla="*/ 16669 h 628650"/>
              <a:gd name="connsiteX11" fmla="*/ 33337 w 940594"/>
              <a:gd name="connsiteY11" fmla="*/ 0 h 628650"/>
              <a:gd name="connsiteX12" fmla="*/ 0 w 940594"/>
              <a:gd name="connsiteY12" fmla="*/ 50006 h 628650"/>
              <a:gd name="connsiteX0" fmla="*/ 0 w 940594"/>
              <a:gd name="connsiteY0" fmla="*/ 50006 h 628650"/>
              <a:gd name="connsiteX1" fmla="*/ 109537 w 940594"/>
              <a:gd name="connsiteY1" fmla="*/ 397669 h 628650"/>
              <a:gd name="connsiteX2" fmla="*/ 347662 w 940594"/>
              <a:gd name="connsiteY2" fmla="*/ 559594 h 628650"/>
              <a:gd name="connsiteX3" fmla="*/ 654843 w 940594"/>
              <a:gd name="connsiteY3" fmla="*/ 628650 h 628650"/>
              <a:gd name="connsiteX4" fmla="*/ 857250 w 940594"/>
              <a:gd name="connsiteY4" fmla="*/ 611981 h 628650"/>
              <a:gd name="connsiteX5" fmla="*/ 940594 w 940594"/>
              <a:gd name="connsiteY5" fmla="*/ 500062 h 628650"/>
              <a:gd name="connsiteX6" fmla="*/ 871537 w 940594"/>
              <a:gd name="connsiteY6" fmla="*/ 392906 h 628650"/>
              <a:gd name="connsiteX7" fmla="*/ 621506 w 940594"/>
              <a:gd name="connsiteY7" fmla="*/ 352425 h 628650"/>
              <a:gd name="connsiteX8" fmla="*/ 376237 w 940594"/>
              <a:gd name="connsiteY8" fmla="*/ 276225 h 628650"/>
              <a:gd name="connsiteX9" fmla="*/ 204787 w 940594"/>
              <a:gd name="connsiteY9" fmla="*/ 135731 h 628650"/>
              <a:gd name="connsiteX10" fmla="*/ 104775 w 940594"/>
              <a:gd name="connsiteY10" fmla="*/ 16669 h 628650"/>
              <a:gd name="connsiteX11" fmla="*/ 33337 w 940594"/>
              <a:gd name="connsiteY11" fmla="*/ 0 h 628650"/>
              <a:gd name="connsiteX12" fmla="*/ 0 w 940594"/>
              <a:gd name="connsiteY12" fmla="*/ 50006 h 628650"/>
              <a:gd name="connsiteX0" fmla="*/ 0 w 940594"/>
              <a:gd name="connsiteY0" fmla="*/ 50006 h 628650"/>
              <a:gd name="connsiteX1" fmla="*/ 109537 w 940594"/>
              <a:gd name="connsiteY1" fmla="*/ 397669 h 628650"/>
              <a:gd name="connsiteX2" fmla="*/ 347662 w 940594"/>
              <a:gd name="connsiteY2" fmla="*/ 559594 h 628650"/>
              <a:gd name="connsiteX3" fmla="*/ 654843 w 940594"/>
              <a:gd name="connsiteY3" fmla="*/ 628650 h 628650"/>
              <a:gd name="connsiteX4" fmla="*/ 857250 w 940594"/>
              <a:gd name="connsiteY4" fmla="*/ 611981 h 628650"/>
              <a:gd name="connsiteX5" fmla="*/ 940594 w 940594"/>
              <a:gd name="connsiteY5" fmla="*/ 500062 h 628650"/>
              <a:gd name="connsiteX6" fmla="*/ 871537 w 940594"/>
              <a:gd name="connsiteY6" fmla="*/ 392906 h 628650"/>
              <a:gd name="connsiteX7" fmla="*/ 621506 w 940594"/>
              <a:gd name="connsiteY7" fmla="*/ 352425 h 628650"/>
              <a:gd name="connsiteX8" fmla="*/ 376237 w 940594"/>
              <a:gd name="connsiteY8" fmla="*/ 276225 h 628650"/>
              <a:gd name="connsiteX9" fmla="*/ 204787 w 940594"/>
              <a:gd name="connsiteY9" fmla="*/ 135731 h 628650"/>
              <a:gd name="connsiteX10" fmla="*/ 104775 w 940594"/>
              <a:gd name="connsiteY10" fmla="*/ 16669 h 628650"/>
              <a:gd name="connsiteX11" fmla="*/ 33337 w 940594"/>
              <a:gd name="connsiteY11" fmla="*/ 0 h 628650"/>
              <a:gd name="connsiteX12" fmla="*/ 0 w 940594"/>
              <a:gd name="connsiteY12" fmla="*/ 50006 h 628650"/>
              <a:gd name="connsiteX0" fmla="*/ 0 w 940594"/>
              <a:gd name="connsiteY0" fmla="*/ 50006 h 628650"/>
              <a:gd name="connsiteX1" fmla="*/ 109537 w 940594"/>
              <a:gd name="connsiteY1" fmla="*/ 397669 h 628650"/>
              <a:gd name="connsiteX2" fmla="*/ 347662 w 940594"/>
              <a:gd name="connsiteY2" fmla="*/ 559594 h 628650"/>
              <a:gd name="connsiteX3" fmla="*/ 654843 w 940594"/>
              <a:gd name="connsiteY3" fmla="*/ 628650 h 628650"/>
              <a:gd name="connsiteX4" fmla="*/ 857250 w 940594"/>
              <a:gd name="connsiteY4" fmla="*/ 611981 h 628650"/>
              <a:gd name="connsiteX5" fmla="*/ 940594 w 940594"/>
              <a:gd name="connsiteY5" fmla="*/ 500062 h 628650"/>
              <a:gd name="connsiteX6" fmla="*/ 871537 w 940594"/>
              <a:gd name="connsiteY6" fmla="*/ 392906 h 628650"/>
              <a:gd name="connsiteX7" fmla="*/ 621506 w 940594"/>
              <a:gd name="connsiteY7" fmla="*/ 352425 h 628650"/>
              <a:gd name="connsiteX8" fmla="*/ 376237 w 940594"/>
              <a:gd name="connsiteY8" fmla="*/ 276225 h 628650"/>
              <a:gd name="connsiteX9" fmla="*/ 204787 w 940594"/>
              <a:gd name="connsiteY9" fmla="*/ 135731 h 628650"/>
              <a:gd name="connsiteX10" fmla="*/ 104775 w 940594"/>
              <a:gd name="connsiteY10" fmla="*/ 16669 h 628650"/>
              <a:gd name="connsiteX11" fmla="*/ 33337 w 940594"/>
              <a:gd name="connsiteY11" fmla="*/ 0 h 628650"/>
              <a:gd name="connsiteX12" fmla="*/ 0 w 940594"/>
              <a:gd name="connsiteY12" fmla="*/ 50006 h 628650"/>
              <a:gd name="connsiteX0" fmla="*/ 0 w 940594"/>
              <a:gd name="connsiteY0" fmla="*/ 50006 h 628650"/>
              <a:gd name="connsiteX1" fmla="*/ 109537 w 940594"/>
              <a:gd name="connsiteY1" fmla="*/ 397669 h 628650"/>
              <a:gd name="connsiteX2" fmla="*/ 347662 w 940594"/>
              <a:gd name="connsiteY2" fmla="*/ 559594 h 628650"/>
              <a:gd name="connsiteX3" fmla="*/ 654843 w 940594"/>
              <a:gd name="connsiteY3" fmla="*/ 628650 h 628650"/>
              <a:gd name="connsiteX4" fmla="*/ 857250 w 940594"/>
              <a:gd name="connsiteY4" fmla="*/ 611981 h 628650"/>
              <a:gd name="connsiteX5" fmla="*/ 940594 w 940594"/>
              <a:gd name="connsiteY5" fmla="*/ 500062 h 628650"/>
              <a:gd name="connsiteX6" fmla="*/ 871537 w 940594"/>
              <a:gd name="connsiteY6" fmla="*/ 392906 h 628650"/>
              <a:gd name="connsiteX7" fmla="*/ 621506 w 940594"/>
              <a:gd name="connsiteY7" fmla="*/ 352425 h 628650"/>
              <a:gd name="connsiteX8" fmla="*/ 376237 w 940594"/>
              <a:gd name="connsiteY8" fmla="*/ 276225 h 628650"/>
              <a:gd name="connsiteX9" fmla="*/ 204787 w 940594"/>
              <a:gd name="connsiteY9" fmla="*/ 135731 h 628650"/>
              <a:gd name="connsiteX10" fmla="*/ 104775 w 940594"/>
              <a:gd name="connsiteY10" fmla="*/ 16669 h 628650"/>
              <a:gd name="connsiteX11" fmla="*/ 33337 w 940594"/>
              <a:gd name="connsiteY11" fmla="*/ 0 h 628650"/>
              <a:gd name="connsiteX12" fmla="*/ 0 w 940594"/>
              <a:gd name="connsiteY12" fmla="*/ 50006 h 628650"/>
              <a:gd name="connsiteX0" fmla="*/ 0 w 940594"/>
              <a:gd name="connsiteY0" fmla="*/ 50006 h 628650"/>
              <a:gd name="connsiteX1" fmla="*/ 109537 w 940594"/>
              <a:gd name="connsiteY1" fmla="*/ 397669 h 628650"/>
              <a:gd name="connsiteX2" fmla="*/ 347662 w 940594"/>
              <a:gd name="connsiteY2" fmla="*/ 559594 h 628650"/>
              <a:gd name="connsiteX3" fmla="*/ 654843 w 940594"/>
              <a:gd name="connsiteY3" fmla="*/ 628650 h 628650"/>
              <a:gd name="connsiteX4" fmla="*/ 857250 w 940594"/>
              <a:gd name="connsiteY4" fmla="*/ 611981 h 628650"/>
              <a:gd name="connsiteX5" fmla="*/ 940594 w 940594"/>
              <a:gd name="connsiteY5" fmla="*/ 500062 h 628650"/>
              <a:gd name="connsiteX6" fmla="*/ 871537 w 940594"/>
              <a:gd name="connsiteY6" fmla="*/ 392906 h 628650"/>
              <a:gd name="connsiteX7" fmla="*/ 621506 w 940594"/>
              <a:gd name="connsiteY7" fmla="*/ 352425 h 628650"/>
              <a:gd name="connsiteX8" fmla="*/ 376237 w 940594"/>
              <a:gd name="connsiteY8" fmla="*/ 276225 h 628650"/>
              <a:gd name="connsiteX9" fmla="*/ 204787 w 940594"/>
              <a:gd name="connsiteY9" fmla="*/ 135731 h 628650"/>
              <a:gd name="connsiteX10" fmla="*/ 104775 w 940594"/>
              <a:gd name="connsiteY10" fmla="*/ 16669 h 628650"/>
              <a:gd name="connsiteX11" fmla="*/ 33337 w 940594"/>
              <a:gd name="connsiteY11" fmla="*/ 0 h 628650"/>
              <a:gd name="connsiteX12" fmla="*/ 0 w 940594"/>
              <a:gd name="connsiteY12" fmla="*/ 50006 h 628650"/>
              <a:gd name="connsiteX0" fmla="*/ 0 w 940594"/>
              <a:gd name="connsiteY0" fmla="*/ 50006 h 628650"/>
              <a:gd name="connsiteX1" fmla="*/ 109537 w 940594"/>
              <a:gd name="connsiteY1" fmla="*/ 397669 h 628650"/>
              <a:gd name="connsiteX2" fmla="*/ 347662 w 940594"/>
              <a:gd name="connsiteY2" fmla="*/ 559594 h 628650"/>
              <a:gd name="connsiteX3" fmla="*/ 654843 w 940594"/>
              <a:gd name="connsiteY3" fmla="*/ 628650 h 628650"/>
              <a:gd name="connsiteX4" fmla="*/ 857250 w 940594"/>
              <a:gd name="connsiteY4" fmla="*/ 611981 h 628650"/>
              <a:gd name="connsiteX5" fmla="*/ 940594 w 940594"/>
              <a:gd name="connsiteY5" fmla="*/ 500062 h 628650"/>
              <a:gd name="connsiteX6" fmla="*/ 871537 w 940594"/>
              <a:gd name="connsiteY6" fmla="*/ 392906 h 628650"/>
              <a:gd name="connsiteX7" fmla="*/ 621506 w 940594"/>
              <a:gd name="connsiteY7" fmla="*/ 352425 h 628650"/>
              <a:gd name="connsiteX8" fmla="*/ 376237 w 940594"/>
              <a:gd name="connsiteY8" fmla="*/ 276225 h 628650"/>
              <a:gd name="connsiteX9" fmla="*/ 204787 w 940594"/>
              <a:gd name="connsiteY9" fmla="*/ 135731 h 628650"/>
              <a:gd name="connsiteX10" fmla="*/ 104775 w 940594"/>
              <a:gd name="connsiteY10" fmla="*/ 16669 h 628650"/>
              <a:gd name="connsiteX11" fmla="*/ 33337 w 940594"/>
              <a:gd name="connsiteY11" fmla="*/ 0 h 628650"/>
              <a:gd name="connsiteX12" fmla="*/ 0 w 940594"/>
              <a:gd name="connsiteY12" fmla="*/ 50006 h 628650"/>
              <a:gd name="connsiteX0" fmla="*/ 0 w 940594"/>
              <a:gd name="connsiteY0" fmla="*/ 50006 h 628650"/>
              <a:gd name="connsiteX1" fmla="*/ 109537 w 940594"/>
              <a:gd name="connsiteY1" fmla="*/ 397669 h 628650"/>
              <a:gd name="connsiteX2" fmla="*/ 347662 w 940594"/>
              <a:gd name="connsiteY2" fmla="*/ 559594 h 628650"/>
              <a:gd name="connsiteX3" fmla="*/ 654843 w 940594"/>
              <a:gd name="connsiteY3" fmla="*/ 628650 h 628650"/>
              <a:gd name="connsiteX4" fmla="*/ 857250 w 940594"/>
              <a:gd name="connsiteY4" fmla="*/ 611981 h 628650"/>
              <a:gd name="connsiteX5" fmla="*/ 940594 w 940594"/>
              <a:gd name="connsiteY5" fmla="*/ 500062 h 628650"/>
              <a:gd name="connsiteX6" fmla="*/ 871537 w 940594"/>
              <a:gd name="connsiteY6" fmla="*/ 392906 h 628650"/>
              <a:gd name="connsiteX7" fmla="*/ 621506 w 940594"/>
              <a:gd name="connsiteY7" fmla="*/ 352425 h 628650"/>
              <a:gd name="connsiteX8" fmla="*/ 376237 w 940594"/>
              <a:gd name="connsiteY8" fmla="*/ 276225 h 628650"/>
              <a:gd name="connsiteX9" fmla="*/ 204787 w 940594"/>
              <a:gd name="connsiteY9" fmla="*/ 135731 h 628650"/>
              <a:gd name="connsiteX10" fmla="*/ 104775 w 940594"/>
              <a:gd name="connsiteY10" fmla="*/ 16669 h 628650"/>
              <a:gd name="connsiteX11" fmla="*/ 33337 w 940594"/>
              <a:gd name="connsiteY11" fmla="*/ 0 h 628650"/>
              <a:gd name="connsiteX12" fmla="*/ 0 w 940594"/>
              <a:gd name="connsiteY12" fmla="*/ 50006 h 628650"/>
              <a:gd name="connsiteX0" fmla="*/ 0 w 940594"/>
              <a:gd name="connsiteY0" fmla="*/ 50006 h 628650"/>
              <a:gd name="connsiteX1" fmla="*/ 109537 w 940594"/>
              <a:gd name="connsiteY1" fmla="*/ 397669 h 628650"/>
              <a:gd name="connsiteX2" fmla="*/ 347662 w 940594"/>
              <a:gd name="connsiteY2" fmla="*/ 559594 h 628650"/>
              <a:gd name="connsiteX3" fmla="*/ 654843 w 940594"/>
              <a:gd name="connsiteY3" fmla="*/ 628650 h 628650"/>
              <a:gd name="connsiteX4" fmla="*/ 857250 w 940594"/>
              <a:gd name="connsiteY4" fmla="*/ 611981 h 628650"/>
              <a:gd name="connsiteX5" fmla="*/ 940594 w 940594"/>
              <a:gd name="connsiteY5" fmla="*/ 500062 h 628650"/>
              <a:gd name="connsiteX6" fmla="*/ 871537 w 940594"/>
              <a:gd name="connsiteY6" fmla="*/ 392906 h 628650"/>
              <a:gd name="connsiteX7" fmla="*/ 621506 w 940594"/>
              <a:gd name="connsiteY7" fmla="*/ 352425 h 628650"/>
              <a:gd name="connsiteX8" fmla="*/ 376237 w 940594"/>
              <a:gd name="connsiteY8" fmla="*/ 276225 h 628650"/>
              <a:gd name="connsiteX9" fmla="*/ 204787 w 940594"/>
              <a:gd name="connsiteY9" fmla="*/ 135731 h 628650"/>
              <a:gd name="connsiteX10" fmla="*/ 104775 w 940594"/>
              <a:gd name="connsiteY10" fmla="*/ 16669 h 628650"/>
              <a:gd name="connsiteX11" fmla="*/ 33337 w 940594"/>
              <a:gd name="connsiteY11" fmla="*/ 0 h 628650"/>
              <a:gd name="connsiteX12" fmla="*/ 0 w 940594"/>
              <a:gd name="connsiteY12" fmla="*/ 50006 h 628650"/>
              <a:gd name="connsiteX0" fmla="*/ 0 w 940594"/>
              <a:gd name="connsiteY0" fmla="*/ 50006 h 628650"/>
              <a:gd name="connsiteX1" fmla="*/ 109537 w 940594"/>
              <a:gd name="connsiteY1" fmla="*/ 397669 h 628650"/>
              <a:gd name="connsiteX2" fmla="*/ 347662 w 940594"/>
              <a:gd name="connsiteY2" fmla="*/ 559594 h 628650"/>
              <a:gd name="connsiteX3" fmla="*/ 654843 w 940594"/>
              <a:gd name="connsiteY3" fmla="*/ 628650 h 628650"/>
              <a:gd name="connsiteX4" fmla="*/ 857250 w 940594"/>
              <a:gd name="connsiteY4" fmla="*/ 611981 h 628650"/>
              <a:gd name="connsiteX5" fmla="*/ 940594 w 940594"/>
              <a:gd name="connsiteY5" fmla="*/ 500062 h 628650"/>
              <a:gd name="connsiteX6" fmla="*/ 871537 w 940594"/>
              <a:gd name="connsiteY6" fmla="*/ 392906 h 628650"/>
              <a:gd name="connsiteX7" fmla="*/ 621506 w 940594"/>
              <a:gd name="connsiteY7" fmla="*/ 352425 h 628650"/>
              <a:gd name="connsiteX8" fmla="*/ 376237 w 940594"/>
              <a:gd name="connsiteY8" fmla="*/ 276225 h 628650"/>
              <a:gd name="connsiteX9" fmla="*/ 204787 w 940594"/>
              <a:gd name="connsiteY9" fmla="*/ 135731 h 628650"/>
              <a:gd name="connsiteX10" fmla="*/ 104775 w 940594"/>
              <a:gd name="connsiteY10" fmla="*/ 16669 h 628650"/>
              <a:gd name="connsiteX11" fmla="*/ 33337 w 940594"/>
              <a:gd name="connsiteY11" fmla="*/ 0 h 628650"/>
              <a:gd name="connsiteX12" fmla="*/ 0 w 940594"/>
              <a:gd name="connsiteY12" fmla="*/ 50006 h 628650"/>
              <a:gd name="connsiteX0" fmla="*/ 0 w 940594"/>
              <a:gd name="connsiteY0" fmla="*/ 50006 h 628650"/>
              <a:gd name="connsiteX1" fmla="*/ 109537 w 940594"/>
              <a:gd name="connsiteY1" fmla="*/ 397669 h 628650"/>
              <a:gd name="connsiteX2" fmla="*/ 347662 w 940594"/>
              <a:gd name="connsiteY2" fmla="*/ 559594 h 628650"/>
              <a:gd name="connsiteX3" fmla="*/ 654843 w 940594"/>
              <a:gd name="connsiteY3" fmla="*/ 628650 h 628650"/>
              <a:gd name="connsiteX4" fmla="*/ 857250 w 940594"/>
              <a:gd name="connsiteY4" fmla="*/ 611981 h 628650"/>
              <a:gd name="connsiteX5" fmla="*/ 940594 w 940594"/>
              <a:gd name="connsiteY5" fmla="*/ 500062 h 628650"/>
              <a:gd name="connsiteX6" fmla="*/ 871537 w 940594"/>
              <a:gd name="connsiteY6" fmla="*/ 392906 h 628650"/>
              <a:gd name="connsiteX7" fmla="*/ 621506 w 940594"/>
              <a:gd name="connsiteY7" fmla="*/ 352425 h 628650"/>
              <a:gd name="connsiteX8" fmla="*/ 376237 w 940594"/>
              <a:gd name="connsiteY8" fmla="*/ 276225 h 628650"/>
              <a:gd name="connsiteX9" fmla="*/ 204787 w 940594"/>
              <a:gd name="connsiteY9" fmla="*/ 135731 h 628650"/>
              <a:gd name="connsiteX10" fmla="*/ 104775 w 940594"/>
              <a:gd name="connsiteY10" fmla="*/ 16669 h 628650"/>
              <a:gd name="connsiteX11" fmla="*/ 33337 w 940594"/>
              <a:gd name="connsiteY11" fmla="*/ 0 h 628650"/>
              <a:gd name="connsiteX12" fmla="*/ 0 w 940594"/>
              <a:gd name="connsiteY12" fmla="*/ 50006 h 628650"/>
              <a:gd name="connsiteX0" fmla="*/ 0 w 940594"/>
              <a:gd name="connsiteY0" fmla="*/ 50006 h 628650"/>
              <a:gd name="connsiteX1" fmla="*/ 109537 w 940594"/>
              <a:gd name="connsiteY1" fmla="*/ 397669 h 628650"/>
              <a:gd name="connsiteX2" fmla="*/ 347662 w 940594"/>
              <a:gd name="connsiteY2" fmla="*/ 559594 h 628650"/>
              <a:gd name="connsiteX3" fmla="*/ 654843 w 940594"/>
              <a:gd name="connsiteY3" fmla="*/ 628650 h 628650"/>
              <a:gd name="connsiteX4" fmla="*/ 857250 w 940594"/>
              <a:gd name="connsiteY4" fmla="*/ 611981 h 628650"/>
              <a:gd name="connsiteX5" fmla="*/ 940594 w 940594"/>
              <a:gd name="connsiteY5" fmla="*/ 500062 h 628650"/>
              <a:gd name="connsiteX6" fmla="*/ 871537 w 940594"/>
              <a:gd name="connsiteY6" fmla="*/ 392906 h 628650"/>
              <a:gd name="connsiteX7" fmla="*/ 621506 w 940594"/>
              <a:gd name="connsiteY7" fmla="*/ 352425 h 628650"/>
              <a:gd name="connsiteX8" fmla="*/ 376237 w 940594"/>
              <a:gd name="connsiteY8" fmla="*/ 276225 h 628650"/>
              <a:gd name="connsiteX9" fmla="*/ 204787 w 940594"/>
              <a:gd name="connsiteY9" fmla="*/ 135731 h 628650"/>
              <a:gd name="connsiteX10" fmla="*/ 104775 w 940594"/>
              <a:gd name="connsiteY10" fmla="*/ 16669 h 628650"/>
              <a:gd name="connsiteX11" fmla="*/ 33337 w 940594"/>
              <a:gd name="connsiteY11" fmla="*/ 0 h 628650"/>
              <a:gd name="connsiteX12" fmla="*/ 0 w 940594"/>
              <a:gd name="connsiteY12" fmla="*/ 50006 h 628650"/>
              <a:gd name="connsiteX0" fmla="*/ 0 w 940594"/>
              <a:gd name="connsiteY0" fmla="*/ 50610 h 629254"/>
              <a:gd name="connsiteX1" fmla="*/ 109537 w 940594"/>
              <a:gd name="connsiteY1" fmla="*/ 398273 h 629254"/>
              <a:gd name="connsiteX2" fmla="*/ 347662 w 940594"/>
              <a:gd name="connsiteY2" fmla="*/ 560198 h 629254"/>
              <a:gd name="connsiteX3" fmla="*/ 654843 w 940594"/>
              <a:gd name="connsiteY3" fmla="*/ 629254 h 629254"/>
              <a:gd name="connsiteX4" fmla="*/ 857250 w 940594"/>
              <a:gd name="connsiteY4" fmla="*/ 612585 h 629254"/>
              <a:gd name="connsiteX5" fmla="*/ 940594 w 940594"/>
              <a:gd name="connsiteY5" fmla="*/ 500666 h 629254"/>
              <a:gd name="connsiteX6" fmla="*/ 871537 w 940594"/>
              <a:gd name="connsiteY6" fmla="*/ 393510 h 629254"/>
              <a:gd name="connsiteX7" fmla="*/ 621506 w 940594"/>
              <a:gd name="connsiteY7" fmla="*/ 353029 h 629254"/>
              <a:gd name="connsiteX8" fmla="*/ 376237 w 940594"/>
              <a:gd name="connsiteY8" fmla="*/ 276829 h 629254"/>
              <a:gd name="connsiteX9" fmla="*/ 204787 w 940594"/>
              <a:gd name="connsiteY9" fmla="*/ 136335 h 629254"/>
              <a:gd name="connsiteX10" fmla="*/ 104775 w 940594"/>
              <a:gd name="connsiteY10" fmla="*/ 17273 h 629254"/>
              <a:gd name="connsiteX11" fmla="*/ 33337 w 940594"/>
              <a:gd name="connsiteY11" fmla="*/ 604 h 629254"/>
              <a:gd name="connsiteX12" fmla="*/ 0 w 940594"/>
              <a:gd name="connsiteY12" fmla="*/ 50610 h 629254"/>
              <a:gd name="connsiteX0" fmla="*/ 0 w 940594"/>
              <a:gd name="connsiteY0" fmla="*/ 57397 h 636041"/>
              <a:gd name="connsiteX1" fmla="*/ 109537 w 940594"/>
              <a:gd name="connsiteY1" fmla="*/ 405060 h 636041"/>
              <a:gd name="connsiteX2" fmla="*/ 347662 w 940594"/>
              <a:gd name="connsiteY2" fmla="*/ 566985 h 636041"/>
              <a:gd name="connsiteX3" fmla="*/ 654843 w 940594"/>
              <a:gd name="connsiteY3" fmla="*/ 636041 h 636041"/>
              <a:gd name="connsiteX4" fmla="*/ 857250 w 940594"/>
              <a:gd name="connsiteY4" fmla="*/ 619372 h 636041"/>
              <a:gd name="connsiteX5" fmla="*/ 940594 w 940594"/>
              <a:gd name="connsiteY5" fmla="*/ 507453 h 636041"/>
              <a:gd name="connsiteX6" fmla="*/ 871537 w 940594"/>
              <a:gd name="connsiteY6" fmla="*/ 400297 h 636041"/>
              <a:gd name="connsiteX7" fmla="*/ 621506 w 940594"/>
              <a:gd name="connsiteY7" fmla="*/ 359816 h 636041"/>
              <a:gd name="connsiteX8" fmla="*/ 376237 w 940594"/>
              <a:gd name="connsiteY8" fmla="*/ 283616 h 636041"/>
              <a:gd name="connsiteX9" fmla="*/ 204787 w 940594"/>
              <a:gd name="connsiteY9" fmla="*/ 143122 h 636041"/>
              <a:gd name="connsiteX10" fmla="*/ 104775 w 940594"/>
              <a:gd name="connsiteY10" fmla="*/ 24060 h 636041"/>
              <a:gd name="connsiteX11" fmla="*/ 33337 w 940594"/>
              <a:gd name="connsiteY11" fmla="*/ 7391 h 636041"/>
              <a:gd name="connsiteX12" fmla="*/ 0 w 940594"/>
              <a:gd name="connsiteY12" fmla="*/ 57397 h 636041"/>
              <a:gd name="connsiteX0" fmla="*/ 0 w 940594"/>
              <a:gd name="connsiteY0" fmla="*/ 57397 h 636041"/>
              <a:gd name="connsiteX1" fmla="*/ 109537 w 940594"/>
              <a:gd name="connsiteY1" fmla="*/ 405060 h 636041"/>
              <a:gd name="connsiteX2" fmla="*/ 347662 w 940594"/>
              <a:gd name="connsiteY2" fmla="*/ 566985 h 636041"/>
              <a:gd name="connsiteX3" fmla="*/ 654843 w 940594"/>
              <a:gd name="connsiteY3" fmla="*/ 636041 h 636041"/>
              <a:gd name="connsiteX4" fmla="*/ 857250 w 940594"/>
              <a:gd name="connsiteY4" fmla="*/ 619372 h 636041"/>
              <a:gd name="connsiteX5" fmla="*/ 940594 w 940594"/>
              <a:gd name="connsiteY5" fmla="*/ 507453 h 636041"/>
              <a:gd name="connsiteX6" fmla="*/ 871537 w 940594"/>
              <a:gd name="connsiteY6" fmla="*/ 400297 h 636041"/>
              <a:gd name="connsiteX7" fmla="*/ 621506 w 940594"/>
              <a:gd name="connsiteY7" fmla="*/ 359816 h 636041"/>
              <a:gd name="connsiteX8" fmla="*/ 376237 w 940594"/>
              <a:gd name="connsiteY8" fmla="*/ 283616 h 636041"/>
              <a:gd name="connsiteX9" fmla="*/ 204787 w 940594"/>
              <a:gd name="connsiteY9" fmla="*/ 143122 h 636041"/>
              <a:gd name="connsiteX10" fmla="*/ 104775 w 940594"/>
              <a:gd name="connsiteY10" fmla="*/ 24060 h 636041"/>
              <a:gd name="connsiteX11" fmla="*/ 33337 w 940594"/>
              <a:gd name="connsiteY11" fmla="*/ 7391 h 636041"/>
              <a:gd name="connsiteX12" fmla="*/ 0 w 940594"/>
              <a:gd name="connsiteY12" fmla="*/ 57397 h 63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40594" h="636041">
                <a:moveTo>
                  <a:pt x="0" y="57397"/>
                </a:moveTo>
                <a:cubicBezTo>
                  <a:pt x="7937" y="168522"/>
                  <a:pt x="11113" y="182016"/>
                  <a:pt x="109537" y="405060"/>
                </a:cubicBezTo>
                <a:cubicBezTo>
                  <a:pt x="238125" y="521742"/>
                  <a:pt x="216694" y="502691"/>
                  <a:pt x="347662" y="566985"/>
                </a:cubicBezTo>
                <a:cubicBezTo>
                  <a:pt x="496887" y="613023"/>
                  <a:pt x="524668" y="620959"/>
                  <a:pt x="654843" y="636041"/>
                </a:cubicBezTo>
                <a:lnTo>
                  <a:pt x="857250" y="619372"/>
                </a:lnTo>
                <a:cubicBezTo>
                  <a:pt x="904875" y="600322"/>
                  <a:pt x="921543" y="638422"/>
                  <a:pt x="940594" y="507453"/>
                </a:cubicBezTo>
                <a:cubicBezTo>
                  <a:pt x="934243" y="443159"/>
                  <a:pt x="927894" y="433635"/>
                  <a:pt x="871537" y="400297"/>
                </a:cubicBezTo>
                <a:lnTo>
                  <a:pt x="621506" y="359816"/>
                </a:lnTo>
                <a:cubicBezTo>
                  <a:pt x="511174" y="343942"/>
                  <a:pt x="512761" y="342353"/>
                  <a:pt x="376237" y="283616"/>
                </a:cubicBezTo>
                <a:cubicBezTo>
                  <a:pt x="288131" y="212972"/>
                  <a:pt x="261937" y="189953"/>
                  <a:pt x="204787" y="143122"/>
                </a:cubicBezTo>
                <a:lnTo>
                  <a:pt x="104775" y="24060"/>
                </a:lnTo>
                <a:cubicBezTo>
                  <a:pt x="54769" y="-5308"/>
                  <a:pt x="61912" y="-3722"/>
                  <a:pt x="33337" y="7391"/>
                </a:cubicBezTo>
                <a:cubicBezTo>
                  <a:pt x="12700" y="33585"/>
                  <a:pt x="11112" y="40728"/>
                  <a:pt x="0" y="57397"/>
                </a:cubicBez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1F829A-9679-F1F8-E610-8FD16FAE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93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BDDFE-1B71-41F6-90E8-297B6F7B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0"/>
            <a:ext cx="9144000" cy="720000"/>
          </a:xfrm>
        </p:spPr>
        <p:txBody>
          <a:bodyPr/>
          <a:lstStyle/>
          <a:p>
            <a:r>
              <a:rPr lang="en-US" dirty="0"/>
              <a:t>Poles forming: raw materials or procedure issue?</a:t>
            </a:r>
            <a:endParaRPr lang="en-US" sz="32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08C63F2-59CA-437A-B6EC-C91B446FC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70" y="817200"/>
            <a:ext cx="10951780" cy="544195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ü"/>
            </a:pPr>
            <a:endParaRPr lang="en-US" sz="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Raw Materials checks: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Mechanical tests on three different materials: results </a:t>
            </a:r>
            <a:r>
              <a:rPr lang="en-US" sz="1800" dirty="0">
                <a:solidFill>
                  <a:srgbClr val="00B050"/>
                </a:solidFill>
              </a:rPr>
              <a:t>within specs</a:t>
            </a:r>
            <a:r>
              <a:rPr lang="en-US" sz="1800" dirty="0"/>
              <a:t> (up to 15% variation!)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The Nb for series production showed characteristics </a:t>
            </a:r>
            <a:r>
              <a:rPr lang="en-US" sz="1800" dirty="0">
                <a:solidFill>
                  <a:srgbClr val="00B050"/>
                </a:solidFill>
              </a:rPr>
              <a:t>more suitable</a:t>
            </a:r>
            <a:r>
              <a:rPr lang="en-US" sz="1800" dirty="0"/>
              <a:t> for deep drawing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en-US" sz="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Forming tooling and procedure: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CERN &amp; ZRI formed a Pole </a:t>
            </a:r>
            <a:r>
              <a:rPr lang="en-US" sz="1800" u="sng" dirty="0"/>
              <a:t>from the same</a:t>
            </a:r>
            <a:r>
              <a:rPr lang="en-US" sz="1800" dirty="0"/>
              <a:t> Nb sheet, using different procedure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ZRI’s adopted a 2- step forming: </a:t>
            </a:r>
            <a:r>
              <a:rPr lang="en-US" sz="1800" dirty="0">
                <a:solidFill>
                  <a:srgbClr val="00B050"/>
                </a:solidFill>
              </a:rPr>
              <a:t>better results due to friction reduction.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00B05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5A5A5A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5A5A5A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5A5A5A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5A5A5A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rgbClr val="5A5A5A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5A5A5A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5A5A5A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5A5A5A"/>
                </a:solidFill>
              </a:rPr>
              <a:t>ZRI procedure validated by CERN FE sims (Forming Limit Diagram failure criteria)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5A5A5A"/>
                </a:solidFill>
              </a:rPr>
              <a:t>Effective procedure even for non-ideal materials, such as the Nb for pre-series 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800" dirty="0"/>
          </a:p>
          <a:p>
            <a:endParaRPr lang="en-US" sz="2000" dirty="0">
              <a:solidFill>
                <a:srgbClr val="5F5F5F"/>
              </a:solidFill>
            </a:endParaRPr>
          </a:p>
          <a:p>
            <a:pPr lvl="2">
              <a:buFont typeface="Wingdings" panose="05000000000000000000" pitchFamily="2" charset="2"/>
              <a:buChar char="ü"/>
            </a:pPr>
            <a:endParaRPr lang="en-US" sz="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45994E-62A2-222A-3E1C-25803C1AE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962" y="3415050"/>
            <a:ext cx="2211198" cy="1443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768BAD-3851-A6DF-878F-E1D8FFC7E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376" y="3416199"/>
            <a:ext cx="2172594" cy="1440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E3E0DA-F0EF-5213-B036-FBAAA972E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186" y="3416199"/>
            <a:ext cx="2377196" cy="1440725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D4F4037F-3274-11DB-05E3-D3C945F1308C}"/>
              </a:ext>
            </a:extLst>
          </p:cNvPr>
          <p:cNvSpPr/>
          <p:nvPr/>
        </p:nvSpPr>
        <p:spPr>
          <a:xfrm>
            <a:off x="4500893" y="4013800"/>
            <a:ext cx="412750" cy="24552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2FC1818-BC52-F7F9-8F8F-E951C6493145}"/>
              </a:ext>
            </a:extLst>
          </p:cNvPr>
          <p:cNvSpPr/>
          <p:nvPr/>
        </p:nvSpPr>
        <p:spPr>
          <a:xfrm>
            <a:off x="7083703" y="4013800"/>
            <a:ext cx="412750" cy="24552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7A2F9B-8043-020E-6A4C-24BA12C940AC}"/>
              </a:ext>
            </a:extLst>
          </p:cNvPr>
          <p:cNvSpPr txBox="1"/>
          <p:nvPr/>
        </p:nvSpPr>
        <p:spPr>
          <a:xfrm>
            <a:off x="2772031" y="5056842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A5A5A"/>
                </a:solidFill>
              </a:rPr>
              <a:t>Initial forming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26A57E-FEB2-CAB1-B5C5-23054EE7A26B}"/>
              </a:ext>
            </a:extLst>
          </p:cNvPr>
          <p:cNvSpPr txBox="1"/>
          <p:nvPr/>
        </p:nvSpPr>
        <p:spPr>
          <a:xfrm>
            <a:off x="4928587" y="5056842"/>
            <a:ext cx="2266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A5A5A"/>
                </a:solidFill>
              </a:rPr>
              <a:t>Trimming “crown” wrinkles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2E2EF4-60A1-6FF8-EACA-BB99AF948FDB}"/>
              </a:ext>
            </a:extLst>
          </p:cNvPr>
          <p:cNvSpPr txBox="1"/>
          <p:nvPr/>
        </p:nvSpPr>
        <p:spPr>
          <a:xfrm>
            <a:off x="7604001" y="5045209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A5A5A"/>
                </a:solidFill>
              </a:rPr>
              <a:t>Greasing + Final Coining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9D5037-4203-9CB8-ABB2-B8572F593AC5}"/>
              </a:ext>
            </a:extLst>
          </p:cNvPr>
          <p:cNvSpPr txBox="1"/>
          <p:nvPr/>
        </p:nvSpPr>
        <p:spPr>
          <a:xfrm>
            <a:off x="978115" y="3874951"/>
            <a:ext cx="114012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A5A5A"/>
                </a:solidFill>
              </a:rPr>
              <a:t>Courtesy of</a:t>
            </a:r>
          </a:p>
          <a:p>
            <a:pPr algn="ctr"/>
            <a:r>
              <a:rPr lang="en-US" sz="1400" dirty="0">
                <a:solidFill>
                  <a:srgbClr val="5A5A5A"/>
                </a:solidFill>
              </a:rPr>
              <a:t>CERN</a:t>
            </a:r>
          </a:p>
        </p:txBody>
      </p:sp>
      <p:pic>
        <p:nvPicPr>
          <p:cNvPr id="28" name="Immagine 5" descr="Immagine che contiene interni, piedi&#10;&#10;Descrizione generata automaticamente">
            <a:extLst>
              <a:ext uri="{FF2B5EF4-FFF2-40B4-BE49-F238E27FC236}">
                <a16:creationId xmlns:a16="http://schemas.microsoft.com/office/drawing/2014/main" id="{C8AEB13B-A508-472A-31B4-2AF63172B9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2517" y="1035197"/>
            <a:ext cx="1952582" cy="132597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9" name="Immagine 11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58ABB8CC-7F62-B045-2992-AF73D57BDC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2517" y="2450887"/>
            <a:ext cx="1952582" cy="180446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0" name="Immagine 7">
            <a:extLst>
              <a:ext uri="{FF2B5EF4-FFF2-40B4-BE49-F238E27FC236}">
                <a16:creationId xmlns:a16="http://schemas.microsoft.com/office/drawing/2014/main" id="{BB9FDE10-307A-14EF-A5E3-553535B2EC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2904" y="4345064"/>
            <a:ext cx="1951809" cy="1791951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C699BFE0-0B93-FA3C-617A-B5A564A44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51CE8-2F64-DEFF-1F81-1D2676A8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713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DB44C65-ED5F-4917-AB4C-09083E3E6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144" y="-2880"/>
            <a:ext cx="9144000" cy="720000"/>
          </a:xfrm>
        </p:spPr>
        <p:txBody>
          <a:bodyPr/>
          <a:lstStyle/>
          <a:p>
            <a:r>
              <a:rPr lang="en-US" dirty="0">
                <a:solidFill>
                  <a:srgbClr val="0093BE"/>
                </a:solidFill>
                <a:latin typeface="Arial"/>
              </a:rPr>
              <a:t>Poles &amp; Waveguides forming: solved?</a:t>
            </a:r>
            <a:endParaRPr lang="en-US" sz="2000" b="0" i="1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6CCD3E-AF39-4F6D-844F-DD5DC4ABCB70}"/>
              </a:ext>
            </a:extLst>
          </p:cNvPr>
          <p:cNvSpPr txBox="1">
            <a:spLocks/>
          </p:cNvSpPr>
          <p:nvPr/>
        </p:nvSpPr>
        <p:spPr>
          <a:xfrm>
            <a:off x="641132" y="706050"/>
            <a:ext cx="11214537" cy="190111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Poles and Waveguides, formed from the series Nb batch, show </a:t>
            </a:r>
            <a:r>
              <a:rPr lang="en-US" sz="2000" u="sng" dirty="0"/>
              <a:t>non-repeatable results</a:t>
            </a:r>
            <a:r>
              <a:rPr lang="en-US" sz="2000" dirty="0"/>
              <a:t>: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sz="1800" dirty="0"/>
              <a:t>Same Nb supplier, same Nb sheet, same tooling, operators and pressing machine…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u="sng" dirty="0"/>
              <a:t>Different results!</a:t>
            </a:r>
          </a:p>
          <a:p>
            <a:pPr marL="742950" lvl="2" indent="-342900">
              <a:buFont typeface="Wingdings" pitchFamily="2" charset="2"/>
              <a:buChar char="Ø"/>
            </a:pPr>
            <a:r>
              <a:rPr lang="en-US" sz="1800" u="sng" dirty="0"/>
              <a:t>The results demonstrate that the deep drawing process is at its technological limits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sz="1800" dirty="0"/>
              <a:t>Other examples: the waveguides required multiple stamping and coining steps to get close to the shape accuracy and thickness requirements, unlike pre-series outcome.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DD7FF3-D227-4947-B0DF-E4F8049CA20C}"/>
              </a:ext>
            </a:extLst>
          </p:cNvPr>
          <p:cNvSpPr txBox="1"/>
          <p:nvPr/>
        </p:nvSpPr>
        <p:spPr>
          <a:xfrm>
            <a:off x="1387892" y="6129824"/>
            <a:ext cx="10145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A5A5A"/>
                </a:solidFill>
              </a:rPr>
              <a:t>Unacceptable Poles (</a:t>
            </a:r>
            <a:r>
              <a:rPr lang="en-US" sz="1400" dirty="0">
                <a:solidFill>
                  <a:srgbClr val="FF0000"/>
                </a:solidFill>
              </a:rPr>
              <a:t>left</a:t>
            </a:r>
            <a:r>
              <a:rPr lang="en-US" sz="1400" dirty="0">
                <a:solidFill>
                  <a:srgbClr val="5A5A5A"/>
                </a:solidFill>
              </a:rPr>
              <a:t>) and Acceptable Poles (</a:t>
            </a:r>
            <a:r>
              <a:rPr lang="en-US" sz="1400" dirty="0">
                <a:solidFill>
                  <a:srgbClr val="00B050"/>
                </a:solidFill>
              </a:rPr>
              <a:t>middle</a:t>
            </a:r>
            <a:r>
              <a:rPr lang="en-US" sz="1400" dirty="0">
                <a:solidFill>
                  <a:srgbClr val="5A5A5A"/>
                </a:solidFill>
              </a:rPr>
              <a:t>) </a:t>
            </a:r>
            <a:r>
              <a:rPr lang="en-US" sz="1400" u="sng" dirty="0">
                <a:solidFill>
                  <a:srgbClr val="5A5A5A"/>
                </a:solidFill>
              </a:rPr>
              <a:t>from the same Niobium sheet</a:t>
            </a:r>
            <a:r>
              <a:rPr lang="en-US" sz="1400" dirty="0">
                <a:solidFill>
                  <a:srgbClr val="5A5A5A"/>
                </a:solidFill>
              </a:rPr>
              <a:t>. Difficult coining of Waveguides (</a:t>
            </a:r>
            <a:r>
              <a:rPr lang="en-US" sz="1400" dirty="0">
                <a:solidFill>
                  <a:schemeClr val="accent6"/>
                </a:solidFill>
              </a:rPr>
              <a:t>right</a:t>
            </a:r>
            <a:r>
              <a:rPr lang="en-US" sz="1400" dirty="0">
                <a:solidFill>
                  <a:srgbClr val="5A5A5A"/>
                </a:solidFill>
              </a:rPr>
              <a:t>)</a:t>
            </a:r>
          </a:p>
        </p:txBody>
      </p:sp>
      <p:pic>
        <p:nvPicPr>
          <p:cNvPr id="4" name="Picture 3" descr="A picture containing indoor, sitting, leather, grill&#10;&#10;Description automatically generated">
            <a:extLst>
              <a:ext uri="{FF2B5EF4-FFF2-40B4-BE49-F238E27FC236}">
                <a16:creationId xmlns:a16="http://schemas.microsoft.com/office/drawing/2014/main" id="{50C7D9B6-F8DC-9C2A-D94D-28C1C405BC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218" y="2607169"/>
            <a:ext cx="3013492" cy="3383280"/>
          </a:xfrm>
          <a:prstGeom prst="rect">
            <a:avLst/>
          </a:prstGeom>
        </p:spPr>
      </p:pic>
      <p:pic>
        <p:nvPicPr>
          <p:cNvPr id="14" name="Picture 13" descr="A picture containing indoor, leather&#10;&#10;Description automatically generated">
            <a:extLst>
              <a:ext uri="{FF2B5EF4-FFF2-40B4-BE49-F238E27FC236}">
                <a16:creationId xmlns:a16="http://schemas.microsoft.com/office/drawing/2014/main" id="{6380CFE5-A5A1-D881-AC5C-89823731E5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244" y="2607169"/>
            <a:ext cx="4418979" cy="3383280"/>
          </a:xfrm>
          <a:prstGeom prst="rect">
            <a:avLst/>
          </a:prstGeom>
        </p:spPr>
      </p:pic>
      <p:pic>
        <p:nvPicPr>
          <p:cNvPr id="1026" name="Immagine 8" descr="Immagine che contiene Ferramenta, argento, Alluminio, acciaio&#10;&#10;Descrizione generata automaticamente">
            <a:extLst>
              <a:ext uri="{FF2B5EF4-FFF2-40B4-BE49-F238E27FC236}">
                <a16:creationId xmlns:a16="http://schemas.microsoft.com/office/drawing/2014/main" id="{CF832597-C128-DDD6-6C3B-5231E713F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8706704" y="2607168"/>
            <a:ext cx="2883927" cy="338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38ADB0B3-4407-FA0F-11C4-D3BDA2D3F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E9EE6-A686-7789-D635-748209E2E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313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DB44C65-ED5F-4917-AB4C-09083E3E6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80"/>
            <a:ext cx="12192000" cy="720000"/>
          </a:xfrm>
        </p:spPr>
        <p:txBody>
          <a:bodyPr/>
          <a:lstStyle/>
          <a:p>
            <a:r>
              <a:rPr lang="en-US" dirty="0">
                <a:solidFill>
                  <a:srgbClr val="0093BE"/>
                </a:solidFill>
                <a:latin typeface="Arial"/>
              </a:rPr>
              <a:t>End Groups to Main Body alignment for final EBW</a:t>
            </a:r>
            <a:endParaRPr lang="en-US" sz="2000" b="0" i="1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6CCD3E-AF39-4F6D-844F-DD5DC4ABCB70}"/>
              </a:ext>
            </a:extLst>
          </p:cNvPr>
          <p:cNvSpPr txBox="1">
            <a:spLocks/>
          </p:cNvSpPr>
          <p:nvPr/>
        </p:nvSpPr>
        <p:spPr>
          <a:xfrm>
            <a:off x="578077" y="654261"/>
            <a:ext cx="11466769" cy="6417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algn="ctr">
              <a:buFont typeface="Wingdings" panose="05000000000000000000" pitchFamily="2" charset="2"/>
              <a:buChar char="§"/>
            </a:pPr>
            <a:r>
              <a:rPr lang="en-US" sz="2000" dirty="0"/>
              <a:t>RFD Crab Cavity required a sub-mm alignment after final EBW of the three main subcomponents (Main Body, FPC End Group and V-HOM End Groups)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F263ED1-CFDE-C5BC-4E2B-84E7A4A97D91}"/>
              </a:ext>
            </a:extLst>
          </p:cNvPr>
          <p:cNvSpPr txBox="1">
            <a:spLocks/>
          </p:cNvSpPr>
          <p:nvPr/>
        </p:nvSpPr>
        <p:spPr>
          <a:xfrm>
            <a:off x="2200363" y="3412666"/>
            <a:ext cx="7513883" cy="12325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>
              <a:buFont typeface="Wingdings" panose="05000000000000000000" pitchFamily="2" charset="2"/>
              <a:buChar char="v"/>
            </a:pPr>
            <a:endParaRPr lang="en-US" sz="1800" dirty="0">
              <a:solidFill>
                <a:srgbClr val="5A5A5A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B9AD9E-800B-6D48-8229-6B1720456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Narduzzi          TTC 2023 – Dec 5th - 8th, 2023</a:t>
            </a:r>
            <a:endParaRPr lang="en-GB" dirty="0"/>
          </a:p>
        </p:txBody>
      </p:sp>
      <p:pic>
        <p:nvPicPr>
          <p:cNvPr id="15" name="Picture 1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0C5BE69-B246-C4F5-773F-151226558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" t="2429" r="378" b="1330"/>
          <a:stretch/>
        </p:blipFill>
        <p:spPr>
          <a:xfrm>
            <a:off x="5054331" y="1536174"/>
            <a:ext cx="6315455" cy="31363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9482942-6704-302A-6E05-2CFFB5F38425}"/>
              </a:ext>
            </a:extLst>
          </p:cNvPr>
          <p:cNvSpPr/>
          <p:nvPr/>
        </p:nvSpPr>
        <p:spPr>
          <a:xfrm>
            <a:off x="5222095" y="3621663"/>
            <a:ext cx="395230" cy="2530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Diagram, engineering drawing&#10;&#10;Description automatically generated">
            <a:extLst>
              <a:ext uri="{FF2B5EF4-FFF2-40B4-BE49-F238E27FC236}">
                <a16:creationId xmlns:a16="http://schemas.microsoft.com/office/drawing/2014/main" id="{C18A8381-1CDF-FD96-F151-36FB5BE00C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4" t="1240" r="902" b="1252"/>
          <a:stretch/>
        </p:blipFill>
        <p:spPr>
          <a:xfrm>
            <a:off x="934611" y="1353291"/>
            <a:ext cx="3513912" cy="31326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749F623-6D03-208C-A11C-87ABC40BD0F9}"/>
              </a:ext>
            </a:extLst>
          </p:cNvPr>
          <p:cNvSpPr/>
          <p:nvPr/>
        </p:nvSpPr>
        <p:spPr>
          <a:xfrm>
            <a:off x="3632588" y="2597382"/>
            <a:ext cx="459108" cy="2394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750136-7149-96E3-4688-0F5E744262F4}"/>
              </a:ext>
            </a:extLst>
          </p:cNvPr>
          <p:cNvSpPr/>
          <p:nvPr/>
        </p:nvSpPr>
        <p:spPr>
          <a:xfrm>
            <a:off x="10906582" y="3342397"/>
            <a:ext cx="413397" cy="2597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FCC8A5-3B22-A145-15BC-5989D76C27CE}"/>
              </a:ext>
            </a:extLst>
          </p:cNvPr>
          <p:cNvSpPr/>
          <p:nvPr/>
        </p:nvSpPr>
        <p:spPr>
          <a:xfrm>
            <a:off x="7748000" y="2895924"/>
            <a:ext cx="409077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9D2C9D-3729-6F25-C7A8-5AE18AB12E49}"/>
              </a:ext>
            </a:extLst>
          </p:cNvPr>
          <p:cNvSpPr txBox="1"/>
          <p:nvPr/>
        </p:nvSpPr>
        <p:spPr>
          <a:xfrm>
            <a:off x="3690679" y="2270227"/>
            <a:ext cx="363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1D2F82-A376-B4A4-9789-8C6C322FBF27}"/>
              </a:ext>
            </a:extLst>
          </p:cNvPr>
          <p:cNvSpPr txBox="1"/>
          <p:nvPr/>
        </p:nvSpPr>
        <p:spPr>
          <a:xfrm>
            <a:off x="4744369" y="2916301"/>
            <a:ext cx="363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57B5DB-23DD-FF38-5188-4F08C6E708EF}"/>
              </a:ext>
            </a:extLst>
          </p:cNvPr>
          <p:cNvSpPr txBox="1"/>
          <p:nvPr/>
        </p:nvSpPr>
        <p:spPr>
          <a:xfrm>
            <a:off x="6844731" y="2818100"/>
            <a:ext cx="363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566A17-1B7C-1D62-A9D3-9DF0D3FEA4EA}"/>
              </a:ext>
            </a:extLst>
          </p:cNvPr>
          <p:cNvSpPr txBox="1"/>
          <p:nvPr/>
        </p:nvSpPr>
        <p:spPr>
          <a:xfrm>
            <a:off x="10887577" y="2910145"/>
            <a:ext cx="363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5628293-5086-F358-A559-7572B4C9A8BE}"/>
              </a:ext>
            </a:extLst>
          </p:cNvPr>
          <p:cNvSpPr txBox="1">
            <a:spLocks/>
          </p:cNvSpPr>
          <p:nvPr/>
        </p:nvSpPr>
        <p:spPr>
          <a:xfrm>
            <a:off x="578076" y="4681504"/>
            <a:ext cx="10268600" cy="157917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B0F0"/>
                </a:solidFill>
              </a:rPr>
              <a:t>Custom welding interfaces</a:t>
            </a:r>
            <a:r>
              <a:rPr lang="en-US" sz="2000" dirty="0"/>
              <a:t> machined from CMM data: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sz="1800" dirty="0"/>
              <a:t>Concentricity between datums </a:t>
            </a:r>
            <a:r>
              <a:rPr lang="en-US" sz="1800" dirty="0">
                <a:solidFill>
                  <a:srgbClr val="FF0000"/>
                </a:solidFill>
              </a:rPr>
              <a:t>H</a:t>
            </a:r>
            <a:r>
              <a:rPr lang="en-US" sz="1800" dirty="0"/>
              <a:t>-</a:t>
            </a:r>
            <a:r>
              <a:rPr lang="en-US" sz="1800" dirty="0">
                <a:solidFill>
                  <a:srgbClr val="FF0000"/>
                </a:solidFill>
              </a:rPr>
              <a:t>A</a:t>
            </a:r>
            <a:r>
              <a:rPr lang="en-US" sz="1800" dirty="0"/>
              <a:t>-</a:t>
            </a:r>
            <a:r>
              <a:rPr lang="en-US" sz="1800" dirty="0">
                <a:solidFill>
                  <a:srgbClr val="FF0000"/>
                </a:solidFill>
              </a:rPr>
              <a:t>I </a:t>
            </a:r>
            <a:r>
              <a:rPr lang="en-US" sz="1800" dirty="0">
                <a:solidFill>
                  <a:srgbClr val="5A5A5A"/>
                </a:solidFill>
              </a:rPr>
              <a:t>(obtained 0.5-0.8)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sz="1800" dirty="0"/>
              <a:t>Rotational constraints from datum </a:t>
            </a:r>
            <a:r>
              <a:rPr lang="en-US" sz="1800" dirty="0">
                <a:solidFill>
                  <a:srgbClr val="FF0000"/>
                </a:solidFill>
              </a:rPr>
              <a:t>C</a:t>
            </a:r>
            <a:endParaRPr lang="en-US" sz="1800" dirty="0">
              <a:solidFill>
                <a:srgbClr val="5A5A5A"/>
              </a:solidFill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Both CNC and EBW required very complex fixtures and years of R&amp;D, tests and DFMA*</a:t>
            </a:r>
            <a:endParaRPr lang="en-US" sz="16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BC96397-D223-F31C-6CB4-A79A880D8E27}"/>
              </a:ext>
            </a:extLst>
          </p:cNvPr>
          <p:cNvCxnSpPr>
            <a:cxnSpLocks/>
          </p:cNvCxnSpPr>
          <p:nvPr/>
        </p:nvCxnSpPr>
        <p:spPr>
          <a:xfrm>
            <a:off x="6735085" y="2137819"/>
            <a:ext cx="0" cy="1975518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B05B0B-1DFD-E298-D323-2157743562BC}"/>
              </a:ext>
            </a:extLst>
          </p:cNvPr>
          <p:cNvCxnSpPr>
            <a:cxnSpLocks/>
          </p:cNvCxnSpPr>
          <p:nvPr/>
        </p:nvCxnSpPr>
        <p:spPr>
          <a:xfrm>
            <a:off x="9028496" y="2137819"/>
            <a:ext cx="0" cy="1975518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240EAF39-0C8C-608C-8628-D1A92448C8CB}"/>
              </a:ext>
            </a:extLst>
          </p:cNvPr>
          <p:cNvSpPr/>
          <p:nvPr/>
        </p:nvSpPr>
        <p:spPr>
          <a:xfrm>
            <a:off x="3629368" y="1374677"/>
            <a:ext cx="820513" cy="56731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786C29C-DC56-623F-7D7D-BBD03071D280}"/>
              </a:ext>
            </a:extLst>
          </p:cNvPr>
          <p:cNvSpPr/>
          <p:nvPr/>
        </p:nvSpPr>
        <p:spPr>
          <a:xfrm>
            <a:off x="10593876" y="1527200"/>
            <a:ext cx="775899" cy="5711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1470AE-2D55-5F5D-E656-6E8B8BB7A863}"/>
              </a:ext>
            </a:extLst>
          </p:cNvPr>
          <p:cNvSpPr txBox="1"/>
          <p:nvPr/>
        </p:nvSpPr>
        <p:spPr>
          <a:xfrm>
            <a:off x="1509558" y="6347752"/>
            <a:ext cx="4086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A5A5A"/>
                </a:solidFill>
              </a:rPr>
              <a:t>DFMA*: Design For Manufacturing and Assembly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3DEC27-4063-56D9-D1D7-F288DC2DCAB7}"/>
              </a:ext>
            </a:extLst>
          </p:cNvPr>
          <p:cNvCxnSpPr>
            <a:cxnSpLocks/>
          </p:cNvCxnSpPr>
          <p:nvPr/>
        </p:nvCxnSpPr>
        <p:spPr>
          <a:xfrm>
            <a:off x="5035317" y="3073746"/>
            <a:ext cx="69551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173849-C012-8B05-54E3-0261A25B2FC5}"/>
              </a:ext>
            </a:extLst>
          </p:cNvPr>
          <p:cNvCxnSpPr>
            <a:cxnSpLocks/>
          </p:cNvCxnSpPr>
          <p:nvPr/>
        </p:nvCxnSpPr>
        <p:spPr>
          <a:xfrm>
            <a:off x="8157077" y="3071766"/>
            <a:ext cx="574431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D4E35B-0584-E733-F9DB-D8FB4FA6C32E}"/>
              </a:ext>
            </a:extLst>
          </p:cNvPr>
          <p:cNvCxnSpPr>
            <a:cxnSpLocks/>
          </p:cNvCxnSpPr>
          <p:nvPr/>
        </p:nvCxnSpPr>
        <p:spPr>
          <a:xfrm>
            <a:off x="7111609" y="3071429"/>
            <a:ext cx="681235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5A4510-ADDD-79F2-9CA9-E10594A77F4F}"/>
              </a:ext>
            </a:extLst>
          </p:cNvPr>
          <p:cNvCxnSpPr>
            <a:cxnSpLocks/>
          </p:cNvCxnSpPr>
          <p:nvPr/>
        </p:nvCxnSpPr>
        <p:spPr>
          <a:xfrm>
            <a:off x="10229400" y="3069342"/>
            <a:ext cx="69551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F59893C-7120-5745-BAD0-AA8007EF5034}"/>
              </a:ext>
            </a:extLst>
          </p:cNvPr>
          <p:cNvSpPr/>
          <p:nvPr/>
        </p:nvSpPr>
        <p:spPr>
          <a:xfrm rot="5400000">
            <a:off x="1218298" y="998237"/>
            <a:ext cx="957723" cy="1585232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C46AF86A-C895-CF38-36E7-8DB889F79662}"/>
              </a:ext>
            </a:extLst>
          </p:cNvPr>
          <p:cNvSpPr/>
          <p:nvPr/>
        </p:nvSpPr>
        <p:spPr>
          <a:xfrm rot="16200000">
            <a:off x="3172413" y="3369472"/>
            <a:ext cx="957723" cy="1585232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B3158D0-AD79-B201-9405-B6EDA852E739}"/>
              </a:ext>
            </a:extLst>
          </p:cNvPr>
          <p:cNvSpPr/>
          <p:nvPr/>
        </p:nvSpPr>
        <p:spPr>
          <a:xfrm>
            <a:off x="7111609" y="4474331"/>
            <a:ext cx="4611962" cy="1362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A close-up of a camera&#10;&#10;Description automatically generated with low confidence">
            <a:extLst>
              <a:ext uri="{FF2B5EF4-FFF2-40B4-BE49-F238E27FC236}">
                <a16:creationId xmlns:a16="http://schemas.microsoft.com/office/drawing/2014/main" id="{EAB6D2C9-D5A8-8B11-98B6-36B78FE1B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7680" y="4504974"/>
            <a:ext cx="1600874" cy="131631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2" name="Picture 41" descr="A picture containing indoor, silver&#10;&#10;Description automatically generated">
            <a:extLst>
              <a:ext uri="{FF2B5EF4-FFF2-40B4-BE49-F238E27FC236}">
                <a16:creationId xmlns:a16="http://schemas.microsoft.com/office/drawing/2014/main" id="{BA0D51E2-835D-D9BA-C641-F28D784254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1165" y="4504974"/>
            <a:ext cx="1043587" cy="131673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3" name="Picture 42" descr="A metal faucet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4DEB8CBD-73C7-F43B-4DCC-4030B5E511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7363" y="4504974"/>
            <a:ext cx="1413167" cy="1315527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96B9078B-6F80-D07B-9379-C4BE70AB3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02094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UP Template" id="{C2E3FE87-98D8-3448-850C-6566A8A4C5AE}" vid="{31735EF6-F891-A64E-BD7F-875B125D66C9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7292EC-A4CC-4379-ABA5-C61E3A4C4323}">
  <ds:schemaRefs>
    <ds:schemaRef ds:uri="8946e33d-fd2f-4ae4-8ee9-d90c129cdf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http://purl.org/dc/dcmitype/"/>
    <ds:schemaRef ds:uri="http://purl.org/dc/elements/1.1/"/>
    <ds:schemaRef ds:uri="8946e33d-fd2f-4ae4-8ee9-d90c129cdf9e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18230</TotalTime>
  <Words>1925</Words>
  <Application>Microsoft Macintosh PowerPoint</Application>
  <PresentationFormat>Widescreen</PresentationFormat>
  <Paragraphs>330</Paragraphs>
  <Slides>22</Slides>
  <Notes>19</Notes>
  <HiddenSlides>9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Helvetica</vt:lpstr>
      <vt:lpstr>Wingdings</vt:lpstr>
      <vt:lpstr>Thème Office</vt:lpstr>
      <vt:lpstr>RFD Crab Cavity Production for LHC Hi-Lumi Upgrade</vt:lpstr>
      <vt:lpstr>Outline</vt:lpstr>
      <vt:lpstr>US-AUP contribution to HL-LHC</vt:lpstr>
      <vt:lpstr>PowerPoint Presentation</vt:lpstr>
      <vt:lpstr>Bare RFD Crab Cavities manufacturing challenges</vt:lpstr>
      <vt:lpstr>Poles deep drawing case study</vt:lpstr>
      <vt:lpstr>Poles forming: raw materials or procedure issue?</vt:lpstr>
      <vt:lpstr>Poles &amp; Waveguides forming: solved?</vt:lpstr>
      <vt:lpstr>End Groups to Main Body alignment for final EBW</vt:lpstr>
      <vt:lpstr>PowerPoint Presentation</vt:lpstr>
      <vt:lpstr>PowerPoint Presentation</vt:lpstr>
      <vt:lpstr>Summary</vt:lpstr>
      <vt:lpstr>Thanks for the attention!</vt:lpstr>
      <vt:lpstr>PowerPoint Presentation</vt:lpstr>
      <vt:lpstr>PowerPoint Presentation</vt:lpstr>
      <vt:lpstr>PowerPoint Presentation</vt:lpstr>
      <vt:lpstr>Pre-series NCRs: H-HOM knife edge case</vt:lpstr>
      <vt:lpstr>Pre-series NCRs: Beam Axis case</vt:lpstr>
      <vt:lpstr>Pre-series NCRs: Main Body case</vt:lpstr>
      <vt:lpstr> Pre-series vs Prototypes Metrology:  V-HOM End Group</vt:lpstr>
      <vt:lpstr> Pre-series vs Prototypes Metrology:  Main Body</vt:lpstr>
      <vt:lpstr>Prototype NRFDP001:  Clean Room assembly issues at ZRI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Manuele Narduzzi</cp:lastModifiedBy>
  <cp:revision>253</cp:revision>
  <cp:lastPrinted>2018-05-26T23:25:07Z</cp:lastPrinted>
  <dcterms:created xsi:type="dcterms:W3CDTF">2016-03-23T12:58:39Z</dcterms:created>
  <dcterms:modified xsi:type="dcterms:W3CDTF">2023-12-06T19:31:15Z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