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58" r:id="rId2"/>
    <p:sldId id="1736" r:id="rId3"/>
    <p:sldId id="1834" r:id="rId4"/>
    <p:sldId id="1818" r:id="rId5"/>
    <p:sldId id="1742" r:id="rId6"/>
    <p:sldId id="1841" r:id="rId7"/>
    <p:sldId id="1842" r:id="rId8"/>
    <p:sldId id="550" r:id="rId9"/>
    <p:sldId id="1848" r:id="rId10"/>
    <p:sldId id="470" r:id="rId11"/>
    <p:sldId id="1806" r:id="rId12"/>
    <p:sldId id="1844" r:id="rId13"/>
    <p:sldId id="1800" r:id="rId14"/>
    <p:sldId id="1825" r:id="rId15"/>
    <p:sldId id="1847" r:id="rId16"/>
    <p:sldId id="1845" r:id="rId17"/>
    <p:sldId id="598" r:id="rId18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arzyna Turaj" initials="KT" lastIdx="3" clrIdx="0">
    <p:extLst>
      <p:ext uri="{19B8F6BF-5375-455C-9EA6-DF929625EA0E}">
        <p15:presenceInfo xmlns:p15="http://schemas.microsoft.com/office/powerpoint/2012/main" userId="S-1-5-21-1526224874-1540688658-1361462980-3506478" providerId="AD"/>
      </p:ext>
    </p:extLst>
  </p:cmAuthor>
  <p:cmAuthor id="2" name="Katarzyna Turaj" initials="KT [2]" lastIdx="1" clrIdx="1">
    <p:extLst>
      <p:ext uri="{19B8F6BF-5375-455C-9EA6-DF929625EA0E}">
        <p15:presenceInfo xmlns:p15="http://schemas.microsoft.com/office/powerpoint/2012/main" userId="S::katarzyna.turaj@cern.ch::4ed0b95c-7087-4ed9-9e59-316ebf1c5295" providerId="AD"/>
      </p:ext>
    </p:extLst>
  </p:cmAuthor>
  <p:cmAuthor id="3" name="Chiara Pasquino" initials="CP" lastIdx="1" clrIdx="2">
    <p:extLst>
      <p:ext uri="{19B8F6BF-5375-455C-9EA6-DF929625EA0E}">
        <p15:presenceInfo xmlns:p15="http://schemas.microsoft.com/office/powerpoint/2012/main" userId="S::chiara.pasquino@cern.ch::a18e2967-9bc5-46b1-8764-5fd0132ddf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A56D"/>
    <a:srgbClr val="E0F2F7"/>
    <a:srgbClr val="E1F8D2"/>
    <a:srgbClr val="FF00FF"/>
    <a:srgbClr val="6ECAD2"/>
    <a:srgbClr val="2F5496"/>
    <a:srgbClr val="74CCD4"/>
    <a:srgbClr val="3FE8FF"/>
    <a:srgbClr val="5A5A5A"/>
    <a:srgbClr val="64B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1955" autoAdjust="0"/>
  </p:normalViewPr>
  <p:slideViewPr>
    <p:cSldViewPr snapToObjects="1" showGuides="1">
      <p:cViewPr varScale="1">
        <p:scale>
          <a:sx n="89" d="100"/>
          <a:sy n="89" d="100"/>
        </p:scale>
        <p:origin x="346" y="67"/>
      </p:cViewPr>
      <p:guideLst>
        <p:guide orient="horz" pos="408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18EB76-E750-49A9-A3EE-3CA108DB2A39}" type="doc">
      <dgm:prSet loTypeId="urn:microsoft.com/office/officeart/2005/8/layout/hierarchy6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34680E42-B52F-497B-B1B7-B10957620D5E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dirty="0"/>
            <a:t>DQW cavities</a:t>
          </a:r>
          <a:endParaRPr lang="en-GB" b="1" dirty="0"/>
        </a:p>
      </dgm:t>
    </dgm:pt>
    <dgm:pt modelId="{A3BBB104-DB14-4264-9479-CC9E3FA13B70}" type="parTrans" cxnId="{A31DBC87-AB8C-4291-9D9A-BA05D66DD7F9}">
      <dgm:prSet/>
      <dgm:spPr/>
      <dgm:t>
        <a:bodyPr/>
        <a:lstStyle/>
        <a:p>
          <a:endParaRPr lang="en-GB"/>
        </a:p>
      </dgm:t>
    </dgm:pt>
    <dgm:pt modelId="{3E19E710-ED49-4E43-BFB6-F8E37DA89A7E}" type="sibTrans" cxnId="{A31DBC87-AB8C-4291-9D9A-BA05D66DD7F9}">
      <dgm:prSet/>
      <dgm:spPr/>
      <dgm:t>
        <a:bodyPr/>
        <a:lstStyle/>
        <a:p>
          <a:endParaRPr lang="en-GB"/>
        </a:p>
      </dgm:t>
    </dgm:pt>
    <dgm:pt modelId="{9C0810D9-C41E-425E-A9BF-790689BA67FC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dirty="0"/>
            <a:t>CERN</a:t>
          </a:r>
          <a:endParaRPr lang="en-GB" b="1" dirty="0"/>
        </a:p>
      </dgm:t>
    </dgm:pt>
    <dgm:pt modelId="{1711F9AB-CB41-4FB2-A19E-A2F4D429BB25}" type="parTrans" cxnId="{4C2AD806-D7D5-43EA-8E00-ED27270E501C}">
      <dgm:prSet/>
      <dgm:spPr/>
      <dgm:t>
        <a:bodyPr/>
        <a:lstStyle/>
        <a:p>
          <a:endParaRPr lang="en-GB"/>
        </a:p>
      </dgm:t>
    </dgm:pt>
    <dgm:pt modelId="{852892AA-BB39-4229-9A69-02CE9D809D17}" type="sibTrans" cxnId="{4C2AD806-D7D5-43EA-8E00-ED27270E501C}">
      <dgm:prSet/>
      <dgm:spPr/>
      <dgm:t>
        <a:bodyPr/>
        <a:lstStyle/>
        <a:p>
          <a:endParaRPr lang="en-GB"/>
        </a:p>
      </dgm:t>
    </dgm:pt>
    <dgm:pt modelId="{97359CEA-4D08-43FF-AE58-ADFA939901EB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dirty="0"/>
            <a:t>DQW1</a:t>
          </a:r>
          <a:endParaRPr lang="en-GB" b="1" dirty="0"/>
        </a:p>
      </dgm:t>
    </dgm:pt>
    <dgm:pt modelId="{E93659C0-FBEA-40DA-B1E2-D0E4E90F20F0}" type="parTrans" cxnId="{8EFF263F-B3DC-453B-8E68-F6CCA32E562E}">
      <dgm:prSet/>
      <dgm:spPr/>
      <dgm:t>
        <a:bodyPr/>
        <a:lstStyle/>
        <a:p>
          <a:endParaRPr lang="en-GB"/>
        </a:p>
      </dgm:t>
    </dgm:pt>
    <dgm:pt modelId="{E51A1FD0-23A3-4C31-A0A1-5AD85A47B01C}" type="sibTrans" cxnId="{8EFF263F-B3DC-453B-8E68-F6CCA32E562E}">
      <dgm:prSet/>
      <dgm:spPr/>
      <dgm:t>
        <a:bodyPr/>
        <a:lstStyle/>
        <a:p>
          <a:endParaRPr lang="en-GB"/>
        </a:p>
      </dgm:t>
    </dgm:pt>
    <dgm:pt modelId="{A710D9F4-916A-4B35-88C8-8E61E7176278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dirty="0"/>
            <a:t>DQW2</a:t>
          </a:r>
          <a:endParaRPr lang="en-GB" b="1" dirty="0"/>
        </a:p>
      </dgm:t>
    </dgm:pt>
    <dgm:pt modelId="{0FA21913-C6D3-42E8-A5AD-D389D1BFFBFD}" type="parTrans" cxnId="{547C23D0-6FF0-4941-B5F3-5D4A0E41C99A}">
      <dgm:prSet/>
      <dgm:spPr/>
      <dgm:t>
        <a:bodyPr/>
        <a:lstStyle/>
        <a:p>
          <a:endParaRPr lang="en-GB"/>
        </a:p>
      </dgm:t>
    </dgm:pt>
    <dgm:pt modelId="{9C1C6D87-4587-4395-A30B-350348F050C3}" type="sibTrans" cxnId="{547C23D0-6FF0-4941-B5F3-5D4A0E41C99A}">
      <dgm:prSet/>
      <dgm:spPr/>
      <dgm:t>
        <a:bodyPr/>
        <a:lstStyle/>
        <a:p>
          <a:endParaRPr lang="en-GB"/>
        </a:p>
      </dgm:t>
    </dgm:pt>
    <dgm:pt modelId="{A0CEC712-5C7D-4EC1-9D56-44E3DA2BC641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dirty="0"/>
            <a:t>RI</a:t>
          </a:r>
          <a:endParaRPr lang="en-GB" b="1" dirty="0"/>
        </a:p>
      </dgm:t>
    </dgm:pt>
    <dgm:pt modelId="{B641101B-B0AF-430A-A27D-080C920A0426}" type="parTrans" cxnId="{7E41C7B4-9D29-4BAC-AB2E-AACCCC3DB1A2}">
      <dgm:prSet/>
      <dgm:spPr/>
      <dgm:t>
        <a:bodyPr/>
        <a:lstStyle/>
        <a:p>
          <a:endParaRPr lang="en-GB"/>
        </a:p>
      </dgm:t>
    </dgm:pt>
    <dgm:pt modelId="{CAA60A5A-C38A-4B48-887A-D81E64C102CA}" type="sibTrans" cxnId="{7E41C7B4-9D29-4BAC-AB2E-AACCCC3DB1A2}">
      <dgm:prSet/>
      <dgm:spPr/>
      <dgm:t>
        <a:bodyPr/>
        <a:lstStyle/>
        <a:p>
          <a:endParaRPr lang="en-GB"/>
        </a:p>
      </dgm:t>
    </dgm:pt>
    <dgm:pt modelId="{5855891F-9F33-4048-8E74-CF377164E0AB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dirty="0"/>
            <a:t>DQW1</a:t>
          </a:r>
          <a:endParaRPr lang="en-GB" b="1" dirty="0"/>
        </a:p>
      </dgm:t>
    </dgm:pt>
    <dgm:pt modelId="{2D9B5057-938E-4A16-B04C-D6B1363A16F0}" type="parTrans" cxnId="{8C090EBF-072C-4F73-9F63-B5552661B096}">
      <dgm:prSet/>
      <dgm:spPr/>
      <dgm:t>
        <a:bodyPr/>
        <a:lstStyle/>
        <a:p>
          <a:endParaRPr lang="en-GB"/>
        </a:p>
      </dgm:t>
    </dgm:pt>
    <dgm:pt modelId="{2976900E-8A57-4BD0-BD40-2FD59F713334}" type="sibTrans" cxnId="{8C090EBF-072C-4F73-9F63-B5552661B096}">
      <dgm:prSet/>
      <dgm:spPr/>
      <dgm:t>
        <a:bodyPr/>
        <a:lstStyle/>
        <a:p>
          <a:endParaRPr lang="en-GB"/>
        </a:p>
      </dgm:t>
    </dgm:pt>
    <dgm:pt modelId="{415DDFC9-C24B-4F92-A60B-5F3FC886B3C8}">
      <dgm:prSet phldrT="[Text]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/>
            <a:t>JC</a:t>
          </a:r>
        </a:p>
        <a:p>
          <a:r>
            <a:rPr lang="en-US" dirty="0"/>
            <a:t>1 CT</a:t>
          </a:r>
          <a:endParaRPr lang="en-GB" dirty="0"/>
        </a:p>
      </dgm:t>
    </dgm:pt>
    <dgm:pt modelId="{6C6B4556-3433-424F-AFE2-37F25893E7D0}" type="parTrans" cxnId="{6A2D4B9B-393A-4FCA-AFBD-3917DAE53F20}">
      <dgm:prSet/>
      <dgm:spPr/>
      <dgm:t>
        <a:bodyPr/>
        <a:lstStyle/>
        <a:p>
          <a:endParaRPr lang="en-GB"/>
        </a:p>
      </dgm:t>
    </dgm:pt>
    <dgm:pt modelId="{C46FD345-1FC7-402C-AB46-DB645251D53D}" type="sibTrans" cxnId="{6A2D4B9B-393A-4FCA-AFBD-3917DAE53F20}">
      <dgm:prSet/>
      <dgm:spPr/>
      <dgm:t>
        <a:bodyPr/>
        <a:lstStyle/>
        <a:p>
          <a:endParaRPr lang="en-GB"/>
        </a:p>
      </dgm:t>
    </dgm:pt>
    <dgm:pt modelId="{FBC4A7FD-1488-4618-91AD-C53568773F31}">
      <dgm:prSet phldrT="[Text]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>
            <a:buNone/>
          </a:pPr>
          <a:r>
            <a:rPr lang="en-US" dirty="0"/>
            <a:t>BC</a:t>
          </a:r>
        </a:p>
        <a:p>
          <a:pPr>
            <a:buFont typeface="Arial" panose="020B0604020202020204" pitchFamily="34" charset="0"/>
            <a:buChar char="•"/>
          </a:pPr>
          <a:r>
            <a:rPr lang="en-US" dirty="0"/>
            <a:t>3 CT</a:t>
          </a:r>
          <a:endParaRPr lang="en-GB" dirty="0"/>
        </a:p>
      </dgm:t>
    </dgm:pt>
    <dgm:pt modelId="{38EFDFDF-7665-4178-AF3C-762663DA5735}" type="parTrans" cxnId="{EF43DC32-6648-4388-ADC7-17A4BC0FBAA6}">
      <dgm:prSet/>
      <dgm:spPr/>
      <dgm:t>
        <a:bodyPr/>
        <a:lstStyle/>
        <a:p>
          <a:endParaRPr lang="en-GB"/>
        </a:p>
      </dgm:t>
    </dgm:pt>
    <dgm:pt modelId="{C9A6F70B-2FD8-40A0-A4AB-C5536E70A9CA}" type="sibTrans" cxnId="{EF43DC32-6648-4388-ADC7-17A4BC0FBAA6}">
      <dgm:prSet/>
      <dgm:spPr/>
      <dgm:t>
        <a:bodyPr/>
        <a:lstStyle/>
        <a:p>
          <a:endParaRPr lang="en-GB"/>
        </a:p>
      </dgm:t>
    </dgm:pt>
    <dgm:pt modelId="{A43D9D80-6CF2-4C08-9973-5AC5570FD8A1}">
      <dgm:prSet phldrT="[Text]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/>
            <a:t>JC</a:t>
          </a:r>
        </a:p>
        <a:p>
          <a:r>
            <a:rPr lang="en-US" dirty="0"/>
            <a:t>1 CT</a:t>
          </a:r>
          <a:endParaRPr lang="en-GB" dirty="0"/>
        </a:p>
      </dgm:t>
    </dgm:pt>
    <dgm:pt modelId="{F93D636E-2D54-420C-8447-66F5D620520C}" type="parTrans" cxnId="{AD8E25B9-44B7-4BD4-BD5C-157469FF649C}">
      <dgm:prSet/>
      <dgm:spPr/>
      <dgm:t>
        <a:bodyPr/>
        <a:lstStyle/>
        <a:p>
          <a:endParaRPr lang="en-GB"/>
        </a:p>
      </dgm:t>
    </dgm:pt>
    <dgm:pt modelId="{1D9FB39A-BB66-491A-B35E-DB8BCD2D8AF5}" type="sibTrans" cxnId="{AD8E25B9-44B7-4BD4-BD5C-157469FF649C}">
      <dgm:prSet/>
      <dgm:spPr/>
      <dgm:t>
        <a:bodyPr/>
        <a:lstStyle/>
        <a:p>
          <a:endParaRPr lang="en-GB"/>
        </a:p>
      </dgm:t>
    </dgm:pt>
    <dgm:pt modelId="{F0906F5C-F7CC-42EC-8A5A-A787AB0572D1}">
      <dgm:prSet phldrT="[Text]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/>
            <a:t>BC</a:t>
          </a:r>
        </a:p>
        <a:p>
          <a:r>
            <a:rPr lang="en-US" dirty="0"/>
            <a:t>1 CT</a:t>
          </a:r>
          <a:endParaRPr lang="en-GB" dirty="0"/>
        </a:p>
      </dgm:t>
    </dgm:pt>
    <dgm:pt modelId="{96D32E77-5047-4A2A-8F45-73248EB25A2F}" type="parTrans" cxnId="{92351E3F-8ABE-4F56-A1BA-D2C96559C070}">
      <dgm:prSet/>
      <dgm:spPr/>
      <dgm:t>
        <a:bodyPr/>
        <a:lstStyle/>
        <a:p>
          <a:endParaRPr lang="en-GB"/>
        </a:p>
      </dgm:t>
    </dgm:pt>
    <dgm:pt modelId="{9F6756A9-2FA8-463F-BE8E-1F3679815F44}" type="sibTrans" cxnId="{92351E3F-8ABE-4F56-A1BA-D2C96559C070}">
      <dgm:prSet/>
      <dgm:spPr/>
      <dgm:t>
        <a:bodyPr/>
        <a:lstStyle/>
        <a:p>
          <a:endParaRPr lang="en-GB"/>
        </a:p>
      </dgm:t>
    </dgm:pt>
    <dgm:pt modelId="{AD00438E-4F40-4012-8A8F-E94D972335FA}">
      <dgm:prSet phldrT="[Text]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/>
            <a:t>JC</a:t>
          </a:r>
        </a:p>
        <a:p>
          <a:r>
            <a:rPr lang="en-US" dirty="0"/>
            <a:t>1 CT</a:t>
          </a:r>
          <a:endParaRPr lang="en-GB" dirty="0"/>
        </a:p>
      </dgm:t>
    </dgm:pt>
    <dgm:pt modelId="{E6BDF647-40DB-4510-AE74-13AC107BC903}" type="parTrans" cxnId="{A7DB358A-34EA-43C8-8238-693C8873F503}">
      <dgm:prSet/>
      <dgm:spPr/>
      <dgm:t>
        <a:bodyPr/>
        <a:lstStyle/>
        <a:p>
          <a:endParaRPr lang="en-GB"/>
        </a:p>
      </dgm:t>
    </dgm:pt>
    <dgm:pt modelId="{FC89E759-9C20-4848-BC62-24AFE7D1435C}" type="sibTrans" cxnId="{A7DB358A-34EA-43C8-8238-693C8873F503}">
      <dgm:prSet/>
      <dgm:spPr/>
      <dgm:t>
        <a:bodyPr/>
        <a:lstStyle/>
        <a:p>
          <a:endParaRPr lang="en-GB"/>
        </a:p>
      </dgm:t>
    </dgm:pt>
    <dgm:pt modelId="{CA490002-4562-40E5-A0DE-DB4A303342C2}">
      <dgm:prSet phldrT="[Text]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/>
            <a:t>BC</a:t>
          </a:r>
        </a:p>
        <a:p>
          <a:r>
            <a:rPr lang="en-US" dirty="0"/>
            <a:t>3 CT</a:t>
          </a:r>
          <a:endParaRPr lang="en-GB" dirty="0"/>
        </a:p>
      </dgm:t>
    </dgm:pt>
    <dgm:pt modelId="{3FAED1CB-D66B-4124-840E-AF3480AA5DDC}" type="parTrans" cxnId="{1604845D-8256-49E7-83CE-D123D0362B19}">
      <dgm:prSet/>
      <dgm:spPr/>
      <dgm:t>
        <a:bodyPr/>
        <a:lstStyle/>
        <a:p>
          <a:endParaRPr lang="en-GB"/>
        </a:p>
      </dgm:t>
    </dgm:pt>
    <dgm:pt modelId="{612D3EEF-CE22-4DF5-B8C4-2FEB84A23EB6}" type="sibTrans" cxnId="{1604845D-8256-49E7-83CE-D123D0362B19}">
      <dgm:prSet/>
      <dgm:spPr/>
      <dgm:t>
        <a:bodyPr/>
        <a:lstStyle/>
        <a:p>
          <a:endParaRPr lang="en-GB"/>
        </a:p>
      </dgm:t>
    </dgm:pt>
    <dgm:pt modelId="{0BD06F39-A01B-4A2F-A7DF-E4FC3AE21A5E}">
      <dgm:prSet phldrT="[Text]"/>
      <dgm:spPr>
        <a:solidFill>
          <a:srgbClr val="E1F8D2"/>
        </a:solidFill>
      </dgm:spPr>
      <dgm:t>
        <a:bodyPr/>
        <a:lstStyle/>
        <a:p>
          <a:r>
            <a:rPr lang="en-US" dirty="0"/>
            <a:t>JC</a:t>
          </a:r>
        </a:p>
        <a:p>
          <a:r>
            <a:rPr lang="en-US" dirty="0"/>
            <a:t>1 CT</a:t>
          </a:r>
          <a:endParaRPr lang="en-GB" dirty="0"/>
        </a:p>
      </dgm:t>
    </dgm:pt>
    <dgm:pt modelId="{A4E3F3CC-6AB8-4199-87F8-504E0F951FDE}" type="parTrans" cxnId="{B5049EFA-CDEE-4246-8714-8B8B69BB2493}">
      <dgm:prSet/>
      <dgm:spPr/>
      <dgm:t>
        <a:bodyPr/>
        <a:lstStyle/>
        <a:p>
          <a:endParaRPr lang="en-GB"/>
        </a:p>
      </dgm:t>
    </dgm:pt>
    <dgm:pt modelId="{CD395BD9-4D1A-4BC8-BDE7-89D9614ADC90}" type="sibTrans" cxnId="{B5049EFA-CDEE-4246-8714-8B8B69BB2493}">
      <dgm:prSet/>
      <dgm:spPr/>
      <dgm:t>
        <a:bodyPr/>
        <a:lstStyle/>
        <a:p>
          <a:endParaRPr lang="en-GB"/>
        </a:p>
      </dgm:t>
    </dgm:pt>
    <dgm:pt modelId="{E42D6797-60E9-4F2B-8E0A-7FFF810F9C30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b="1" dirty="0"/>
            <a:t>DQW2</a:t>
          </a:r>
          <a:endParaRPr lang="en-GB" b="1" dirty="0"/>
        </a:p>
      </dgm:t>
    </dgm:pt>
    <dgm:pt modelId="{EF1747C9-8456-4508-8C7B-115520921467}" type="parTrans" cxnId="{FFF95356-DA07-48E5-9673-1DDF4049943C}">
      <dgm:prSet/>
      <dgm:spPr/>
      <dgm:t>
        <a:bodyPr/>
        <a:lstStyle/>
        <a:p>
          <a:endParaRPr lang="en-GB"/>
        </a:p>
      </dgm:t>
    </dgm:pt>
    <dgm:pt modelId="{28128F11-A6B1-47BB-BE00-B6D5A178FABC}" type="sibTrans" cxnId="{FFF95356-DA07-48E5-9673-1DDF4049943C}">
      <dgm:prSet/>
      <dgm:spPr/>
      <dgm:t>
        <a:bodyPr/>
        <a:lstStyle/>
        <a:p>
          <a:endParaRPr lang="en-GB"/>
        </a:p>
      </dgm:t>
    </dgm:pt>
    <dgm:pt modelId="{748310EB-09F5-4550-B837-7D1B1D1EBC82}">
      <dgm:prSet phldrT="[Text]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/>
            <a:t>BC</a:t>
          </a:r>
        </a:p>
        <a:p>
          <a:r>
            <a:rPr lang="en-US" dirty="0"/>
            <a:t>1 CT</a:t>
          </a:r>
          <a:endParaRPr lang="en-GB" dirty="0"/>
        </a:p>
      </dgm:t>
    </dgm:pt>
    <dgm:pt modelId="{18A57F55-EE07-4DA8-8C2F-A4284FE0C51D}" type="parTrans" cxnId="{E9854505-922A-4800-9D0C-56F2A754ACFA}">
      <dgm:prSet/>
      <dgm:spPr/>
      <dgm:t>
        <a:bodyPr/>
        <a:lstStyle/>
        <a:p>
          <a:endParaRPr lang="en-GB"/>
        </a:p>
      </dgm:t>
    </dgm:pt>
    <dgm:pt modelId="{6193BE7D-4C0E-4E81-B324-25C0216268AE}" type="sibTrans" cxnId="{E9854505-922A-4800-9D0C-56F2A754ACFA}">
      <dgm:prSet/>
      <dgm:spPr/>
      <dgm:t>
        <a:bodyPr/>
        <a:lstStyle/>
        <a:p>
          <a:endParaRPr lang="en-GB"/>
        </a:p>
      </dgm:t>
    </dgm:pt>
    <dgm:pt modelId="{5DBE2743-0735-4512-A59A-4E9153790BA3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DC</a:t>
          </a:r>
        </a:p>
        <a:p>
          <a:r>
            <a:rPr lang="en-US" dirty="0"/>
            <a:t>2 CT</a:t>
          </a:r>
          <a:endParaRPr lang="en-GB" dirty="0"/>
        </a:p>
      </dgm:t>
    </dgm:pt>
    <dgm:pt modelId="{7B14D8C1-7365-45BA-BCFF-6011127DE639}" type="parTrans" cxnId="{09220E3F-E088-48E0-BFC2-74E16DEFC114}">
      <dgm:prSet/>
      <dgm:spPr/>
      <dgm:t>
        <a:bodyPr/>
        <a:lstStyle/>
        <a:p>
          <a:endParaRPr lang="en-GB"/>
        </a:p>
      </dgm:t>
    </dgm:pt>
    <dgm:pt modelId="{85EDBBB8-5077-46A3-9065-0DA5271F7239}" type="sibTrans" cxnId="{09220E3F-E088-48E0-BFC2-74E16DEFC114}">
      <dgm:prSet/>
      <dgm:spPr/>
      <dgm:t>
        <a:bodyPr/>
        <a:lstStyle/>
        <a:p>
          <a:endParaRPr lang="en-GB"/>
        </a:p>
      </dgm:t>
    </dgm:pt>
    <dgm:pt modelId="{C5B8ACDA-8B71-4A89-B70C-2F4A27724D2D}">
      <dgm:prSet phldrT="[Text]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/>
            <a:t>DC</a:t>
          </a:r>
        </a:p>
        <a:p>
          <a:r>
            <a:rPr lang="en-GB" dirty="0"/>
            <a:t>3 CT</a:t>
          </a:r>
        </a:p>
      </dgm:t>
    </dgm:pt>
    <dgm:pt modelId="{9EAE7221-103A-4759-A780-2EB2011667AA}" type="parTrans" cxnId="{7B89708F-4322-4AC6-B90E-7FB42F8EDFE0}">
      <dgm:prSet/>
      <dgm:spPr/>
      <dgm:t>
        <a:bodyPr/>
        <a:lstStyle/>
        <a:p>
          <a:endParaRPr lang="en-GB"/>
        </a:p>
      </dgm:t>
    </dgm:pt>
    <dgm:pt modelId="{C3FA74FC-7210-43A5-87A7-FFD660819CB2}" type="sibTrans" cxnId="{7B89708F-4322-4AC6-B90E-7FB42F8EDFE0}">
      <dgm:prSet/>
      <dgm:spPr/>
      <dgm:t>
        <a:bodyPr/>
        <a:lstStyle/>
        <a:p>
          <a:endParaRPr lang="en-GB"/>
        </a:p>
      </dgm:t>
    </dgm:pt>
    <dgm:pt modelId="{8D8803A4-03D2-475F-9D1B-4A5E8C7A1B02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DC</a:t>
          </a:r>
          <a:endParaRPr lang="en-GB" dirty="0"/>
        </a:p>
      </dgm:t>
    </dgm:pt>
    <dgm:pt modelId="{8F554230-1B18-4B57-9829-EB8560769B49}" type="parTrans" cxnId="{034B62AF-F7AA-473B-957C-F502CF68DFD6}">
      <dgm:prSet/>
      <dgm:spPr/>
      <dgm:t>
        <a:bodyPr/>
        <a:lstStyle/>
        <a:p>
          <a:endParaRPr lang="en-GB"/>
        </a:p>
      </dgm:t>
    </dgm:pt>
    <dgm:pt modelId="{0D2D905A-BE47-4102-9D19-2803371DBDC5}" type="sibTrans" cxnId="{034B62AF-F7AA-473B-957C-F502CF68DFD6}">
      <dgm:prSet/>
      <dgm:spPr/>
      <dgm:t>
        <a:bodyPr/>
        <a:lstStyle/>
        <a:p>
          <a:endParaRPr lang="en-GB"/>
        </a:p>
      </dgm:t>
    </dgm:pt>
    <dgm:pt modelId="{89FDD151-2767-4654-8F27-B291EE572854}">
      <dgm:prSet phldrT="[Text]"/>
      <dgm:spPr>
        <a:noFill/>
      </dgm:spPr>
      <dgm:t>
        <a:bodyPr/>
        <a:lstStyle/>
        <a:p>
          <a:r>
            <a:rPr lang="en-US" dirty="0"/>
            <a:t>DC</a:t>
          </a:r>
          <a:endParaRPr lang="en-GB" dirty="0"/>
        </a:p>
      </dgm:t>
    </dgm:pt>
    <dgm:pt modelId="{52F8B56C-325E-489B-B602-C64E7CD2388A}" type="parTrans" cxnId="{2CFE1E0B-3F92-4686-BC77-FA1E9E31FED3}">
      <dgm:prSet/>
      <dgm:spPr/>
      <dgm:t>
        <a:bodyPr/>
        <a:lstStyle/>
        <a:p>
          <a:endParaRPr lang="en-GB"/>
        </a:p>
      </dgm:t>
    </dgm:pt>
    <dgm:pt modelId="{9DF34175-B017-48BB-BA7F-FEE4BFF43EF0}" type="sibTrans" cxnId="{2CFE1E0B-3F92-4686-BC77-FA1E9E31FED3}">
      <dgm:prSet/>
      <dgm:spPr/>
      <dgm:t>
        <a:bodyPr/>
        <a:lstStyle/>
        <a:p>
          <a:endParaRPr lang="en-GB"/>
        </a:p>
      </dgm:t>
    </dgm:pt>
    <dgm:pt modelId="{BBF1F75E-3585-49A3-A516-33EC9066F31F}">
      <dgm:prSet/>
      <dgm:spPr/>
      <dgm:t>
        <a:bodyPr/>
        <a:lstStyle/>
        <a:p>
          <a:r>
            <a:rPr lang="en-GB" i="1" dirty="0"/>
            <a:t>...</a:t>
          </a:r>
        </a:p>
        <a:p>
          <a:r>
            <a:rPr lang="en-GB" i="1" dirty="0"/>
            <a:t>6 more coming</a:t>
          </a:r>
          <a:br>
            <a:rPr lang="en-GB" dirty="0"/>
          </a:br>
          <a:endParaRPr lang="en-GB" dirty="0"/>
        </a:p>
      </dgm:t>
    </dgm:pt>
    <dgm:pt modelId="{31755E4D-0FFB-48C8-B952-6A20535CA35D}" type="parTrans" cxnId="{92AE000C-2DDC-4540-AC9A-7BC6E0DA0B3D}">
      <dgm:prSet/>
      <dgm:spPr/>
      <dgm:t>
        <a:bodyPr/>
        <a:lstStyle/>
        <a:p>
          <a:endParaRPr lang="en-GB"/>
        </a:p>
      </dgm:t>
    </dgm:pt>
    <dgm:pt modelId="{0AC2D7B5-97B6-4021-94EA-EC81EE57CE8E}" type="sibTrans" cxnId="{92AE000C-2DDC-4540-AC9A-7BC6E0DA0B3D}">
      <dgm:prSet/>
      <dgm:spPr/>
      <dgm:t>
        <a:bodyPr/>
        <a:lstStyle/>
        <a:p>
          <a:endParaRPr lang="en-GB"/>
        </a:p>
      </dgm:t>
    </dgm:pt>
    <dgm:pt modelId="{61C7EDB2-C0C3-4082-A115-CEE26699FD09}" type="pres">
      <dgm:prSet presAssocID="{5618EB76-E750-49A9-A3EE-3CA108DB2A3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79DE1B4-466D-4A34-907C-7B36C9252F60}" type="pres">
      <dgm:prSet presAssocID="{5618EB76-E750-49A9-A3EE-3CA108DB2A39}" presName="hierFlow" presStyleCnt="0"/>
      <dgm:spPr/>
    </dgm:pt>
    <dgm:pt modelId="{DE3E2FCE-13DA-4A4D-AF60-1BF049BE0793}" type="pres">
      <dgm:prSet presAssocID="{5618EB76-E750-49A9-A3EE-3CA108DB2A3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1BACEA8-D22A-4922-816E-87B8ACA44338}" type="pres">
      <dgm:prSet presAssocID="{34680E42-B52F-497B-B1B7-B10957620D5E}" presName="Name14" presStyleCnt="0"/>
      <dgm:spPr/>
    </dgm:pt>
    <dgm:pt modelId="{C76CF5DD-DE53-49E7-8366-96A608162019}" type="pres">
      <dgm:prSet presAssocID="{34680E42-B52F-497B-B1B7-B10957620D5E}" presName="level1Shape" presStyleLbl="node0" presStyleIdx="0" presStyleCnt="1">
        <dgm:presLayoutVars>
          <dgm:chPref val="3"/>
        </dgm:presLayoutVars>
      </dgm:prSet>
      <dgm:spPr/>
    </dgm:pt>
    <dgm:pt modelId="{3F807324-5737-4EC5-BB2F-502D06E6EF42}" type="pres">
      <dgm:prSet presAssocID="{34680E42-B52F-497B-B1B7-B10957620D5E}" presName="hierChild2" presStyleCnt="0"/>
      <dgm:spPr/>
    </dgm:pt>
    <dgm:pt modelId="{0AD50C34-DB5D-4FA6-AFCC-43DF51653062}" type="pres">
      <dgm:prSet presAssocID="{1711F9AB-CB41-4FB2-A19E-A2F4D429BB25}" presName="Name19" presStyleLbl="parChTrans1D2" presStyleIdx="0" presStyleCnt="2"/>
      <dgm:spPr/>
    </dgm:pt>
    <dgm:pt modelId="{07B72D57-D602-4F43-94C2-4547430CCDE0}" type="pres">
      <dgm:prSet presAssocID="{9C0810D9-C41E-425E-A9BF-790689BA67FC}" presName="Name21" presStyleCnt="0"/>
      <dgm:spPr/>
    </dgm:pt>
    <dgm:pt modelId="{D8E0382F-0E45-41F2-8C90-0348BA9BFA95}" type="pres">
      <dgm:prSet presAssocID="{9C0810D9-C41E-425E-A9BF-790689BA67FC}" presName="level2Shape" presStyleLbl="node2" presStyleIdx="0" presStyleCnt="2"/>
      <dgm:spPr/>
    </dgm:pt>
    <dgm:pt modelId="{12A32861-CB3B-4840-948C-117CE61D5D09}" type="pres">
      <dgm:prSet presAssocID="{9C0810D9-C41E-425E-A9BF-790689BA67FC}" presName="hierChild3" presStyleCnt="0"/>
      <dgm:spPr/>
    </dgm:pt>
    <dgm:pt modelId="{69123040-E517-4F42-ADDD-474268092CE9}" type="pres">
      <dgm:prSet presAssocID="{E93659C0-FBEA-40DA-B1E2-D0E4E90F20F0}" presName="Name19" presStyleLbl="parChTrans1D3" presStyleIdx="0" presStyleCnt="5"/>
      <dgm:spPr/>
    </dgm:pt>
    <dgm:pt modelId="{52BC8B89-16C6-4DAD-BE00-D8972F2AC4F1}" type="pres">
      <dgm:prSet presAssocID="{97359CEA-4D08-43FF-AE58-ADFA939901EB}" presName="Name21" presStyleCnt="0"/>
      <dgm:spPr/>
    </dgm:pt>
    <dgm:pt modelId="{4A9CEA79-10E2-4EF2-9691-77A9D7286D41}" type="pres">
      <dgm:prSet presAssocID="{97359CEA-4D08-43FF-AE58-ADFA939901EB}" presName="level2Shape" presStyleLbl="node3" presStyleIdx="0" presStyleCnt="5"/>
      <dgm:spPr/>
    </dgm:pt>
    <dgm:pt modelId="{A3AFA662-5BBC-407F-A48F-7FA8C4609831}" type="pres">
      <dgm:prSet presAssocID="{97359CEA-4D08-43FF-AE58-ADFA939901EB}" presName="hierChild3" presStyleCnt="0"/>
      <dgm:spPr/>
    </dgm:pt>
    <dgm:pt modelId="{5F03AC7E-D399-4673-99F0-AAEDE3D13296}" type="pres">
      <dgm:prSet presAssocID="{38EFDFDF-7665-4178-AF3C-762663DA5735}" presName="Name19" presStyleLbl="parChTrans1D4" presStyleIdx="0" presStyleCnt="12"/>
      <dgm:spPr/>
    </dgm:pt>
    <dgm:pt modelId="{31496A0B-5968-4BA3-9932-C15E4BD5117C}" type="pres">
      <dgm:prSet presAssocID="{FBC4A7FD-1488-4618-91AD-C53568773F31}" presName="Name21" presStyleCnt="0"/>
      <dgm:spPr/>
    </dgm:pt>
    <dgm:pt modelId="{37E6C37C-1746-4F86-B6A2-EBCB321098B0}" type="pres">
      <dgm:prSet presAssocID="{FBC4A7FD-1488-4618-91AD-C53568773F31}" presName="level2Shape" presStyleLbl="node4" presStyleIdx="0" presStyleCnt="12"/>
      <dgm:spPr/>
    </dgm:pt>
    <dgm:pt modelId="{DE35A2E8-911E-40DC-A6E1-A4A5E95F8D5D}" type="pres">
      <dgm:prSet presAssocID="{FBC4A7FD-1488-4618-91AD-C53568773F31}" presName="hierChild3" presStyleCnt="0"/>
      <dgm:spPr/>
    </dgm:pt>
    <dgm:pt modelId="{34D52E98-D88E-44F9-ABF8-5C2097EDAA06}" type="pres">
      <dgm:prSet presAssocID="{6C6B4556-3433-424F-AFE2-37F25893E7D0}" presName="Name19" presStyleLbl="parChTrans1D4" presStyleIdx="1" presStyleCnt="12"/>
      <dgm:spPr/>
    </dgm:pt>
    <dgm:pt modelId="{A88475BA-C4BE-4C3E-9BBE-3CEA1B859E54}" type="pres">
      <dgm:prSet presAssocID="{415DDFC9-C24B-4F92-A60B-5F3FC886B3C8}" presName="Name21" presStyleCnt="0"/>
      <dgm:spPr/>
    </dgm:pt>
    <dgm:pt modelId="{FEE88E8E-6638-46B7-ABF0-ADA84B1A0381}" type="pres">
      <dgm:prSet presAssocID="{415DDFC9-C24B-4F92-A60B-5F3FC886B3C8}" presName="level2Shape" presStyleLbl="node4" presStyleIdx="1" presStyleCnt="12"/>
      <dgm:spPr/>
    </dgm:pt>
    <dgm:pt modelId="{9FA4559C-E958-48D0-94E1-289A2946A828}" type="pres">
      <dgm:prSet presAssocID="{415DDFC9-C24B-4F92-A60B-5F3FC886B3C8}" presName="hierChild3" presStyleCnt="0"/>
      <dgm:spPr/>
    </dgm:pt>
    <dgm:pt modelId="{E8C088F0-A8EE-4F63-ADDF-E17FF5423E01}" type="pres">
      <dgm:prSet presAssocID="{7B14D8C1-7365-45BA-BCFF-6011127DE639}" presName="Name19" presStyleLbl="parChTrans1D4" presStyleIdx="2" presStyleCnt="12"/>
      <dgm:spPr/>
    </dgm:pt>
    <dgm:pt modelId="{50E28771-7CDE-4FF1-B1E7-EFC50EBC8B20}" type="pres">
      <dgm:prSet presAssocID="{5DBE2743-0735-4512-A59A-4E9153790BA3}" presName="Name21" presStyleCnt="0"/>
      <dgm:spPr/>
    </dgm:pt>
    <dgm:pt modelId="{E497D39D-7C6C-4E89-A61C-F0C8148EC2D8}" type="pres">
      <dgm:prSet presAssocID="{5DBE2743-0735-4512-A59A-4E9153790BA3}" presName="level2Shape" presStyleLbl="node4" presStyleIdx="2" presStyleCnt="12"/>
      <dgm:spPr/>
    </dgm:pt>
    <dgm:pt modelId="{95BBB06F-4E7C-4DFD-98D3-18BBB90D255E}" type="pres">
      <dgm:prSet presAssocID="{5DBE2743-0735-4512-A59A-4E9153790BA3}" presName="hierChild3" presStyleCnt="0"/>
      <dgm:spPr/>
    </dgm:pt>
    <dgm:pt modelId="{FA81C967-68CB-426B-86EA-47505CDC544A}" type="pres">
      <dgm:prSet presAssocID="{0FA21913-C6D3-42E8-A5AD-D389D1BFFBFD}" presName="Name19" presStyleLbl="parChTrans1D3" presStyleIdx="1" presStyleCnt="5"/>
      <dgm:spPr/>
    </dgm:pt>
    <dgm:pt modelId="{A8A54914-23E0-4A29-A452-470351D4B2E3}" type="pres">
      <dgm:prSet presAssocID="{A710D9F4-916A-4B35-88C8-8E61E7176278}" presName="Name21" presStyleCnt="0"/>
      <dgm:spPr/>
    </dgm:pt>
    <dgm:pt modelId="{42BB7D5D-2062-4C6A-8507-33BC37D6A2AD}" type="pres">
      <dgm:prSet presAssocID="{A710D9F4-916A-4B35-88C8-8E61E7176278}" presName="level2Shape" presStyleLbl="node3" presStyleIdx="1" presStyleCnt="5"/>
      <dgm:spPr/>
    </dgm:pt>
    <dgm:pt modelId="{4A1C887A-CA8A-46B6-AA62-EA9EF2EC9767}" type="pres">
      <dgm:prSet presAssocID="{A710D9F4-916A-4B35-88C8-8E61E7176278}" presName="hierChild3" presStyleCnt="0"/>
      <dgm:spPr/>
    </dgm:pt>
    <dgm:pt modelId="{FE16EE44-E001-42F5-ADF3-6D1B97D6E56D}" type="pres">
      <dgm:prSet presAssocID="{96D32E77-5047-4A2A-8F45-73248EB25A2F}" presName="Name19" presStyleLbl="parChTrans1D4" presStyleIdx="3" presStyleCnt="12"/>
      <dgm:spPr/>
    </dgm:pt>
    <dgm:pt modelId="{B67C18E3-9480-4422-8D72-35F39B7806BB}" type="pres">
      <dgm:prSet presAssocID="{F0906F5C-F7CC-42EC-8A5A-A787AB0572D1}" presName="Name21" presStyleCnt="0"/>
      <dgm:spPr/>
    </dgm:pt>
    <dgm:pt modelId="{B35906E1-8258-432A-B725-CED9BE7AF46B}" type="pres">
      <dgm:prSet presAssocID="{F0906F5C-F7CC-42EC-8A5A-A787AB0572D1}" presName="level2Shape" presStyleLbl="node4" presStyleIdx="3" presStyleCnt="12"/>
      <dgm:spPr/>
    </dgm:pt>
    <dgm:pt modelId="{806BEDF5-46CE-4157-9E32-F58575F7B32F}" type="pres">
      <dgm:prSet presAssocID="{F0906F5C-F7CC-42EC-8A5A-A787AB0572D1}" presName="hierChild3" presStyleCnt="0"/>
      <dgm:spPr/>
    </dgm:pt>
    <dgm:pt modelId="{7156C74F-CC0F-46C5-B1D3-E79C1F7A1895}" type="pres">
      <dgm:prSet presAssocID="{F93D636E-2D54-420C-8447-66F5D620520C}" presName="Name19" presStyleLbl="parChTrans1D4" presStyleIdx="4" presStyleCnt="12"/>
      <dgm:spPr/>
    </dgm:pt>
    <dgm:pt modelId="{89ACB20D-AFB2-4B78-AE93-409FC8E3D72E}" type="pres">
      <dgm:prSet presAssocID="{A43D9D80-6CF2-4C08-9973-5AC5570FD8A1}" presName="Name21" presStyleCnt="0"/>
      <dgm:spPr/>
    </dgm:pt>
    <dgm:pt modelId="{C02E2C9E-A6E9-41D5-8E12-E61AEF48D47B}" type="pres">
      <dgm:prSet presAssocID="{A43D9D80-6CF2-4C08-9973-5AC5570FD8A1}" presName="level2Shape" presStyleLbl="node4" presStyleIdx="4" presStyleCnt="12"/>
      <dgm:spPr/>
    </dgm:pt>
    <dgm:pt modelId="{F0DD6A5C-1BFF-4F22-92B3-78A9ED1A7B83}" type="pres">
      <dgm:prSet presAssocID="{A43D9D80-6CF2-4C08-9973-5AC5570FD8A1}" presName="hierChild3" presStyleCnt="0"/>
      <dgm:spPr/>
    </dgm:pt>
    <dgm:pt modelId="{653F5572-7C1B-44D2-B9DA-739C56D1176A}" type="pres">
      <dgm:prSet presAssocID="{9EAE7221-103A-4759-A780-2EB2011667AA}" presName="Name19" presStyleLbl="parChTrans1D4" presStyleIdx="5" presStyleCnt="12"/>
      <dgm:spPr/>
    </dgm:pt>
    <dgm:pt modelId="{156F68C1-5F8B-42FE-837D-340395ADC57D}" type="pres">
      <dgm:prSet presAssocID="{C5B8ACDA-8B71-4A89-B70C-2F4A27724D2D}" presName="Name21" presStyleCnt="0"/>
      <dgm:spPr/>
    </dgm:pt>
    <dgm:pt modelId="{3F318F1E-68D0-4E5B-9F4C-9635690B4B9E}" type="pres">
      <dgm:prSet presAssocID="{C5B8ACDA-8B71-4A89-B70C-2F4A27724D2D}" presName="level2Shape" presStyleLbl="node4" presStyleIdx="5" presStyleCnt="12"/>
      <dgm:spPr/>
    </dgm:pt>
    <dgm:pt modelId="{15132850-BC50-4D21-8790-6EABFC1D2932}" type="pres">
      <dgm:prSet presAssocID="{C5B8ACDA-8B71-4A89-B70C-2F4A27724D2D}" presName="hierChild3" presStyleCnt="0"/>
      <dgm:spPr/>
    </dgm:pt>
    <dgm:pt modelId="{42E4074C-AFB3-45DF-80D8-8A57F94AC476}" type="pres">
      <dgm:prSet presAssocID="{B641101B-B0AF-430A-A27D-080C920A0426}" presName="Name19" presStyleLbl="parChTrans1D2" presStyleIdx="1" presStyleCnt="2"/>
      <dgm:spPr/>
    </dgm:pt>
    <dgm:pt modelId="{2F656D99-1335-45A3-93B1-5F0B5634CF88}" type="pres">
      <dgm:prSet presAssocID="{A0CEC712-5C7D-4EC1-9D56-44E3DA2BC641}" presName="Name21" presStyleCnt="0"/>
      <dgm:spPr/>
    </dgm:pt>
    <dgm:pt modelId="{13C6429B-C0FC-48C0-A2B8-77CBC4B1B0CF}" type="pres">
      <dgm:prSet presAssocID="{A0CEC712-5C7D-4EC1-9D56-44E3DA2BC641}" presName="level2Shape" presStyleLbl="node2" presStyleIdx="1" presStyleCnt="2"/>
      <dgm:spPr/>
    </dgm:pt>
    <dgm:pt modelId="{62F04B27-0FC3-443E-ADCF-CEC5268A0B98}" type="pres">
      <dgm:prSet presAssocID="{A0CEC712-5C7D-4EC1-9D56-44E3DA2BC641}" presName="hierChild3" presStyleCnt="0"/>
      <dgm:spPr/>
    </dgm:pt>
    <dgm:pt modelId="{00903EAC-4E7F-4EA5-8BC4-86C9701300B8}" type="pres">
      <dgm:prSet presAssocID="{2D9B5057-938E-4A16-B04C-D6B1363A16F0}" presName="Name19" presStyleLbl="parChTrans1D3" presStyleIdx="2" presStyleCnt="5"/>
      <dgm:spPr/>
    </dgm:pt>
    <dgm:pt modelId="{A16AD364-F16B-4783-B289-861664D545EA}" type="pres">
      <dgm:prSet presAssocID="{5855891F-9F33-4048-8E74-CF377164E0AB}" presName="Name21" presStyleCnt="0"/>
      <dgm:spPr/>
    </dgm:pt>
    <dgm:pt modelId="{9D5B8B64-53E9-492C-96CF-0E676230B4E0}" type="pres">
      <dgm:prSet presAssocID="{5855891F-9F33-4048-8E74-CF377164E0AB}" presName="level2Shape" presStyleLbl="node3" presStyleIdx="2" presStyleCnt="5"/>
      <dgm:spPr/>
    </dgm:pt>
    <dgm:pt modelId="{21B91FD7-52FB-4D28-ABFF-F08848851157}" type="pres">
      <dgm:prSet presAssocID="{5855891F-9F33-4048-8E74-CF377164E0AB}" presName="hierChild3" presStyleCnt="0"/>
      <dgm:spPr/>
    </dgm:pt>
    <dgm:pt modelId="{2BC84168-9BB4-471B-AC86-FEDADEB1ACA5}" type="pres">
      <dgm:prSet presAssocID="{3FAED1CB-D66B-4124-840E-AF3480AA5DDC}" presName="Name19" presStyleLbl="parChTrans1D4" presStyleIdx="6" presStyleCnt="12"/>
      <dgm:spPr/>
    </dgm:pt>
    <dgm:pt modelId="{3E423F1C-87CF-4275-A301-C5C7259B83F8}" type="pres">
      <dgm:prSet presAssocID="{CA490002-4562-40E5-A0DE-DB4A303342C2}" presName="Name21" presStyleCnt="0"/>
      <dgm:spPr/>
    </dgm:pt>
    <dgm:pt modelId="{6E9744EB-61AB-4FA2-830B-0C7A1026F87F}" type="pres">
      <dgm:prSet presAssocID="{CA490002-4562-40E5-A0DE-DB4A303342C2}" presName="level2Shape" presStyleLbl="node4" presStyleIdx="6" presStyleCnt="12"/>
      <dgm:spPr/>
    </dgm:pt>
    <dgm:pt modelId="{7951F584-7D54-4FB5-8F8A-255D371E6025}" type="pres">
      <dgm:prSet presAssocID="{CA490002-4562-40E5-A0DE-DB4A303342C2}" presName="hierChild3" presStyleCnt="0"/>
      <dgm:spPr/>
    </dgm:pt>
    <dgm:pt modelId="{F8181DD5-EC9C-4BA0-B9E7-F9B4FA775071}" type="pres">
      <dgm:prSet presAssocID="{A4E3F3CC-6AB8-4199-87F8-504E0F951FDE}" presName="Name19" presStyleLbl="parChTrans1D4" presStyleIdx="7" presStyleCnt="12"/>
      <dgm:spPr/>
    </dgm:pt>
    <dgm:pt modelId="{6C036537-1A0F-412C-9848-14CFC1335D13}" type="pres">
      <dgm:prSet presAssocID="{0BD06F39-A01B-4A2F-A7DF-E4FC3AE21A5E}" presName="Name21" presStyleCnt="0"/>
      <dgm:spPr/>
    </dgm:pt>
    <dgm:pt modelId="{DDEFA905-969E-452B-9911-90DF76659773}" type="pres">
      <dgm:prSet presAssocID="{0BD06F39-A01B-4A2F-A7DF-E4FC3AE21A5E}" presName="level2Shape" presStyleLbl="node4" presStyleIdx="7" presStyleCnt="12"/>
      <dgm:spPr/>
    </dgm:pt>
    <dgm:pt modelId="{00EAF22B-36FD-4366-BD34-C0830DCED3A5}" type="pres">
      <dgm:prSet presAssocID="{0BD06F39-A01B-4A2F-A7DF-E4FC3AE21A5E}" presName="hierChild3" presStyleCnt="0"/>
      <dgm:spPr/>
    </dgm:pt>
    <dgm:pt modelId="{8FD98F64-9814-445F-AACD-A01D164C577C}" type="pres">
      <dgm:prSet presAssocID="{52F8B56C-325E-489B-B602-C64E7CD2388A}" presName="Name19" presStyleLbl="parChTrans1D4" presStyleIdx="8" presStyleCnt="12"/>
      <dgm:spPr/>
    </dgm:pt>
    <dgm:pt modelId="{F71B55C1-B2E6-462C-9254-588E53BD8E7C}" type="pres">
      <dgm:prSet presAssocID="{89FDD151-2767-4654-8F27-B291EE572854}" presName="Name21" presStyleCnt="0"/>
      <dgm:spPr/>
    </dgm:pt>
    <dgm:pt modelId="{5C97B94D-2CC4-4413-A70A-A0A1D4A93B49}" type="pres">
      <dgm:prSet presAssocID="{89FDD151-2767-4654-8F27-B291EE572854}" presName="level2Shape" presStyleLbl="node4" presStyleIdx="8" presStyleCnt="12"/>
      <dgm:spPr/>
    </dgm:pt>
    <dgm:pt modelId="{C5F5F70D-BABE-41FC-9669-C3B1A3099B97}" type="pres">
      <dgm:prSet presAssocID="{89FDD151-2767-4654-8F27-B291EE572854}" presName="hierChild3" presStyleCnt="0"/>
      <dgm:spPr/>
    </dgm:pt>
    <dgm:pt modelId="{219BFEDD-7C3D-42DB-9F87-54B66853D8E5}" type="pres">
      <dgm:prSet presAssocID="{EF1747C9-8456-4508-8C7B-115520921467}" presName="Name19" presStyleLbl="parChTrans1D3" presStyleIdx="3" presStyleCnt="5"/>
      <dgm:spPr/>
    </dgm:pt>
    <dgm:pt modelId="{37C972AB-14C5-4624-9355-BBD476C435A0}" type="pres">
      <dgm:prSet presAssocID="{E42D6797-60E9-4F2B-8E0A-7FFF810F9C30}" presName="Name21" presStyleCnt="0"/>
      <dgm:spPr/>
    </dgm:pt>
    <dgm:pt modelId="{7FF8CCF3-B8AE-4A63-BD19-C5797BA230F2}" type="pres">
      <dgm:prSet presAssocID="{E42D6797-60E9-4F2B-8E0A-7FFF810F9C30}" presName="level2Shape" presStyleLbl="node3" presStyleIdx="3" presStyleCnt="5"/>
      <dgm:spPr/>
    </dgm:pt>
    <dgm:pt modelId="{339B819A-F202-4AC8-9962-9FE1033F6A61}" type="pres">
      <dgm:prSet presAssocID="{E42D6797-60E9-4F2B-8E0A-7FFF810F9C30}" presName="hierChild3" presStyleCnt="0"/>
      <dgm:spPr/>
    </dgm:pt>
    <dgm:pt modelId="{A50D7BD9-585B-42FF-A10B-763143165C3B}" type="pres">
      <dgm:prSet presAssocID="{18A57F55-EE07-4DA8-8C2F-A4284FE0C51D}" presName="Name19" presStyleLbl="parChTrans1D4" presStyleIdx="9" presStyleCnt="12"/>
      <dgm:spPr/>
    </dgm:pt>
    <dgm:pt modelId="{3D3DC8A4-F95E-40F2-9543-1490FC13503F}" type="pres">
      <dgm:prSet presAssocID="{748310EB-09F5-4550-B837-7D1B1D1EBC82}" presName="Name21" presStyleCnt="0"/>
      <dgm:spPr/>
    </dgm:pt>
    <dgm:pt modelId="{A3504D36-BBAA-4761-A544-BDE59B353019}" type="pres">
      <dgm:prSet presAssocID="{748310EB-09F5-4550-B837-7D1B1D1EBC82}" presName="level2Shape" presStyleLbl="node4" presStyleIdx="9" presStyleCnt="12"/>
      <dgm:spPr/>
    </dgm:pt>
    <dgm:pt modelId="{2D48735C-6490-438A-9A97-A164A5F4D212}" type="pres">
      <dgm:prSet presAssocID="{748310EB-09F5-4550-B837-7D1B1D1EBC82}" presName="hierChild3" presStyleCnt="0"/>
      <dgm:spPr/>
    </dgm:pt>
    <dgm:pt modelId="{D949A0CE-27E1-4588-AACF-27AA6CA8131C}" type="pres">
      <dgm:prSet presAssocID="{E6BDF647-40DB-4510-AE74-13AC107BC903}" presName="Name19" presStyleLbl="parChTrans1D4" presStyleIdx="10" presStyleCnt="12"/>
      <dgm:spPr/>
    </dgm:pt>
    <dgm:pt modelId="{2A56D4C5-3CC8-40AF-9E04-E999C412488A}" type="pres">
      <dgm:prSet presAssocID="{AD00438E-4F40-4012-8A8F-E94D972335FA}" presName="Name21" presStyleCnt="0"/>
      <dgm:spPr/>
    </dgm:pt>
    <dgm:pt modelId="{1E53DCCF-FAC0-4AE0-AC7F-8CB7E7E745EF}" type="pres">
      <dgm:prSet presAssocID="{AD00438E-4F40-4012-8A8F-E94D972335FA}" presName="level2Shape" presStyleLbl="node4" presStyleIdx="10" presStyleCnt="12"/>
      <dgm:spPr/>
    </dgm:pt>
    <dgm:pt modelId="{146DEE27-3649-4E19-A8F3-AD8F4BE70CDF}" type="pres">
      <dgm:prSet presAssocID="{AD00438E-4F40-4012-8A8F-E94D972335FA}" presName="hierChild3" presStyleCnt="0"/>
      <dgm:spPr/>
    </dgm:pt>
    <dgm:pt modelId="{A0779179-74C5-41FB-BC83-BA4E04A3740F}" type="pres">
      <dgm:prSet presAssocID="{8F554230-1B18-4B57-9829-EB8560769B49}" presName="Name19" presStyleLbl="parChTrans1D4" presStyleIdx="11" presStyleCnt="12"/>
      <dgm:spPr/>
    </dgm:pt>
    <dgm:pt modelId="{5ECABF68-1FFC-45D4-9A6C-CDAFE37084F7}" type="pres">
      <dgm:prSet presAssocID="{8D8803A4-03D2-475F-9D1B-4A5E8C7A1B02}" presName="Name21" presStyleCnt="0"/>
      <dgm:spPr/>
    </dgm:pt>
    <dgm:pt modelId="{E201F328-9953-49ED-B62D-F53DC28ED2CF}" type="pres">
      <dgm:prSet presAssocID="{8D8803A4-03D2-475F-9D1B-4A5E8C7A1B02}" presName="level2Shape" presStyleLbl="node4" presStyleIdx="11" presStyleCnt="12"/>
      <dgm:spPr/>
    </dgm:pt>
    <dgm:pt modelId="{F1AA43C6-7875-4973-836F-A47A3A419EC5}" type="pres">
      <dgm:prSet presAssocID="{8D8803A4-03D2-475F-9D1B-4A5E8C7A1B02}" presName="hierChild3" presStyleCnt="0"/>
      <dgm:spPr/>
    </dgm:pt>
    <dgm:pt modelId="{68F8D6C8-6748-4EEA-9E08-B69ED00E6E31}" type="pres">
      <dgm:prSet presAssocID="{31755E4D-0FFB-48C8-B952-6A20535CA35D}" presName="Name19" presStyleLbl="parChTrans1D3" presStyleIdx="4" presStyleCnt="5"/>
      <dgm:spPr/>
    </dgm:pt>
    <dgm:pt modelId="{3E95BE32-2D4A-420A-9DE4-2E5E7E81D4C2}" type="pres">
      <dgm:prSet presAssocID="{BBF1F75E-3585-49A3-A516-33EC9066F31F}" presName="Name21" presStyleCnt="0"/>
      <dgm:spPr/>
    </dgm:pt>
    <dgm:pt modelId="{808F06AE-DDFC-4039-9EA2-58F37AC02A66}" type="pres">
      <dgm:prSet presAssocID="{BBF1F75E-3585-49A3-A516-33EC9066F31F}" presName="level2Shape" presStyleLbl="node3" presStyleIdx="4" presStyleCnt="5"/>
      <dgm:spPr/>
    </dgm:pt>
    <dgm:pt modelId="{004F30A6-C2BF-460F-B9F1-BEA00B96FC39}" type="pres">
      <dgm:prSet presAssocID="{BBF1F75E-3585-49A3-A516-33EC9066F31F}" presName="hierChild3" presStyleCnt="0"/>
      <dgm:spPr/>
    </dgm:pt>
    <dgm:pt modelId="{8BA11595-FD89-4BAE-BE34-627F6DDB42A8}" type="pres">
      <dgm:prSet presAssocID="{5618EB76-E750-49A9-A3EE-3CA108DB2A39}" presName="bgShapesFlow" presStyleCnt="0"/>
      <dgm:spPr/>
    </dgm:pt>
  </dgm:ptLst>
  <dgm:cxnLst>
    <dgm:cxn modelId="{E9854505-922A-4800-9D0C-56F2A754ACFA}" srcId="{E42D6797-60E9-4F2B-8E0A-7FFF810F9C30}" destId="{748310EB-09F5-4550-B837-7D1B1D1EBC82}" srcOrd="0" destOrd="0" parTransId="{18A57F55-EE07-4DA8-8C2F-A4284FE0C51D}" sibTransId="{6193BE7D-4C0E-4E81-B324-25C0216268AE}"/>
    <dgm:cxn modelId="{4C2AD806-D7D5-43EA-8E00-ED27270E501C}" srcId="{34680E42-B52F-497B-B1B7-B10957620D5E}" destId="{9C0810D9-C41E-425E-A9BF-790689BA67FC}" srcOrd="0" destOrd="0" parTransId="{1711F9AB-CB41-4FB2-A19E-A2F4D429BB25}" sibTransId="{852892AA-BB39-4229-9A69-02CE9D809D17}"/>
    <dgm:cxn modelId="{A7BC730A-F8CD-4F32-9A45-34E216DDB783}" type="presOf" srcId="{38EFDFDF-7665-4178-AF3C-762663DA5735}" destId="{5F03AC7E-D399-4673-99F0-AAEDE3D13296}" srcOrd="0" destOrd="0" presId="urn:microsoft.com/office/officeart/2005/8/layout/hierarchy6"/>
    <dgm:cxn modelId="{2CFE1E0B-3F92-4686-BC77-FA1E9E31FED3}" srcId="{0BD06F39-A01B-4A2F-A7DF-E4FC3AE21A5E}" destId="{89FDD151-2767-4654-8F27-B291EE572854}" srcOrd="0" destOrd="0" parTransId="{52F8B56C-325E-489B-B602-C64E7CD2388A}" sibTransId="{9DF34175-B017-48BB-BA7F-FEE4BFF43EF0}"/>
    <dgm:cxn modelId="{92AE000C-2DDC-4540-AC9A-7BC6E0DA0B3D}" srcId="{A0CEC712-5C7D-4EC1-9D56-44E3DA2BC641}" destId="{BBF1F75E-3585-49A3-A516-33EC9066F31F}" srcOrd="2" destOrd="0" parTransId="{31755E4D-0FFB-48C8-B952-6A20535CA35D}" sibTransId="{0AC2D7B5-97B6-4021-94EA-EC81EE57CE8E}"/>
    <dgm:cxn modelId="{E5025813-29D2-4FC6-9E84-0C15E770EE9C}" type="presOf" srcId="{18A57F55-EE07-4DA8-8C2F-A4284FE0C51D}" destId="{A50D7BD9-585B-42FF-A10B-763143165C3B}" srcOrd="0" destOrd="0" presId="urn:microsoft.com/office/officeart/2005/8/layout/hierarchy6"/>
    <dgm:cxn modelId="{67A3001E-DF4E-4B51-AA79-755DD5112F0A}" type="presOf" srcId="{415DDFC9-C24B-4F92-A60B-5F3FC886B3C8}" destId="{FEE88E8E-6638-46B7-ABF0-ADA84B1A0381}" srcOrd="0" destOrd="0" presId="urn:microsoft.com/office/officeart/2005/8/layout/hierarchy6"/>
    <dgm:cxn modelId="{AD15DE20-807C-4CA6-AAA1-B0C9E021EBFA}" type="presOf" srcId="{CA490002-4562-40E5-A0DE-DB4A303342C2}" destId="{6E9744EB-61AB-4FA2-830B-0C7A1026F87F}" srcOrd="0" destOrd="0" presId="urn:microsoft.com/office/officeart/2005/8/layout/hierarchy6"/>
    <dgm:cxn modelId="{99E7B624-0D43-4876-83F2-811B7A3C0569}" type="presOf" srcId="{3FAED1CB-D66B-4124-840E-AF3480AA5DDC}" destId="{2BC84168-9BB4-471B-AC86-FEDADEB1ACA5}" srcOrd="0" destOrd="0" presId="urn:microsoft.com/office/officeart/2005/8/layout/hierarchy6"/>
    <dgm:cxn modelId="{180BD22B-547C-42F7-AB75-B5C24B0C96A3}" type="presOf" srcId="{5618EB76-E750-49A9-A3EE-3CA108DB2A39}" destId="{61C7EDB2-C0C3-4082-A115-CEE26699FD09}" srcOrd="0" destOrd="0" presId="urn:microsoft.com/office/officeart/2005/8/layout/hierarchy6"/>
    <dgm:cxn modelId="{567EB72C-ABAE-4DC6-9870-9F67CCF5FC8A}" type="presOf" srcId="{F93D636E-2D54-420C-8447-66F5D620520C}" destId="{7156C74F-CC0F-46C5-B1D3-E79C1F7A1895}" srcOrd="0" destOrd="0" presId="urn:microsoft.com/office/officeart/2005/8/layout/hierarchy6"/>
    <dgm:cxn modelId="{CF8E312D-96A4-461A-889B-B99E57404A28}" type="presOf" srcId="{AD00438E-4F40-4012-8A8F-E94D972335FA}" destId="{1E53DCCF-FAC0-4AE0-AC7F-8CB7E7E745EF}" srcOrd="0" destOrd="0" presId="urn:microsoft.com/office/officeart/2005/8/layout/hierarchy6"/>
    <dgm:cxn modelId="{EF43DC32-6648-4388-ADC7-17A4BC0FBAA6}" srcId="{97359CEA-4D08-43FF-AE58-ADFA939901EB}" destId="{FBC4A7FD-1488-4618-91AD-C53568773F31}" srcOrd="0" destOrd="0" parTransId="{38EFDFDF-7665-4178-AF3C-762663DA5735}" sibTransId="{C9A6F70B-2FD8-40A0-A4AB-C5536E70A9CA}"/>
    <dgm:cxn modelId="{E4269934-C3CC-4BAB-BEE6-6FCBA4798933}" type="presOf" srcId="{7B14D8C1-7365-45BA-BCFF-6011127DE639}" destId="{E8C088F0-A8EE-4F63-ADDF-E17FF5423E01}" srcOrd="0" destOrd="0" presId="urn:microsoft.com/office/officeart/2005/8/layout/hierarchy6"/>
    <dgm:cxn modelId="{BE937637-6402-4E00-B1F3-97A563A55D87}" type="presOf" srcId="{EF1747C9-8456-4508-8C7B-115520921467}" destId="{219BFEDD-7C3D-42DB-9F87-54B66853D8E5}" srcOrd="0" destOrd="0" presId="urn:microsoft.com/office/officeart/2005/8/layout/hierarchy6"/>
    <dgm:cxn modelId="{7756DB38-5BC2-4391-ABAF-01621C7C1952}" type="presOf" srcId="{A43D9D80-6CF2-4C08-9973-5AC5570FD8A1}" destId="{C02E2C9E-A6E9-41D5-8E12-E61AEF48D47B}" srcOrd="0" destOrd="0" presId="urn:microsoft.com/office/officeart/2005/8/layout/hierarchy6"/>
    <dgm:cxn modelId="{49471A39-FD76-41F2-9D8B-69DA884EBF40}" type="presOf" srcId="{6C6B4556-3433-424F-AFE2-37F25893E7D0}" destId="{34D52E98-D88E-44F9-ABF8-5C2097EDAA06}" srcOrd="0" destOrd="0" presId="urn:microsoft.com/office/officeart/2005/8/layout/hierarchy6"/>
    <dgm:cxn modelId="{F2485F3C-FD78-4793-863F-E2B816399E3D}" type="presOf" srcId="{96D32E77-5047-4A2A-8F45-73248EB25A2F}" destId="{FE16EE44-E001-42F5-ADF3-6D1B97D6E56D}" srcOrd="0" destOrd="0" presId="urn:microsoft.com/office/officeart/2005/8/layout/hierarchy6"/>
    <dgm:cxn modelId="{09220E3F-E088-48E0-BFC2-74E16DEFC114}" srcId="{415DDFC9-C24B-4F92-A60B-5F3FC886B3C8}" destId="{5DBE2743-0735-4512-A59A-4E9153790BA3}" srcOrd="0" destOrd="0" parTransId="{7B14D8C1-7365-45BA-BCFF-6011127DE639}" sibTransId="{85EDBBB8-5077-46A3-9065-0DA5271F7239}"/>
    <dgm:cxn modelId="{92351E3F-8ABE-4F56-A1BA-D2C96559C070}" srcId="{A710D9F4-916A-4B35-88C8-8E61E7176278}" destId="{F0906F5C-F7CC-42EC-8A5A-A787AB0572D1}" srcOrd="0" destOrd="0" parTransId="{96D32E77-5047-4A2A-8F45-73248EB25A2F}" sibTransId="{9F6756A9-2FA8-463F-BE8E-1F3679815F44}"/>
    <dgm:cxn modelId="{8EFF263F-B3DC-453B-8E68-F6CCA32E562E}" srcId="{9C0810D9-C41E-425E-A9BF-790689BA67FC}" destId="{97359CEA-4D08-43FF-AE58-ADFA939901EB}" srcOrd="0" destOrd="0" parTransId="{E93659C0-FBEA-40DA-B1E2-D0E4E90F20F0}" sibTransId="{E51A1FD0-23A3-4C31-A0A1-5AD85A47B01C}"/>
    <dgm:cxn modelId="{57746240-0542-4B62-A2FF-0706BCDB2FD8}" type="presOf" srcId="{A0CEC712-5C7D-4EC1-9D56-44E3DA2BC641}" destId="{13C6429B-C0FC-48C0-A2B8-77CBC4B1B0CF}" srcOrd="0" destOrd="0" presId="urn:microsoft.com/office/officeart/2005/8/layout/hierarchy6"/>
    <dgm:cxn modelId="{A0EEAC40-5E90-4AEE-90D0-8E7ECF2CB44A}" type="presOf" srcId="{0FA21913-C6D3-42E8-A5AD-D389D1BFFBFD}" destId="{FA81C967-68CB-426B-86EA-47505CDC544A}" srcOrd="0" destOrd="0" presId="urn:microsoft.com/office/officeart/2005/8/layout/hierarchy6"/>
    <dgm:cxn modelId="{1604845D-8256-49E7-83CE-D123D0362B19}" srcId="{5855891F-9F33-4048-8E74-CF377164E0AB}" destId="{CA490002-4562-40E5-A0DE-DB4A303342C2}" srcOrd="0" destOrd="0" parTransId="{3FAED1CB-D66B-4124-840E-AF3480AA5DDC}" sibTransId="{612D3EEF-CE22-4DF5-B8C4-2FEB84A23EB6}"/>
    <dgm:cxn modelId="{BC0B8961-B6FC-4633-B9FB-35EBCCD5365C}" type="presOf" srcId="{97359CEA-4D08-43FF-AE58-ADFA939901EB}" destId="{4A9CEA79-10E2-4EF2-9691-77A9D7286D41}" srcOrd="0" destOrd="0" presId="urn:microsoft.com/office/officeart/2005/8/layout/hierarchy6"/>
    <dgm:cxn modelId="{D0A6C549-DBD9-4F12-A05D-CCA5D5831584}" type="presOf" srcId="{9EAE7221-103A-4759-A780-2EB2011667AA}" destId="{653F5572-7C1B-44D2-B9DA-739C56D1176A}" srcOrd="0" destOrd="0" presId="urn:microsoft.com/office/officeart/2005/8/layout/hierarchy6"/>
    <dgm:cxn modelId="{0D4C664D-52E7-4AF2-A527-440BFEE566B8}" type="presOf" srcId="{8D8803A4-03D2-475F-9D1B-4A5E8C7A1B02}" destId="{E201F328-9953-49ED-B62D-F53DC28ED2CF}" srcOrd="0" destOrd="0" presId="urn:microsoft.com/office/officeart/2005/8/layout/hierarchy6"/>
    <dgm:cxn modelId="{6C63DA4D-F965-470E-BBC6-05FAE8F10BC4}" type="presOf" srcId="{8F554230-1B18-4B57-9829-EB8560769B49}" destId="{A0779179-74C5-41FB-BC83-BA4E04A3740F}" srcOrd="0" destOrd="0" presId="urn:microsoft.com/office/officeart/2005/8/layout/hierarchy6"/>
    <dgm:cxn modelId="{FFF95356-DA07-48E5-9673-1DDF4049943C}" srcId="{A0CEC712-5C7D-4EC1-9D56-44E3DA2BC641}" destId="{E42D6797-60E9-4F2B-8E0A-7FFF810F9C30}" srcOrd="1" destOrd="0" parTransId="{EF1747C9-8456-4508-8C7B-115520921467}" sibTransId="{28128F11-A6B1-47BB-BE00-B6D5A178FABC}"/>
    <dgm:cxn modelId="{CD8C2059-E31A-49D1-BA40-3CF24F47A70D}" type="presOf" srcId="{5DBE2743-0735-4512-A59A-4E9153790BA3}" destId="{E497D39D-7C6C-4E89-A61C-F0C8148EC2D8}" srcOrd="0" destOrd="0" presId="urn:microsoft.com/office/officeart/2005/8/layout/hierarchy6"/>
    <dgm:cxn modelId="{84E95B79-6325-4E38-98A9-288BF06797C5}" type="presOf" srcId="{89FDD151-2767-4654-8F27-B291EE572854}" destId="{5C97B94D-2CC4-4413-A70A-A0A1D4A93B49}" srcOrd="0" destOrd="0" presId="urn:microsoft.com/office/officeart/2005/8/layout/hierarchy6"/>
    <dgm:cxn modelId="{056FEB7C-7FBF-4FB7-BEB5-40F70289029D}" type="presOf" srcId="{34680E42-B52F-497B-B1B7-B10957620D5E}" destId="{C76CF5DD-DE53-49E7-8366-96A608162019}" srcOrd="0" destOrd="0" presId="urn:microsoft.com/office/officeart/2005/8/layout/hierarchy6"/>
    <dgm:cxn modelId="{6660907E-AC78-437C-B290-CDE21674E181}" type="presOf" srcId="{5855891F-9F33-4048-8E74-CF377164E0AB}" destId="{9D5B8B64-53E9-492C-96CF-0E676230B4E0}" srcOrd="0" destOrd="0" presId="urn:microsoft.com/office/officeart/2005/8/layout/hierarchy6"/>
    <dgm:cxn modelId="{A31DBC87-AB8C-4291-9D9A-BA05D66DD7F9}" srcId="{5618EB76-E750-49A9-A3EE-3CA108DB2A39}" destId="{34680E42-B52F-497B-B1B7-B10957620D5E}" srcOrd="0" destOrd="0" parTransId="{A3BBB104-DB14-4264-9479-CC9E3FA13B70}" sibTransId="{3E19E710-ED49-4E43-BFB6-F8E37DA89A7E}"/>
    <dgm:cxn modelId="{A7DB358A-34EA-43C8-8238-693C8873F503}" srcId="{748310EB-09F5-4550-B837-7D1B1D1EBC82}" destId="{AD00438E-4F40-4012-8A8F-E94D972335FA}" srcOrd="0" destOrd="0" parTransId="{E6BDF647-40DB-4510-AE74-13AC107BC903}" sibTransId="{FC89E759-9C20-4848-BC62-24AFE7D1435C}"/>
    <dgm:cxn modelId="{6FDE668B-D1DA-4EC8-B54D-C231CAE46635}" type="presOf" srcId="{F0906F5C-F7CC-42EC-8A5A-A787AB0572D1}" destId="{B35906E1-8258-432A-B725-CED9BE7AF46B}" srcOrd="0" destOrd="0" presId="urn:microsoft.com/office/officeart/2005/8/layout/hierarchy6"/>
    <dgm:cxn modelId="{7B89708F-4322-4AC6-B90E-7FB42F8EDFE0}" srcId="{A43D9D80-6CF2-4C08-9973-5AC5570FD8A1}" destId="{C5B8ACDA-8B71-4A89-B70C-2F4A27724D2D}" srcOrd="0" destOrd="0" parTransId="{9EAE7221-103A-4759-A780-2EB2011667AA}" sibTransId="{C3FA74FC-7210-43A5-87A7-FFD660819CB2}"/>
    <dgm:cxn modelId="{EB656F9A-D5D0-4132-808C-598DD9548A8C}" type="presOf" srcId="{52F8B56C-325E-489B-B602-C64E7CD2388A}" destId="{8FD98F64-9814-445F-AACD-A01D164C577C}" srcOrd="0" destOrd="0" presId="urn:microsoft.com/office/officeart/2005/8/layout/hierarchy6"/>
    <dgm:cxn modelId="{CF46509A-CA8D-40D1-9D56-DC495936E2C2}" type="presOf" srcId="{E6BDF647-40DB-4510-AE74-13AC107BC903}" destId="{D949A0CE-27E1-4588-AACF-27AA6CA8131C}" srcOrd="0" destOrd="0" presId="urn:microsoft.com/office/officeart/2005/8/layout/hierarchy6"/>
    <dgm:cxn modelId="{6A2D4B9B-393A-4FCA-AFBD-3917DAE53F20}" srcId="{FBC4A7FD-1488-4618-91AD-C53568773F31}" destId="{415DDFC9-C24B-4F92-A60B-5F3FC886B3C8}" srcOrd="0" destOrd="0" parTransId="{6C6B4556-3433-424F-AFE2-37F25893E7D0}" sibTransId="{C46FD345-1FC7-402C-AB46-DB645251D53D}"/>
    <dgm:cxn modelId="{21E1F59B-31BC-479E-93E2-5EF469F8CBA1}" type="presOf" srcId="{BBF1F75E-3585-49A3-A516-33EC9066F31F}" destId="{808F06AE-DDFC-4039-9EA2-58F37AC02A66}" srcOrd="0" destOrd="0" presId="urn:microsoft.com/office/officeart/2005/8/layout/hierarchy6"/>
    <dgm:cxn modelId="{12F9FEA8-76A7-4AAE-8675-E2B6F238B69D}" type="presOf" srcId="{1711F9AB-CB41-4FB2-A19E-A2F4D429BB25}" destId="{0AD50C34-DB5D-4FA6-AFCC-43DF51653062}" srcOrd="0" destOrd="0" presId="urn:microsoft.com/office/officeart/2005/8/layout/hierarchy6"/>
    <dgm:cxn modelId="{5C48BAAA-88E8-4C00-B72F-4646CA87F981}" type="presOf" srcId="{B641101B-B0AF-430A-A27D-080C920A0426}" destId="{42E4074C-AFB3-45DF-80D8-8A57F94AC476}" srcOrd="0" destOrd="0" presId="urn:microsoft.com/office/officeart/2005/8/layout/hierarchy6"/>
    <dgm:cxn modelId="{B669EFAC-3B92-4DBD-8044-6F1799675169}" type="presOf" srcId="{E93659C0-FBEA-40DA-B1E2-D0E4E90F20F0}" destId="{69123040-E517-4F42-ADDD-474268092CE9}" srcOrd="0" destOrd="0" presId="urn:microsoft.com/office/officeart/2005/8/layout/hierarchy6"/>
    <dgm:cxn modelId="{034B62AF-F7AA-473B-957C-F502CF68DFD6}" srcId="{AD00438E-4F40-4012-8A8F-E94D972335FA}" destId="{8D8803A4-03D2-475F-9D1B-4A5E8C7A1B02}" srcOrd="0" destOrd="0" parTransId="{8F554230-1B18-4B57-9829-EB8560769B49}" sibTransId="{0D2D905A-BE47-4102-9D19-2803371DBDC5}"/>
    <dgm:cxn modelId="{7E41C7B4-9D29-4BAC-AB2E-AACCCC3DB1A2}" srcId="{34680E42-B52F-497B-B1B7-B10957620D5E}" destId="{A0CEC712-5C7D-4EC1-9D56-44E3DA2BC641}" srcOrd="1" destOrd="0" parTransId="{B641101B-B0AF-430A-A27D-080C920A0426}" sibTransId="{CAA60A5A-C38A-4B48-887A-D81E64C102CA}"/>
    <dgm:cxn modelId="{53DEE4B5-0C27-4053-9EEB-509AAB1A613D}" type="presOf" srcId="{2D9B5057-938E-4A16-B04C-D6B1363A16F0}" destId="{00903EAC-4E7F-4EA5-8BC4-86C9701300B8}" srcOrd="0" destOrd="0" presId="urn:microsoft.com/office/officeart/2005/8/layout/hierarchy6"/>
    <dgm:cxn modelId="{AD8E25B9-44B7-4BD4-BD5C-157469FF649C}" srcId="{F0906F5C-F7CC-42EC-8A5A-A787AB0572D1}" destId="{A43D9D80-6CF2-4C08-9973-5AC5570FD8A1}" srcOrd="0" destOrd="0" parTransId="{F93D636E-2D54-420C-8447-66F5D620520C}" sibTransId="{1D9FB39A-BB66-491A-B35E-DB8BCD2D8AF5}"/>
    <dgm:cxn modelId="{AB2E18BC-2A17-4C23-A1C1-D85173758523}" type="presOf" srcId="{31755E4D-0FFB-48C8-B952-6A20535CA35D}" destId="{68F8D6C8-6748-4EEA-9E08-B69ED00E6E31}" srcOrd="0" destOrd="0" presId="urn:microsoft.com/office/officeart/2005/8/layout/hierarchy6"/>
    <dgm:cxn modelId="{8C090EBF-072C-4F73-9F63-B5552661B096}" srcId="{A0CEC712-5C7D-4EC1-9D56-44E3DA2BC641}" destId="{5855891F-9F33-4048-8E74-CF377164E0AB}" srcOrd="0" destOrd="0" parTransId="{2D9B5057-938E-4A16-B04C-D6B1363A16F0}" sibTransId="{2976900E-8A57-4BD0-BD40-2FD59F713334}"/>
    <dgm:cxn modelId="{FE4340C9-60CC-498F-A7D0-9A1A971FA814}" type="presOf" srcId="{A710D9F4-916A-4B35-88C8-8E61E7176278}" destId="{42BB7D5D-2062-4C6A-8507-33BC37D6A2AD}" srcOrd="0" destOrd="0" presId="urn:microsoft.com/office/officeart/2005/8/layout/hierarchy6"/>
    <dgm:cxn modelId="{DD5662CF-8D42-4AC4-A6B0-25BE703FFAFD}" type="presOf" srcId="{FBC4A7FD-1488-4618-91AD-C53568773F31}" destId="{37E6C37C-1746-4F86-B6A2-EBCB321098B0}" srcOrd="0" destOrd="0" presId="urn:microsoft.com/office/officeart/2005/8/layout/hierarchy6"/>
    <dgm:cxn modelId="{547C23D0-6FF0-4941-B5F3-5D4A0E41C99A}" srcId="{9C0810D9-C41E-425E-A9BF-790689BA67FC}" destId="{A710D9F4-916A-4B35-88C8-8E61E7176278}" srcOrd="1" destOrd="0" parTransId="{0FA21913-C6D3-42E8-A5AD-D389D1BFFBFD}" sibTransId="{9C1C6D87-4587-4395-A30B-350348F050C3}"/>
    <dgm:cxn modelId="{C7D390D8-131F-47E1-8105-9CF8E9A01ACE}" type="presOf" srcId="{9C0810D9-C41E-425E-A9BF-790689BA67FC}" destId="{D8E0382F-0E45-41F2-8C90-0348BA9BFA95}" srcOrd="0" destOrd="0" presId="urn:microsoft.com/office/officeart/2005/8/layout/hierarchy6"/>
    <dgm:cxn modelId="{323312E9-59FB-40AE-9095-5061F57A3A91}" type="presOf" srcId="{C5B8ACDA-8B71-4A89-B70C-2F4A27724D2D}" destId="{3F318F1E-68D0-4E5B-9F4C-9635690B4B9E}" srcOrd="0" destOrd="0" presId="urn:microsoft.com/office/officeart/2005/8/layout/hierarchy6"/>
    <dgm:cxn modelId="{3FEF14EB-9E70-4C86-B14C-3C3FBA041C7B}" type="presOf" srcId="{A4E3F3CC-6AB8-4199-87F8-504E0F951FDE}" destId="{F8181DD5-EC9C-4BA0-B9E7-F9B4FA775071}" srcOrd="0" destOrd="0" presId="urn:microsoft.com/office/officeart/2005/8/layout/hierarchy6"/>
    <dgm:cxn modelId="{26FE5AEE-8D9D-45EC-900B-F106A1A8C34D}" type="presOf" srcId="{0BD06F39-A01B-4A2F-A7DF-E4FC3AE21A5E}" destId="{DDEFA905-969E-452B-9911-90DF76659773}" srcOrd="0" destOrd="0" presId="urn:microsoft.com/office/officeart/2005/8/layout/hierarchy6"/>
    <dgm:cxn modelId="{E5F3F3F1-D047-4941-8B08-EB887E44F607}" type="presOf" srcId="{E42D6797-60E9-4F2B-8E0A-7FFF810F9C30}" destId="{7FF8CCF3-B8AE-4A63-BD19-C5797BA230F2}" srcOrd="0" destOrd="0" presId="urn:microsoft.com/office/officeart/2005/8/layout/hierarchy6"/>
    <dgm:cxn modelId="{1171F4F3-F77A-4046-BDA7-A829112E2953}" type="presOf" srcId="{748310EB-09F5-4550-B837-7D1B1D1EBC82}" destId="{A3504D36-BBAA-4761-A544-BDE59B353019}" srcOrd="0" destOrd="0" presId="urn:microsoft.com/office/officeart/2005/8/layout/hierarchy6"/>
    <dgm:cxn modelId="{B5049EFA-CDEE-4246-8714-8B8B69BB2493}" srcId="{CA490002-4562-40E5-A0DE-DB4A303342C2}" destId="{0BD06F39-A01B-4A2F-A7DF-E4FC3AE21A5E}" srcOrd="0" destOrd="0" parTransId="{A4E3F3CC-6AB8-4199-87F8-504E0F951FDE}" sibTransId="{CD395BD9-4D1A-4BC8-BDE7-89D9614ADC90}"/>
    <dgm:cxn modelId="{43123768-A6BE-433B-9558-60E65B625311}" type="presParOf" srcId="{61C7EDB2-C0C3-4082-A115-CEE26699FD09}" destId="{179DE1B4-466D-4A34-907C-7B36C9252F60}" srcOrd="0" destOrd="0" presId="urn:microsoft.com/office/officeart/2005/8/layout/hierarchy6"/>
    <dgm:cxn modelId="{02FB8A68-9A40-4FCF-B08C-1473C8154E4B}" type="presParOf" srcId="{179DE1B4-466D-4A34-907C-7B36C9252F60}" destId="{DE3E2FCE-13DA-4A4D-AF60-1BF049BE0793}" srcOrd="0" destOrd="0" presId="urn:microsoft.com/office/officeart/2005/8/layout/hierarchy6"/>
    <dgm:cxn modelId="{602B2F8F-B257-4B61-B855-317BEEC9B6FB}" type="presParOf" srcId="{DE3E2FCE-13DA-4A4D-AF60-1BF049BE0793}" destId="{81BACEA8-D22A-4922-816E-87B8ACA44338}" srcOrd="0" destOrd="0" presId="urn:microsoft.com/office/officeart/2005/8/layout/hierarchy6"/>
    <dgm:cxn modelId="{1A0D0921-ECDE-4D65-A784-5BEFECBA7598}" type="presParOf" srcId="{81BACEA8-D22A-4922-816E-87B8ACA44338}" destId="{C76CF5DD-DE53-49E7-8366-96A608162019}" srcOrd="0" destOrd="0" presId="urn:microsoft.com/office/officeart/2005/8/layout/hierarchy6"/>
    <dgm:cxn modelId="{F17D65BE-2601-4040-A4F1-E54A026918E9}" type="presParOf" srcId="{81BACEA8-D22A-4922-816E-87B8ACA44338}" destId="{3F807324-5737-4EC5-BB2F-502D06E6EF42}" srcOrd="1" destOrd="0" presId="urn:microsoft.com/office/officeart/2005/8/layout/hierarchy6"/>
    <dgm:cxn modelId="{211E2C73-176D-4FF4-8A2C-DA6039B1FFBC}" type="presParOf" srcId="{3F807324-5737-4EC5-BB2F-502D06E6EF42}" destId="{0AD50C34-DB5D-4FA6-AFCC-43DF51653062}" srcOrd="0" destOrd="0" presId="urn:microsoft.com/office/officeart/2005/8/layout/hierarchy6"/>
    <dgm:cxn modelId="{EAFF9422-126A-4B04-8963-0BBCAFAC314E}" type="presParOf" srcId="{3F807324-5737-4EC5-BB2F-502D06E6EF42}" destId="{07B72D57-D602-4F43-94C2-4547430CCDE0}" srcOrd="1" destOrd="0" presId="urn:microsoft.com/office/officeart/2005/8/layout/hierarchy6"/>
    <dgm:cxn modelId="{B322A8B2-407F-4BDB-B4E3-F7FC4FFC79E4}" type="presParOf" srcId="{07B72D57-D602-4F43-94C2-4547430CCDE0}" destId="{D8E0382F-0E45-41F2-8C90-0348BA9BFA95}" srcOrd="0" destOrd="0" presId="urn:microsoft.com/office/officeart/2005/8/layout/hierarchy6"/>
    <dgm:cxn modelId="{E941F2D8-7E7B-4911-AD32-2F9C7F42D16B}" type="presParOf" srcId="{07B72D57-D602-4F43-94C2-4547430CCDE0}" destId="{12A32861-CB3B-4840-948C-117CE61D5D09}" srcOrd="1" destOrd="0" presId="urn:microsoft.com/office/officeart/2005/8/layout/hierarchy6"/>
    <dgm:cxn modelId="{08510E8C-4A7E-4A7C-A6EB-958A8292B5FF}" type="presParOf" srcId="{12A32861-CB3B-4840-948C-117CE61D5D09}" destId="{69123040-E517-4F42-ADDD-474268092CE9}" srcOrd="0" destOrd="0" presId="urn:microsoft.com/office/officeart/2005/8/layout/hierarchy6"/>
    <dgm:cxn modelId="{C98355A6-64FC-4220-AFFD-59E8111653C4}" type="presParOf" srcId="{12A32861-CB3B-4840-948C-117CE61D5D09}" destId="{52BC8B89-16C6-4DAD-BE00-D8972F2AC4F1}" srcOrd="1" destOrd="0" presId="urn:microsoft.com/office/officeart/2005/8/layout/hierarchy6"/>
    <dgm:cxn modelId="{904AA5E8-2B44-4DBE-9DA0-0923B02D5081}" type="presParOf" srcId="{52BC8B89-16C6-4DAD-BE00-D8972F2AC4F1}" destId="{4A9CEA79-10E2-4EF2-9691-77A9D7286D41}" srcOrd="0" destOrd="0" presId="urn:microsoft.com/office/officeart/2005/8/layout/hierarchy6"/>
    <dgm:cxn modelId="{B1D6B885-0AE5-4E02-8C1C-1FCF284D5A85}" type="presParOf" srcId="{52BC8B89-16C6-4DAD-BE00-D8972F2AC4F1}" destId="{A3AFA662-5BBC-407F-A48F-7FA8C4609831}" srcOrd="1" destOrd="0" presId="urn:microsoft.com/office/officeart/2005/8/layout/hierarchy6"/>
    <dgm:cxn modelId="{B0E24EA7-AE2A-4E1B-A273-DC0519C90935}" type="presParOf" srcId="{A3AFA662-5BBC-407F-A48F-7FA8C4609831}" destId="{5F03AC7E-D399-4673-99F0-AAEDE3D13296}" srcOrd="0" destOrd="0" presId="urn:microsoft.com/office/officeart/2005/8/layout/hierarchy6"/>
    <dgm:cxn modelId="{96DF0D0A-0843-4762-9138-FCBC8AE9516C}" type="presParOf" srcId="{A3AFA662-5BBC-407F-A48F-7FA8C4609831}" destId="{31496A0B-5968-4BA3-9932-C15E4BD5117C}" srcOrd="1" destOrd="0" presId="urn:microsoft.com/office/officeart/2005/8/layout/hierarchy6"/>
    <dgm:cxn modelId="{2822F760-047E-464B-A37B-90001C243F93}" type="presParOf" srcId="{31496A0B-5968-4BA3-9932-C15E4BD5117C}" destId="{37E6C37C-1746-4F86-B6A2-EBCB321098B0}" srcOrd="0" destOrd="0" presId="urn:microsoft.com/office/officeart/2005/8/layout/hierarchy6"/>
    <dgm:cxn modelId="{4806A88C-89DE-4511-8548-690C45CE2FE3}" type="presParOf" srcId="{31496A0B-5968-4BA3-9932-C15E4BD5117C}" destId="{DE35A2E8-911E-40DC-A6E1-A4A5E95F8D5D}" srcOrd="1" destOrd="0" presId="urn:microsoft.com/office/officeart/2005/8/layout/hierarchy6"/>
    <dgm:cxn modelId="{92B2E63E-85A6-442E-A6AF-6A4ED7FB28C0}" type="presParOf" srcId="{DE35A2E8-911E-40DC-A6E1-A4A5E95F8D5D}" destId="{34D52E98-D88E-44F9-ABF8-5C2097EDAA06}" srcOrd="0" destOrd="0" presId="urn:microsoft.com/office/officeart/2005/8/layout/hierarchy6"/>
    <dgm:cxn modelId="{47C1F9D6-A6FB-40BF-A0AE-D373D6E7E19F}" type="presParOf" srcId="{DE35A2E8-911E-40DC-A6E1-A4A5E95F8D5D}" destId="{A88475BA-C4BE-4C3E-9BBE-3CEA1B859E54}" srcOrd="1" destOrd="0" presId="urn:microsoft.com/office/officeart/2005/8/layout/hierarchy6"/>
    <dgm:cxn modelId="{DB5DA2B6-11C2-41B0-9E00-E584B08A95A0}" type="presParOf" srcId="{A88475BA-C4BE-4C3E-9BBE-3CEA1B859E54}" destId="{FEE88E8E-6638-46B7-ABF0-ADA84B1A0381}" srcOrd="0" destOrd="0" presId="urn:microsoft.com/office/officeart/2005/8/layout/hierarchy6"/>
    <dgm:cxn modelId="{DD631217-4F3A-4941-8E5C-120F15265BDD}" type="presParOf" srcId="{A88475BA-C4BE-4C3E-9BBE-3CEA1B859E54}" destId="{9FA4559C-E958-48D0-94E1-289A2946A828}" srcOrd="1" destOrd="0" presId="urn:microsoft.com/office/officeart/2005/8/layout/hierarchy6"/>
    <dgm:cxn modelId="{E816265C-B1AA-43B6-A429-3A6136A38356}" type="presParOf" srcId="{9FA4559C-E958-48D0-94E1-289A2946A828}" destId="{E8C088F0-A8EE-4F63-ADDF-E17FF5423E01}" srcOrd="0" destOrd="0" presId="urn:microsoft.com/office/officeart/2005/8/layout/hierarchy6"/>
    <dgm:cxn modelId="{35C15F5B-FFE2-4BC6-8BF5-9292EA74ECB8}" type="presParOf" srcId="{9FA4559C-E958-48D0-94E1-289A2946A828}" destId="{50E28771-7CDE-4FF1-B1E7-EFC50EBC8B20}" srcOrd="1" destOrd="0" presId="urn:microsoft.com/office/officeart/2005/8/layout/hierarchy6"/>
    <dgm:cxn modelId="{B448C63B-7DB4-4209-9E7A-1ED9C35A3CB4}" type="presParOf" srcId="{50E28771-7CDE-4FF1-B1E7-EFC50EBC8B20}" destId="{E497D39D-7C6C-4E89-A61C-F0C8148EC2D8}" srcOrd="0" destOrd="0" presId="urn:microsoft.com/office/officeart/2005/8/layout/hierarchy6"/>
    <dgm:cxn modelId="{A114B39B-ECCE-45EF-9D26-59E0EC553422}" type="presParOf" srcId="{50E28771-7CDE-4FF1-B1E7-EFC50EBC8B20}" destId="{95BBB06F-4E7C-4DFD-98D3-18BBB90D255E}" srcOrd="1" destOrd="0" presId="urn:microsoft.com/office/officeart/2005/8/layout/hierarchy6"/>
    <dgm:cxn modelId="{65E3D3FB-C3D9-477B-A479-2E3CA95BCD92}" type="presParOf" srcId="{12A32861-CB3B-4840-948C-117CE61D5D09}" destId="{FA81C967-68CB-426B-86EA-47505CDC544A}" srcOrd="2" destOrd="0" presId="urn:microsoft.com/office/officeart/2005/8/layout/hierarchy6"/>
    <dgm:cxn modelId="{51C1E4FF-8FF4-47BE-910F-0E71C7A11829}" type="presParOf" srcId="{12A32861-CB3B-4840-948C-117CE61D5D09}" destId="{A8A54914-23E0-4A29-A452-470351D4B2E3}" srcOrd="3" destOrd="0" presId="urn:microsoft.com/office/officeart/2005/8/layout/hierarchy6"/>
    <dgm:cxn modelId="{F5C3A101-7ADB-4937-8DDB-025C8F2A5BE5}" type="presParOf" srcId="{A8A54914-23E0-4A29-A452-470351D4B2E3}" destId="{42BB7D5D-2062-4C6A-8507-33BC37D6A2AD}" srcOrd="0" destOrd="0" presId="urn:microsoft.com/office/officeart/2005/8/layout/hierarchy6"/>
    <dgm:cxn modelId="{CF27C202-EE1A-4633-9EDB-F7C5C2043F01}" type="presParOf" srcId="{A8A54914-23E0-4A29-A452-470351D4B2E3}" destId="{4A1C887A-CA8A-46B6-AA62-EA9EF2EC9767}" srcOrd="1" destOrd="0" presId="urn:microsoft.com/office/officeart/2005/8/layout/hierarchy6"/>
    <dgm:cxn modelId="{70E9A0AB-46C7-4D2D-BE7F-1711D11FCBDF}" type="presParOf" srcId="{4A1C887A-CA8A-46B6-AA62-EA9EF2EC9767}" destId="{FE16EE44-E001-42F5-ADF3-6D1B97D6E56D}" srcOrd="0" destOrd="0" presId="urn:microsoft.com/office/officeart/2005/8/layout/hierarchy6"/>
    <dgm:cxn modelId="{728E253D-14BF-4F90-A7B0-8F567EE3E5BF}" type="presParOf" srcId="{4A1C887A-CA8A-46B6-AA62-EA9EF2EC9767}" destId="{B67C18E3-9480-4422-8D72-35F39B7806BB}" srcOrd="1" destOrd="0" presId="urn:microsoft.com/office/officeart/2005/8/layout/hierarchy6"/>
    <dgm:cxn modelId="{24F6EDE6-0B95-4363-93EE-5089AC0F70C2}" type="presParOf" srcId="{B67C18E3-9480-4422-8D72-35F39B7806BB}" destId="{B35906E1-8258-432A-B725-CED9BE7AF46B}" srcOrd="0" destOrd="0" presId="urn:microsoft.com/office/officeart/2005/8/layout/hierarchy6"/>
    <dgm:cxn modelId="{0DC64994-882C-4002-96BA-544FBC9881C8}" type="presParOf" srcId="{B67C18E3-9480-4422-8D72-35F39B7806BB}" destId="{806BEDF5-46CE-4157-9E32-F58575F7B32F}" srcOrd="1" destOrd="0" presId="urn:microsoft.com/office/officeart/2005/8/layout/hierarchy6"/>
    <dgm:cxn modelId="{9B93F161-C095-4F67-B095-7B5CE34518A0}" type="presParOf" srcId="{806BEDF5-46CE-4157-9E32-F58575F7B32F}" destId="{7156C74F-CC0F-46C5-B1D3-E79C1F7A1895}" srcOrd="0" destOrd="0" presId="urn:microsoft.com/office/officeart/2005/8/layout/hierarchy6"/>
    <dgm:cxn modelId="{D96FD349-EEA5-4E7E-B0E2-17ED1B31DBDB}" type="presParOf" srcId="{806BEDF5-46CE-4157-9E32-F58575F7B32F}" destId="{89ACB20D-AFB2-4B78-AE93-409FC8E3D72E}" srcOrd="1" destOrd="0" presId="urn:microsoft.com/office/officeart/2005/8/layout/hierarchy6"/>
    <dgm:cxn modelId="{20B85F36-7A5D-4D7F-A1BF-1140A7DD9B90}" type="presParOf" srcId="{89ACB20D-AFB2-4B78-AE93-409FC8E3D72E}" destId="{C02E2C9E-A6E9-41D5-8E12-E61AEF48D47B}" srcOrd="0" destOrd="0" presId="urn:microsoft.com/office/officeart/2005/8/layout/hierarchy6"/>
    <dgm:cxn modelId="{E08AF08F-5833-471C-81E3-B27603FD5CD8}" type="presParOf" srcId="{89ACB20D-AFB2-4B78-AE93-409FC8E3D72E}" destId="{F0DD6A5C-1BFF-4F22-92B3-78A9ED1A7B83}" srcOrd="1" destOrd="0" presId="urn:microsoft.com/office/officeart/2005/8/layout/hierarchy6"/>
    <dgm:cxn modelId="{4B68B32F-D7A2-49F5-8B11-A5DE26A1E7DE}" type="presParOf" srcId="{F0DD6A5C-1BFF-4F22-92B3-78A9ED1A7B83}" destId="{653F5572-7C1B-44D2-B9DA-739C56D1176A}" srcOrd="0" destOrd="0" presId="urn:microsoft.com/office/officeart/2005/8/layout/hierarchy6"/>
    <dgm:cxn modelId="{51A9FA68-AC16-4A3A-A1D8-42E21309C7FB}" type="presParOf" srcId="{F0DD6A5C-1BFF-4F22-92B3-78A9ED1A7B83}" destId="{156F68C1-5F8B-42FE-837D-340395ADC57D}" srcOrd="1" destOrd="0" presId="urn:microsoft.com/office/officeart/2005/8/layout/hierarchy6"/>
    <dgm:cxn modelId="{719175DA-9BB4-4125-BFB0-410AE6CE4053}" type="presParOf" srcId="{156F68C1-5F8B-42FE-837D-340395ADC57D}" destId="{3F318F1E-68D0-4E5B-9F4C-9635690B4B9E}" srcOrd="0" destOrd="0" presId="urn:microsoft.com/office/officeart/2005/8/layout/hierarchy6"/>
    <dgm:cxn modelId="{F2DBA310-6D74-40D7-88B4-2F1676D073C4}" type="presParOf" srcId="{156F68C1-5F8B-42FE-837D-340395ADC57D}" destId="{15132850-BC50-4D21-8790-6EABFC1D2932}" srcOrd="1" destOrd="0" presId="urn:microsoft.com/office/officeart/2005/8/layout/hierarchy6"/>
    <dgm:cxn modelId="{A3344472-DC8B-4318-BD1C-3AF3C04E3D0B}" type="presParOf" srcId="{3F807324-5737-4EC5-BB2F-502D06E6EF42}" destId="{42E4074C-AFB3-45DF-80D8-8A57F94AC476}" srcOrd="2" destOrd="0" presId="urn:microsoft.com/office/officeart/2005/8/layout/hierarchy6"/>
    <dgm:cxn modelId="{8BDD589D-C293-4938-82C3-EB4A60D219D0}" type="presParOf" srcId="{3F807324-5737-4EC5-BB2F-502D06E6EF42}" destId="{2F656D99-1335-45A3-93B1-5F0B5634CF88}" srcOrd="3" destOrd="0" presId="urn:microsoft.com/office/officeart/2005/8/layout/hierarchy6"/>
    <dgm:cxn modelId="{6DF16272-9AA7-4429-91EE-5E00883F461E}" type="presParOf" srcId="{2F656D99-1335-45A3-93B1-5F0B5634CF88}" destId="{13C6429B-C0FC-48C0-A2B8-77CBC4B1B0CF}" srcOrd="0" destOrd="0" presId="urn:microsoft.com/office/officeart/2005/8/layout/hierarchy6"/>
    <dgm:cxn modelId="{F06C4112-6EA7-4761-875C-EEFF750A0C35}" type="presParOf" srcId="{2F656D99-1335-45A3-93B1-5F0B5634CF88}" destId="{62F04B27-0FC3-443E-ADCF-CEC5268A0B98}" srcOrd="1" destOrd="0" presId="urn:microsoft.com/office/officeart/2005/8/layout/hierarchy6"/>
    <dgm:cxn modelId="{E3BF8F14-DBB2-4001-91D6-E20A9687FC35}" type="presParOf" srcId="{62F04B27-0FC3-443E-ADCF-CEC5268A0B98}" destId="{00903EAC-4E7F-4EA5-8BC4-86C9701300B8}" srcOrd="0" destOrd="0" presId="urn:microsoft.com/office/officeart/2005/8/layout/hierarchy6"/>
    <dgm:cxn modelId="{ADF3E3EF-AF1B-46EF-A434-98374972E6B8}" type="presParOf" srcId="{62F04B27-0FC3-443E-ADCF-CEC5268A0B98}" destId="{A16AD364-F16B-4783-B289-861664D545EA}" srcOrd="1" destOrd="0" presId="urn:microsoft.com/office/officeart/2005/8/layout/hierarchy6"/>
    <dgm:cxn modelId="{981461D1-1461-4BF4-BFF1-0FE057A54290}" type="presParOf" srcId="{A16AD364-F16B-4783-B289-861664D545EA}" destId="{9D5B8B64-53E9-492C-96CF-0E676230B4E0}" srcOrd="0" destOrd="0" presId="urn:microsoft.com/office/officeart/2005/8/layout/hierarchy6"/>
    <dgm:cxn modelId="{64F5B27E-979C-4441-9A70-8764AEE14181}" type="presParOf" srcId="{A16AD364-F16B-4783-B289-861664D545EA}" destId="{21B91FD7-52FB-4D28-ABFF-F08848851157}" srcOrd="1" destOrd="0" presId="urn:microsoft.com/office/officeart/2005/8/layout/hierarchy6"/>
    <dgm:cxn modelId="{C72C9BD4-3B9A-4ED8-8729-A1001AD8ADB1}" type="presParOf" srcId="{21B91FD7-52FB-4D28-ABFF-F08848851157}" destId="{2BC84168-9BB4-471B-AC86-FEDADEB1ACA5}" srcOrd="0" destOrd="0" presId="urn:microsoft.com/office/officeart/2005/8/layout/hierarchy6"/>
    <dgm:cxn modelId="{87859F2D-AD02-40CF-BA85-5D2E3A99F97E}" type="presParOf" srcId="{21B91FD7-52FB-4D28-ABFF-F08848851157}" destId="{3E423F1C-87CF-4275-A301-C5C7259B83F8}" srcOrd="1" destOrd="0" presId="urn:microsoft.com/office/officeart/2005/8/layout/hierarchy6"/>
    <dgm:cxn modelId="{8AA267EA-91C0-4A49-997F-8A8C404A5B27}" type="presParOf" srcId="{3E423F1C-87CF-4275-A301-C5C7259B83F8}" destId="{6E9744EB-61AB-4FA2-830B-0C7A1026F87F}" srcOrd="0" destOrd="0" presId="urn:microsoft.com/office/officeart/2005/8/layout/hierarchy6"/>
    <dgm:cxn modelId="{A57C0EC8-086A-45C9-837E-3143CF75A022}" type="presParOf" srcId="{3E423F1C-87CF-4275-A301-C5C7259B83F8}" destId="{7951F584-7D54-4FB5-8F8A-255D371E6025}" srcOrd="1" destOrd="0" presId="urn:microsoft.com/office/officeart/2005/8/layout/hierarchy6"/>
    <dgm:cxn modelId="{5AA1B360-98D5-4188-876D-7705813F30E6}" type="presParOf" srcId="{7951F584-7D54-4FB5-8F8A-255D371E6025}" destId="{F8181DD5-EC9C-4BA0-B9E7-F9B4FA775071}" srcOrd="0" destOrd="0" presId="urn:microsoft.com/office/officeart/2005/8/layout/hierarchy6"/>
    <dgm:cxn modelId="{F95DA9A8-4BE3-4B1C-B2DC-E97EEC2495FE}" type="presParOf" srcId="{7951F584-7D54-4FB5-8F8A-255D371E6025}" destId="{6C036537-1A0F-412C-9848-14CFC1335D13}" srcOrd="1" destOrd="0" presId="urn:microsoft.com/office/officeart/2005/8/layout/hierarchy6"/>
    <dgm:cxn modelId="{B6E15C88-62D2-482C-B500-91D8F3984C19}" type="presParOf" srcId="{6C036537-1A0F-412C-9848-14CFC1335D13}" destId="{DDEFA905-969E-452B-9911-90DF76659773}" srcOrd="0" destOrd="0" presId="urn:microsoft.com/office/officeart/2005/8/layout/hierarchy6"/>
    <dgm:cxn modelId="{CDEE7194-3B37-4EDF-AE4F-A63B72E9C15F}" type="presParOf" srcId="{6C036537-1A0F-412C-9848-14CFC1335D13}" destId="{00EAF22B-36FD-4366-BD34-C0830DCED3A5}" srcOrd="1" destOrd="0" presId="urn:microsoft.com/office/officeart/2005/8/layout/hierarchy6"/>
    <dgm:cxn modelId="{0644A960-5ECA-4BF6-BFFB-9B8E16E67F43}" type="presParOf" srcId="{00EAF22B-36FD-4366-BD34-C0830DCED3A5}" destId="{8FD98F64-9814-445F-AACD-A01D164C577C}" srcOrd="0" destOrd="0" presId="urn:microsoft.com/office/officeart/2005/8/layout/hierarchy6"/>
    <dgm:cxn modelId="{9F1FE620-D4E7-447E-9402-2749A2676560}" type="presParOf" srcId="{00EAF22B-36FD-4366-BD34-C0830DCED3A5}" destId="{F71B55C1-B2E6-462C-9254-588E53BD8E7C}" srcOrd="1" destOrd="0" presId="urn:microsoft.com/office/officeart/2005/8/layout/hierarchy6"/>
    <dgm:cxn modelId="{99259495-F989-4768-811A-0A99878E60D7}" type="presParOf" srcId="{F71B55C1-B2E6-462C-9254-588E53BD8E7C}" destId="{5C97B94D-2CC4-4413-A70A-A0A1D4A93B49}" srcOrd="0" destOrd="0" presId="urn:microsoft.com/office/officeart/2005/8/layout/hierarchy6"/>
    <dgm:cxn modelId="{0915D5CA-C295-40B8-AD42-AB55DBE53F33}" type="presParOf" srcId="{F71B55C1-B2E6-462C-9254-588E53BD8E7C}" destId="{C5F5F70D-BABE-41FC-9669-C3B1A3099B97}" srcOrd="1" destOrd="0" presId="urn:microsoft.com/office/officeart/2005/8/layout/hierarchy6"/>
    <dgm:cxn modelId="{3A4859A9-3575-4AA0-B114-53F44F4A1FD1}" type="presParOf" srcId="{62F04B27-0FC3-443E-ADCF-CEC5268A0B98}" destId="{219BFEDD-7C3D-42DB-9F87-54B66853D8E5}" srcOrd="2" destOrd="0" presId="urn:microsoft.com/office/officeart/2005/8/layout/hierarchy6"/>
    <dgm:cxn modelId="{D7083676-06E5-4F37-95E0-12993353333A}" type="presParOf" srcId="{62F04B27-0FC3-443E-ADCF-CEC5268A0B98}" destId="{37C972AB-14C5-4624-9355-BBD476C435A0}" srcOrd="3" destOrd="0" presId="urn:microsoft.com/office/officeart/2005/8/layout/hierarchy6"/>
    <dgm:cxn modelId="{958E899A-5228-41BF-B31F-78CC6193AE9B}" type="presParOf" srcId="{37C972AB-14C5-4624-9355-BBD476C435A0}" destId="{7FF8CCF3-B8AE-4A63-BD19-C5797BA230F2}" srcOrd="0" destOrd="0" presId="urn:microsoft.com/office/officeart/2005/8/layout/hierarchy6"/>
    <dgm:cxn modelId="{3C7938B6-B694-49AC-887E-0972D9CF909C}" type="presParOf" srcId="{37C972AB-14C5-4624-9355-BBD476C435A0}" destId="{339B819A-F202-4AC8-9962-9FE1033F6A61}" srcOrd="1" destOrd="0" presId="urn:microsoft.com/office/officeart/2005/8/layout/hierarchy6"/>
    <dgm:cxn modelId="{A9D6A95B-F525-4E8A-9B46-A04D4EDD9390}" type="presParOf" srcId="{339B819A-F202-4AC8-9962-9FE1033F6A61}" destId="{A50D7BD9-585B-42FF-A10B-763143165C3B}" srcOrd="0" destOrd="0" presId="urn:microsoft.com/office/officeart/2005/8/layout/hierarchy6"/>
    <dgm:cxn modelId="{701447FA-5008-48DF-9A65-2A9C5928869E}" type="presParOf" srcId="{339B819A-F202-4AC8-9962-9FE1033F6A61}" destId="{3D3DC8A4-F95E-40F2-9543-1490FC13503F}" srcOrd="1" destOrd="0" presId="urn:microsoft.com/office/officeart/2005/8/layout/hierarchy6"/>
    <dgm:cxn modelId="{9D7870FD-B11F-47BC-9A99-22E974E30192}" type="presParOf" srcId="{3D3DC8A4-F95E-40F2-9543-1490FC13503F}" destId="{A3504D36-BBAA-4761-A544-BDE59B353019}" srcOrd="0" destOrd="0" presId="urn:microsoft.com/office/officeart/2005/8/layout/hierarchy6"/>
    <dgm:cxn modelId="{E36E6288-7185-46EE-ABBE-707D2D614889}" type="presParOf" srcId="{3D3DC8A4-F95E-40F2-9543-1490FC13503F}" destId="{2D48735C-6490-438A-9A97-A164A5F4D212}" srcOrd="1" destOrd="0" presId="urn:microsoft.com/office/officeart/2005/8/layout/hierarchy6"/>
    <dgm:cxn modelId="{D52E1DDD-303E-4B6C-ACA0-0A0C306B1745}" type="presParOf" srcId="{2D48735C-6490-438A-9A97-A164A5F4D212}" destId="{D949A0CE-27E1-4588-AACF-27AA6CA8131C}" srcOrd="0" destOrd="0" presId="urn:microsoft.com/office/officeart/2005/8/layout/hierarchy6"/>
    <dgm:cxn modelId="{AF905E12-6DEE-4DBA-BF79-8C5B3D440A45}" type="presParOf" srcId="{2D48735C-6490-438A-9A97-A164A5F4D212}" destId="{2A56D4C5-3CC8-40AF-9E04-E999C412488A}" srcOrd="1" destOrd="0" presId="urn:microsoft.com/office/officeart/2005/8/layout/hierarchy6"/>
    <dgm:cxn modelId="{BC6EA1B5-A341-414C-BF44-2B937685D9F6}" type="presParOf" srcId="{2A56D4C5-3CC8-40AF-9E04-E999C412488A}" destId="{1E53DCCF-FAC0-4AE0-AC7F-8CB7E7E745EF}" srcOrd="0" destOrd="0" presId="urn:microsoft.com/office/officeart/2005/8/layout/hierarchy6"/>
    <dgm:cxn modelId="{F740199A-F108-44FA-812F-9511B97646D7}" type="presParOf" srcId="{2A56D4C5-3CC8-40AF-9E04-E999C412488A}" destId="{146DEE27-3649-4E19-A8F3-AD8F4BE70CDF}" srcOrd="1" destOrd="0" presId="urn:microsoft.com/office/officeart/2005/8/layout/hierarchy6"/>
    <dgm:cxn modelId="{D20041A3-4899-42C1-8016-B250AD84A8B9}" type="presParOf" srcId="{146DEE27-3649-4E19-A8F3-AD8F4BE70CDF}" destId="{A0779179-74C5-41FB-BC83-BA4E04A3740F}" srcOrd="0" destOrd="0" presId="urn:microsoft.com/office/officeart/2005/8/layout/hierarchy6"/>
    <dgm:cxn modelId="{48BCCEDE-7450-428F-94C3-809E6D61DBA2}" type="presParOf" srcId="{146DEE27-3649-4E19-A8F3-AD8F4BE70CDF}" destId="{5ECABF68-1FFC-45D4-9A6C-CDAFE37084F7}" srcOrd="1" destOrd="0" presId="urn:microsoft.com/office/officeart/2005/8/layout/hierarchy6"/>
    <dgm:cxn modelId="{A9658E89-0B4D-41E2-8E4C-505E8959E9BA}" type="presParOf" srcId="{5ECABF68-1FFC-45D4-9A6C-CDAFE37084F7}" destId="{E201F328-9953-49ED-B62D-F53DC28ED2CF}" srcOrd="0" destOrd="0" presId="urn:microsoft.com/office/officeart/2005/8/layout/hierarchy6"/>
    <dgm:cxn modelId="{6B5DDA6A-C763-4340-BF49-B0169942916B}" type="presParOf" srcId="{5ECABF68-1FFC-45D4-9A6C-CDAFE37084F7}" destId="{F1AA43C6-7875-4973-836F-A47A3A419EC5}" srcOrd="1" destOrd="0" presId="urn:microsoft.com/office/officeart/2005/8/layout/hierarchy6"/>
    <dgm:cxn modelId="{D79EC98C-88F6-4102-A334-B818961D5042}" type="presParOf" srcId="{62F04B27-0FC3-443E-ADCF-CEC5268A0B98}" destId="{68F8D6C8-6748-4EEA-9E08-B69ED00E6E31}" srcOrd="4" destOrd="0" presId="urn:microsoft.com/office/officeart/2005/8/layout/hierarchy6"/>
    <dgm:cxn modelId="{B88616DA-54AD-407B-9950-38781A9D9FFD}" type="presParOf" srcId="{62F04B27-0FC3-443E-ADCF-CEC5268A0B98}" destId="{3E95BE32-2D4A-420A-9DE4-2E5E7E81D4C2}" srcOrd="5" destOrd="0" presId="urn:microsoft.com/office/officeart/2005/8/layout/hierarchy6"/>
    <dgm:cxn modelId="{D11B5362-7670-4704-9470-457A1BD073A3}" type="presParOf" srcId="{3E95BE32-2D4A-420A-9DE4-2E5E7E81D4C2}" destId="{808F06AE-DDFC-4039-9EA2-58F37AC02A66}" srcOrd="0" destOrd="0" presId="urn:microsoft.com/office/officeart/2005/8/layout/hierarchy6"/>
    <dgm:cxn modelId="{12B1C5CC-D1DB-45EF-8360-ADD530DE8E36}" type="presParOf" srcId="{3E95BE32-2D4A-420A-9DE4-2E5E7E81D4C2}" destId="{004F30A6-C2BF-460F-B9F1-BEA00B96FC39}" srcOrd="1" destOrd="0" presId="urn:microsoft.com/office/officeart/2005/8/layout/hierarchy6"/>
    <dgm:cxn modelId="{0A46AB1E-7072-4CC4-B2C3-7B02EA26E58F}" type="presParOf" srcId="{61C7EDB2-C0C3-4082-A115-CEE26699FD09}" destId="{8BA11595-FD89-4BAE-BE34-627F6DDB42A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CF5DD-DE53-49E7-8366-96A608162019}">
      <dsp:nvSpPr>
        <dsp:cNvPr id="0" name=""/>
        <dsp:cNvSpPr/>
      </dsp:nvSpPr>
      <dsp:spPr>
        <a:xfrm>
          <a:off x="2026739" y="456065"/>
          <a:ext cx="889689" cy="59312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DQW cavities</a:t>
          </a:r>
          <a:endParaRPr lang="en-GB" sz="900" b="1" kern="1200" dirty="0"/>
        </a:p>
      </dsp:txBody>
      <dsp:txXfrm>
        <a:off x="2044111" y="473437"/>
        <a:ext cx="854945" cy="558382"/>
      </dsp:txXfrm>
    </dsp:sp>
    <dsp:sp modelId="{0AD50C34-DB5D-4FA6-AFCC-43DF51653062}">
      <dsp:nvSpPr>
        <dsp:cNvPr id="0" name=""/>
        <dsp:cNvSpPr/>
      </dsp:nvSpPr>
      <dsp:spPr>
        <a:xfrm>
          <a:off x="1025838" y="1049191"/>
          <a:ext cx="1445745" cy="237250"/>
        </a:xfrm>
        <a:custGeom>
          <a:avLst/>
          <a:gdLst/>
          <a:ahLst/>
          <a:cxnLst/>
          <a:rect l="0" t="0" r="0" b="0"/>
          <a:pathLst>
            <a:path>
              <a:moveTo>
                <a:pt x="1445745" y="0"/>
              </a:moveTo>
              <a:lnTo>
                <a:pt x="1445745" y="118625"/>
              </a:lnTo>
              <a:lnTo>
                <a:pt x="0" y="118625"/>
              </a:lnTo>
              <a:lnTo>
                <a:pt x="0" y="23725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E0382F-0E45-41F2-8C90-0348BA9BFA95}">
      <dsp:nvSpPr>
        <dsp:cNvPr id="0" name=""/>
        <dsp:cNvSpPr/>
      </dsp:nvSpPr>
      <dsp:spPr>
        <a:xfrm>
          <a:off x="580994" y="1286441"/>
          <a:ext cx="889689" cy="59312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CERN</a:t>
          </a:r>
          <a:endParaRPr lang="en-GB" sz="900" b="1" kern="1200" dirty="0"/>
        </a:p>
      </dsp:txBody>
      <dsp:txXfrm>
        <a:off x="598366" y="1303813"/>
        <a:ext cx="854945" cy="558382"/>
      </dsp:txXfrm>
    </dsp:sp>
    <dsp:sp modelId="{69123040-E517-4F42-ADDD-474268092CE9}">
      <dsp:nvSpPr>
        <dsp:cNvPr id="0" name=""/>
        <dsp:cNvSpPr/>
      </dsp:nvSpPr>
      <dsp:spPr>
        <a:xfrm>
          <a:off x="447540" y="1879568"/>
          <a:ext cx="578298" cy="237250"/>
        </a:xfrm>
        <a:custGeom>
          <a:avLst/>
          <a:gdLst/>
          <a:ahLst/>
          <a:cxnLst/>
          <a:rect l="0" t="0" r="0" b="0"/>
          <a:pathLst>
            <a:path>
              <a:moveTo>
                <a:pt x="578298" y="0"/>
              </a:moveTo>
              <a:lnTo>
                <a:pt x="578298" y="118625"/>
              </a:lnTo>
              <a:lnTo>
                <a:pt x="0" y="118625"/>
              </a:lnTo>
              <a:lnTo>
                <a:pt x="0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9CEA79-10E2-4EF2-9691-77A9D7286D41}">
      <dsp:nvSpPr>
        <dsp:cNvPr id="0" name=""/>
        <dsp:cNvSpPr/>
      </dsp:nvSpPr>
      <dsp:spPr>
        <a:xfrm>
          <a:off x="2696" y="2116818"/>
          <a:ext cx="889689" cy="59312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DQW1</a:t>
          </a:r>
          <a:endParaRPr lang="en-GB" sz="900" b="1" kern="1200" dirty="0"/>
        </a:p>
      </dsp:txBody>
      <dsp:txXfrm>
        <a:off x="20068" y="2134190"/>
        <a:ext cx="854945" cy="558382"/>
      </dsp:txXfrm>
    </dsp:sp>
    <dsp:sp modelId="{5F03AC7E-D399-4673-99F0-AAEDE3D13296}">
      <dsp:nvSpPr>
        <dsp:cNvPr id="0" name=""/>
        <dsp:cNvSpPr/>
      </dsp:nvSpPr>
      <dsp:spPr>
        <a:xfrm>
          <a:off x="401820" y="2709944"/>
          <a:ext cx="91440" cy="2372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E6C37C-1746-4F86-B6A2-EBCB321098B0}">
      <dsp:nvSpPr>
        <dsp:cNvPr id="0" name=""/>
        <dsp:cNvSpPr/>
      </dsp:nvSpPr>
      <dsp:spPr>
        <a:xfrm>
          <a:off x="2696" y="2947195"/>
          <a:ext cx="889689" cy="59312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BC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900" kern="1200" dirty="0"/>
            <a:t>3 CT</a:t>
          </a:r>
          <a:endParaRPr lang="en-GB" sz="900" kern="1200" dirty="0"/>
        </a:p>
      </dsp:txBody>
      <dsp:txXfrm>
        <a:off x="20068" y="2964567"/>
        <a:ext cx="854945" cy="558382"/>
      </dsp:txXfrm>
    </dsp:sp>
    <dsp:sp modelId="{34D52E98-D88E-44F9-ABF8-5C2097EDAA06}">
      <dsp:nvSpPr>
        <dsp:cNvPr id="0" name=""/>
        <dsp:cNvSpPr/>
      </dsp:nvSpPr>
      <dsp:spPr>
        <a:xfrm>
          <a:off x="401820" y="3540321"/>
          <a:ext cx="91440" cy="2372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E88E8E-6638-46B7-ABF0-ADA84B1A0381}">
      <dsp:nvSpPr>
        <dsp:cNvPr id="0" name=""/>
        <dsp:cNvSpPr/>
      </dsp:nvSpPr>
      <dsp:spPr>
        <a:xfrm>
          <a:off x="2696" y="3777571"/>
          <a:ext cx="889689" cy="59312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JC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 CT</a:t>
          </a:r>
          <a:endParaRPr lang="en-GB" sz="900" kern="1200" dirty="0"/>
        </a:p>
      </dsp:txBody>
      <dsp:txXfrm>
        <a:off x="20068" y="3794943"/>
        <a:ext cx="854945" cy="558382"/>
      </dsp:txXfrm>
    </dsp:sp>
    <dsp:sp modelId="{E8C088F0-A8EE-4F63-ADDF-E17FF5423E01}">
      <dsp:nvSpPr>
        <dsp:cNvPr id="0" name=""/>
        <dsp:cNvSpPr/>
      </dsp:nvSpPr>
      <dsp:spPr>
        <a:xfrm>
          <a:off x="401820" y="4370698"/>
          <a:ext cx="91440" cy="2372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7D39D-7C6C-4E89-A61C-F0C8148EC2D8}">
      <dsp:nvSpPr>
        <dsp:cNvPr id="0" name=""/>
        <dsp:cNvSpPr/>
      </dsp:nvSpPr>
      <dsp:spPr>
        <a:xfrm>
          <a:off x="2696" y="4607948"/>
          <a:ext cx="889689" cy="593126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DC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 CT</a:t>
          </a:r>
          <a:endParaRPr lang="en-GB" sz="900" kern="1200" dirty="0"/>
        </a:p>
      </dsp:txBody>
      <dsp:txXfrm>
        <a:off x="20068" y="4625320"/>
        <a:ext cx="854945" cy="558382"/>
      </dsp:txXfrm>
    </dsp:sp>
    <dsp:sp modelId="{FA81C967-68CB-426B-86EA-47505CDC544A}">
      <dsp:nvSpPr>
        <dsp:cNvPr id="0" name=""/>
        <dsp:cNvSpPr/>
      </dsp:nvSpPr>
      <dsp:spPr>
        <a:xfrm>
          <a:off x="1025838" y="1879568"/>
          <a:ext cx="578298" cy="237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625"/>
              </a:lnTo>
              <a:lnTo>
                <a:pt x="578298" y="118625"/>
              </a:lnTo>
              <a:lnTo>
                <a:pt x="578298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BB7D5D-2062-4C6A-8507-33BC37D6A2AD}">
      <dsp:nvSpPr>
        <dsp:cNvPr id="0" name=""/>
        <dsp:cNvSpPr/>
      </dsp:nvSpPr>
      <dsp:spPr>
        <a:xfrm>
          <a:off x="1159292" y="2116818"/>
          <a:ext cx="889689" cy="59312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DQW2</a:t>
          </a:r>
          <a:endParaRPr lang="en-GB" sz="900" b="1" kern="1200" dirty="0"/>
        </a:p>
      </dsp:txBody>
      <dsp:txXfrm>
        <a:off x="1176664" y="2134190"/>
        <a:ext cx="854945" cy="558382"/>
      </dsp:txXfrm>
    </dsp:sp>
    <dsp:sp modelId="{FE16EE44-E001-42F5-ADF3-6D1B97D6E56D}">
      <dsp:nvSpPr>
        <dsp:cNvPr id="0" name=""/>
        <dsp:cNvSpPr/>
      </dsp:nvSpPr>
      <dsp:spPr>
        <a:xfrm>
          <a:off x="1558416" y="2709944"/>
          <a:ext cx="91440" cy="2372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5906E1-8258-432A-B725-CED9BE7AF46B}">
      <dsp:nvSpPr>
        <dsp:cNvPr id="0" name=""/>
        <dsp:cNvSpPr/>
      </dsp:nvSpPr>
      <dsp:spPr>
        <a:xfrm>
          <a:off x="1159292" y="2947195"/>
          <a:ext cx="889689" cy="59312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BC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 CT</a:t>
          </a:r>
          <a:endParaRPr lang="en-GB" sz="900" kern="1200" dirty="0"/>
        </a:p>
      </dsp:txBody>
      <dsp:txXfrm>
        <a:off x="1176664" y="2964567"/>
        <a:ext cx="854945" cy="558382"/>
      </dsp:txXfrm>
    </dsp:sp>
    <dsp:sp modelId="{7156C74F-CC0F-46C5-B1D3-E79C1F7A1895}">
      <dsp:nvSpPr>
        <dsp:cNvPr id="0" name=""/>
        <dsp:cNvSpPr/>
      </dsp:nvSpPr>
      <dsp:spPr>
        <a:xfrm>
          <a:off x="1558416" y="3540321"/>
          <a:ext cx="91440" cy="2372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2E2C9E-A6E9-41D5-8E12-E61AEF48D47B}">
      <dsp:nvSpPr>
        <dsp:cNvPr id="0" name=""/>
        <dsp:cNvSpPr/>
      </dsp:nvSpPr>
      <dsp:spPr>
        <a:xfrm>
          <a:off x="1159292" y="3777571"/>
          <a:ext cx="889689" cy="59312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JC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 CT</a:t>
          </a:r>
          <a:endParaRPr lang="en-GB" sz="900" kern="1200" dirty="0"/>
        </a:p>
      </dsp:txBody>
      <dsp:txXfrm>
        <a:off x="1176664" y="3794943"/>
        <a:ext cx="854945" cy="558382"/>
      </dsp:txXfrm>
    </dsp:sp>
    <dsp:sp modelId="{653F5572-7C1B-44D2-B9DA-739C56D1176A}">
      <dsp:nvSpPr>
        <dsp:cNvPr id="0" name=""/>
        <dsp:cNvSpPr/>
      </dsp:nvSpPr>
      <dsp:spPr>
        <a:xfrm>
          <a:off x="1558416" y="4370698"/>
          <a:ext cx="91440" cy="2372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318F1E-68D0-4E5B-9F4C-9635690B4B9E}">
      <dsp:nvSpPr>
        <dsp:cNvPr id="0" name=""/>
        <dsp:cNvSpPr/>
      </dsp:nvSpPr>
      <dsp:spPr>
        <a:xfrm>
          <a:off x="1159292" y="4607948"/>
          <a:ext cx="889689" cy="59312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DC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3 CT</a:t>
          </a:r>
        </a:p>
      </dsp:txBody>
      <dsp:txXfrm>
        <a:off x="1176664" y="4625320"/>
        <a:ext cx="854945" cy="558382"/>
      </dsp:txXfrm>
    </dsp:sp>
    <dsp:sp modelId="{42E4074C-AFB3-45DF-80D8-8A57F94AC476}">
      <dsp:nvSpPr>
        <dsp:cNvPr id="0" name=""/>
        <dsp:cNvSpPr/>
      </dsp:nvSpPr>
      <dsp:spPr>
        <a:xfrm>
          <a:off x="2471583" y="1049191"/>
          <a:ext cx="1445745" cy="237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625"/>
              </a:lnTo>
              <a:lnTo>
                <a:pt x="1445745" y="118625"/>
              </a:lnTo>
              <a:lnTo>
                <a:pt x="1445745" y="23725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C6429B-C0FC-48C0-A2B8-77CBC4B1B0CF}">
      <dsp:nvSpPr>
        <dsp:cNvPr id="0" name=""/>
        <dsp:cNvSpPr/>
      </dsp:nvSpPr>
      <dsp:spPr>
        <a:xfrm>
          <a:off x="3472484" y="1286441"/>
          <a:ext cx="889689" cy="59312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RI</a:t>
          </a:r>
          <a:endParaRPr lang="en-GB" sz="900" b="1" kern="1200" dirty="0"/>
        </a:p>
      </dsp:txBody>
      <dsp:txXfrm>
        <a:off x="3489856" y="1303813"/>
        <a:ext cx="854945" cy="558382"/>
      </dsp:txXfrm>
    </dsp:sp>
    <dsp:sp modelId="{00903EAC-4E7F-4EA5-8BC4-86C9701300B8}">
      <dsp:nvSpPr>
        <dsp:cNvPr id="0" name=""/>
        <dsp:cNvSpPr/>
      </dsp:nvSpPr>
      <dsp:spPr>
        <a:xfrm>
          <a:off x="2760732" y="1879568"/>
          <a:ext cx="1156596" cy="237250"/>
        </a:xfrm>
        <a:custGeom>
          <a:avLst/>
          <a:gdLst/>
          <a:ahLst/>
          <a:cxnLst/>
          <a:rect l="0" t="0" r="0" b="0"/>
          <a:pathLst>
            <a:path>
              <a:moveTo>
                <a:pt x="1156596" y="0"/>
              </a:moveTo>
              <a:lnTo>
                <a:pt x="1156596" y="118625"/>
              </a:lnTo>
              <a:lnTo>
                <a:pt x="0" y="118625"/>
              </a:lnTo>
              <a:lnTo>
                <a:pt x="0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5B8B64-53E9-492C-96CF-0E676230B4E0}">
      <dsp:nvSpPr>
        <dsp:cNvPr id="0" name=""/>
        <dsp:cNvSpPr/>
      </dsp:nvSpPr>
      <dsp:spPr>
        <a:xfrm>
          <a:off x="2315888" y="2116818"/>
          <a:ext cx="889689" cy="59312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DQW1</a:t>
          </a:r>
          <a:endParaRPr lang="en-GB" sz="900" b="1" kern="1200" dirty="0"/>
        </a:p>
      </dsp:txBody>
      <dsp:txXfrm>
        <a:off x="2333260" y="2134190"/>
        <a:ext cx="854945" cy="558382"/>
      </dsp:txXfrm>
    </dsp:sp>
    <dsp:sp modelId="{2BC84168-9BB4-471B-AC86-FEDADEB1ACA5}">
      <dsp:nvSpPr>
        <dsp:cNvPr id="0" name=""/>
        <dsp:cNvSpPr/>
      </dsp:nvSpPr>
      <dsp:spPr>
        <a:xfrm>
          <a:off x="2715013" y="2709944"/>
          <a:ext cx="91440" cy="2372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9744EB-61AB-4FA2-830B-0C7A1026F87F}">
      <dsp:nvSpPr>
        <dsp:cNvPr id="0" name=""/>
        <dsp:cNvSpPr/>
      </dsp:nvSpPr>
      <dsp:spPr>
        <a:xfrm>
          <a:off x="2315888" y="2947195"/>
          <a:ext cx="889689" cy="59312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BC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 CT</a:t>
          </a:r>
          <a:endParaRPr lang="en-GB" sz="900" kern="1200" dirty="0"/>
        </a:p>
      </dsp:txBody>
      <dsp:txXfrm>
        <a:off x="2333260" y="2964567"/>
        <a:ext cx="854945" cy="558382"/>
      </dsp:txXfrm>
    </dsp:sp>
    <dsp:sp modelId="{F8181DD5-EC9C-4BA0-B9E7-F9B4FA775071}">
      <dsp:nvSpPr>
        <dsp:cNvPr id="0" name=""/>
        <dsp:cNvSpPr/>
      </dsp:nvSpPr>
      <dsp:spPr>
        <a:xfrm>
          <a:off x="2715013" y="3540321"/>
          <a:ext cx="91440" cy="2372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FA905-969E-452B-9911-90DF76659773}">
      <dsp:nvSpPr>
        <dsp:cNvPr id="0" name=""/>
        <dsp:cNvSpPr/>
      </dsp:nvSpPr>
      <dsp:spPr>
        <a:xfrm>
          <a:off x="2315888" y="3777571"/>
          <a:ext cx="889689" cy="593126"/>
        </a:xfrm>
        <a:prstGeom prst="roundRect">
          <a:avLst>
            <a:gd name="adj" fmla="val 10000"/>
          </a:avLst>
        </a:prstGeom>
        <a:solidFill>
          <a:srgbClr val="E1F8D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JC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 CT</a:t>
          </a:r>
          <a:endParaRPr lang="en-GB" sz="900" kern="1200" dirty="0"/>
        </a:p>
      </dsp:txBody>
      <dsp:txXfrm>
        <a:off x="2333260" y="3794943"/>
        <a:ext cx="854945" cy="558382"/>
      </dsp:txXfrm>
    </dsp:sp>
    <dsp:sp modelId="{8FD98F64-9814-445F-AACD-A01D164C577C}">
      <dsp:nvSpPr>
        <dsp:cNvPr id="0" name=""/>
        <dsp:cNvSpPr/>
      </dsp:nvSpPr>
      <dsp:spPr>
        <a:xfrm>
          <a:off x="2715013" y="4370698"/>
          <a:ext cx="91440" cy="2372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97B94D-2CC4-4413-A70A-A0A1D4A93B49}">
      <dsp:nvSpPr>
        <dsp:cNvPr id="0" name=""/>
        <dsp:cNvSpPr/>
      </dsp:nvSpPr>
      <dsp:spPr>
        <a:xfrm>
          <a:off x="2315888" y="4607948"/>
          <a:ext cx="889689" cy="593126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DC</a:t>
          </a:r>
          <a:endParaRPr lang="en-GB" sz="900" kern="1200" dirty="0"/>
        </a:p>
      </dsp:txBody>
      <dsp:txXfrm>
        <a:off x="2333260" y="4625320"/>
        <a:ext cx="854945" cy="558382"/>
      </dsp:txXfrm>
    </dsp:sp>
    <dsp:sp modelId="{219BFEDD-7C3D-42DB-9F87-54B66853D8E5}">
      <dsp:nvSpPr>
        <dsp:cNvPr id="0" name=""/>
        <dsp:cNvSpPr/>
      </dsp:nvSpPr>
      <dsp:spPr>
        <a:xfrm>
          <a:off x="3871609" y="1879568"/>
          <a:ext cx="91440" cy="2372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F8CCF3-B8AE-4A63-BD19-C5797BA230F2}">
      <dsp:nvSpPr>
        <dsp:cNvPr id="0" name=""/>
        <dsp:cNvSpPr/>
      </dsp:nvSpPr>
      <dsp:spPr>
        <a:xfrm>
          <a:off x="3472484" y="2116818"/>
          <a:ext cx="889689" cy="593126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DQW2</a:t>
          </a:r>
          <a:endParaRPr lang="en-GB" sz="900" b="1" kern="1200" dirty="0"/>
        </a:p>
      </dsp:txBody>
      <dsp:txXfrm>
        <a:off x="3489856" y="2134190"/>
        <a:ext cx="854945" cy="558382"/>
      </dsp:txXfrm>
    </dsp:sp>
    <dsp:sp modelId="{A50D7BD9-585B-42FF-A10B-763143165C3B}">
      <dsp:nvSpPr>
        <dsp:cNvPr id="0" name=""/>
        <dsp:cNvSpPr/>
      </dsp:nvSpPr>
      <dsp:spPr>
        <a:xfrm>
          <a:off x="3871609" y="2709944"/>
          <a:ext cx="91440" cy="2372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504D36-BBAA-4761-A544-BDE59B353019}">
      <dsp:nvSpPr>
        <dsp:cNvPr id="0" name=""/>
        <dsp:cNvSpPr/>
      </dsp:nvSpPr>
      <dsp:spPr>
        <a:xfrm>
          <a:off x="3472484" y="2947195"/>
          <a:ext cx="889689" cy="59312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BC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 CT</a:t>
          </a:r>
          <a:endParaRPr lang="en-GB" sz="900" kern="1200" dirty="0"/>
        </a:p>
      </dsp:txBody>
      <dsp:txXfrm>
        <a:off x="3489856" y="2964567"/>
        <a:ext cx="854945" cy="558382"/>
      </dsp:txXfrm>
    </dsp:sp>
    <dsp:sp modelId="{D949A0CE-27E1-4588-AACF-27AA6CA8131C}">
      <dsp:nvSpPr>
        <dsp:cNvPr id="0" name=""/>
        <dsp:cNvSpPr/>
      </dsp:nvSpPr>
      <dsp:spPr>
        <a:xfrm>
          <a:off x="3871609" y="3540321"/>
          <a:ext cx="91440" cy="2372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53DCCF-FAC0-4AE0-AC7F-8CB7E7E745EF}">
      <dsp:nvSpPr>
        <dsp:cNvPr id="0" name=""/>
        <dsp:cNvSpPr/>
      </dsp:nvSpPr>
      <dsp:spPr>
        <a:xfrm>
          <a:off x="3472484" y="3777571"/>
          <a:ext cx="889689" cy="59312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JC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 CT</a:t>
          </a:r>
          <a:endParaRPr lang="en-GB" sz="900" kern="1200" dirty="0"/>
        </a:p>
      </dsp:txBody>
      <dsp:txXfrm>
        <a:off x="3489856" y="3794943"/>
        <a:ext cx="854945" cy="558382"/>
      </dsp:txXfrm>
    </dsp:sp>
    <dsp:sp modelId="{A0779179-74C5-41FB-BC83-BA4E04A3740F}">
      <dsp:nvSpPr>
        <dsp:cNvPr id="0" name=""/>
        <dsp:cNvSpPr/>
      </dsp:nvSpPr>
      <dsp:spPr>
        <a:xfrm>
          <a:off x="3871609" y="4370698"/>
          <a:ext cx="91440" cy="23725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01F328-9953-49ED-B62D-F53DC28ED2CF}">
      <dsp:nvSpPr>
        <dsp:cNvPr id="0" name=""/>
        <dsp:cNvSpPr/>
      </dsp:nvSpPr>
      <dsp:spPr>
        <a:xfrm>
          <a:off x="3472484" y="4607948"/>
          <a:ext cx="889689" cy="593126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DC</a:t>
          </a:r>
          <a:endParaRPr lang="en-GB" sz="900" kern="1200" dirty="0"/>
        </a:p>
      </dsp:txBody>
      <dsp:txXfrm>
        <a:off x="3489856" y="4625320"/>
        <a:ext cx="854945" cy="558382"/>
      </dsp:txXfrm>
    </dsp:sp>
    <dsp:sp modelId="{68F8D6C8-6748-4EEA-9E08-B69ED00E6E31}">
      <dsp:nvSpPr>
        <dsp:cNvPr id="0" name=""/>
        <dsp:cNvSpPr/>
      </dsp:nvSpPr>
      <dsp:spPr>
        <a:xfrm>
          <a:off x="3917329" y="1879568"/>
          <a:ext cx="1156596" cy="237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625"/>
              </a:lnTo>
              <a:lnTo>
                <a:pt x="1156596" y="118625"/>
              </a:lnTo>
              <a:lnTo>
                <a:pt x="1156596" y="237250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8F06AE-DDFC-4039-9EA2-58F37AC02A66}">
      <dsp:nvSpPr>
        <dsp:cNvPr id="0" name=""/>
        <dsp:cNvSpPr/>
      </dsp:nvSpPr>
      <dsp:spPr>
        <a:xfrm>
          <a:off x="4629080" y="2116818"/>
          <a:ext cx="889689" cy="5931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i="1" kern="1200" dirty="0"/>
            <a:t>...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i="1" kern="1200" dirty="0"/>
            <a:t>6 more coming</a:t>
          </a:r>
          <a:br>
            <a:rPr lang="en-GB" sz="900" kern="1200" dirty="0"/>
          </a:br>
          <a:endParaRPr lang="en-GB" sz="900" kern="1200" dirty="0"/>
        </a:p>
      </dsp:txBody>
      <dsp:txXfrm>
        <a:off x="4646452" y="2134190"/>
        <a:ext cx="854945" cy="5583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07/12/2023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72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07/12/2023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216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336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 A rotational BCP is used to remove the damaged layer of the RF surface (</a:t>
                </a:r>
                <a:r>
                  <a:rPr lang="en-US" sz="1200" b="0" i="0">
                    <a:latin typeface="Cambria Math" panose="02040503050406030204" pitchFamily="18" charset="0"/>
                  </a:rPr>
                  <a:t>~250 μm</a:t>
                </a:r>
                <a:r>
                  <a:rPr lang="en-US" sz="1200" dirty="0"/>
                  <a:t>) during fabrication followed by a high-temperature UHV heat treatment  </a:t>
                </a:r>
              </a:p>
              <a:p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654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HL-LHC will circulate a beam current of 1.1 A. To avoid beam instabilities very strong HOM damping is pre-</a:t>
                </a:r>
                <a:r>
                  <a:rPr lang="en-US" dirty="0" err="1"/>
                  <a:t>requiste</a:t>
                </a:r>
                <a:endParaRPr lang="en-US" dirty="0"/>
              </a:p>
              <a:p>
                <a:r>
                  <a:rPr lang="en-US" dirty="0"/>
                  <a:t>Elaborate scheme of HOM couplers were designed and validated for both cavities. </a:t>
                </a:r>
              </a:p>
              <a:p>
                <a:r>
                  <a:rPr lang="en-US" dirty="0"/>
                  <a:t>A key aspect *high* power HOM couplers withstanding up to 1kW-CW power with special </a:t>
                </a:r>
                <a:r>
                  <a:rPr lang="en-US" b="0" i="0">
                    <a:latin typeface="Cambria Math" panose="02040503050406030204" pitchFamily="18" charset="0"/>
                  </a:rPr>
                  <a:t>25Ω</a:t>
                </a:r>
                <a:r>
                  <a:rPr lang="en-US" dirty="0"/>
                  <a:t> feedthrough for robustness extract up to 1 kW of HOM power from 2K environment to 300 K in vacuum requires special care</a:t>
                </a:r>
              </a:p>
              <a:p>
                <a:pPr lvl="1"/>
                <a:r>
                  <a:rPr lang="en-US" dirty="0"/>
                  <a:t>316LN coax lines with Cu-sputtering, flexibility with spherical joints &amp; thermalization the Al discs for heat load</a:t>
                </a:r>
              </a:p>
              <a:p>
                <a:r>
                  <a:rPr lang="en-US" dirty="0"/>
                  <a:t>Extensive program to design &amp; build the RF lines was necessary  </a:t>
                </a:r>
              </a:p>
              <a:p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698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17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806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69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28800" y="2819400"/>
            <a:ext cx="96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00600"/>
            <a:ext cx="864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828800" y="6356350"/>
            <a:ext cx="8412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pl-PL" noProof="0"/>
              <a:t>K. Turaj, 07.12.2023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673710"/>
            <a:ext cx="5047152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899150"/>
            <a:ext cx="864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609600" y="6071400"/>
            <a:ext cx="6096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7" name="Image 4" descr="CERN-logo_outlin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920" y="5946775"/>
            <a:ext cx="817880" cy="603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1"/>
            <a:ext cx="1056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pl-PL" noProof="0"/>
              <a:t>K. Turaj, 07.12.2023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8" name="Grouper 7"/>
          <p:cNvGrpSpPr/>
          <p:nvPr userDrawn="1"/>
        </p:nvGrpSpPr>
        <p:grpSpPr>
          <a:xfrm>
            <a:off x="1920000" y="6300000"/>
            <a:ext cx="609600" cy="457200"/>
            <a:chOff x="1462200" y="4620913"/>
            <a:chExt cx="457200" cy="457200"/>
          </a:xfrm>
        </p:grpSpPr>
        <p:sp>
          <p:nvSpPr>
            <p:cNvPr id="9" name="Rectangle 8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0" name="ZoneTexte 9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3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6001" y="6282000"/>
            <a:ext cx="658913" cy="4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5232"/>
            <a:ext cx="5386917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09600" y="20574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215232"/>
            <a:ext cx="5389033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93368" y="20574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pl-PL" noProof="0"/>
              <a:t>K. Turaj, 07.12.2023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1920000" y="6300000"/>
            <a:ext cx="609600" cy="457200"/>
            <a:chOff x="1462200" y="4620913"/>
            <a:chExt cx="457200" cy="457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6001" y="6282000"/>
            <a:ext cx="658913" cy="4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pl-PL" noProof="0"/>
              <a:t>K. Turaj, 07.12.2023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920000" y="6300000"/>
            <a:ext cx="609600" cy="457200"/>
            <a:chOff x="1462200" y="4620913"/>
            <a:chExt cx="457200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ZoneTexte 8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0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6001" y="6282000"/>
            <a:ext cx="658913" cy="4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7600" cy="360000"/>
          </a:xfrm>
        </p:spPr>
        <p:txBody>
          <a:bodyPr/>
          <a:lstStyle/>
          <a:p>
            <a:r>
              <a:rPr lang="pl-PL" noProof="0"/>
              <a:t>K. Turaj, 07.12.2023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920000" y="6300000"/>
            <a:ext cx="609600" cy="457200"/>
            <a:chOff x="1462200" y="462091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9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6001" y="6282000"/>
            <a:ext cx="658913" cy="4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16000" y="457200"/>
            <a:ext cx="1056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16000" y="5105400"/>
            <a:ext cx="1056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4400" cy="360000"/>
          </a:xfrm>
        </p:spPr>
        <p:txBody>
          <a:bodyPr/>
          <a:lstStyle/>
          <a:p>
            <a:r>
              <a:rPr lang="pl-PL" noProof="0"/>
              <a:t>K. Turaj, 07.12.2023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818067" y="4648200"/>
            <a:ext cx="10557933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1920000" y="6300000"/>
            <a:ext cx="6096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3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6001" y="6282000"/>
            <a:ext cx="658913" cy="4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802400" y="2709000"/>
            <a:ext cx="85872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802400" y="6356350"/>
            <a:ext cx="8587200" cy="360000"/>
          </a:xfrm>
        </p:spPr>
        <p:txBody>
          <a:bodyPr/>
          <a:lstStyle/>
          <a:p>
            <a:r>
              <a:rPr lang="pl-PL" noProof="0"/>
              <a:t>K. Turaj, 07.12.2023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673710"/>
            <a:ext cx="5047152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802400" y="4953000"/>
            <a:ext cx="85872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609600" y="6071400"/>
            <a:ext cx="609600" cy="457200"/>
            <a:chOff x="1462200" y="462091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Image 4" descr="CERN-logo_outlin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920" y="5946775"/>
            <a:ext cx="817880" cy="6032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6000" y="1371601"/>
            <a:ext cx="1056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0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pl-PL" noProof="0"/>
              <a:t>K. Turaj, 07.12.2023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82400" y="6356350"/>
            <a:ext cx="48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microsoft.com/office/2007/relationships/hdphoto" Target="../media/hdphoto5.wdp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12" Type="http://schemas.openxmlformats.org/officeDocument/2006/relationships/image" Target="../media/image2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ds.cern.ch/record/2673651/files/tupb013.pdf" TargetMode="Externa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293138/contributions/5470266/" TargetMode="External"/><Relationship Id="rId5" Type="http://schemas.openxmlformats.org/officeDocument/2006/relationships/hyperlink" Target="https://indico.cern.ch/event/1293138/contributions/5459067/" TargetMode="Externa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hyperlink" Target="https://indico.cern.ch/event/1079026/contributions/4546027/attachments/2330322/3970911/LF_11HL_LHC_CRAB_STFacility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9.png"/><Relationship Id="rId7" Type="http://schemas.openxmlformats.org/officeDocument/2006/relationships/hyperlink" Target="https://indico.cern.ch/event/1293138/contributions/5459079/attachments/2722385/4731687/13thCM_DQW_HOM_Couplers_Status_vF.ppt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787363/contributions/3367336/attachments/1866070/3068596/20190620_Couplers.pdf" TargetMode="External"/><Relationship Id="rId5" Type="http://schemas.openxmlformats.org/officeDocument/2006/relationships/image" Target="../media/image40.png"/><Relationship Id="rId10" Type="http://schemas.openxmlformats.org/officeDocument/2006/relationships/image" Target="../media/image43.jp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9861AB-FE1A-4C76-9094-994D820A1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3472" y="2819399"/>
            <a:ext cx="9937104" cy="1498189"/>
          </a:xfrm>
        </p:spPr>
        <p:txBody>
          <a:bodyPr/>
          <a:lstStyle/>
          <a:p>
            <a:pPr algn="ctr"/>
            <a:r>
              <a:rPr lang="en-GB" sz="3200" dirty="0"/>
              <a:t>Fabrication and testing of DQW crab cavities for HL-LHC upgrade</a:t>
            </a:r>
            <a:endParaRPr lang="en-GB" sz="3200" i="1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40656D4-7445-44DB-B751-89D5BEE85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3612" y="4332432"/>
            <a:ext cx="6480000" cy="528286"/>
          </a:xfrm>
        </p:spPr>
        <p:txBody>
          <a:bodyPr/>
          <a:lstStyle/>
          <a:p>
            <a:r>
              <a:rPr lang="en-US" dirty="0"/>
              <a:t>Katarzyna Turaj on behalf of WP4 and SY-RF-SRF 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A33F53-CF48-4ED1-8ED8-60F25EAE18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 TTC meeting, Fermilab, December 5-8,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530C9-C5D7-7C29-4074-428F48B158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119" t="3477" r="27526" b="2588"/>
          <a:stretch/>
        </p:blipFill>
        <p:spPr>
          <a:xfrm>
            <a:off x="8832304" y="3431486"/>
            <a:ext cx="2759968" cy="324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42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35FF8-85C4-4253-92F3-7F71D5A95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CERN-DQW, Series (1 &amp; 2)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57DD-4866-48A1-AB78-9A9BD9A4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r>
              <a:rPr lang="pl-PL">
                <a:solidFill>
                  <a:srgbClr val="64BCD9"/>
                </a:solidFill>
                <a:latin typeface="Arial"/>
              </a:rPr>
              <a:t>K. Turaj, 07.12.2023</a:t>
            </a:r>
            <a:endParaRPr lang="en-GB">
              <a:solidFill>
                <a:srgbClr val="64BCD9"/>
              </a:solidFill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62BDF-A126-4D56-A1DC-6B08018C1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BFDCA1C4-9514-7B4F-976F-D92F7E296653}" type="slidenum">
              <a:rPr lang="fr-FR">
                <a:solidFill>
                  <a:srgbClr val="64BCD9"/>
                </a:solidFill>
                <a:latin typeface="Arial"/>
              </a:rPr>
              <a:pPr defTabSz="609585"/>
              <a:t>10</a:t>
            </a:fld>
            <a:endParaRPr lang="fr-FR">
              <a:solidFill>
                <a:srgbClr val="64BCD9"/>
              </a:solidFill>
              <a:latin typeface="Arial"/>
            </a:endParaRPr>
          </a:p>
        </p:txBody>
      </p:sp>
      <p:pic>
        <p:nvPicPr>
          <p:cNvPr id="17" name="Picture 16" descr="A machine in a factory&#10;&#10;Description automatically generated">
            <a:extLst>
              <a:ext uri="{FF2B5EF4-FFF2-40B4-BE49-F238E27FC236}">
                <a16:creationId xmlns:a16="http://schemas.microsoft.com/office/drawing/2014/main" id="{E44A4601-7636-7299-883F-61376260A2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01" t="17252" r="17661" b="8674"/>
          <a:stretch/>
        </p:blipFill>
        <p:spPr>
          <a:xfrm rot="5400000">
            <a:off x="9144623" y="2955870"/>
            <a:ext cx="2440628" cy="2793490"/>
          </a:xfrm>
          <a:prstGeom prst="rect">
            <a:avLst/>
          </a:prstGeom>
        </p:spPr>
      </p:pic>
      <p:pic>
        <p:nvPicPr>
          <p:cNvPr id="20" name="Picture 19" descr="A machine with wires and pipes&#10;&#10;Description automatically generated">
            <a:extLst>
              <a:ext uri="{FF2B5EF4-FFF2-40B4-BE49-F238E27FC236}">
                <a16:creationId xmlns:a16="http://schemas.microsoft.com/office/drawing/2014/main" id="{9260D8E9-5424-6F27-AF92-CF518B42DF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0" t="12164" r="18031" b="4211"/>
          <a:stretch/>
        </p:blipFill>
        <p:spPr>
          <a:xfrm>
            <a:off x="5843581" y="2747202"/>
            <a:ext cx="2483342" cy="35440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62F5393-CBEA-5E28-66C3-6AA0246559C5}"/>
              </a:ext>
            </a:extLst>
          </p:cNvPr>
          <p:cNvGrpSpPr/>
          <p:nvPr/>
        </p:nvGrpSpPr>
        <p:grpSpPr>
          <a:xfrm>
            <a:off x="418739" y="2924944"/>
            <a:ext cx="4453125" cy="3143374"/>
            <a:chOff x="418739" y="2125616"/>
            <a:chExt cx="4616627" cy="34314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2377DE-C7F1-53B0-4FE6-5F915377B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739" y="2125616"/>
              <a:ext cx="4616627" cy="3431406"/>
            </a:xfrm>
            <a:prstGeom prst="rect">
              <a:avLst/>
            </a:prstGeom>
          </p:spPr>
        </p:pic>
        <p:sp>
          <p:nvSpPr>
            <p:cNvPr id="6" name="Star: 5 Points 5">
              <a:extLst>
                <a:ext uri="{FF2B5EF4-FFF2-40B4-BE49-F238E27FC236}">
                  <a16:creationId xmlns:a16="http://schemas.microsoft.com/office/drawing/2014/main" id="{DF0441F9-314B-9011-2459-8073790F2FDB}"/>
                </a:ext>
              </a:extLst>
            </p:cNvPr>
            <p:cNvSpPr/>
            <p:nvPr/>
          </p:nvSpPr>
          <p:spPr>
            <a:xfrm>
              <a:off x="3248590" y="3205764"/>
              <a:ext cx="207392" cy="216024"/>
            </a:xfrm>
            <a:prstGeom prst="star5">
              <a:avLst>
                <a:gd name="adj" fmla="val 22643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DD2154-C314-40F5-EA29-61970E3AA26C}"/>
                </a:ext>
              </a:extLst>
            </p:cNvPr>
            <p:cNvSpPr txBox="1"/>
            <p:nvPr/>
          </p:nvSpPr>
          <p:spPr>
            <a:xfrm>
              <a:off x="965546" y="2149204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DQW2</a:t>
              </a:r>
              <a:r>
                <a:rPr lang="en-US" sz="1400" dirty="0"/>
                <a:t>: </a:t>
              </a:r>
              <a:r>
                <a:rPr lang="en-US" sz="1400" b="1" dirty="0">
                  <a:solidFill>
                    <a:srgbClr val="00B050"/>
                  </a:solidFill>
                </a:rPr>
                <a:t>BC</a:t>
              </a:r>
              <a:r>
                <a:rPr lang="en-US" sz="1400" dirty="0"/>
                <a:t>, </a:t>
              </a:r>
              <a:r>
                <a:rPr lang="en-US" sz="1400" b="1" dirty="0">
                  <a:solidFill>
                    <a:schemeClr val="tx2"/>
                  </a:solidFill>
                </a:rPr>
                <a:t>JC</a:t>
              </a:r>
              <a:r>
                <a:rPr lang="en-US" sz="1400" dirty="0"/>
                <a:t>, </a:t>
              </a:r>
              <a:r>
                <a:rPr lang="en-US" sz="1400" b="1" dirty="0">
                  <a:solidFill>
                    <a:srgbClr val="FF0000"/>
                  </a:solidFill>
                </a:rPr>
                <a:t>DC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C5A00D-90DE-2AF7-3D2C-DF33B448F882}"/>
              </a:ext>
            </a:extLst>
          </p:cNvPr>
          <p:cNvSpPr txBox="1">
            <a:spLocks/>
          </p:cNvSpPr>
          <p:nvPr/>
        </p:nvSpPr>
        <p:spPr>
          <a:xfrm>
            <a:off x="816000" y="910325"/>
            <a:ext cx="11008446" cy="186570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dirty="0"/>
              <a:t>CERN built two series DQW cavities</a:t>
            </a:r>
          </a:p>
          <a:p>
            <a:pPr lvl="1">
              <a:lnSpc>
                <a:spcPct val="120000"/>
              </a:lnSpc>
            </a:pPr>
            <a:r>
              <a:rPr lang="en-GB" sz="1900" dirty="0"/>
              <a:t>DQW2-CERN dressed cavity exceeded the specification target:</a:t>
            </a:r>
            <a:r>
              <a:rPr lang="en-GB" sz="1900" b="1" dirty="0"/>
              <a:t> 4.6MV</a:t>
            </a:r>
          </a:p>
          <a:p>
            <a:pPr lvl="2">
              <a:lnSpc>
                <a:spcPct val="120000"/>
              </a:lnSpc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CT stopped due to wrong antennas and 2 CT cavity reached 4MV (*) </a:t>
            </a:r>
            <a:endParaRPr lang="en-GB" sz="1800" b="1" dirty="0"/>
          </a:p>
          <a:p>
            <a:pPr lvl="1">
              <a:lnSpc>
                <a:spcPct val="120000"/>
              </a:lnSpc>
            </a:pPr>
            <a:r>
              <a:rPr lang="en-GB" sz="1900" dirty="0"/>
              <a:t>DQW1-CERN dressed needs to be retested: </a:t>
            </a:r>
          </a:p>
          <a:p>
            <a:pPr lvl="2">
              <a:lnSpc>
                <a:spcPct val="120000"/>
              </a:lnSpc>
            </a:pPr>
            <a:r>
              <a:rPr lang="en-GB" sz="1800" dirty="0"/>
              <a:t>1 CT cavity reached 3.9MV: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degradation observed after the high-power RF conditioning</a:t>
            </a:r>
          </a:p>
          <a:p>
            <a:pPr lvl="2">
              <a:lnSpc>
                <a:spcPct val="120000"/>
              </a:lnSpc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CT cavity reached 3.5MV </a:t>
            </a:r>
          </a:p>
          <a:p>
            <a:pPr lvl="2"/>
            <a:endParaRPr lang="en-US" sz="19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F43411-75CA-A090-979A-8A58EEF430E6}"/>
              </a:ext>
            </a:extLst>
          </p:cNvPr>
          <p:cNvSpPr txBox="1"/>
          <p:nvPr/>
        </p:nvSpPr>
        <p:spPr>
          <a:xfrm>
            <a:off x="940808" y="4352615"/>
            <a:ext cx="30894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series in final HL-LHC configuration qualified!</a:t>
            </a:r>
          </a:p>
          <a:p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5D5C68-C8AF-CCC7-28CD-0CABDE07FA1A}"/>
              </a:ext>
            </a:extLst>
          </p:cNvPr>
          <p:cNvSpPr txBox="1"/>
          <p:nvPr/>
        </p:nvSpPr>
        <p:spPr>
          <a:xfrm>
            <a:off x="2524184" y="6487849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(*) Eng spec: Vt </a:t>
            </a:r>
            <a:r>
              <a:rPr lang="en-GB" sz="1400" b="1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≥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4.1MV,Q0 </a:t>
            </a:r>
            <a:r>
              <a:rPr lang="en-GB" sz="1400" b="1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≥3.9×10</a:t>
            </a:r>
            <a:r>
              <a:rPr lang="en-GB" sz="1400" b="1" i="0" u="none" strike="noStrike" baseline="30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9</a:t>
            </a:r>
            <a:endParaRPr lang="en-GB" sz="1400" b="1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919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C705D-03A1-40F6-8C0F-71CD1DA33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DQW Industrial Series (RI)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A03865-A56A-0B6D-2CC3-D81A238BD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922820"/>
            <a:ext cx="10560000" cy="2049346"/>
          </a:xfrm>
        </p:spPr>
        <p:txBody>
          <a:bodyPr>
            <a:normAutofit fontScale="70000" lnSpcReduction="20000"/>
          </a:bodyPr>
          <a:lstStyle/>
          <a:p>
            <a:pPr marL="400050">
              <a:lnSpc>
                <a:spcPct val="120000"/>
              </a:lnSpc>
            </a:pPr>
            <a:r>
              <a:rPr lang="en-US" sz="2700" dirty="0"/>
              <a:t>8 DQW (BC and JC) cavities produced in industry (Research Instruments, DE)</a:t>
            </a:r>
            <a:endParaRPr lang="en-GB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>
              <a:lnSpc>
                <a:spcPct val="120000"/>
              </a:lnSpc>
            </a:pPr>
            <a:r>
              <a:rPr lang="en-GB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cold tests and dressing of cavities at CERN</a:t>
            </a:r>
            <a:endParaRPr lang="en-US" sz="2300" dirty="0"/>
          </a:p>
          <a:p>
            <a:pPr algn="l">
              <a:lnSpc>
                <a:spcPct val="120000"/>
              </a:lnSpc>
            </a:pPr>
            <a:r>
              <a:rPr lang="en-US" sz="2700" dirty="0"/>
              <a:t>1</a:t>
            </a:r>
            <a:r>
              <a:rPr lang="en-US" sz="2700" baseline="30000" dirty="0"/>
              <a:t>st</a:t>
            </a:r>
            <a:r>
              <a:rPr lang="en-US" sz="2700" dirty="0"/>
              <a:t> jacketed cavity achieved excellent cold test results </a:t>
            </a:r>
          </a:p>
          <a:p>
            <a:pPr algn="l">
              <a:lnSpc>
                <a:spcPct val="120000"/>
              </a:lnSpc>
            </a:pPr>
            <a:r>
              <a:rPr lang="en-US" sz="2700" dirty="0"/>
              <a:t>2</a:t>
            </a:r>
            <a:r>
              <a:rPr lang="en-US" sz="2700" baseline="30000" dirty="0"/>
              <a:t>nd</a:t>
            </a:r>
            <a:r>
              <a:rPr lang="en-US" sz="2700" dirty="0"/>
              <a:t> jacketed cavity cold test was accepted, stopped by purpose at 5MV</a:t>
            </a:r>
          </a:p>
          <a:p>
            <a:pPr lvl="1">
              <a:lnSpc>
                <a:spcPct val="120000"/>
              </a:lnSpc>
            </a:pPr>
            <a:r>
              <a:rPr lang="en-US" sz="2300" dirty="0">
                <a:sym typeface="Wingdings" panose="05000000000000000000" pitchFamily="2" charset="2"/>
              </a:rPr>
              <a:t>Q slope visible since the beginning of the scan  seen in bare configuration as well</a:t>
            </a:r>
            <a:endParaRPr lang="en-US" sz="2300" dirty="0"/>
          </a:p>
          <a:p>
            <a:pPr>
              <a:lnSpc>
                <a:spcPct val="120000"/>
              </a:lnSpc>
            </a:pPr>
            <a:r>
              <a:rPr lang="en-GB" sz="2700" dirty="0"/>
              <a:t>They will be tested in a dressed configuration soon.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EE9EDC-D460-4D8C-99F0-EC6360D7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 dirty="0"/>
              <a:t>K. Turaj, 07.12.2023</a:t>
            </a:r>
            <a:endParaRPr lang="en-GB" noProof="0" dirty="0"/>
          </a:p>
        </p:txBody>
      </p:sp>
      <p:pic>
        <p:nvPicPr>
          <p:cNvPr id="11" name="Picture 10" descr="A large metal box with wires and cables&#10;&#10;Description automatically generated">
            <a:extLst>
              <a:ext uri="{FF2B5EF4-FFF2-40B4-BE49-F238E27FC236}">
                <a16:creationId xmlns:a16="http://schemas.microsoft.com/office/drawing/2014/main" id="{67E47348-A5A2-997E-B13D-BAC826A88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07" r="11905" b="17877"/>
          <a:stretch/>
        </p:blipFill>
        <p:spPr>
          <a:xfrm>
            <a:off x="3986253" y="3059667"/>
            <a:ext cx="2790049" cy="2838761"/>
          </a:xfrm>
          <a:prstGeom prst="rect">
            <a:avLst/>
          </a:prstGeom>
        </p:spPr>
      </p:pic>
      <p:pic>
        <p:nvPicPr>
          <p:cNvPr id="12" name="Picture 11" descr="A large metal box with many round objects&#10;&#10;Description automatically generated with medium confidence">
            <a:extLst>
              <a:ext uri="{FF2B5EF4-FFF2-40B4-BE49-F238E27FC236}">
                <a16:creationId xmlns:a16="http://schemas.microsoft.com/office/drawing/2014/main" id="{74A12428-9160-568E-8017-F153917432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1944" r="11111" b="10695"/>
          <a:stretch/>
        </p:blipFill>
        <p:spPr>
          <a:xfrm>
            <a:off x="210315" y="3059667"/>
            <a:ext cx="3574357" cy="28387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73C139-F0FA-A058-4730-F0B9F2AD71BE}"/>
              </a:ext>
            </a:extLst>
          </p:cNvPr>
          <p:cNvSpPr txBox="1"/>
          <p:nvPr/>
        </p:nvSpPr>
        <p:spPr>
          <a:xfrm>
            <a:off x="1997494" y="5942723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 Instruments (DQW1 &amp; DQW2)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555B5-F894-357F-C219-B81B6CB11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7900FD-7994-596B-E414-84930A3D58C6}"/>
              </a:ext>
            </a:extLst>
          </p:cNvPr>
          <p:cNvGrpSpPr/>
          <p:nvPr/>
        </p:nvGrpSpPr>
        <p:grpSpPr>
          <a:xfrm>
            <a:off x="6995982" y="2708610"/>
            <a:ext cx="4826418" cy="3614765"/>
            <a:chOff x="6995982" y="2708610"/>
            <a:chExt cx="4826418" cy="361476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0F954C-8DE9-0164-22C5-719FB169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5982" y="2708610"/>
              <a:ext cx="4826418" cy="3614765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6C8AE2-EB2B-FE79-30DD-492A02897C19}"/>
                </a:ext>
              </a:extLst>
            </p:cNvPr>
            <p:cNvGrpSpPr/>
            <p:nvPr/>
          </p:nvGrpSpPr>
          <p:grpSpPr>
            <a:xfrm>
              <a:off x="7773696" y="2740278"/>
              <a:ext cx="2434000" cy="1203082"/>
              <a:chOff x="7773696" y="2740278"/>
              <a:chExt cx="2434000" cy="120308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1D3073-13A2-DE78-51E7-6B2A8655BF51}"/>
                  </a:ext>
                </a:extLst>
              </p:cNvPr>
              <p:cNvSpPr txBox="1"/>
              <p:nvPr/>
            </p:nvSpPr>
            <p:spPr>
              <a:xfrm>
                <a:off x="9009932" y="2740278"/>
                <a:ext cx="11977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2023 (JC)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74CF93E-C452-2063-53FD-1156C249FD64}"/>
                  </a:ext>
                </a:extLst>
              </p:cNvPr>
              <p:cNvSpPr txBox="1"/>
              <p:nvPr/>
            </p:nvSpPr>
            <p:spPr>
              <a:xfrm>
                <a:off x="7773696" y="3574028"/>
                <a:ext cx="12362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2022 (BC)</a:t>
                </a:r>
              </a:p>
            </p:txBody>
          </p:sp>
        </p:grpSp>
        <p:sp>
          <p:nvSpPr>
            <p:cNvPr id="6" name="5-Point Star 5"/>
            <p:cNvSpPr>
              <a:spLocks noChangeAspect="1"/>
            </p:cNvSpPr>
            <p:nvPr/>
          </p:nvSpPr>
          <p:spPr>
            <a:xfrm>
              <a:off x="9992300" y="3933056"/>
              <a:ext cx="127516" cy="155169"/>
            </a:xfrm>
            <a:prstGeom prst="star5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10A3D4B-DE82-6058-F70A-97779A06958E}"/>
              </a:ext>
            </a:extLst>
          </p:cNvPr>
          <p:cNvGrpSpPr/>
          <p:nvPr/>
        </p:nvGrpSpPr>
        <p:grpSpPr>
          <a:xfrm>
            <a:off x="7057624" y="2667768"/>
            <a:ext cx="4911201" cy="3688582"/>
            <a:chOff x="7057624" y="2667768"/>
            <a:chExt cx="4911201" cy="368858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878BBCE-5560-B56D-2082-33FF8BB5C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57624" y="2667768"/>
              <a:ext cx="4911201" cy="3688582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7AFA2B9-5AAF-53EF-C7D6-C8CF88761C82}"/>
                </a:ext>
              </a:extLst>
            </p:cNvPr>
            <p:cNvGrpSpPr/>
            <p:nvPr/>
          </p:nvGrpSpPr>
          <p:grpSpPr>
            <a:xfrm>
              <a:off x="7541899" y="3077344"/>
              <a:ext cx="2639559" cy="1046307"/>
              <a:chOff x="7541899" y="3077344"/>
              <a:chExt cx="2639559" cy="1046307"/>
            </a:xfrm>
          </p:grpSpPr>
          <p:sp>
            <p:nvSpPr>
              <p:cNvPr id="18" name="5-Point Star 5">
                <a:extLst>
                  <a:ext uri="{FF2B5EF4-FFF2-40B4-BE49-F238E27FC236}">
                    <a16:creationId xmlns:a16="http://schemas.microsoft.com/office/drawing/2014/main" id="{663E73CF-9F8E-DA39-E96F-3D88C48BCF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53942" y="3910236"/>
                <a:ext cx="127516" cy="155169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062587-9BD9-6CCE-51C9-A94ACF47729E}"/>
                  </a:ext>
                </a:extLst>
              </p:cNvPr>
              <p:cNvSpPr txBox="1"/>
              <p:nvPr/>
            </p:nvSpPr>
            <p:spPr>
              <a:xfrm>
                <a:off x="7541899" y="3754319"/>
                <a:ext cx="1450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JC (2023)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40E030C-C64F-593D-F21C-FE3ABF782BC9}"/>
                  </a:ext>
                </a:extLst>
              </p:cNvPr>
              <p:cNvSpPr txBox="1"/>
              <p:nvPr/>
            </p:nvSpPr>
            <p:spPr>
              <a:xfrm>
                <a:off x="8048600" y="3077344"/>
                <a:ext cx="1450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3FA56D"/>
                    </a:solidFill>
                  </a:rPr>
                  <a:t>BC (2022)</a:t>
                </a:r>
                <a:endParaRPr lang="en-GB" dirty="0">
                  <a:solidFill>
                    <a:srgbClr val="3FA56D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229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FE263-98B6-1955-FE2D-C49A9520F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Challenges, lessons learned &amp; conclusion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26000-05C3-7E3C-7E85-C41AF7D9C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052737"/>
            <a:ext cx="11233248" cy="5073428"/>
          </a:xfrm>
        </p:spPr>
        <p:txBody>
          <a:bodyPr>
            <a:normAutofit/>
          </a:bodyPr>
          <a:lstStyle/>
          <a:p>
            <a:r>
              <a:rPr lang="en-GB" sz="1800" dirty="0"/>
              <a:t>The max fields reached are mostly dominated by the presence of field emission.</a:t>
            </a:r>
          </a:p>
          <a:p>
            <a:r>
              <a:rPr lang="en-US" sz="1800" dirty="0"/>
              <a:t>Poor bare cavities performance (DQW1-RI &amp; DQW1-CERN) can’t be recovered by HPR </a:t>
            </a:r>
            <a:r>
              <a:rPr lang="en-US" sz="1800" dirty="0">
                <a:sym typeface="Wingdings" panose="05000000000000000000" pitchFamily="2" charset="2"/>
              </a:rPr>
              <a:t> light BCP needed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Both cavities tested 3 times in bare configuration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DQW1-RI: Q slope visible since the beginning of the scan </a:t>
            </a:r>
          </a:p>
          <a:p>
            <a:r>
              <a:rPr lang="en-GB" sz="1800" dirty="0"/>
              <a:t>Thermal cycle, up to ≈20 K, consistently improved </a:t>
            </a:r>
            <a:r>
              <a:rPr lang="en-GB" sz="1800" kern="100" dirty="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𝑄</a:t>
            </a:r>
            <a:r>
              <a:rPr lang="en-GB" sz="1800" kern="1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GB" sz="1800" dirty="0"/>
              <a:t> of both the jacketed and dressed cavities by ≈400%.</a:t>
            </a:r>
          </a:p>
          <a:p>
            <a:r>
              <a:rPr lang="en-GB" sz="1800" dirty="0"/>
              <a:t>Dressed cavities performance limitation: ongoing investigations into field limitations above 4MV to try and surpass the specification.</a:t>
            </a:r>
          </a:p>
          <a:p>
            <a:pPr lvl="1"/>
            <a:r>
              <a:rPr lang="en-GB" sz="1600" dirty="0"/>
              <a:t>Dressed DQW2-CERN achieved 4.6 MV (3</a:t>
            </a:r>
            <a:r>
              <a:rPr lang="en-GB" sz="1600" baseline="30000" dirty="0"/>
              <a:t>rd</a:t>
            </a:r>
            <a:r>
              <a:rPr lang="en-GB" sz="1600" dirty="0"/>
              <a:t> CT), but dressed DQW1-CERN was tested twice without success despite changes in the process</a:t>
            </a:r>
          </a:p>
          <a:p>
            <a:pPr lvl="1"/>
            <a:r>
              <a:rPr lang="en-US" sz="1600" dirty="0"/>
              <a:t>As a precaution, dressed cavities are tested at 2.5K and only final measurements are made at 2K.</a:t>
            </a:r>
          </a:p>
          <a:p>
            <a:pPr lvl="1"/>
            <a:r>
              <a:rPr lang="en-US" sz="1600" dirty="0"/>
              <a:t>120̊C bakeout was implemented recently for the dressed cavity configuration.</a:t>
            </a:r>
          </a:p>
          <a:p>
            <a:pPr lvl="1"/>
            <a:r>
              <a:rPr lang="en-GB" sz="1600" dirty="0"/>
              <a:t>HOMs coupler treatment required several iterations.</a:t>
            </a:r>
          </a:p>
          <a:p>
            <a:r>
              <a:rPr lang="en-GB" sz="1800" dirty="0"/>
              <a:t>Continually learning and implementing actions to improve quality and meet project deadlines.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5F5A13-9170-02B0-272C-C9E31782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 dirty="0"/>
              <a:t>K. Turaj, 07.12.2023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44154-B544-D99B-D1C0-7C72DF81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814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4812556-6DDA-FF5F-17DA-1CC3F0BEA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70" r="6652" b="36953"/>
          <a:stretch/>
        </p:blipFill>
        <p:spPr>
          <a:xfrm>
            <a:off x="-5046" y="982285"/>
            <a:ext cx="12197046" cy="3164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A73DE-50E8-238C-2CEA-78C88C5B6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Spare: HL-LHC Crab Cavity Series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9968A1-8FF0-81DD-9698-A445BFE87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K. Turaj, 07.12.2023</a:t>
            </a:r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F21E3-292B-DB69-AFF8-31FCF893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790A7-837E-0459-25CB-F01025D56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840" y="1018732"/>
            <a:ext cx="1422639" cy="769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1A24C5-EE92-6304-CDAA-E0F936A8B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5" y="1437946"/>
            <a:ext cx="2124083" cy="1126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7903A-2D1C-E835-E87C-AA55C8D31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651" y="3252742"/>
            <a:ext cx="1531125" cy="826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1FADFD-F8E6-83CD-499E-592358AA3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497" y="1362931"/>
            <a:ext cx="1551675" cy="1111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351A34-5909-7AFC-3B9C-4EF110C09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7441" y="3017192"/>
            <a:ext cx="989180" cy="572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B84523-BA2B-5DE9-D060-BDBF01A1B4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537" t="12653" r="26831" b="7492"/>
          <a:stretch/>
        </p:blipFill>
        <p:spPr>
          <a:xfrm>
            <a:off x="6736284" y="2033730"/>
            <a:ext cx="932195" cy="88194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AF8EF9-F33B-5360-F108-CC1A3C33843F}"/>
              </a:ext>
            </a:extLst>
          </p:cNvPr>
          <p:cNvCxnSpPr>
            <a:cxnSpLocks/>
          </p:cNvCxnSpPr>
          <p:nvPr/>
        </p:nvCxnSpPr>
        <p:spPr>
          <a:xfrm flipH="1">
            <a:off x="3455361" y="3252742"/>
            <a:ext cx="3383589" cy="370771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974E12-012F-8DE4-EE71-0C0769468EB7}"/>
              </a:ext>
            </a:extLst>
          </p:cNvPr>
          <p:cNvCxnSpPr>
            <a:cxnSpLocks/>
          </p:cNvCxnSpPr>
          <p:nvPr/>
        </p:nvCxnSpPr>
        <p:spPr>
          <a:xfrm flipH="1" flipV="1">
            <a:off x="1606225" y="2898881"/>
            <a:ext cx="931823" cy="456510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5EF1BB-50CC-047B-96D5-B9C83911F083}"/>
              </a:ext>
            </a:extLst>
          </p:cNvPr>
          <p:cNvCxnSpPr>
            <a:cxnSpLocks/>
          </p:cNvCxnSpPr>
          <p:nvPr/>
        </p:nvCxnSpPr>
        <p:spPr>
          <a:xfrm>
            <a:off x="1682357" y="2809875"/>
            <a:ext cx="4961908" cy="197955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507324-DF29-45D8-B2C6-94EADD5F3F6F}"/>
              </a:ext>
            </a:extLst>
          </p:cNvPr>
          <p:cNvCxnSpPr>
            <a:cxnSpLocks/>
          </p:cNvCxnSpPr>
          <p:nvPr/>
        </p:nvCxnSpPr>
        <p:spPr>
          <a:xfrm>
            <a:off x="1682357" y="2743200"/>
            <a:ext cx="4809044" cy="198388"/>
          </a:xfrm>
          <a:prstGeom prst="straightConnector1">
            <a:avLst/>
          </a:prstGeom>
          <a:ln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221B7C-0199-43FD-F2CF-F69B1600ED03}"/>
              </a:ext>
            </a:extLst>
          </p:cNvPr>
          <p:cNvCxnSpPr>
            <a:cxnSpLocks/>
          </p:cNvCxnSpPr>
          <p:nvPr/>
        </p:nvCxnSpPr>
        <p:spPr>
          <a:xfrm flipV="1">
            <a:off x="3455360" y="3200237"/>
            <a:ext cx="3383590" cy="315860"/>
          </a:xfrm>
          <a:prstGeom prst="straightConnector1">
            <a:avLst/>
          </a:prstGeom>
          <a:ln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8A6CB4-A634-BFDA-23D5-0CDA0FFF44A4}"/>
              </a:ext>
            </a:extLst>
          </p:cNvPr>
          <p:cNvCxnSpPr>
            <a:cxnSpLocks/>
          </p:cNvCxnSpPr>
          <p:nvPr/>
        </p:nvCxnSpPr>
        <p:spPr>
          <a:xfrm>
            <a:off x="6258941" y="2581742"/>
            <a:ext cx="256407" cy="317139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F40AAF-E000-72BE-3F53-8B20447F45BB}"/>
              </a:ext>
            </a:extLst>
          </p:cNvPr>
          <p:cNvCxnSpPr>
            <a:cxnSpLocks/>
          </p:cNvCxnSpPr>
          <p:nvPr/>
        </p:nvCxnSpPr>
        <p:spPr>
          <a:xfrm flipV="1">
            <a:off x="6725022" y="2649375"/>
            <a:ext cx="171803" cy="311636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868F91-8D5F-61DD-4916-DB7EA4647F97}"/>
              </a:ext>
            </a:extLst>
          </p:cNvPr>
          <p:cNvCxnSpPr>
            <a:cxnSpLocks/>
          </p:cNvCxnSpPr>
          <p:nvPr/>
        </p:nvCxnSpPr>
        <p:spPr>
          <a:xfrm flipV="1">
            <a:off x="6609518" y="2642716"/>
            <a:ext cx="171803" cy="311636"/>
          </a:xfrm>
          <a:prstGeom prst="straightConnector1">
            <a:avLst/>
          </a:prstGeom>
          <a:ln>
            <a:solidFill>
              <a:srgbClr val="7030A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97C742-058E-9A88-6E80-5C746FC2C222}"/>
              </a:ext>
            </a:extLst>
          </p:cNvPr>
          <p:cNvCxnSpPr>
            <a:cxnSpLocks/>
          </p:cNvCxnSpPr>
          <p:nvPr/>
        </p:nvCxnSpPr>
        <p:spPr>
          <a:xfrm>
            <a:off x="7053504" y="1693500"/>
            <a:ext cx="148877" cy="294892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62">
                <a:extLst>
                  <a:ext uri="{FF2B5EF4-FFF2-40B4-BE49-F238E27FC236}">
                    <a16:creationId xmlns:a16="http://schemas.microsoft.com/office/drawing/2014/main" id="{14B2AE25-1E96-075B-C0FA-84678D9FB8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3172036"/>
                  </p:ext>
                </p:extLst>
              </p:nvPr>
            </p:nvGraphicFramePr>
            <p:xfrm>
              <a:off x="144042" y="4152932"/>
              <a:ext cx="11884796" cy="22663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587984">
                      <a:extLst>
                        <a:ext uri="{9D8B030D-6E8A-4147-A177-3AD203B41FA5}">
                          <a16:colId xmlns:a16="http://schemas.microsoft.com/office/drawing/2014/main" val="1672360135"/>
                        </a:ext>
                      </a:extLst>
                    </a:gridCol>
                    <a:gridCol w="3744416">
                      <a:extLst>
                        <a:ext uri="{9D8B030D-6E8A-4147-A177-3AD203B41FA5}">
                          <a16:colId xmlns:a16="http://schemas.microsoft.com/office/drawing/2014/main" val="1724669814"/>
                        </a:ext>
                      </a:extLst>
                    </a:gridCol>
                    <a:gridCol w="3552396">
                      <a:extLst>
                        <a:ext uri="{9D8B030D-6E8A-4147-A177-3AD203B41FA5}">
                          <a16:colId xmlns:a16="http://schemas.microsoft.com/office/drawing/2014/main" val="3416062292"/>
                        </a:ext>
                      </a:extLst>
                    </a:gridCol>
                  </a:tblGrid>
                  <a:tr h="314960"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5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5 DQW cryomodules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5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5 RFD cryomodules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5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20 IOT RF Systems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0605090"/>
                      </a:ext>
                    </a:extLst>
                  </a:tr>
                  <a:tr h="1946291">
                    <a:tc>
                      <a:txBody>
                        <a:bodyPr/>
                        <a:lstStyle/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Cavities + processing + helium vessels by Research Instruments (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DE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) &amp;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  <a:endParaRPr lang="en-GB" sz="1400" dirty="0">
                            <a:solidFill>
                              <a:prstClr val="black"/>
                            </a:solidFill>
                            <a:latin typeface="+mn-lt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Cold magnetic shields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UK </a:t>
                          </a: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HOM couplers + antennas by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CERN</a:t>
                          </a: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4 CM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UK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(STFC) &amp; 1 CM at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with some components from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  <a:endParaRPr lang="en-GB" sz="1400" dirty="0">
                            <a:solidFill>
                              <a:prstClr val="black"/>
                            </a:solidFill>
                            <a:latin typeface="+mn-lt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All cavities &amp; CM cold validation tests at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 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(and a backup at Uppsala-Sweden)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Bare cavities by </a:t>
                          </a:r>
                          <a:r>
                            <a:rPr lang="en-GB" sz="1400" dirty="0" err="1">
                              <a:solidFill>
                                <a:prstClr val="black"/>
                              </a:solidFill>
                              <a:latin typeface="+mn-lt"/>
                            </a:rPr>
                            <a:t>Zanon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(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IT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) under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US-AUP</a:t>
                          </a:r>
                          <a:endParaRPr lang="en-GB" sz="1400" dirty="0">
                            <a:solidFill>
                              <a:prstClr val="black"/>
                            </a:solidFill>
                            <a:latin typeface="+mn-lt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Processing + cold magnetic shield + helium vessel + HOM couplers + antennas + cold tests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US-AUP</a:t>
                          </a: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5 CM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TRIUMF-Canada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with some components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  <a:endParaRPr lang="en-GB" sz="1400" dirty="0">
                            <a:solidFill>
                              <a:prstClr val="black"/>
                            </a:solidFill>
                            <a:latin typeface="+mn-lt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CM cold validation tests at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kern="12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High power amplifiers (IOT) </a:t>
                          </a:r>
                          <a:r>
                            <a:rPr lang="en-GB" sz="1400" b="1" kern="12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CERN</a:t>
                          </a: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kern="12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High power RF lines, circulators, loads by </a:t>
                          </a:r>
                          <a:r>
                            <a:rPr lang="en-GB" sz="1400" b="1" kern="12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CERN</a:t>
                          </a:r>
                          <a:r>
                            <a:rPr lang="en-GB" sz="1400" b="0" kern="12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(exploring new frontiers)</a:t>
                          </a:r>
                          <a:endParaRPr lang="en-GB" sz="1400" b="1" kern="1200" dirty="0">
                            <a:solidFill>
                              <a:prstClr val="black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14:m>
                            <m:oMath xmlns:m="http://schemas.openxmlformats.org/officeDocument/2006/math">
                              <m:r>
                                <a:rPr lang="en-US" sz="14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GB" sz="1400" kern="1200" dirty="0">
                              <a:solidFill>
                                <a:prstClr val="black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TCA platform for LLRF by CERN</a:t>
                          </a:r>
                        </a:p>
                        <a:p>
                          <a:endParaRPr lang="en-GB" sz="1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527675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62">
                <a:extLst>
                  <a:ext uri="{FF2B5EF4-FFF2-40B4-BE49-F238E27FC236}">
                    <a16:creationId xmlns:a16="http://schemas.microsoft.com/office/drawing/2014/main" id="{14B2AE25-1E96-075B-C0FA-84678D9FB8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23172036"/>
                  </p:ext>
                </p:extLst>
              </p:nvPr>
            </p:nvGraphicFramePr>
            <p:xfrm>
              <a:off x="144042" y="4152932"/>
              <a:ext cx="11884796" cy="226633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587984">
                      <a:extLst>
                        <a:ext uri="{9D8B030D-6E8A-4147-A177-3AD203B41FA5}">
                          <a16:colId xmlns:a16="http://schemas.microsoft.com/office/drawing/2014/main" val="1672360135"/>
                        </a:ext>
                      </a:extLst>
                    </a:gridCol>
                    <a:gridCol w="3744416">
                      <a:extLst>
                        <a:ext uri="{9D8B030D-6E8A-4147-A177-3AD203B41FA5}">
                          <a16:colId xmlns:a16="http://schemas.microsoft.com/office/drawing/2014/main" val="1724669814"/>
                        </a:ext>
                      </a:extLst>
                    </a:gridCol>
                    <a:gridCol w="3552396">
                      <a:extLst>
                        <a:ext uri="{9D8B030D-6E8A-4147-A177-3AD203B41FA5}">
                          <a16:colId xmlns:a16="http://schemas.microsoft.com/office/drawing/2014/main" val="3416062292"/>
                        </a:ext>
                      </a:extLst>
                    </a:gridCol>
                  </a:tblGrid>
                  <a:tr h="320040"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5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5 DQW cryomodules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5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5 RFD cryomodules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5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20 IOT RF Systems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0605090"/>
                      </a:ext>
                    </a:extLst>
                  </a:tr>
                  <a:tr h="1946291">
                    <a:tc>
                      <a:txBody>
                        <a:bodyPr/>
                        <a:lstStyle/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Cavities + processing + helium vessels by Research Instruments (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DE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) &amp;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  <a:endParaRPr lang="en-GB" sz="1400" dirty="0">
                            <a:solidFill>
                              <a:prstClr val="black"/>
                            </a:solidFill>
                            <a:latin typeface="+mn-lt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Cold magnetic shields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UK </a:t>
                          </a: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HOM couplers + antennas by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CERN</a:t>
                          </a: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4 CM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UK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(STFC) &amp; 1 CM at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with some components from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  <a:endParaRPr lang="en-GB" sz="1400" dirty="0">
                            <a:solidFill>
                              <a:prstClr val="black"/>
                            </a:solidFill>
                            <a:latin typeface="+mn-lt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All cavities &amp; CM cold validation tests at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 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(and a backup at Uppsala-Sweden)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Bare cavities by </a:t>
                          </a:r>
                          <a:r>
                            <a:rPr lang="en-GB" sz="1400" dirty="0" err="1">
                              <a:solidFill>
                                <a:prstClr val="black"/>
                              </a:solidFill>
                              <a:latin typeface="+mn-lt"/>
                            </a:rPr>
                            <a:t>Zanon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(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IT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) under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US-AUP</a:t>
                          </a:r>
                          <a:endParaRPr lang="en-GB" sz="1400" dirty="0">
                            <a:solidFill>
                              <a:prstClr val="black"/>
                            </a:solidFill>
                            <a:latin typeface="+mn-lt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Processing + cold magnetic shield + helium vessel + HOM couplers + antennas + cold tests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US-AUP</a:t>
                          </a: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5 CM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TRIUMF-Canada</a:t>
                          </a: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 with some components by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  <a:endParaRPr lang="en-GB" sz="1400" dirty="0">
                            <a:solidFill>
                              <a:prstClr val="black"/>
                            </a:solidFill>
                            <a:latin typeface="+mn-lt"/>
                          </a:endParaRPr>
                        </a:p>
                        <a:p>
                          <a:pPr marL="285750" lvl="0" indent="-285750" defTabSz="609585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1400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CM cold validation tests at </a:t>
                          </a:r>
                          <a:r>
                            <a:rPr lang="en-GB" sz="1400" b="1" dirty="0">
                              <a:solidFill>
                                <a:prstClr val="black"/>
                              </a:solidFill>
                              <a:latin typeface="+mn-lt"/>
                            </a:rPr>
                            <a:t>CERN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9"/>
                          <a:stretch>
                            <a:fillRect l="-234820" t="-17188" r="-686" b="-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276751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6EB1BBA-9B33-1D74-8EC7-8D2E9BEFD28F}"/>
              </a:ext>
            </a:extLst>
          </p:cNvPr>
          <p:cNvCxnSpPr>
            <a:cxnSpLocks/>
          </p:cNvCxnSpPr>
          <p:nvPr/>
        </p:nvCxnSpPr>
        <p:spPr>
          <a:xfrm flipH="1" flipV="1">
            <a:off x="6296368" y="2493738"/>
            <a:ext cx="286682" cy="345489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837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65F5F-30B1-4624-BB9E-28257F4DD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00" y="141650"/>
            <a:ext cx="11376000" cy="720000"/>
          </a:xfrm>
        </p:spPr>
        <p:txBody>
          <a:bodyPr/>
          <a:lstStyle/>
          <a:p>
            <a:r>
              <a:rPr lang="en-US" sz="3000" dirty="0"/>
              <a:t>Spare: CERN Cavity Test Results – DQW1 &amp; DQW2 </a:t>
            </a:r>
            <a:endParaRPr lang="en-GB" sz="3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52C96B2-D0D6-6684-96E3-ECD878560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59" y="1628800"/>
            <a:ext cx="5756126" cy="4284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B1EAF0-5566-9D56-1FA5-B611C12C6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992" y="1628800"/>
            <a:ext cx="5756126" cy="433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39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6376-667C-FBA0-23DA-A90646705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Spare: </a:t>
            </a:r>
            <a:r>
              <a:rPr lang="en-US" dirty="0"/>
              <a:t>B</a:t>
            </a:r>
            <a:r>
              <a:rPr lang="en-US" sz="2800" dirty="0"/>
              <a:t>are Cavity Test Results – DQW1-CERN &amp; DQW1-RI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D1189C-9CF7-17C5-D960-C2F8905F4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K. Turaj, 07.12.2023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7FBF6-AD62-38CE-A290-F9D7B07F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CF4177-7810-1856-05B1-A4947819D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992" y="1486267"/>
            <a:ext cx="5652624" cy="331088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A550EC4-E6FA-16FC-236B-466C56513940}"/>
              </a:ext>
            </a:extLst>
          </p:cNvPr>
          <p:cNvGrpSpPr/>
          <p:nvPr/>
        </p:nvGrpSpPr>
        <p:grpSpPr>
          <a:xfrm>
            <a:off x="816000" y="1451542"/>
            <a:ext cx="5544616" cy="3460928"/>
            <a:chOff x="8496175" y="911084"/>
            <a:chExt cx="3856003" cy="1869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11B0DA-3ACF-80DB-6DE4-6AE91F08F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65" b="24165"/>
            <a:stretch/>
          </p:blipFill>
          <p:spPr>
            <a:xfrm>
              <a:off x="8496175" y="911084"/>
              <a:ext cx="3206291" cy="186984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5F7A8A-697B-993C-A191-93C31406D555}"/>
                </a:ext>
              </a:extLst>
            </p:cNvPr>
            <p:cNvSpPr txBox="1"/>
            <p:nvPr/>
          </p:nvSpPr>
          <p:spPr>
            <a:xfrm>
              <a:off x="10399822" y="960545"/>
              <a:ext cx="1952356" cy="339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DQW1_CERN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8548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35D4-1A8B-C956-4B0C-166E5412B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Spare: Cold tests</a:t>
            </a:r>
            <a:endParaRPr lang="en-GB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837E2-616E-74BC-942C-3FC3D0986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K. Turaj, 07.12.2023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8CC76B-C03E-29F7-DF28-7BA1A0DFF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E39E136-5E34-3DE1-8AB9-13C4125F3C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096822"/>
              </p:ext>
            </p:extLst>
          </p:nvPr>
        </p:nvGraphicFramePr>
        <p:xfrm>
          <a:off x="3629375" y="903408"/>
          <a:ext cx="5521466" cy="5657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96D729B-F485-ECC3-CC21-3CA755829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7249" y="5539524"/>
            <a:ext cx="9620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02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miller&#10;&#10;Description automatically generated">
            <a:extLst>
              <a:ext uri="{FF2B5EF4-FFF2-40B4-BE49-F238E27FC236}">
                <a16:creationId xmlns:a16="http://schemas.microsoft.com/office/drawing/2014/main" id="{9342B2AA-70FE-F7EB-F9C9-A20AD95C39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r="23934"/>
          <a:stretch/>
        </p:blipFill>
        <p:spPr>
          <a:xfrm>
            <a:off x="6842912" y="848896"/>
            <a:ext cx="3396122" cy="4680520"/>
          </a:xfrm>
          <a:prstGeom prst="rect">
            <a:avLst/>
          </a:prstGeom>
        </p:spPr>
      </p:pic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09ABA2E4-0BAA-D1C6-D136-35C71FB20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94568" y="6597352"/>
            <a:ext cx="6805888" cy="191006"/>
          </a:xfrm>
        </p:spPr>
        <p:txBody>
          <a:bodyPr/>
          <a:lstStyle/>
          <a:p>
            <a:pPr algn="l"/>
            <a:r>
              <a:rPr lang="pl-PL" sz="1000"/>
              <a:t>K. Turaj, 07.12.2023</a:t>
            </a:r>
            <a:endParaRPr lang="en-GB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3AC9A8-F07B-81F6-6296-1B23BB95BE70}"/>
              </a:ext>
            </a:extLst>
          </p:cNvPr>
          <p:cNvSpPr txBox="1"/>
          <p:nvPr/>
        </p:nvSpPr>
        <p:spPr>
          <a:xfrm>
            <a:off x="7109356" y="585402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Double Quarter Wave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(DQW) cavity </a:t>
            </a:r>
          </a:p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– to be used in Point 5 (CMS)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481B754-F809-C70E-270B-3F60DAF80680}"/>
              </a:ext>
            </a:extLst>
          </p:cNvPr>
          <p:cNvCxnSpPr>
            <a:cxnSpLocks/>
          </p:cNvCxnSpPr>
          <p:nvPr/>
        </p:nvCxnSpPr>
        <p:spPr>
          <a:xfrm>
            <a:off x="6338457" y="1817795"/>
            <a:ext cx="1147661" cy="46388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8D4A0EA-B14C-2C44-B953-C3F351DEE805}"/>
              </a:ext>
            </a:extLst>
          </p:cNvPr>
          <p:cNvSpPr txBox="1"/>
          <p:nvPr/>
        </p:nvSpPr>
        <p:spPr>
          <a:xfrm>
            <a:off x="5180425" y="872153"/>
            <a:ext cx="13496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/>
              <a:t>HOM Couplers</a:t>
            </a:r>
          </a:p>
          <a:p>
            <a:pPr algn="ctr"/>
            <a:r>
              <a:rPr lang="en-GB" sz="1050" dirty="0"/>
              <a:t>x 36 units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5C3133-FE13-1ECC-66E6-1E9487EE37B7}"/>
              </a:ext>
            </a:extLst>
          </p:cNvPr>
          <p:cNvSpPr txBox="1"/>
          <p:nvPr/>
        </p:nvSpPr>
        <p:spPr>
          <a:xfrm>
            <a:off x="5339850" y="5162778"/>
            <a:ext cx="12912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/>
              <a:t>RF Field Antenna</a:t>
            </a:r>
          </a:p>
          <a:p>
            <a:pPr algn="ctr"/>
            <a:r>
              <a:rPr lang="en-GB" sz="1050" dirty="0"/>
              <a:t>x 12 units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D8B0C9-0D09-F364-D8C6-638C0DFF6726}"/>
              </a:ext>
            </a:extLst>
          </p:cNvPr>
          <p:cNvSpPr txBox="1"/>
          <p:nvPr/>
        </p:nvSpPr>
        <p:spPr>
          <a:xfrm>
            <a:off x="9420314" y="2129098"/>
            <a:ext cx="134960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/>
              <a:t>Fundamental</a:t>
            </a:r>
          </a:p>
          <a:p>
            <a:pPr algn="ctr"/>
            <a:r>
              <a:rPr lang="en-GB" sz="1050" b="1" dirty="0"/>
              <a:t>Power Couplers</a:t>
            </a:r>
          </a:p>
          <a:p>
            <a:pPr algn="ctr"/>
            <a:r>
              <a:rPr lang="en-GB" sz="1050" dirty="0"/>
              <a:t>x 14 units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8994241-7D8C-3417-128D-018DD9A5F125}"/>
              </a:ext>
            </a:extLst>
          </p:cNvPr>
          <p:cNvCxnSpPr>
            <a:cxnSpLocks/>
          </p:cNvCxnSpPr>
          <p:nvPr/>
        </p:nvCxnSpPr>
        <p:spPr>
          <a:xfrm flipH="1" flipV="1">
            <a:off x="9161110" y="2227720"/>
            <a:ext cx="378043" cy="5933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F59C235E-494C-B9F8-ED1B-B10BAF5D9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862" y="4512220"/>
            <a:ext cx="1357811" cy="6273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CA4F385-9D34-21C0-7492-8C14E7EE5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166" y="1323207"/>
            <a:ext cx="1048328" cy="170442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2CACCF-B6F2-A2CC-C8DE-F88838B89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717" y="5212182"/>
            <a:ext cx="1446415" cy="66001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79F635-A17E-8FC0-53B7-654014D84327}"/>
              </a:ext>
            </a:extLst>
          </p:cNvPr>
          <p:cNvCxnSpPr>
            <a:cxnSpLocks/>
          </p:cNvCxnSpPr>
          <p:nvPr/>
        </p:nvCxnSpPr>
        <p:spPr>
          <a:xfrm flipH="1" flipV="1">
            <a:off x="8472264" y="4653137"/>
            <a:ext cx="413192" cy="55904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2314018-B3E7-8B0D-B7E7-18286C65CF0B}"/>
              </a:ext>
            </a:extLst>
          </p:cNvPr>
          <p:cNvSpPr txBox="1"/>
          <p:nvPr/>
        </p:nvSpPr>
        <p:spPr>
          <a:xfrm>
            <a:off x="9066330" y="5004432"/>
            <a:ext cx="13742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/>
              <a:t>HF-HOM Couplers</a:t>
            </a:r>
          </a:p>
          <a:p>
            <a:pPr algn="ctr"/>
            <a:r>
              <a:rPr lang="en-GB" sz="1050" dirty="0"/>
              <a:t>x 12 units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CA2D084-8851-FD89-DF86-B29E07895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973" y="2175421"/>
            <a:ext cx="2854323" cy="272351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1500" dirty="0">
                <a:solidFill>
                  <a:schemeClr val="tx1"/>
                </a:solidFill>
              </a:rPr>
              <a:t>HOM Couplers, Feedthroughs, Field Antennas HF-HOM and FPC for </a:t>
            </a:r>
            <a:r>
              <a:rPr lang="en-GB" sz="1500" b="1" dirty="0">
                <a:solidFill>
                  <a:schemeClr val="tx1"/>
                </a:solidFill>
              </a:rPr>
              <a:t>all LHC-series DQW crab cavities </a:t>
            </a:r>
            <a:r>
              <a:rPr lang="en-GB" sz="1500" dirty="0">
                <a:solidFill>
                  <a:schemeClr val="tx1"/>
                </a:solidFill>
              </a:rPr>
              <a:t>are being manufactured at CERN Main Workshop,</a:t>
            </a:r>
          </a:p>
          <a:p>
            <a:pPr marL="0" indent="0">
              <a:buNone/>
            </a:pPr>
            <a:br>
              <a:rPr lang="en-GB" sz="1500" dirty="0">
                <a:solidFill>
                  <a:schemeClr val="tx1"/>
                </a:solidFill>
              </a:rPr>
            </a:br>
            <a:r>
              <a:rPr lang="en-GB" sz="1500" dirty="0">
                <a:solidFill>
                  <a:schemeClr val="tx1"/>
                </a:solidFill>
              </a:rPr>
              <a:t>i.e. quantities for 8 cavities including spares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B4B7D8-AFEA-8E10-B7B9-DE0AA11021F3}"/>
              </a:ext>
            </a:extLst>
          </p:cNvPr>
          <p:cNvCxnSpPr>
            <a:cxnSpLocks/>
          </p:cNvCxnSpPr>
          <p:nvPr/>
        </p:nvCxnSpPr>
        <p:spPr>
          <a:xfrm flipV="1">
            <a:off x="6096000" y="3990278"/>
            <a:ext cx="837652" cy="66285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14">
            <a:extLst>
              <a:ext uri="{FF2B5EF4-FFF2-40B4-BE49-F238E27FC236}">
                <a16:creationId xmlns:a16="http://schemas.microsoft.com/office/drawing/2014/main" id="{247F19DF-F5D6-DB71-EAC6-D063BF720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2080" y="6430982"/>
            <a:ext cx="360000" cy="360000"/>
          </a:xfrm>
        </p:spPr>
        <p:txBody>
          <a:bodyPr/>
          <a:lstStyle/>
          <a:p>
            <a:r>
              <a:rPr lang="fr-FR" sz="1000" dirty="0"/>
              <a:t>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2B890F-94D3-59DD-82CC-D3D9A044A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080" y="41962"/>
            <a:ext cx="7920000" cy="720000"/>
          </a:xfrm>
        </p:spPr>
        <p:txBody>
          <a:bodyPr/>
          <a:lstStyle/>
          <a:p>
            <a:r>
              <a:rPr lang="en-GB" dirty="0"/>
              <a:t>Spare: Crab Cavities &amp; “Radio Frequency Auxiliaries”</a:t>
            </a:r>
          </a:p>
        </p:txBody>
      </p:sp>
    </p:spTree>
    <p:extLst>
      <p:ext uri="{BB962C8B-B14F-4D97-AF65-F5344CB8AC3E}">
        <p14:creationId xmlns:p14="http://schemas.microsoft.com/office/powerpoint/2010/main" val="149962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HL-LHC Cavity Geometries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11"/>
              <p:cNvSpPr txBox="1">
                <a:spLocks noChangeArrowheads="1"/>
              </p:cNvSpPr>
              <p:nvPr/>
            </p:nvSpPr>
            <p:spPr bwMode="auto">
              <a:xfrm>
                <a:off x="4564062" y="2130881"/>
                <a:ext cx="3063875" cy="2400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>
                <a:defPPr>
                  <a:defRPr lang="en-GB"/>
                </a:defPPr>
                <a:lvl1pPr algn="l" defTabSz="457200" rtl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1pPr>
                <a:lvl2pPr marL="742950" indent="-285750" algn="l" defTabSz="457200" rtl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2pPr>
                <a:lvl3pPr marL="1143000" indent="-228600" algn="l" defTabSz="457200" rtl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3pPr>
                <a:lvl4pPr marL="1600200" indent="-228600" algn="l" defTabSz="457200" rtl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4pPr>
                <a:lvl5pPr marL="2057400" indent="-228600" algn="l" defTabSz="457200" rtl="0" fontAlgn="base" hangingPunct="0">
                  <a:lnSpc>
                    <a:spcPct val="94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DejaVu Sans" panose="020B0603030804020204" pitchFamily="34" charset="0"/>
                  </a:defRPr>
                </a:lvl9pPr>
              </a:lstStyle>
              <a:p>
                <a:pPr algn="ctr">
                  <a:lnSpc>
                    <a:spcPct val="123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25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en-US" sz="2500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altLang="en-US" sz="25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altLang="en-US" sz="25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500" i="1" dirty="0">
                        <a:latin typeface="Cambria Math" panose="02040503050406030204" pitchFamily="18" charset="0"/>
                      </a:rPr>
                      <m:t>400</m:t>
                    </m:r>
                    <m:r>
                      <a:rPr lang="en-US" altLang="en-US" sz="2500" b="0" i="1" dirty="0" smtClean="0">
                        <a:latin typeface="Cambria Math" panose="02040503050406030204" pitchFamily="18" charset="0"/>
                      </a:rPr>
                      <m:t>.79</m:t>
                    </m:r>
                    <m:r>
                      <a:rPr lang="en-US" altLang="en-US" sz="25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2500" dirty="0">
                        <a:latin typeface="Cambria Math" panose="02040503050406030204" pitchFamily="18" charset="0"/>
                      </a:rPr>
                      <m:t>MHz</m:t>
                    </m:r>
                  </m:oMath>
                </a14:m>
                <a:r>
                  <a:rPr lang="en-US" altLang="en-US" sz="2500" dirty="0">
                    <a:latin typeface="LMSans10" pitchFamily="32" charset="0"/>
                  </a:rPr>
                  <a:t> </a:t>
                </a:r>
                <a:endParaRPr lang="en-GB" altLang="en-US" sz="2500" dirty="0"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23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500" dirty="0">
                        <a:latin typeface="Cambria Math" panose="02040503050406030204" pitchFamily="18" charset="0"/>
                      </a:rPr>
                      <m:t>V</m:t>
                    </m:r>
                    <m:r>
                      <m:rPr>
                        <m:sty m:val="p"/>
                      </m:rPr>
                      <a:rPr lang="en-US" altLang="en-US" sz="2500" baseline="-33000" dirty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en-US" sz="2500" i="1" dirty="0">
                        <a:latin typeface="Cambria Math" panose="02040503050406030204" pitchFamily="18" charset="0"/>
                      </a:rPr>
                      <m:t> = 3.4 </m:t>
                    </m:r>
                    <m:r>
                      <m:rPr>
                        <m:sty m:val="p"/>
                      </m:rPr>
                      <a:rPr lang="en-US" altLang="en-US" sz="2500" dirty="0">
                        <a:latin typeface="Cambria Math" panose="02040503050406030204" pitchFamily="18" charset="0"/>
                      </a:rPr>
                      <m:t>MV</m:t>
                    </m:r>
                  </m:oMath>
                </a14:m>
                <a:r>
                  <a:rPr lang="en-US" altLang="en-US" sz="2500" dirty="0">
                    <a:latin typeface="LMSans10" pitchFamily="32" charset="0"/>
                  </a:rPr>
                  <a:t>/cavity*</a:t>
                </a:r>
              </a:p>
              <a:p>
                <a:pPr algn="ctr">
                  <a:lnSpc>
                    <a:spcPct val="123000"/>
                  </a:lnSpc>
                </a:pPr>
                <a:r>
                  <a:rPr lang="en-US" altLang="en-US" dirty="0">
                    <a:latin typeface="LMSans10" pitchFamily="3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dirty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altLang="en-US" dirty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GB" altLang="en-US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alt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dirty="0" err="1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altLang="en-US" dirty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altLang="en-US" i="1" dirty="0">
                        <a:latin typeface="Cambria Math" panose="02040503050406030204" pitchFamily="18" charset="0"/>
                      </a:rPr>
                      <m:t> &lt;</m:t>
                    </m:r>
                    <m:r>
                      <a:rPr lang="en-GB" altLang="en-US" i="1" dirty="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dirty="0">
                        <a:latin typeface="Cambria Math" panose="02040503050406030204" pitchFamily="18" charset="0"/>
                      </a:rPr>
                      <m:t>MV</m:t>
                    </m:r>
                    <m:r>
                      <a:rPr lang="en-US" altLang="en-US" dirty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en-US" dirty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altLang="en-US" i="1" dirty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0 </m:t>
                    </m:r>
                    <m:r>
                      <m:rPr>
                        <m:sty m:val="p"/>
                      </m:rPr>
                      <a:rPr lang="en-US" altLang="en-US" dirty="0" err="1">
                        <a:latin typeface="Cambria Math" panose="02040503050406030204" pitchFamily="18" charset="0"/>
                      </a:rPr>
                      <m:t>mT</m:t>
                    </m:r>
                  </m:oMath>
                </a14:m>
                <a:r>
                  <a:rPr lang="en-US" altLang="en-US" dirty="0">
                    <a:latin typeface="LMSans10" pitchFamily="32" charset="0"/>
                  </a:rPr>
                  <a:t>)</a:t>
                </a:r>
              </a:p>
              <a:p>
                <a:pPr algn="ctr">
                  <a:lnSpc>
                    <a:spcPct val="123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dirty="0">
                          <a:latin typeface="Cambria Math" panose="02040503050406030204" pitchFamily="18" charset="0"/>
                        </a:rPr>
                        <m:t>Beam</m:t>
                      </m:r>
                      <m:r>
                        <a:rPr lang="en-US" altLang="en-US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dirty="0">
                          <a:latin typeface="Cambria Math" panose="02040503050406030204" pitchFamily="18" charset="0"/>
                        </a:rPr>
                        <m:t>aperture</m:t>
                      </m:r>
                      <m:r>
                        <a:rPr lang="en-US" altLang="en-US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en-US" i="1" dirty="0">
                          <a:latin typeface="Cambria Math" panose="02040503050406030204" pitchFamily="18" charset="0"/>
                        </a:rPr>
                        <m:t>= 84 </m:t>
                      </m:r>
                      <m:r>
                        <m:rPr>
                          <m:sty m:val="p"/>
                        </m:rPr>
                        <a:rPr lang="en-US" altLang="en-US" dirty="0">
                          <a:latin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en-US" altLang="en-US" dirty="0">
                  <a:latin typeface="LMSans10" pitchFamily="32" charset="0"/>
                </a:endParaRPr>
              </a:p>
              <a:p>
                <a:pPr algn="ctr">
                  <a:lnSpc>
                    <a:spcPct val="123000"/>
                  </a:lnSpc>
                </a:pPr>
                <a:r>
                  <a:rPr lang="en-US" altLang="en-US" dirty="0">
                    <a:latin typeface="Cambria Math" panose="02040503050406030204" pitchFamily="18" charset="0"/>
                  </a:rPr>
                  <a:t>RF power = 40 kW-CW</a:t>
                </a:r>
              </a:p>
              <a:p>
                <a:pPr algn="ctr">
                  <a:lnSpc>
                    <a:spcPct val="123000"/>
                  </a:lnSpc>
                </a:pPr>
                <a:r>
                  <a:rPr lang="en-US" altLang="en-US" dirty="0">
                    <a:latin typeface="Cambria Math" panose="02040503050406030204" pitchFamily="18" charset="0"/>
                  </a:rPr>
                  <a:t>Operating Temp = 2 K</a:t>
                </a:r>
              </a:p>
            </p:txBody>
          </p:sp>
        </mc:Choice>
        <mc:Fallback xmlns="">
          <p:sp>
            <p:nvSpPr>
              <p:cNvPr id="8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64062" y="2130881"/>
                <a:ext cx="3063875" cy="2400267"/>
              </a:xfrm>
              <a:prstGeom prst="rect">
                <a:avLst/>
              </a:prstGeom>
              <a:blipFill>
                <a:blip r:embed="rId3"/>
                <a:stretch>
                  <a:fillRect r="-2390" b="-279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C:\Users\rcalaga\AppData\Local\Temp\CRAB CAVITY DQW 2018 - 01 light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r="14853"/>
          <a:stretch/>
        </p:blipFill>
        <p:spPr bwMode="auto">
          <a:xfrm>
            <a:off x="960205" y="1490619"/>
            <a:ext cx="2206443" cy="1871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C:\Users\rcalaga\AppData\Local\Temp\CRAB Cavity RFD - 7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4576" r="2544" b="4552"/>
          <a:stretch/>
        </p:blipFill>
        <p:spPr bwMode="auto">
          <a:xfrm>
            <a:off x="8640670" y="1461616"/>
            <a:ext cx="2645159" cy="16263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3255912" y="5266845"/>
            <a:ext cx="432048" cy="144016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\\cern.ch\dfs\Departments\AB\Groups\RF\Sections\PM\Crab_Cavity\mecanique\Illustrations\RFD HOMS H 003.bmp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2" t="15551" r="41751" b="9662"/>
          <a:stretch/>
        </p:blipFill>
        <p:spPr bwMode="auto">
          <a:xfrm>
            <a:off x="7701123" y="5212495"/>
            <a:ext cx="501147" cy="12453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\\cern.ch\dfs\Departments\AB\Groups\RF\Sections\PM\Crab_Cavity\mecanique\Illustrations\RFD HOMS V 002.bmp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8" t="7775" r="38712" b="15969"/>
          <a:stretch/>
        </p:blipFill>
        <p:spPr bwMode="auto">
          <a:xfrm>
            <a:off x="8172808" y="5162217"/>
            <a:ext cx="599980" cy="12584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5EBC839-17F7-48D5-996E-2E6AC280E6B3}"/>
              </a:ext>
            </a:extLst>
          </p:cNvPr>
          <p:cNvGrpSpPr/>
          <p:nvPr/>
        </p:nvGrpSpPr>
        <p:grpSpPr>
          <a:xfrm>
            <a:off x="3079618" y="5250659"/>
            <a:ext cx="1718767" cy="1211325"/>
            <a:chOff x="2003898" y="3937994"/>
            <a:chExt cx="1289075" cy="908494"/>
          </a:xfrm>
        </p:grpSpPr>
        <p:pic>
          <p:nvPicPr>
            <p:cNvPr id="20" name="Picture 19" descr="\\cern.ch\dfs\Departments\AB\Groups\RF\Sections\PM\Crab_Cavity\mecanique\Illustrations\DQW HOMS 001.bmp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10" t="5084" r="29763" b="11184"/>
            <a:stretch/>
          </p:blipFill>
          <p:spPr bwMode="auto">
            <a:xfrm>
              <a:off x="2003898" y="3937995"/>
              <a:ext cx="597284" cy="9084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 descr="\\cern.ch\dfs\Departments\AB\Groups\RF\Sections\PM\Crab_Cavity\mecanique\Illustrations\DQW PICKUP 001.bmp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91" t="6280" r="39050" b="7296"/>
            <a:stretch/>
          </p:blipFill>
          <p:spPr bwMode="auto">
            <a:xfrm>
              <a:off x="2613702" y="3937995"/>
              <a:ext cx="366211" cy="9084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2" t="22092" r="44488" b="15114"/>
            <a:stretch/>
          </p:blipFill>
          <p:spPr>
            <a:xfrm flipH="1">
              <a:off x="2988561" y="3937994"/>
              <a:ext cx="304412" cy="90849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 t="17905" r="39762" b="16509"/>
          <a:stretch/>
        </p:blipFill>
        <p:spPr>
          <a:xfrm>
            <a:off x="8734018" y="5162218"/>
            <a:ext cx="568987" cy="121556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8E7AF-03C1-45D5-8CE0-CCE5D423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K. Turaj, 07.12.2023</a:t>
            </a:r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DA49A7-D3D7-4A2D-AADF-8B687715110D}"/>
              </a:ext>
            </a:extLst>
          </p:cNvPr>
          <p:cNvSpPr txBox="1"/>
          <p:nvPr/>
        </p:nvSpPr>
        <p:spPr>
          <a:xfrm>
            <a:off x="2711624" y="6486718"/>
            <a:ext cx="445987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/>
              <a:t>*Engineering spec: 4.1 MV dressed for 20% margin</a:t>
            </a:r>
            <a:endParaRPr lang="en-GB" sz="1467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30E340-1679-5D75-ADA1-7147B7C89F8D}"/>
              </a:ext>
            </a:extLst>
          </p:cNvPr>
          <p:cNvSpPr txBox="1"/>
          <p:nvPr/>
        </p:nvSpPr>
        <p:spPr>
          <a:xfrm>
            <a:off x="8247137" y="919198"/>
            <a:ext cx="3575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Radio Frequency Dipole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(RFD) cavity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– to be used in Point 1 (ATLAS), horizontal</a:t>
            </a:r>
          </a:p>
        </p:txBody>
      </p:sp>
      <p:pic>
        <p:nvPicPr>
          <p:cNvPr id="16" name="Picture 15" descr="A picture containing LEGO, toy, colorful&#10;&#10;Description automatically generated">
            <a:extLst>
              <a:ext uri="{FF2B5EF4-FFF2-40B4-BE49-F238E27FC236}">
                <a16:creationId xmlns:a16="http://schemas.microsoft.com/office/drawing/2014/main" id="{A50FC48E-A936-6188-07B2-6504C3A8D74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5" r="27972"/>
          <a:stretch/>
        </p:blipFill>
        <p:spPr>
          <a:xfrm>
            <a:off x="9303005" y="3046653"/>
            <a:ext cx="2480332" cy="32587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D4E2BF-2379-38F1-AB20-260C38D2D92A}"/>
              </a:ext>
            </a:extLst>
          </p:cNvPr>
          <p:cNvSpPr txBox="1"/>
          <p:nvPr/>
        </p:nvSpPr>
        <p:spPr>
          <a:xfrm>
            <a:off x="883792" y="896938"/>
            <a:ext cx="3306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Double Quarter Wave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(DQW) cavity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– to be used in Point 5 (CMS), vertical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9C8D702-9CCC-4853-94D8-912426D2F08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864813" y="3094845"/>
            <a:ext cx="2257802" cy="31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82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3F890-A551-45B1-A76D-65F87431F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Planning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56D50A-EA53-4DC1-8CB2-2C87004CA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K. Turaj, 07.12.2023</a:t>
            </a:r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F1E2F-48A5-4B6D-9509-5AAAB4EC3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F9A8BB-B525-4C0B-9DE7-2E810E598BFE}"/>
              </a:ext>
            </a:extLst>
          </p:cNvPr>
          <p:cNvGraphicFramePr>
            <a:graphicFrameLocks noGrp="1"/>
          </p:cNvGraphicFramePr>
          <p:nvPr/>
        </p:nvGraphicFramePr>
        <p:xfrm>
          <a:off x="232610" y="1208947"/>
          <a:ext cx="118297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916">
                  <a:extLst>
                    <a:ext uri="{9D8B030D-6E8A-4147-A177-3AD203B41FA5}">
                      <a16:colId xmlns:a16="http://schemas.microsoft.com/office/drawing/2014/main" val="651343209"/>
                    </a:ext>
                  </a:extLst>
                </a:gridCol>
                <a:gridCol w="1182979">
                  <a:extLst>
                    <a:ext uri="{9D8B030D-6E8A-4147-A177-3AD203B41FA5}">
                      <a16:colId xmlns:a16="http://schemas.microsoft.com/office/drawing/2014/main" val="3966103140"/>
                    </a:ext>
                  </a:extLst>
                </a:gridCol>
                <a:gridCol w="1182979">
                  <a:extLst>
                    <a:ext uri="{9D8B030D-6E8A-4147-A177-3AD203B41FA5}">
                      <a16:colId xmlns:a16="http://schemas.microsoft.com/office/drawing/2014/main" val="1334390768"/>
                    </a:ext>
                  </a:extLst>
                </a:gridCol>
                <a:gridCol w="1182979">
                  <a:extLst>
                    <a:ext uri="{9D8B030D-6E8A-4147-A177-3AD203B41FA5}">
                      <a16:colId xmlns:a16="http://schemas.microsoft.com/office/drawing/2014/main" val="3156939168"/>
                    </a:ext>
                  </a:extLst>
                </a:gridCol>
                <a:gridCol w="1182979">
                  <a:extLst>
                    <a:ext uri="{9D8B030D-6E8A-4147-A177-3AD203B41FA5}">
                      <a16:colId xmlns:a16="http://schemas.microsoft.com/office/drawing/2014/main" val="967320865"/>
                    </a:ext>
                  </a:extLst>
                </a:gridCol>
                <a:gridCol w="1182979">
                  <a:extLst>
                    <a:ext uri="{9D8B030D-6E8A-4147-A177-3AD203B41FA5}">
                      <a16:colId xmlns:a16="http://schemas.microsoft.com/office/drawing/2014/main" val="721681690"/>
                    </a:ext>
                  </a:extLst>
                </a:gridCol>
                <a:gridCol w="1182979">
                  <a:extLst>
                    <a:ext uri="{9D8B030D-6E8A-4147-A177-3AD203B41FA5}">
                      <a16:colId xmlns:a16="http://schemas.microsoft.com/office/drawing/2014/main" val="42734316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2018-2022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11324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6546178-FCCD-471A-96E6-D84B8926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82" b="7870"/>
          <a:stretch/>
        </p:blipFill>
        <p:spPr>
          <a:xfrm>
            <a:off x="336132" y="1854778"/>
            <a:ext cx="1303425" cy="923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83CF21-06C1-4E0F-8D42-A2F97A4F7908}"/>
              </a:ext>
            </a:extLst>
          </p:cNvPr>
          <p:cNvSpPr txBox="1"/>
          <p:nvPr/>
        </p:nvSpPr>
        <p:spPr>
          <a:xfrm>
            <a:off x="202212" y="1611735"/>
            <a:ext cx="1571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DQW CM SPS-tests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63274E-22ED-434B-A9AB-4D10C49DF42F}"/>
              </a:ext>
            </a:extLst>
          </p:cNvPr>
          <p:cNvSpPr txBox="1"/>
          <p:nvPr/>
        </p:nvSpPr>
        <p:spPr>
          <a:xfrm>
            <a:off x="5817077" y="3655181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RI-DQW </a:t>
            </a:r>
          </a:p>
          <a:p>
            <a:pPr algn="ctr"/>
            <a:r>
              <a:rPr lang="en-US" sz="1200" dirty="0"/>
              <a:t>pre-series (x2)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B7DE2A-038F-4D1B-A716-16E0005393A4}"/>
              </a:ext>
            </a:extLst>
          </p:cNvPr>
          <p:cNvSpPr txBox="1"/>
          <p:nvPr/>
        </p:nvSpPr>
        <p:spPr>
          <a:xfrm>
            <a:off x="4580501" y="368502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CERN-DQW </a:t>
            </a:r>
          </a:p>
          <a:p>
            <a:r>
              <a:rPr lang="en-US" sz="1200" dirty="0"/>
              <a:t>series (x2)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6E268D-B86A-4ED1-9E4E-CBB5FEA280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47" t="6872" r="6694" b="25449"/>
          <a:stretch/>
        </p:blipFill>
        <p:spPr>
          <a:xfrm>
            <a:off x="3671241" y="1861147"/>
            <a:ext cx="1510350" cy="8725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9DFF46-2160-4766-9553-71FE27DED562}"/>
              </a:ext>
            </a:extLst>
          </p:cNvPr>
          <p:cNvSpPr txBox="1"/>
          <p:nvPr/>
        </p:nvSpPr>
        <p:spPr>
          <a:xfrm>
            <a:off x="4167937" y="1611735"/>
            <a:ext cx="1510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RFD CM SPS-tests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5BAEF7-5BE7-4C41-AEC3-F9507B1643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756" y="3089684"/>
            <a:ext cx="1163460" cy="8725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D50066-DE4D-412C-BE69-2CEB9719B843}"/>
              </a:ext>
            </a:extLst>
          </p:cNvPr>
          <p:cNvSpPr txBox="1"/>
          <p:nvPr/>
        </p:nvSpPr>
        <p:spPr>
          <a:xfrm>
            <a:off x="2541697" y="2837281"/>
            <a:ext cx="1781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USAUP-RFD proto (x2)</a:t>
            </a:r>
          </a:p>
        </p:txBody>
      </p:sp>
      <p:pic>
        <p:nvPicPr>
          <p:cNvPr id="19" name="Picture 18" descr="C:\Users\rcalaga\AppData\Local\Temp\CRAB CAVITY DQW 2018 - 01 light.jpg">
            <a:extLst>
              <a:ext uri="{FF2B5EF4-FFF2-40B4-BE49-F238E27FC236}">
                <a16:creationId xmlns:a16="http://schemas.microsoft.com/office/drawing/2014/main" id="{A1C72364-8021-4185-8886-110103B7B4DA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2" r="14853"/>
          <a:stretch/>
        </p:blipFill>
        <p:spPr bwMode="auto">
          <a:xfrm>
            <a:off x="7180709" y="4005184"/>
            <a:ext cx="1422370" cy="11628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6BD09E-8AB4-4ADE-9E40-3A84AAF4D3DB}"/>
              </a:ext>
            </a:extLst>
          </p:cNvPr>
          <p:cNvSpPr txBox="1"/>
          <p:nvPr/>
        </p:nvSpPr>
        <p:spPr>
          <a:xfrm>
            <a:off x="7713920" y="3710140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RI-DQW </a:t>
            </a:r>
          </a:p>
          <a:p>
            <a:pPr algn="ctr"/>
            <a:r>
              <a:rPr lang="en-US" sz="1200" dirty="0"/>
              <a:t>series (x6)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6F402A8-BCCD-439E-89FF-4D4F69E46B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29" t="3514" r="10583" b="7533"/>
          <a:stretch/>
        </p:blipFill>
        <p:spPr>
          <a:xfrm>
            <a:off x="8671838" y="3901440"/>
            <a:ext cx="1764678" cy="11370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4C2AFE-91A1-4087-95BE-B65B0AC0BF35}"/>
              </a:ext>
            </a:extLst>
          </p:cNvPr>
          <p:cNvSpPr txBox="1"/>
          <p:nvPr/>
        </p:nvSpPr>
        <p:spPr>
          <a:xfrm>
            <a:off x="9856412" y="3631663"/>
            <a:ext cx="1895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UK-CERN DQW CMs</a:t>
            </a:r>
          </a:p>
          <a:p>
            <a:pPr algn="ctr"/>
            <a:r>
              <a:rPr lang="en-US" sz="1200" dirty="0"/>
              <a:t>series (4 + 1)</a:t>
            </a:r>
          </a:p>
        </p:txBody>
      </p:sp>
      <p:pic>
        <p:nvPicPr>
          <p:cNvPr id="24" name="Picture 23" descr="C:\Users\rcalaga\AppData\Local\Temp\CRAB Cavity RFD - 77.jpg">
            <a:extLst>
              <a:ext uri="{FF2B5EF4-FFF2-40B4-BE49-F238E27FC236}">
                <a16:creationId xmlns:a16="http://schemas.microsoft.com/office/drawing/2014/main" id="{DAF3B650-B7A0-4799-9B93-78A4F3710064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4576" r="2544" b="4552"/>
          <a:stretch/>
        </p:blipFill>
        <p:spPr bwMode="auto">
          <a:xfrm>
            <a:off x="4682808" y="5354317"/>
            <a:ext cx="1641327" cy="976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772C8A6-6384-4578-BAFE-2DA018BE6998}"/>
              </a:ext>
            </a:extLst>
          </p:cNvPr>
          <p:cNvSpPr txBox="1"/>
          <p:nvPr/>
        </p:nvSpPr>
        <p:spPr>
          <a:xfrm>
            <a:off x="3628367" y="5758398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USAUP-RFD </a:t>
            </a:r>
          </a:p>
          <a:p>
            <a:r>
              <a:rPr lang="en-US" sz="1200" dirty="0"/>
              <a:t>pre-series (2)</a:t>
            </a:r>
          </a:p>
        </p:txBody>
      </p:sp>
      <p:pic>
        <p:nvPicPr>
          <p:cNvPr id="27" name="Content Placeholder 2" descr="A picture containing toy&#10;&#10;Description automatically generated">
            <a:extLst>
              <a:ext uri="{FF2B5EF4-FFF2-40B4-BE49-F238E27FC236}">
                <a16:creationId xmlns:a16="http://schemas.microsoft.com/office/drawing/2014/main" id="{6ED00B74-481E-4AEF-8939-FB3DA6D810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507" y="5149607"/>
            <a:ext cx="2092478" cy="124151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9EFC343-4036-4317-9994-1C6AAD76E5E1}"/>
              </a:ext>
            </a:extLst>
          </p:cNvPr>
          <p:cNvSpPr txBox="1"/>
          <p:nvPr/>
        </p:nvSpPr>
        <p:spPr>
          <a:xfrm>
            <a:off x="10055740" y="4892652"/>
            <a:ext cx="191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Canada-CERN RFD CMs</a:t>
            </a:r>
          </a:p>
          <a:p>
            <a:pPr algn="ctr"/>
            <a:r>
              <a:rPr lang="en-US" sz="1200" dirty="0"/>
              <a:t>series (5)</a:t>
            </a:r>
          </a:p>
        </p:txBody>
      </p:sp>
      <p:pic>
        <p:nvPicPr>
          <p:cNvPr id="29" name="Picture 28" descr="C:\Users\rcalaga\AppData\Local\Temp\CRAB Cavity RFD - 77.jpg">
            <a:extLst>
              <a:ext uri="{FF2B5EF4-FFF2-40B4-BE49-F238E27FC236}">
                <a16:creationId xmlns:a16="http://schemas.microsoft.com/office/drawing/2014/main" id="{5FEA903F-7D58-4E68-B5B2-327D8711B08C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4576" r="2544" b="4552"/>
          <a:stretch/>
        </p:blipFill>
        <p:spPr bwMode="auto">
          <a:xfrm>
            <a:off x="6436859" y="5354317"/>
            <a:ext cx="1641327" cy="976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A2F7014-2F34-4C85-91B1-AB3E0E0ED7F7}"/>
              </a:ext>
            </a:extLst>
          </p:cNvPr>
          <p:cNvSpPr txBox="1"/>
          <p:nvPr/>
        </p:nvSpPr>
        <p:spPr>
          <a:xfrm>
            <a:off x="6458805" y="6245198"/>
            <a:ext cx="2444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USAUP-RFD series (10)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FC86D0-B526-4618-8CA0-00E024A0EA81}"/>
              </a:ext>
            </a:extLst>
          </p:cNvPr>
          <p:cNvSpPr txBox="1"/>
          <p:nvPr/>
        </p:nvSpPr>
        <p:spPr>
          <a:xfrm>
            <a:off x="6780663" y="900000"/>
            <a:ext cx="3400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High Power RF system not shown below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4A31DCE-1C73-438D-84CB-B36C641B3FF7}"/>
              </a:ext>
            </a:extLst>
          </p:cNvPr>
          <p:cNvCxnSpPr>
            <a:cxnSpLocks/>
          </p:cNvCxnSpPr>
          <p:nvPr/>
        </p:nvCxnSpPr>
        <p:spPr>
          <a:xfrm flipH="1">
            <a:off x="5478380" y="1084666"/>
            <a:ext cx="130228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5AE98D1-6994-42A1-B1CC-0D1BBD53AF94}"/>
              </a:ext>
            </a:extLst>
          </p:cNvPr>
          <p:cNvCxnSpPr>
            <a:stCxn id="31" idx="3"/>
          </p:cNvCxnSpPr>
          <p:nvPr/>
        </p:nvCxnSpPr>
        <p:spPr>
          <a:xfrm flipV="1">
            <a:off x="10180953" y="1053888"/>
            <a:ext cx="62340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760A170-4227-35FA-2894-5B81E3D163E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4385"/>
          <a:stretch/>
        </p:blipFill>
        <p:spPr>
          <a:xfrm>
            <a:off x="5444295" y="1865748"/>
            <a:ext cx="1510350" cy="874865"/>
          </a:xfrm>
          <a:prstGeom prst="rect">
            <a:avLst/>
          </a:prstGeom>
        </p:spPr>
      </p:pic>
      <p:pic>
        <p:nvPicPr>
          <p:cNvPr id="10" name="Picture 9" descr="A large metal box with wires and cables&#10;&#10;Description automatically generated">
            <a:extLst>
              <a:ext uri="{FF2B5EF4-FFF2-40B4-BE49-F238E27FC236}">
                <a16:creationId xmlns:a16="http://schemas.microsoft.com/office/drawing/2014/main" id="{7F663154-0483-64A8-6498-815542D4777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661" t="16161" r="22129" b="15232"/>
          <a:stretch/>
        </p:blipFill>
        <p:spPr>
          <a:xfrm>
            <a:off x="5961989" y="4085604"/>
            <a:ext cx="872405" cy="1235898"/>
          </a:xfrm>
          <a:prstGeom prst="rect">
            <a:avLst/>
          </a:prstGeom>
        </p:spPr>
      </p:pic>
      <p:pic>
        <p:nvPicPr>
          <p:cNvPr id="13" name="Picture 12" descr="A machine in a factory&#10;&#10;Description automatically generated">
            <a:extLst>
              <a:ext uri="{FF2B5EF4-FFF2-40B4-BE49-F238E27FC236}">
                <a16:creationId xmlns:a16="http://schemas.microsoft.com/office/drawing/2014/main" id="{9DCDD2C4-C6B3-5F13-E183-3DF94A09C0B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01" t="17252" r="17661" b="8674"/>
          <a:stretch/>
        </p:blipFill>
        <p:spPr>
          <a:xfrm rot="5400000">
            <a:off x="4616758" y="4048576"/>
            <a:ext cx="1124147" cy="128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07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29B07-3B7C-4A61-36AA-40A54EAE6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Cavity Manufacturing challenge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A2ECD2-F53C-EA4B-FF4E-D60AF3EA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K. Turaj, 07.12.2023</a:t>
            </a:r>
            <a:endParaRPr lang="en-GB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B0612-A664-71EF-04B6-EE02FEEB0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17562-6C3B-8E27-D424-F87BE4B607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t="13208" r="4303" b="11470"/>
          <a:stretch/>
        </p:blipFill>
        <p:spPr>
          <a:xfrm>
            <a:off x="6491968" y="1040950"/>
            <a:ext cx="5170048" cy="2502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EFA6DD-7AE9-C4F8-6238-E1FDCD407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3" t="33684" r="2193" b="17427"/>
          <a:stretch/>
        </p:blipFill>
        <p:spPr>
          <a:xfrm>
            <a:off x="5866805" y="3814173"/>
            <a:ext cx="6083490" cy="2401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D77B25-FE5F-0B93-4A09-5A88234BF2D6}"/>
              </a:ext>
            </a:extLst>
          </p:cNvPr>
          <p:cNvSpPr txBox="1"/>
          <p:nvPr/>
        </p:nvSpPr>
        <p:spPr>
          <a:xfrm>
            <a:off x="328746" y="3873363"/>
            <a:ext cx="55942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Cavities made of high purity bulk Niobium to sustain surface fields in excess of 50 MV/m &amp; 100 </a:t>
            </a:r>
            <a:r>
              <a:rPr lang="en-US" sz="2000" dirty="0" err="1"/>
              <a:t>mT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Very complex shaping, welding (30+) &amp; assembly accuracy process to reach high final shape</a:t>
            </a:r>
          </a:p>
        </p:txBody>
      </p:sp>
      <p:pic>
        <p:nvPicPr>
          <p:cNvPr id="9" name="Picture 8" descr="A green and blue object with different parts&#10;&#10;Description automatically generated with medium confidence">
            <a:extLst>
              <a:ext uri="{FF2B5EF4-FFF2-40B4-BE49-F238E27FC236}">
                <a16:creationId xmlns:a16="http://schemas.microsoft.com/office/drawing/2014/main" id="{F173AA43-3FBD-2F34-7528-357334A889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77" y="900000"/>
            <a:ext cx="2885045" cy="2973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F79B7-5323-AEDB-CC81-8530D15715C0}"/>
              </a:ext>
            </a:extLst>
          </p:cNvPr>
          <p:cNvSpPr txBox="1"/>
          <p:nvPr/>
        </p:nvSpPr>
        <p:spPr>
          <a:xfrm>
            <a:off x="4146885" y="6356350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Garlasche et al., </a:t>
            </a:r>
            <a:r>
              <a:rPr lang="en-US" dirty="0">
                <a:hlinkClick r:id="rId5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64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A3395-3327-4697-B6EF-A7109F018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Reaching the right frequency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DD93E8-4426-47D9-8AFF-1810A4F48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074821"/>
            <a:ext cx="10560000" cy="1852862"/>
          </a:xfrm>
        </p:spPr>
        <p:txBody>
          <a:bodyPr>
            <a:normAutofit/>
          </a:bodyPr>
          <a:lstStyle/>
          <a:p>
            <a:r>
              <a:rPr lang="en-US" sz="2000" dirty="0"/>
              <a:t>A series of precision trimming &amp; RF measurements of sub-assemblies before final welding</a:t>
            </a:r>
          </a:p>
          <a:p>
            <a:r>
              <a:rPr lang="en-US" sz="2000" dirty="0"/>
              <a:t>Final re-shaping to reach target frequency &amp; metrology</a:t>
            </a:r>
          </a:p>
          <a:p>
            <a:r>
              <a:rPr lang="en-US" sz="2000" dirty="0"/>
              <a:t>Successfully demonstrated on both DQW CERN &amp; RI cavities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6C40F-7161-401E-A873-E7E9A695E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 dirty="0"/>
              <a:t>K. Turaj, 07.12.2023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CFC62-065B-492C-845D-92F7E3E90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6" name="Picture 5" descr="A group of me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7DF90E5F-CF9B-4AE5-86B0-1F799F82B9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3" t="32836" r="9968"/>
          <a:stretch/>
        </p:blipFill>
        <p:spPr>
          <a:xfrm>
            <a:off x="4337170" y="2793928"/>
            <a:ext cx="4053708" cy="2764240"/>
          </a:xfrm>
          <a:prstGeom prst="rect">
            <a:avLst/>
          </a:prstGeom>
        </p:spPr>
      </p:pic>
      <p:pic>
        <p:nvPicPr>
          <p:cNvPr id="8" name="Picture 7" descr="People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C2AB048B-01F6-4B5C-86BE-438E942D28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0" t="34269" r="21228" b="21052"/>
          <a:stretch/>
        </p:blipFill>
        <p:spPr>
          <a:xfrm>
            <a:off x="119337" y="2802869"/>
            <a:ext cx="4112436" cy="27772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AAB309-E131-4DE2-8ACA-360DECE3A0AC}"/>
              </a:ext>
            </a:extLst>
          </p:cNvPr>
          <p:cNvSpPr txBox="1"/>
          <p:nvPr/>
        </p:nvSpPr>
        <p:spPr>
          <a:xfrm>
            <a:off x="119336" y="2915852"/>
            <a:ext cx="18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cs typeface="Calibri" panose="020F0502020204030204" pitchFamily="34" charset="0"/>
              </a:rPr>
              <a:t>DQW, trimming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A969D-EDB8-4EC4-8FBF-97721CFB97F1}"/>
              </a:ext>
            </a:extLst>
          </p:cNvPr>
          <p:cNvSpPr txBox="1"/>
          <p:nvPr/>
        </p:nvSpPr>
        <p:spPr>
          <a:xfrm>
            <a:off x="6480870" y="5188835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cs typeface="Calibri" panose="020F0502020204030204" pitchFamily="34" charset="0"/>
              </a:rPr>
              <a:t>DQW re-shaping</a:t>
            </a:r>
          </a:p>
        </p:txBody>
      </p:sp>
      <p:pic>
        <p:nvPicPr>
          <p:cNvPr id="5" name="Picture 4" descr="A picture containing text, line, screenshot, plot&#10;&#10;Description automatically generated">
            <a:extLst>
              <a:ext uri="{FF2B5EF4-FFF2-40B4-BE49-F238E27FC236}">
                <a16:creationId xmlns:a16="http://schemas.microsoft.com/office/drawing/2014/main" id="{11047CFA-ED46-9276-CF8B-C031D72EE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198" y="2794671"/>
            <a:ext cx="3367849" cy="2920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621076-2020-F354-76A5-1ED66952A268}"/>
              </a:ext>
            </a:extLst>
          </p:cNvPr>
          <p:cNvSpPr txBox="1"/>
          <p:nvPr/>
        </p:nvSpPr>
        <p:spPr>
          <a:xfrm>
            <a:off x="8551198" y="5706642"/>
            <a:ext cx="3367849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Frequency evolution of DQW cavities produced by CERN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617404-08FE-C6F5-6936-02D02B04458C}"/>
              </a:ext>
            </a:extLst>
          </p:cNvPr>
          <p:cNvSpPr txBox="1"/>
          <p:nvPr/>
        </p:nvSpPr>
        <p:spPr>
          <a:xfrm>
            <a:off x="3704806" y="6457894"/>
            <a:ext cx="442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N. </a:t>
            </a:r>
            <a:r>
              <a:rPr lang="en-US"/>
              <a:t>Valverde (</a:t>
            </a:r>
            <a:r>
              <a:rPr lang="en-US" dirty="0">
                <a:hlinkClick r:id="rId5"/>
              </a:rPr>
              <a:t>link</a:t>
            </a:r>
            <a:r>
              <a:rPr lang="en-US" dirty="0"/>
              <a:t>), A. Edwards et al., (</a:t>
            </a:r>
            <a:r>
              <a:rPr lang="en-US" dirty="0">
                <a:hlinkClick r:id="rId6"/>
              </a:rPr>
              <a:t>link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17431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DEFAA-9A99-DF76-F933-C86CE2AF6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Surface preparation</a:t>
            </a:r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4B61FC-1627-614C-7051-9123FBDF07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6000" y="965372"/>
                <a:ext cx="10560000" cy="177638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 A rotational BCP is used to remove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250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μm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during fabrication followed by a high-temperature UHV heat treatment (650°C, 24h) </a:t>
                </a:r>
              </a:p>
              <a:p>
                <a:pPr lvl="1"/>
                <a:r>
                  <a:rPr lang="en-US" sz="2000" dirty="0"/>
                  <a:t>Ultrasound measurement in several locations around cavity body</a:t>
                </a:r>
              </a:p>
              <a:p>
                <a:pPr lvl="1"/>
                <a:endParaRPr lang="en-US" sz="2400" dirty="0"/>
              </a:p>
              <a:p>
                <a:pPr marL="0" indent="0">
                  <a:buNone/>
                </a:pPr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4B61FC-1627-614C-7051-9123FBDF07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6000" y="965372"/>
                <a:ext cx="10560000" cy="1776383"/>
              </a:xfrm>
              <a:blipFill>
                <a:blip r:embed="rId3"/>
                <a:stretch>
                  <a:fillRect l="-1674" t="-4795" r="-17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80083-858E-316B-7048-6509009C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K. Turaj, 07.12.2023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FE59F-02E8-7108-EE22-2D3463800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77191" y="5943071"/>
            <a:ext cx="48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7E29103-7AC3-B159-56C6-F93A7129584E}"/>
              </a:ext>
            </a:extLst>
          </p:cNvPr>
          <p:cNvSpPr txBox="1">
            <a:spLocks/>
          </p:cNvSpPr>
          <p:nvPr/>
        </p:nvSpPr>
        <p:spPr>
          <a:xfrm>
            <a:off x="5656839" y="6054417"/>
            <a:ext cx="400351" cy="248654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D7D926D4-823C-2A36-8C4E-2172117FAE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2066" r="10329" b="3743"/>
          <a:stretch/>
        </p:blipFill>
        <p:spPr>
          <a:xfrm>
            <a:off x="1422644" y="2319983"/>
            <a:ext cx="3800004" cy="2407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948E91-D4D3-BCC0-9E8F-EFE700BB7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350" y="4400721"/>
            <a:ext cx="2289066" cy="17763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F19843-258E-948B-9E34-17709DCEC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2678" y="4395486"/>
            <a:ext cx="2502507" cy="1899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DD5426-72A5-ECA1-FBC8-8B42829FED22}"/>
              </a:ext>
            </a:extLst>
          </p:cNvPr>
          <p:cNvSpPr txBox="1"/>
          <p:nvPr/>
        </p:nvSpPr>
        <p:spPr>
          <a:xfrm>
            <a:off x="4435643" y="6467529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L. Ferreira et al., </a:t>
            </a:r>
            <a:r>
              <a:rPr lang="en-US" dirty="0">
                <a:hlinkClick r:id="rId7"/>
              </a:rPr>
              <a:t>link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F5D3B0-6C71-45F9-72C9-D12B9728CE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000" y="2433687"/>
            <a:ext cx="4314063" cy="257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7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26EB1-CA08-6470-2DA1-6DE0AB9C6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Cold Test Preparation, SM18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AD674-FC22-1436-A7A3-38B8C17D8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1011247"/>
            <a:ext cx="10560000" cy="1921767"/>
          </a:xfrm>
        </p:spPr>
        <p:txBody>
          <a:bodyPr>
            <a:normAutofit/>
          </a:bodyPr>
          <a:lstStyle/>
          <a:p>
            <a:r>
              <a:rPr lang="en-US" sz="2000" dirty="0"/>
              <a:t>Standard procedure of high-pressure rinsing, clean room assembly and 120°C bake-out</a:t>
            </a:r>
          </a:p>
          <a:p>
            <a:r>
              <a:rPr lang="en-US" sz="2000" dirty="0"/>
              <a:t>Controlled cool-down to keep the gradient across the cavity to &lt;50K</a:t>
            </a:r>
          </a:p>
          <a:p>
            <a:r>
              <a:rPr lang="en-US" sz="2000" dirty="0"/>
              <a:t>Nb-coated flanges to minimized RF losses</a:t>
            </a:r>
          </a:p>
          <a:p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4036B1-7375-5ADE-2FF0-D2F230FA1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K. Turaj, 07.12.2023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05F43-3211-D058-558C-8A4F0855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6" name="30C2FA9C-7EA2-46C2-9A97-59B422D98B32">
            <a:extLst>
              <a:ext uri="{FF2B5EF4-FFF2-40B4-BE49-F238E27FC236}">
                <a16:creationId xmlns:a16="http://schemas.microsoft.com/office/drawing/2014/main" id="{229C41BC-7A72-7922-0221-A248F98B5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5" t="24104" b="5017"/>
          <a:stretch/>
        </p:blipFill>
        <p:spPr bwMode="auto">
          <a:xfrm>
            <a:off x="2746744" y="2492896"/>
            <a:ext cx="2954541" cy="377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picture containing engineering, machine, indoor, factory&#10;&#10;Description automatically generated">
            <a:extLst>
              <a:ext uri="{FF2B5EF4-FFF2-40B4-BE49-F238E27FC236}">
                <a16:creationId xmlns:a16="http://schemas.microsoft.com/office/drawing/2014/main" id="{79B4703A-0E25-5310-1752-F695A62BD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40491" y="2964430"/>
            <a:ext cx="3772250" cy="28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87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8B437-EEAC-4BD5-BC59-64FC74E4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99" y="120108"/>
            <a:ext cx="10560000" cy="720000"/>
          </a:xfrm>
        </p:spPr>
        <p:txBody>
          <a:bodyPr/>
          <a:lstStyle/>
          <a:p>
            <a:r>
              <a:rPr lang="en-US" dirty="0"/>
              <a:t>HOM Couplers, Antennas, Feedthroughs &amp; RF Lines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036658-A87E-4F52-B69B-89C064E540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5999" y="910326"/>
                <a:ext cx="11008447" cy="2058373"/>
              </a:xfrm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sz="3200" dirty="0"/>
                  <a:t>4-HOM couplers in the DQW to achieve the strong damping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3200" dirty="0"/>
                  <a:t>)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GB" sz="2600" dirty="0"/>
                  <a:t>3 bulk-Nb HOM, 1 HF-HOM (</a:t>
                </a:r>
                <a:r>
                  <a:rPr lang="en-GB" sz="2600" dirty="0">
                    <a:cs typeface="Arial" panose="020B0604020202020204" pitchFamily="34" charset="0"/>
                  </a:rPr>
                  <a:t>Cu-Nb transitions, complex joining of two heterogenous materials)</a:t>
                </a:r>
                <a:endParaRPr lang="en-GB" sz="2600" dirty="0"/>
              </a:p>
              <a:p>
                <a:pPr>
                  <a:lnSpc>
                    <a:spcPct val="120000"/>
                  </a:lnSpc>
                </a:pPr>
                <a:r>
                  <a:rPr lang="en-US" sz="3200" dirty="0"/>
                  <a:t>HOM couplers withstanding up to 1kW-CW power with special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3200" dirty="0"/>
                  <a:t> feedthrough for robustness</a:t>
                </a:r>
                <a:endParaRPr lang="en-GB" sz="3200" dirty="0"/>
              </a:p>
              <a:p>
                <a:pPr>
                  <a:lnSpc>
                    <a:spcPct val="120000"/>
                  </a:lnSpc>
                </a:pPr>
                <a:r>
                  <a:rPr lang="en-US" sz="3200" dirty="0"/>
                  <a:t>RF lines to extract HOM power from 2K environment to 300K in vacuum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2600" dirty="0"/>
                  <a:t>Extensive program to design &amp; build the RF lines was necessary  </a:t>
                </a:r>
              </a:p>
              <a:p>
                <a:endParaRPr lang="en-US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036658-A87E-4F52-B69B-89C064E540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5999" y="910326"/>
                <a:ext cx="11008447" cy="2058373"/>
              </a:xfrm>
              <a:blipFill>
                <a:blip r:embed="rId3"/>
                <a:stretch>
                  <a:fillRect l="-1329" t="-3550" r="-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1E993-C3E2-4122-B0DF-1BB798A2D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noProof="0"/>
              <a:t>K. Turaj, 07.12.2023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282AF-746F-4CE8-972D-D262B338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4726" y="6356350"/>
            <a:ext cx="397673" cy="280035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EDEE13-61AF-49BC-93BB-17A4DE8C4C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3077" r="29356" b="1995"/>
          <a:stretch/>
        </p:blipFill>
        <p:spPr>
          <a:xfrm>
            <a:off x="1021217" y="2749404"/>
            <a:ext cx="2776240" cy="33760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D5D1A0-47D6-4814-84CB-72F42389C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632" y="3539062"/>
            <a:ext cx="2776241" cy="22533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BF1B9B-A5FE-4416-81DD-DDBE5D11729A}"/>
              </a:ext>
            </a:extLst>
          </p:cNvPr>
          <p:cNvSpPr txBox="1"/>
          <p:nvPr/>
        </p:nvSpPr>
        <p:spPr>
          <a:xfrm>
            <a:off x="4763230" y="3047266"/>
            <a:ext cx="2281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Standardized feedthrough for all HOM couplers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9F337E-2D9E-A64A-E26E-D5D302DDF344}"/>
              </a:ext>
            </a:extLst>
          </p:cNvPr>
          <p:cNvSpPr txBox="1"/>
          <p:nvPr/>
        </p:nvSpPr>
        <p:spPr>
          <a:xfrm>
            <a:off x="3704806" y="6457894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 Montesinos (</a:t>
            </a:r>
            <a:r>
              <a:rPr lang="en-US" dirty="0">
                <a:hlinkClick r:id="rId6"/>
              </a:rPr>
              <a:t>link</a:t>
            </a:r>
            <a:r>
              <a:rPr lang="en-US" dirty="0"/>
              <a:t>), S. Barriere et al., </a:t>
            </a:r>
            <a:r>
              <a:rPr lang="en-US" dirty="0">
                <a:hlinkClick r:id="rId7"/>
              </a:rPr>
              <a:t>link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4F199B-250C-F56E-6E77-9375ABA51E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205" y="4786167"/>
            <a:ext cx="2085203" cy="1449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CE94AB-6784-2952-29D1-21FA93AAD7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003" y="2641773"/>
            <a:ext cx="1568447" cy="19351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02285B9-19EE-562B-F523-C4B1A40D613D}"/>
              </a:ext>
            </a:extLst>
          </p:cNvPr>
          <p:cNvSpPr txBox="1"/>
          <p:nvPr/>
        </p:nvSpPr>
        <p:spPr>
          <a:xfrm>
            <a:off x="9936521" y="4357078"/>
            <a:ext cx="19476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>
                <a:solidFill>
                  <a:schemeClr val="bg1"/>
                </a:solidFill>
              </a:rPr>
              <a:t>LHC-DQW </a:t>
            </a:r>
            <a:r>
              <a:rPr lang="en-GB" sz="900" dirty="0">
                <a:solidFill>
                  <a:schemeClr val="bg1"/>
                </a:solidFill>
              </a:rPr>
              <a:t>HOM Coupler</a:t>
            </a:r>
          </a:p>
        </p:txBody>
      </p:sp>
      <p:pic>
        <p:nvPicPr>
          <p:cNvPr id="21" name="Picture 20" descr="A picture containing table, indoor, cup, counter&#10;&#10;Description automatically generated">
            <a:extLst>
              <a:ext uri="{FF2B5EF4-FFF2-40B4-BE49-F238E27FC236}">
                <a16:creationId xmlns:a16="http://schemas.microsoft.com/office/drawing/2014/main" id="{E53B2D60-BD41-3283-16B7-CC56B047ED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0908" y="2638276"/>
            <a:ext cx="1851756" cy="19090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66A0E11-B664-7CC5-9AB6-DFD915252456}"/>
              </a:ext>
            </a:extLst>
          </p:cNvPr>
          <p:cNvSpPr txBox="1"/>
          <p:nvPr/>
        </p:nvSpPr>
        <p:spPr>
          <a:xfrm>
            <a:off x="8004974" y="4377825"/>
            <a:ext cx="1947690" cy="36933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Brazed feedthrough with RF clamp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C56911-9911-BEDE-AE73-B1C946D6278E}"/>
              </a:ext>
            </a:extLst>
          </p:cNvPr>
          <p:cNvSpPr txBox="1"/>
          <p:nvPr/>
        </p:nvSpPr>
        <p:spPr>
          <a:xfrm>
            <a:off x="8784725" y="6079875"/>
            <a:ext cx="2099353" cy="230832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RF lines</a:t>
            </a:r>
          </a:p>
        </p:txBody>
      </p:sp>
    </p:spTree>
    <p:extLst>
      <p:ext uri="{BB962C8B-B14F-4D97-AF65-F5344CB8AC3E}">
        <p14:creationId xmlns:p14="http://schemas.microsoft.com/office/powerpoint/2010/main" val="1163477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rrow: Right 25">
            <a:extLst>
              <a:ext uri="{FF2B5EF4-FFF2-40B4-BE49-F238E27FC236}">
                <a16:creationId xmlns:a16="http://schemas.microsoft.com/office/drawing/2014/main" id="{220B62BD-7C2E-49D6-6147-4BD3FF0566CD}"/>
              </a:ext>
            </a:extLst>
          </p:cNvPr>
          <p:cNvSpPr/>
          <p:nvPr/>
        </p:nvSpPr>
        <p:spPr>
          <a:xfrm>
            <a:off x="6749231" y="3811020"/>
            <a:ext cx="2134038" cy="1374642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254E7-C79A-5564-E687-942543EC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Cold Tests</a:t>
            </a:r>
            <a:endParaRPr lang="en-GB" sz="4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23EC3-9260-6E9A-A162-CCB5C7B63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K. Turaj, 26.09.2023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92F86-F731-7DFE-BEBA-ACDC13473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259CEF1-BF80-3B42-760B-0B16FB9B8BC5}"/>
              </a:ext>
            </a:extLst>
          </p:cNvPr>
          <p:cNvSpPr txBox="1">
            <a:spLocks/>
          </p:cNvSpPr>
          <p:nvPr/>
        </p:nvSpPr>
        <p:spPr>
          <a:xfrm>
            <a:off x="816000" y="900001"/>
            <a:ext cx="10560000" cy="13048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AC70BD7-3174-1DA1-8FE7-B6E55F8F7859}"/>
              </a:ext>
            </a:extLst>
          </p:cNvPr>
          <p:cNvSpPr txBox="1">
            <a:spLocks/>
          </p:cNvSpPr>
          <p:nvPr/>
        </p:nvSpPr>
        <p:spPr>
          <a:xfrm>
            <a:off x="816000" y="899999"/>
            <a:ext cx="10560000" cy="2279489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400" dirty="0"/>
              <a:t>Baseline: tested 3 times as bare, jacketed and dressed configuration</a:t>
            </a:r>
          </a:p>
          <a:p>
            <a:pPr lvl="1">
              <a:lnSpc>
                <a:spcPct val="120000"/>
              </a:lnSpc>
            </a:pPr>
            <a:r>
              <a:rPr lang="en-GB" sz="2000" dirty="0"/>
              <a:t>Bare (BC)</a:t>
            </a:r>
          </a:p>
          <a:p>
            <a:pPr lvl="1">
              <a:lnSpc>
                <a:spcPct val="120000"/>
              </a:lnSpc>
            </a:pPr>
            <a:r>
              <a:rPr lang="en-GB" sz="2000" dirty="0"/>
              <a:t>Jacketed (JC): Cold Magnetic Shield + Helium tank assembly (bolted) and TIG welding</a:t>
            </a:r>
          </a:p>
          <a:p>
            <a:pPr lvl="1">
              <a:lnSpc>
                <a:spcPct val="120000"/>
              </a:lnSpc>
            </a:pPr>
            <a:r>
              <a:rPr lang="en-GB" sz="2000" dirty="0"/>
              <a:t>Dressed (DC): </a:t>
            </a:r>
            <a:r>
              <a:rPr lang="en-US" sz="2000" dirty="0"/>
              <a:t>JC equipped with </a:t>
            </a:r>
            <a:r>
              <a:rPr lang="en-GB" sz="2000" dirty="0">
                <a:sym typeface="Wingdings" panose="05000000000000000000" pitchFamily="2" charset="2"/>
              </a:rPr>
              <a:t>RF couplers (3 HOMs, 1 HF HOM, 1 FA + VT input antenna)</a:t>
            </a:r>
          </a:p>
          <a:p>
            <a:pPr>
              <a:lnSpc>
                <a:spcPct val="120000"/>
              </a:lnSpc>
            </a:pPr>
            <a:r>
              <a:rPr lang="en-GB" sz="2400" dirty="0"/>
              <a:t>Experience shows that:</a:t>
            </a:r>
          </a:p>
          <a:p>
            <a:pPr lvl="1">
              <a:lnSpc>
                <a:spcPct val="120000"/>
              </a:lnSpc>
            </a:pPr>
            <a:r>
              <a:rPr lang="en-GB" sz="2000" dirty="0"/>
              <a:t>1 out of 2 cavities requires 2 additional cold RF tests and additional BCP and/or HPR in bare and dressed configuration</a:t>
            </a:r>
          </a:p>
          <a:p>
            <a:pPr>
              <a:lnSpc>
                <a:spcPct val="120000"/>
              </a:lnSpc>
            </a:pPr>
            <a:endParaRPr lang="en-GB" sz="2000" dirty="0">
              <a:solidFill>
                <a:srgbClr val="00B05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7E2295-D29F-FCB6-7300-1F7B7F4AC788}"/>
              </a:ext>
            </a:extLst>
          </p:cNvPr>
          <p:cNvGrpSpPr/>
          <p:nvPr/>
        </p:nvGrpSpPr>
        <p:grpSpPr>
          <a:xfrm>
            <a:off x="8702100" y="3187009"/>
            <a:ext cx="2504191" cy="2675053"/>
            <a:chOff x="4013401" y="836785"/>
            <a:chExt cx="2504191" cy="267505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134552E-7725-F121-CD37-2B3500C21216}"/>
                </a:ext>
              </a:extLst>
            </p:cNvPr>
            <p:cNvSpPr/>
            <p:nvPr/>
          </p:nvSpPr>
          <p:spPr>
            <a:xfrm>
              <a:off x="4013401" y="836785"/>
              <a:ext cx="2504191" cy="2675053"/>
            </a:xfrm>
            <a:prstGeom prst="ellipse">
              <a:avLst/>
            </a:prstGeom>
            <a:blipFill rotWithShape="0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7000" b="-17000"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44155A51-1603-67F5-A5AA-10F8EFE75C0C}"/>
                </a:ext>
              </a:extLst>
            </p:cNvPr>
            <p:cNvSpPr txBox="1"/>
            <p:nvPr/>
          </p:nvSpPr>
          <p:spPr>
            <a:xfrm>
              <a:off x="4380131" y="1228537"/>
              <a:ext cx="1770731" cy="18915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" tIns="635" rIns="635" bIns="635" numCol="1" spcCol="1270" anchor="ctr" anchorCtr="0">
              <a:noAutofit/>
            </a:bodyPr>
            <a:lstStyle/>
            <a:p>
              <a:pPr marL="0" lvl="0" indent="0" algn="ctr" defTabSz="44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00" kern="12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1254EF8-5375-9C0E-B31D-5F6878C2272D}"/>
              </a:ext>
            </a:extLst>
          </p:cNvPr>
          <p:cNvSpPr txBox="1"/>
          <p:nvPr/>
        </p:nvSpPr>
        <p:spPr>
          <a:xfrm>
            <a:off x="9429034" y="5832667"/>
            <a:ext cx="147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Dressed</a:t>
            </a: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36EC8A-BF4E-DCA8-C820-F0356C03D51D}"/>
              </a:ext>
            </a:extLst>
          </p:cNvPr>
          <p:cNvGrpSpPr/>
          <p:nvPr/>
        </p:nvGrpSpPr>
        <p:grpSpPr>
          <a:xfrm>
            <a:off x="8702099" y="3208363"/>
            <a:ext cx="2504191" cy="2675053"/>
            <a:chOff x="8256240" y="3127674"/>
            <a:chExt cx="2504191" cy="267505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FDDCAD5-046F-9B2C-B1A1-D2FECD372A54}"/>
                </a:ext>
              </a:extLst>
            </p:cNvPr>
            <p:cNvSpPr/>
            <p:nvPr/>
          </p:nvSpPr>
          <p:spPr>
            <a:xfrm>
              <a:off x="8256240" y="3127674"/>
              <a:ext cx="2504191" cy="2675053"/>
            </a:xfrm>
            <a:prstGeom prst="ellipse">
              <a:avLst/>
            </a:prstGeom>
            <a:blipFill rotWithShape="0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7000" b="-17000"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Oval 4">
              <a:extLst>
                <a:ext uri="{FF2B5EF4-FFF2-40B4-BE49-F238E27FC236}">
                  <a16:creationId xmlns:a16="http://schemas.microsoft.com/office/drawing/2014/main" id="{A2B794C9-8ECA-75D9-3404-4894EA9BED10}"/>
                </a:ext>
              </a:extLst>
            </p:cNvPr>
            <p:cNvSpPr txBox="1"/>
            <p:nvPr/>
          </p:nvSpPr>
          <p:spPr>
            <a:xfrm>
              <a:off x="8622970" y="3519426"/>
              <a:ext cx="1770731" cy="18915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" tIns="635" rIns="635" bIns="635" numCol="1" spcCol="1270" anchor="ctr" anchorCtr="0">
              <a:noAutofit/>
            </a:bodyPr>
            <a:lstStyle/>
            <a:p>
              <a:pPr marL="0" lvl="0" indent="0" algn="ctr" defTabSz="44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00" kern="12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F17A4B7-5FAE-C9F2-513C-D8B687163371}"/>
              </a:ext>
            </a:extLst>
          </p:cNvPr>
          <p:cNvSpPr txBox="1"/>
          <p:nvPr/>
        </p:nvSpPr>
        <p:spPr>
          <a:xfrm>
            <a:off x="5561836" y="582280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Jacketed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74217D-83F1-9A04-251B-34901CB7C19F}"/>
              </a:ext>
            </a:extLst>
          </p:cNvPr>
          <p:cNvSpPr txBox="1"/>
          <p:nvPr/>
        </p:nvSpPr>
        <p:spPr>
          <a:xfrm>
            <a:off x="1921026" y="5822805"/>
            <a:ext cx="1237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Bare</a:t>
            </a:r>
            <a:endParaRPr lang="en-GB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4816CC12-8F1B-41DC-DEEC-F3F8D6F38D93}"/>
              </a:ext>
            </a:extLst>
          </p:cNvPr>
          <p:cNvSpPr/>
          <p:nvPr/>
        </p:nvSpPr>
        <p:spPr>
          <a:xfrm>
            <a:off x="2985860" y="3839461"/>
            <a:ext cx="2134038" cy="1374642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DA3C2D-7BA2-37A6-B3D4-DEFE5EFAB950}"/>
              </a:ext>
            </a:extLst>
          </p:cNvPr>
          <p:cNvGrpSpPr/>
          <p:nvPr/>
        </p:nvGrpSpPr>
        <p:grpSpPr>
          <a:xfrm>
            <a:off x="1005102" y="3175729"/>
            <a:ext cx="2490752" cy="2660697"/>
            <a:chOff x="6753" y="843963"/>
            <a:chExt cx="2490752" cy="266069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8E49E1D-41BD-CD18-20B6-89C269653D2C}"/>
                </a:ext>
              </a:extLst>
            </p:cNvPr>
            <p:cNvSpPr/>
            <p:nvPr/>
          </p:nvSpPr>
          <p:spPr>
            <a:xfrm>
              <a:off x="6753" y="843963"/>
              <a:ext cx="2490752" cy="2660697"/>
            </a:xfrm>
            <a:prstGeom prst="ellipse">
              <a:avLst/>
            </a:prstGeom>
            <a:blipFill rotWithShape="0">
              <a:blip r:embed="rId5"/>
              <a:srcRect/>
              <a:stretch>
                <a:fillRect l="-9000" r="-9000"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Oval 4">
              <a:extLst>
                <a:ext uri="{FF2B5EF4-FFF2-40B4-BE49-F238E27FC236}">
                  <a16:creationId xmlns:a16="http://schemas.microsoft.com/office/drawing/2014/main" id="{D1221A1C-CF33-237E-849D-5F97B1611EFB}"/>
                </a:ext>
              </a:extLst>
            </p:cNvPr>
            <p:cNvSpPr txBox="1"/>
            <p:nvPr/>
          </p:nvSpPr>
          <p:spPr>
            <a:xfrm>
              <a:off x="371515" y="1233613"/>
              <a:ext cx="1761228" cy="18813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" tIns="635" rIns="635" bIns="635" numCol="1" spcCol="1270" anchor="ctr" anchorCtr="0">
              <a:noAutofit/>
            </a:bodyPr>
            <a:lstStyle/>
            <a:p>
              <a:pPr marL="0" lvl="0" indent="0" algn="ctr" defTabSz="44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00" kern="12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0F42DE2-546D-5CD7-8E9A-BFEB52F486DB}"/>
              </a:ext>
            </a:extLst>
          </p:cNvPr>
          <p:cNvGrpSpPr/>
          <p:nvPr/>
        </p:nvGrpSpPr>
        <p:grpSpPr>
          <a:xfrm>
            <a:off x="4921120" y="3186364"/>
            <a:ext cx="2490752" cy="2660697"/>
            <a:chOff x="3991515" y="843963"/>
            <a:chExt cx="2490752" cy="266069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35BA1E0-818A-86C8-6085-6E5B87AEFDA9}"/>
                </a:ext>
              </a:extLst>
            </p:cNvPr>
            <p:cNvSpPr/>
            <p:nvPr/>
          </p:nvSpPr>
          <p:spPr>
            <a:xfrm>
              <a:off x="3991515" y="843963"/>
              <a:ext cx="2490752" cy="2660697"/>
            </a:xfrm>
            <a:prstGeom prst="ellipse">
              <a:avLst/>
            </a:prstGeom>
            <a:blipFill rotWithShape="0">
              <a:blip r:embed="rId6">
                <a:alphaModFix/>
              </a:blip>
              <a:srcRect/>
              <a:stretch>
                <a:fillRect t="-17000" b="-17000"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Oval 4">
              <a:extLst>
                <a:ext uri="{FF2B5EF4-FFF2-40B4-BE49-F238E27FC236}">
                  <a16:creationId xmlns:a16="http://schemas.microsoft.com/office/drawing/2014/main" id="{E809D618-118D-64E4-E25C-10F4E83E2C86}"/>
                </a:ext>
              </a:extLst>
            </p:cNvPr>
            <p:cNvSpPr txBox="1"/>
            <p:nvPr/>
          </p:nvSpPr>
          <p:spPr>
            <a:xfrm>
              <a:off x="4356277" y="1233613"/>
              <a:ext cx="1761228" cy="18813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" tIns="635" rIns="635" bIns="635" numCol="1" spcCol="1270" anchor="ctr" anchorCtr="0">
              <a:noAutofit/>
            </a:bodyPr>
            <a:lstStyle/>
            <a:p>
              <a:pPr marL="0" lvl="0" indent="0" algn="ctr" defTabSz="44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00" kern="12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6ABB84-03EB-22CC-EC41-C8AE179DBACC}"/>
              </a:ext>
            </a:extLst>
          </p:cNvPr>
          <p:cNvGrpSpPr/>
          <p:nvPr/>
        </p:nvGrpSpPr>
        <p:grpSpPr>
          <a:xfrm>
            <a:off x="4903867" y="3193240"/>
            <a:ext cx="2490752" cy="2660697"/>
            <a:chOff x="2656725" y="404862"/>
            <a:chExt cx="2490752" cy="266069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0BA7705-531F-9C36-DFCF-E8157137EAE8}"/>
                </a:ext>
              </a:extLst>
            </p:cNvPr>
            <p:cNvSpPr/>
            <p:nvPr/>
          </p:nvSpPr>
          <p:spPr>
            <a:xfrm>
              <a:off x="2656725" y="404862"/>
              <a:ext cx="2490752" cy="2660697"/>
            </a:xfrm>
            <a:prstGeom prst="ellipse">
              <a:avLst/>
            </a:prstGeom>
            <a:blipFill rotWithShape="0">
              <a:blip r:embed="rId7"/>
              <a:srcRect/>
              <a:stretch>
                <a:fillRect l="-17000" r="-17000"/>
              </a:stretch>
            </a:blip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Oval 4">
              <a:extLst>
                <a:ext uri="{FF2B5EF4-FFF2-40B4-BE49-F238E27FC236}">
                  <a16:creationId xmlns:a16="http://schemas.microsoft.com/office/drawing/2014/main" id="{C1EB67F8-8BA3-5EEB-3BB0-FFED01100836}"/>
                </a:ext>
              </a:extLst>
            </p:cNvPr>
            <p:cNvSpPr txBox="1"/>
            <p:nvPr/>
          </p:nvSpPr>
          <p:spPr>
            <a:xfrm>
              <a:off x="3021487" y="794512"/>
              <a:ext cx="1761228" cy="18813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" tIns="635" rIns="635" bIns="635" numCol="1" spcCol="1270" anchor="ctr" anchorCtr="0">
              <a:noAutofit/>
            </a:bodyPr>
            <a:lstStyle/>
            <a:p>
              <a:pPr marL="0" lvl="0" indent="0" algn="ctr" defTabSz="44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2711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/>
      <p:bldP spid="15" grpId="0"/>
      <p:bldP spid="16" grpId="0"/>
      <p:bldP spid="2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46506</TotalTime>
  <Words>1334</Words>
  <Application>Microsoft Office PowerPoint</Application>
  <PresentationFormat>Widescreen</PresentationFormat>
  <Paragraphs>219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 Math</vt:lpstr>
      <vt:lpstr>LMSans10</vt:lpstr>
      <vt:lpstr>Times New Roman</vt:lpstr>
      <vt:lpstr>Wingdings</vt:lpstr>
      <vt:lpstr>Thème Office</vt:lpstr>
      <vt:lpstr>Fabrication and testing of DQW crab cavities for HL-LHC upgrade</vt:lpstr>
      <vt:lpstr>HL-LHC Cavity Geometries</vt:lpstr>
      <vt:lpstr>Planning</vt:lpstr>
      <vt:lpstr>Cavity Manufacturing challenge</vt:lpstr>
      <vt:lpstr>Reaching the right frequency</vt:lpstr>
      <vt:lpstr>Surface preparation</vt:lpstr>
      <vt:lpstr>Cold Test Preparation, SM18</vt:lpstr>
      <vt:lpstr>HOM Couplers, Antennas, Feedthroughs &amp; RF Lines</vt:lpstr>
      <vt:lpstr>Cold Tests</vt:lpstr>
      <vt:lpstr>CERN-DQW, Series (1 &amp; 2)</vt:lpstr>
      <vt:lpstr>DQW Industrial Series (RI)</vt:lpstr>
      <vt:lpstr>Challenges, lessons learned &amp; conclusion</vt:lpstr>
      <vt:lpstr>Spare: HL-LHC Crab Cavity Series</vt:lpstr>
      <vt:lpstr>Spare: CERN Cavity Test Results – DQW1 &amp; DQW2 </vt:lpstr>
      <vt:lpstr>Spare: Bare Cavity Test Results – DQW1-CERN &amp; DQW1-RI </vt:lpstr>
      <vt:lpstr>Spare: Cold tests</vt:lpstr>
      <vt:lpstr>Spare: Crab Cavities &amp; “Radio Frequency Auxiliaries”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dipole Cold test results</dc:title>
  <dc:creator>Katarzyna Turaj</dc:creator>
  <cp:lastModifiedBy>Katarzyna Turaj</cp:lastModifiedBy>
  <cp:revision>728</cp:revision>
  <dcterms:created xsi:type="dcterms:W3CDTF">2020-09-07T15:03:05Z</dcterms:created>
  <dcterms:modified xsi:type="dcterms:W3CDTF">2023-12-07T12:43:42Z</dcterms:modified>
</cp:coreProperties>
</file>