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3" r:id="rId5"/>
    <p:sldId id="543" r:id="rId6"/>
    <p:sldId id="728" r:id="rId7"/>
    <p:sldId id="1101" r:id="rId8"/>
    <p:sldId id="1105" r:id="rId9"/>
    <p:sldId id="1090" r:id="rId10"/>
    <p:sldId id="535" r:id="rId11"/>
    <p:sldId id="1106" r:id="rId12"/>
    <p:sldId id="1094" r:id="rId13"/>
    <p:sldId id="415" r:id="rId14"/>
    <p:sldId id="542" r:id="rId15"/>
    <p:sldId id="518" r:id="rId16"/>
    <p:sldId id="1096" r:id="rId17"/>
    <p:sldId id="1103" r:id="rId18"/>
    <p:sldId id="536" r:id="rId19"/>
    <p:sldId id="1092" r:id="rId20"/>
    <p:sldId id="540" r:id="rId21"/>
    <p:sldId id="541" r:id="rId22"/>
    <p:sldId id="259" r:id="rId23"/>
    <p:sldId id="261" r:id="rId24"/>
    <p:sldId id="258" r:id="rId25"/>
    <p:sldId id="260" r:id="rId26"/>
    <p:sldId id="262" r:id="rId27"/>
    <p:sldId id="1095" r:id="rId28"/>
    <p:sldId id="1102" r:id="rId29"/>
    <p:sldId id="1100" r:id="rId30"/>
    <p:sldId id="412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C19BE4-5E5F-4043-A502-330C4A4D6A7A}">
          <p14:sldIdLst>
            <p14:sldId id="263"/>
            <p14:sldId id="543"/>
            <p14:sldId id="728"/>
            <p14:sldId id="1101"/>
            <p14:sldId id="1105"/>
            <p14:sldId id="1090"/>
            <p14:sldId id="535"/>
            <p14:sldId id="1106"/>
            <p14:sldId id="1094"/>
            <p14:sldId id="415"/>
            <p14:sldId id="542"/>
            <p14:sldId id="518"/>
            <p14:sldId id="1096"/>
            <p14:sldId id="1103"/>
            <p14:sldId id="536"/>
            <p14:sldId id="1092"/>
            <p14:sldId id="540"/>
            <p14:sldId id="541"/>
            <p14:sldId id="259"/>
            <p14:sldId id="261"/>
            <p14:sldId id="258"/>
            <p14:sldId id="260"/>
            <p14:sldId id="262"/>
            <p14:sldId id="1095"/>
            <p14:sldId id="1102"/>
            <p14:sldId id="1100"/>
            <p14:sldId id="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e Narduzzi" initials="MN" lastIdx="6" clrIdx="0">
    <p:extLst>
      <p:ext uri="{19B8F6BF-5375-455C-9EA6-DF929625EA0E}">
        <p15:presenceInfo xmlns:p15="http://schemas.microsoft.com/office/powerpoint/2012/main" userId="S::manuele@services.fnal.gov::1628c2cd-2faf-40d7-8c0f-ce2c354a9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5A5A5A"/>
    <a:srgbClr val="00FA00"/>
    <a:srgbClr val="009051"/>
    <a:srgbClr val="0093BE"/>
    <a:srgbClr val="FF7E79"/>
    <a:srgbClr val="57ADCC"/>
    <a:srgbClr val="E6E9E7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6" autoAdjust="0"/>
    <p:restoredTop sz="84688" autoAdjust="0"/>
  </p:normalViewPr>
  <p:slideViewPr>
    <p:cSldViewPr snapToGrid="0">
      <p:cViewPr varScale="1">
        <p:scale>
          <a:sx n="74" d="100"/>
          <a:sy n="74" d="100"/>
        </p:scale>
        <p:origin x="1483" y="77"/>
      </p:cViewPr>
      <p:guideLst>
        <p:guide orient="horz" pos="4080"/>
        <p:guide pos="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06/12/2023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06/12/2023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present the RFD test updates in name of the AUP-WP4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did higher torque tests using pressure sensitive paper that showed both contact and uniform pressure around the RF lip.</a:t>
            </a:r>
          </a:p>
          <a:p>
            <a:r>
              <a:rPr lang="en-US" dirty="0"/>
              <a:t>For this we used different hardware that allows us to repeatably apply the necessary torques.</a:t>
            </a:r>
          </a:p>
          <a:p>
            <a:r>
              <a:rPr lang="en-US" dirty="0"/>
              <a:t>This was adopted for the following test.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3709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updated hardware and procedures we finally solved the RF contact nightmare and re-qualified the cavity with the HOM couplers.</a:t>
            </a:r>
          </a:p>
          <a:p>
            <a:r>
              <a:rPr lang="en-US" dirty="0"/>
              <a:t>We do not see a degradation of the performance due to the installation of the couplers.</a:t>
            </a:r>
          </a:p>
          <a:p>
            <a:r>
              <a:rPr lang="en-US" dirty="0"/>
              <a:t>Furthermore we lowered the field emission onset and pushed it past the nominal voltage.</a:t>
            </a:r>
          </a:p>
          <a:p>
            <a:r>
              <a:rPr lang="en-US" dirty="0"/>
              <a:t>However, the strong coupling of the VHOM introduces a big uncertainty to the measurements, resulting in this oddly looking curve.</a:t>
            </a:r>
          </a:p>
          <a:p>
            <a:r>
              <a:rPr lang="en-US" dirty="0"/>
              <a:t>On the bright side, the combined power through the HOM couplers at nominal is well below the specification threshold.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842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Zenghai’s</a:t>
            </a:r>
            <a:r>
              <a:rPr lang="en-US" dirty="0"/>
              <a:t> simulations we think the principal culprit is the tight tolerance on the roll errors of the waveguide stub where the VHOM is located.</a:t>
            </a:r>
          </a:p>
          <a:p>
            <a:r>
              <a:rPr lang="en-US" dirty="0"/>
              <a:t>The sub-millimeter error is consistent with the tolerances achieved for the prototypes. However, as Leonardo mentioned on Monday, the series production has systematically achieved better manufacturing tolerances.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329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1</a:t>
            </a:r>
            <a:r>
              <a:rPr lang="en-US" baseline="30000" dirty="0"/>
              <a:t>st</a:t>
            </a:r>
            <a:r>
              <a:rPr lang="en-US" dirty="0"/>
              <a:t> test showed:</a:t>
            </a:r>
          </a:p>
          <a:p>
            <a:r>
              <a:rPr lang="en-US" dirty="0"/>
              <a:t>Early field emission onset.</a:t>
            </a:r>
          </a:p>
          <a:p>
            <a:r>
              <a:rPr lang="en-US" dirty="0"/>
              <a:t>Low Q’s in the mid-E+9.</a:t>
            </a:r>
          </a:p>
          <a:p>
            <a:r>
              <a:rPr lang="en-US" dirty="0"/>
              <a:t>We were power starved and did not reach quench.</a:t>
            </a:r>
          </a:p>
          <a:p>
            <a:r>
              <a:rPr lang="en-US" dirty="0"/>
              <a:t>The extra losses started to smell like what was seen at LARP, where a poor RF-contact on the HHOM gasket resulted in a similar situation.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5478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test yielded even less favorable results: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superfluid leak developed at 2K, limiting the forward power due to plasma discharges.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a thermal cycle we achieved stable vacuum conditions at 2.15K.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we were still power limited due to a large reflection.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virtually saw no change on the Q values between 4 and 2K.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picking up some heating signatures on the HHOM flange, we were sure that we had an issue with our RF gasket.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still had an early field emission onset.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9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19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did some simple tests and measurements to convince ourselves that increasing the torque and bringing the connection flange-to-flange could, in theory solve the poor RF contact in the HHOM connection.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998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prototypes were manufactured by </a:t>
            </a:r>
            <a:r>
              <a:rPr lang="en-US" dirty="0" err="1"/>
              <a:t>Zanon</a:t>
            </a:r>
            <a:r>
              <a:rPr lang="en-US" dirty="0"/>
              <a:t>.</a:t>
            </a:r>
          </a:p>
          <a:p>
            <a:r>
              <a:rPr lang="en-US" dirty="0"/>
              <a:t>Rotational BCP performed at Argonne/Fermilab facilities.</a:t>
            </a:r>
          </a:p>
          <a:p>
            <a:r>
              <a:rPr lang="en-US" dirty="0"/>
              <a:t>Heat treatment, HPR, assembly, and test of the bare cavities performed at Fermilab.</a:t>
            </a:r>
          </a:p>
          <a:p>
            <a:r>
              <a:rPr lang="en-US" dirty="0"/>
              <a:t>Test of the bare cavity w/HOMs done at Jefferson Lab.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20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Prototype 1 performed relatively well.</a:t>
            </a:r>
          </a:p>
          <a:p>
            <a:r>
              <a:rPr lang="en-US" dirty="0"/>
              <a:t>It was virtually qualified.</a:t>
            </a:r>
          </a:p>
          <a:p>
            <a:r>
              <a:rPr lang="en-US" dirty="0"/>
              <a:t>However, a quench close to the nominal voltage and a subsequent optical inspection revealed a feature on the weld between the main body and one of the end-caps.</a:t>
            </a:r>
          </a:p>
          <a:p>
            <a:r>
              <a:rPr lang="en-US" dirty="0"/>
              <a:t>The cavity was sent back to the vendor, as an opportunity to validate their processing capabilities.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28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a recent test a Fermilab after reprocessing was inconclusive due to high field emission.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712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a recent test a Fermilab after reprocessing was inconclusive due to high field emission.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318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side of the coin; Prototype 2 passed with flying colors it’s bare cavity test:</a:t>
            </a:r>
          </a:p>
          <a:p>
            <a:r>
              <a:rPr lang="en-US" dirty="0"/>
              <a:t>Low field Q above 1E+10, no measurable field emission and quench at 5.8 MV.</a:t>
            </a:r>
          </a:p>
          <a:p>
            <a:r>
              <a:rPr lang="en-US" dirty="0"/>
              <a:t>After that, the cavity was sent to Jefferson Lab.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084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Achieving leak tightness proved challenging due to a mix of hardware standards and inappropriate procedures.</a:t>
            </a:r>
          </a:p>
          <a:p>
            <a:r>
              <a:rPr lang="en-US" dirty="0"/>
              <a:t>This forced us to prioritize leak tightness over cleanliness, to tackle our issues one by one.</a:t>
            </a:r>
          </a:p>
          <a:p>
            <a:r>
              <a:rPr lang="en-US" dirty="0"/>
              <a:t>Later on, this would pay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46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1</a:t>
            </a:r>
            <a:r>
              <a:rPr lang="en-US" baseline="30000" dirty="0"/>
              <a:t>st</a:t>
            </a:r>
            <a:r>
              <a:rPr lang="en-US" dirty="0"/>
              <a:t> test showed:</a:t>
            </a:r>
          </a:p>
          <a:p>
            <a:r>
              <a:rPr lang="en-US" dirty="0"/>
              <a:t>Early field emission onset.</a:t>
            </a:r>
          </a:p>
          <a:p>
            <a:r>
              <a:rPr lang="en-US" dirty="0"/>
              <a:t>Low Q’s in the mid-E+9.</a:t>
            </a:r>
          </a:p>
          <a:p>
            <a:r>
              <a:rPr lang="en-US" dirty="0"/>
              <a:t>We were power starved and did not reach quench.</a:t>
            </a:r>
          </a:p>
          <a:p>
            <a:r>
              <a:rPr lang="en-US" dirty="0"/>
              <a:t>The extra losses started to smell like what was seen at LARP, where a poor RF-contact on the HHOM gasket resulted in a similar situation.</a:t>
            </a:r>
          </a:p>
          <a:p>
            <a:endParaRPr lang="en-US" dirty="0"/>
          </a:p>
          <a:p>
            <a:r>
              <a:rPr lang="en-US" dirty="0"/>
              <a:t>A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test yielded even less favorable results: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superfluid leak developed at 2K, limiting the forward power due to plasma discharges.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a thermal cycle we achieved stable vacuum conditions at 2.15K.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we were still power limited due to a large reflection.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virtually saw no change on the Q values between 4 and 2K.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picking up some heating signatures on the HHOM flange, we were sure that we had an issue with our RF gasket.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still had an early field emission onset.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279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identified at least 3 clear challenges to overcome: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First: we needed to solve the early field emission </a:t>
            </a:r>
            <a:r>
              <a:rPr lang="en-US" dirty="0" err="1"/>
              <a:t>onsent</a:t>
            </a:r>
            <a:r>
              <a:rPr lang="en-US" dirty="0"/>
              <a:t>, and the fact that we saw stronger coupling of the VHOM to the fundamental than expected.</a:t>
            </a:r>
          </a:p>
          <a:p>
            <a:r>
              <a:rPr lang="en-US" dirty="0"/>
              <a:t>Also: The RF losses in the HHOM flange.</a:t>
            </a:r>
          </a:p>
          <a:p>
            <a:r>
              <a:rPr lang="en-US" dirty="0"/>
              <a:t>There are two RF gasket designs that have a slight difference on the RF lip size, we, like CERN, use version AA with the smaller RF lip.</a:t>
            </a:r>
          </a:p>
          <a:p>
            <a:r>
              <a:rPr lang="en-US" dirty="0"/>
              <a:t>This is relevant because our technicians use the standard procedure for vacuum connections of </a:t>
            </a:r>
            <a:r>
              <a:rPr lang="en-US" dirty="0" err="1"/>
              <a:t>conflat</a:t>
            </a:r>
            <a:r>
              <a:rPr lang="en-US" dirty="0"/>
              <a:t> flanges, which does not require high torques or bringing the connections flange-to-flange. Evidently, even if this is ok to achieve leak tightness, it is not necessarily compatible with the RF seal.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1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err="1"/>
              <a:t>Author(s</a:t>
            </a:r>
            <a:r>
              <a:rPr lang="en-GB" noProof="0"/>
              <a:t>)  - Arial 20 pt – </a:t>
            </a:r>
            <a:r>
              <a:rPr lang="en-GB" noProof="0" err="1"/>
              <a:t>HiLumi</a:t>
            </a:r>
            <a:r>
              <a:rPr lang="en-GB" noProof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/>
              <a:t>Click to modify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BD6A6712-6263-4A7A-B0A5-06051726ACA2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36452-9555-42C0-B542-DA2FA5B78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9963101E-F7C3-4427-B7E9-C212D55B64B5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F0CA5-9E7A-4F8F-85CF-884754A46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F8DAFF7E-FCF0-4375-B9C7-CE048D4A360D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47BC14-0878-4A1D-9874-286CD05BB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C3056F50-4D7F-414C-B81E-B41F84E42B18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7D20B-AED3-46D6-A73F-BAD9E0DD0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Image title</a:t>
            </a:r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C750699B-2ACB-4A25-9AB2-B232A577A90F}"/>
              </a:ext>
            </a:extLst>
          </p:cNvPr>
          <p:cNvSpPr txBox="1">
            <a:spLocks/>
          </p:cNvSpPr>
          <p:nvPr userDrawn="1"/>
        </p:nvSpPr>
        <p:spPr>
          <a:xfrm>
            <a:off x="3064273" y="6356350"/>
            <a:ext cx="1608686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A. Castilla et al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CB2630-91BE-4AB5-9E74-BFDBB9CD3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561" y="6400251"/>
            <a:ext cx="1521069" cy="4753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46188DE3-6C59-40AC-9E96-105925948155}"/>
              </a:ext>
            </a:extLst>
          </p:cNvPr>
          <p:cNvSpPr>
            <a:spLocks noGrp="1"/>
          </p:cNvSpPr>
          <p:nvPr userDrawn="1"/>
        </p:nvSpPr>
        <p:spPr>
          <a:xfrm>
            <a:off x="3231139" y="6535450"/>
            <a:ext cx="5300861" cy="2635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Tesla Technology Collaboration Meeting.  – Dec. 5</a:t>
            </a:r>
            <a:r>
              <a:rPr lang="en-US" sz="1200" baseline="30000" dirty="0"/>
              <a:t>th</a:t>
            </a:r>
            <a:r>
              <a:rPr lang="en-US" sz="1200" dirty="0"/>
              <a:t>–8</a:t>
            </a:r>
            <a:r>
              <a:rPr lang="en-US" sz="1200" baseline="30000" dirty="0"/>
              <a:t>th</a:t>
            </a:r>
            <a:r>
              <a:rPr lang="en-US" sz="1200" dirty="0"/>
              <a:t> 2023</a:t>
            </a:r>
            <a:endParaRPr lang="en-GB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855108"/>
            <a:ext cx="9144000" cy="1981072"/>
          </a:xfrm>
        </p:spPr>
        <p:txBody>
          <a:bodyPr/>
          <a:lstStyle/>
          <a:p>
            <a:pPr algn="ctr"/>
            <a:r>
              <a:rPr lang="en-US" sz="3200" dirty="0"/>
              <a:t>RFD Cavity Prototype and Testing for the </a:t>
            </a:r>
            <a:r>
              <a:rPr lang="en-US" sz="3200" dirty="0" err="1"/>
              <a:t>HiLumi</a:t>
            </a:r>
            <a:r>
              <a:rPr lang="en-US" sz="3200" dirty="0"/>
              <a:t> LHC Upgrade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985846"/>
            <a:ext cx="6480000" cy="1805354"/>
          </a:xfrm>
        </p:spPr>
        <p:txBody>
          <a:bodyPr>
            <a:normAutofit/>
          </a:bodyPr>
          <a:lstStyle/>
          <a:p>
            <a:r>
              <a:rPr lang="en-GB" dirty="0"/>
              <a:t>A. Castilla, N. </a:t>
            </a:r>
            <a:r>
              <a:rPr lang="en-GB" dirty="0" err="1"/>
              <a:t>Huque</a:t>
            </a:r>
            <a:r>
              <a:rPr lang="en-GB" dirty="0"/>
              <a:t>, P. Owen – Jefferson Lab</a:t>
            </a:r>
          </a:p>
          <a:p>
            <a:r>
              <a:rPr lang="en-GB" dirty="0"/>
              <a:t>S. De Silva, J </a:t>
            </a:r>
            <a:r>
              <a:rPr lang="en-GB" dirty="0" err="1"/>
              <a:t>Delayen</a:t>
            </a:r>
            <a:r>
              <a:rPr lang="en-GB" dirty="0"/>
              <a:t> - ODU</a:t>
            </a:r>
          </a:p>
          <a:p>
            <a:r>
              <a:rPr lang="en-GB" dirty="0"/>
              <a:t>P. </a:t>
            </a:r>
            <a:r>
              <a:rPr lang="en-GB" dirty="0" err="1"/>
              <a:t>Berrutti</a:t>
            </a:r>
            <a:r>
              <a:rPr lang="en-GB" dirty="0"/>
              <a:t>, M. Narduzzi, C. </a:t>
            </a:r>
            <a:r>
              <a:rPr lang="en-GB" dirty="0" err="1"/>
              <a:t>Narug</a:t>
            </a:r>
            <a:r>
              <a:rPr lang="en-GB" dirty="0"/>
              <a:t>, L. </a:t>
            </a:r>
            <a:r>
              <a:rPr lang="en-GB" dirty="0" err="1"/>
              <a:t>Ristori</a:t>
            </a:r>
            <a:r>
              <a:rPr lang="en-GB" dirty="0"/>
              <a:t> - FNAL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938AC-4492-4838-AF80-818E3FE48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88" y="6309925"/>
            <a:ext cx="2520280" cy="5478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E4F4113-5B8D-4102-B510-E71B58A34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008709"/>
              </p:ext>
            </p:extLst>
          </p:nvPr>
        </p:nvGraphicFramePr>
        <p:xfrm>
          <a:off x="5288461" y="1002151"/>
          <a:ext cx="3539374" cy="15106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6789">
                  <a:extLst>
                    <a:ext uri="{9D8B030D-6E8A-4147-A177-3AD203B41FA5}">
                      <a16:colId xmlns:a16="http://schemas.microsoft.com/office/drawing/2014/main" val="125569405"/>
                    </a:ext>
                  </a:extLst>
                </a:gridCol>
                <a:gridCol w="846200">
                  <a:extLst>
                    <a:ext uri="{9D8B030D-6E8A-4147-A177-3AD203B41FA5}">
                      <a16:colId xmlns:a16="http://schemas.microsoft.com/office/drawing/2014/main" val="319386150"/>
                    </a:ext>
                  </a:extLst>
                </a:gridCol>
                <a:gridCol w="976385">
                  <a:extLst>
                    <a:ext uri="{9D8B030D-6E8A-4147-A177-3AD203B41FA5}">
                      <a16:colId xmlns:a16="http://schemas.microsoft.com/office/drawing/2014/main" val="252310439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sng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Measured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4240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Flange Thickness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0158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Flange Gap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2763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 Gap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9807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 Seal gap (calculated)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9075209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20E33B-7863-417D-98AA-30CF7B4B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33" y="1340768"/>
            <a:ext cx="4630115" cy="4906963"/>
          </a:xfrm>
        </p:spPr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Dry assy. tested w/pressure sensitive paper on the RF lips.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At appropriate torque, the paper showed contact and a uniform crush.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maximum thickness of the paper (4 plies in total: 2x top + 2x bottom) is 0.22 mm. The effective thickness will be less due to compression.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After disassembly, the gasket lips were measured and found to be 2.41mm (originally 2.6 mm), indicating that they were definitely crushed enough to plastically deform the lips.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Successfully repeated dry assy. using A286 SS socket bolts and  Ag-coated nuts to reach higher torques and smaller gap.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3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This configuration was adopted as baseline for subsequent VT’s.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FCA7D-A951-4B96-8D6A-17A0CB0A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D997EC-E737-46CC-A99A-3FE2E910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Flange Connection Measurements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9E4C15-B847-4046-A039-D7C81DE642B4}"/>
              </a:ext>
            </a:extLst>
          </p:cNvPr>
          <p:cNvGrpSpPr/>
          <p:nvPr/>
        </p:nvGrpSpPr>
        <p:grpSpPr>
          <a:xfrm>
            <a:off x="5343949" y="2674603"/>
            <a:ext cx="3987706" cy="3802397"/>
            <a:chOff x="927812" y="2081666"/>
            <a:chExt cx="3987706" cy="38023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D35F48-0CAE-4D9F-97B0-C5D25294F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985" b="8034"/>
            <a:stretch/>
          </p:blipFill>
          <p:spPr>
            <a:xfrm>
              <a:off x="927812" y="2081666"/>
              <a:ext cx="3428398" cy="380239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6265C9-AD1C-4BF8-A728-301B9944B8D4}"/>
                </a:ext>
              </a:extLst>
            </p:cNvPr>
            <p:cNvCxnSpPr/>
            <p:nvPr/>
          </p:nvCxnSpPr>
          <p:spPr>
            <a:xfrm>
              <a:off x="1386369" y="3106060"/>
              <a:ext cx="0" cy="600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009351-B8CA-4885-9544-0C3452014B1F}"/>
                </a:ext>
              </a:extLst>
            </p:cNvPr>
            <p:cNvCxnSpPr/>
            <p:nvPr/>
          </p:nvCxnSpPr>
          <p:spPr>
            <a:xfrm flipV="1">
              <a:off x="1386369" y="3922159"/>
              <a:ext cx="0" cy="6191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ACA5AD73-ED1A-4995-8DA2-263F2F32EC2A}"/>
                </a:ext>
              </a:extLst>
            </p:cNvPr>
            <p:cNvSpPr txBox="1"/>
            <p:nvPr/>
          </p:nvSpPr>
          <p:spPr>
            <a:xfrm>
              <a:off x="1329043" y="3289515"/>
              <a:ext cx="1400175" cy="2571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rgbClr val="FF0000"/>
                  </a:solidFill>
                </a:rPr>
                <a:t>NOMINAL NB GAP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18B0FAB-C1E1-42E4-B78E-1E511B984762}"/>
                </a:ext>
              </a:extLst>
            </p:cNvPr>
            <p:cNvCxnSpPr/>
            <p:nvPr/>
          </p:nvCxnSpPr>
          <p:spPr>
            <a:xfrm>
              <a:off x="1314361" y="3706135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9ECDDE-D0FF-4EBA-A9A5-D41A82E675D9}"/>
                </a:ext>
              </a:extLst>
            </p:cNvPr>
            <p:cNvCxnSpPr/>
            <p:nvPr/>
          </p:nvCxnSpPr>
          <p:spPr>
            <a:xfrm>
              <a:off x="1314361" y="3922159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E97C603-D21A-4639-827B-7F7AB6664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70545" y="2845369"/>
              <a:ext cx="0" cy="222891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1E7713D-DB19-4212-8D5F-71A740D0C831}"/>
                </a:ext>
              </a:extLst>
            </p:cNvPr>
            <p:cNvSpPr txBox="1"/>
            <p:nvPr/>
          </p:nvSpPr>
          <p:spPr>
            <a:xfrm>
              <a:off x="2339436" y="2451316"/>
              <a:ext cx="1041095" cy="4381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rgbClr val="FF0000"/>
                  </a:solidFill>
                </a:rPr>
                <a:t>FLANGE THICKNESS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35E0278-ACD5-48EC-8879-6820545A03AB}"/>
                </a:ext>
              </a:extLst>
            </p:cNvPr>
            <p:cNvCxnSpPr/>
            <p:nvPr/>
          </p:nvCxnSpPr>
          <p:spPr>
            <a:xfrm>
              <a:off x="3572669" y="3202079"/>
              <a:ext cx="0" cy="600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C481889-A976-48B0-8B5C-E15C046239D9}"/>
                </a:ext>
              </a:extLst>
            </p:cNvPr>
            <p:cNvCxnSpPr/>
            <p:nvPr/>
          </p:nvCxnSpPr>
          <p:spPr>
            <a:xfrm flipV="1">
              <a:off x="3572669" y="3846530"/>
              <a:ext cx="0" cy="6191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0A0E7612-0EF9-4DEF-A0B6-24CBA621621D}"/>
                </a:ext>
              </a:extLst>
            </p:cNvPr>
            <p:cNvSpPr txBox="1"/>
            <p:nvPr/>
          </p:nvSpPr>
          <p:spPr>
            <a:xfrm>
              <a:off x="3515343" y="3385534"/>
              <a:ext cx="1400175" cy="2571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FLANGE GAP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EB72FC-8A0A-45CC-94B5-CB1AF2307C62}"/>
                </a:ext>
              </a:extLst>
            </p:cNvPr>
            <p:cNvCxnSpPr/>
            <p:nvPr/>
          </p:nvCxnSpPr>
          <p:spPr>
            <a:xfrm>
              <a:off x="3500661" y="3802154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88FE01A-75F5-4CAA-86D4-9F03129ED8EE}"/>
                </a:ext>
              </a:extLst>
            </p:cNvPr>
            <p:cNvCxnSpPr/>
            <p:nvPr/>
          </p:nvCxnSpPr>
          <p:spPr>
            <a:xfrm>
              <a:off x="3500661" y="3846530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4436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NRFDP002 3</a:t>
            </a:r>
            <a:r>
              <a:rPr lang="en-US" baseline="30000" dirty="0"/>
              <a:t>rd</a:t>
            </a:r>
            <a:r>
              <a:rPr lang="en-US" dirty="0"/>
              <a:t> test w/HOMs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2000" y="661304"/>
                <a:ext cx="7652871" cy="1713596"/>
              </a:xfrm>
              <a:noFill/>
            </p:spPr>
            <p:txBody>
              <a:bodyPr>
                <a:noAutofit/>
              </a:bodyPr>
              <a:lstStyle/>
              <a:p>
                <a:r>
                  <a:rPr lang="en-US" sz="1800" dirty="0">
                    <a:solidFill>
                      <a:srgbClr val="5A5A5A"/>
                    </a:solidFill>
                  </a:rPr>
                  <a:t>The unfortunate coupling of the VHOM introduces a huge uncertainty to the Q-measurement.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800" dirty="0">
                    <a:solidFill>
                      <a:srgbClr val="5A5A5A"/>
                    </a:solidFill>
                  </a:rPr>
                  <a:t>2.6E10+/-1.1E10)</a:t>
                </a:r>
              </a:p>
              <a:p>
                <a:r>
                  <a:rPr lang="en-US" sz="1800" dirty="0">
                    <a:solidFill>
                      <a:srgbClr val="5A5A5A"/>
                    </a:solidFill>
                  </a:rPr>
                  <a:t>At least there is no obvious performance reduction from the bare cavity.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(4.1 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𝑀𝑉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)≈ </m:t>
                    </m:r>
                  </m:oMath>
                </a14:m>
                <a:r>
                  <a:rPr lang="en-US" sz="1800" dirty="0">
                    <a:solidFill>
                      <a:srgbClr val="5A5A5A"/>
                    </a:solidFill>
                  </a:rPr>
                  <a:t>2.7E10 +/-1.7E10 and 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800" dirty="0">
                    <a:solidFill>
                      <a:srgbClr val="5A5A5A"/>
                    </a:solidFill>
                  </a:rPr>
                  <a:t>6.37+/-0.31 MV.</a:t>
                </a:r>
              </a:p>
              <a:p>
                <a:r>
                  <a:rPr lang="en-US" sz="1800" dirty="0">
                    <a:solidFill>
                      <a:srgbClr val="5A5A5A"/>
                    </a:solidFill>
                  </a:rPr>
                  <a:t>Total fundamental power leakage from both couplers remains below the 12.5 W threshold at 4.1 MV (~10 W).</a:t>
                </a: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000" y="661304"/>
                <a:ext cx="7652871" cy="1713596"/>
              </a:xfrm>
              <a:blipFill>
                <a:blip r:embed="rId3"/>
                <a:stretch>
                  <a:fillRect l="-1672" t="-4610" r="-1592" b="-13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7A8801E-F9A4-40CE-ACC8-CDD2F64A4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898" y="2374900"/>
            <a:ext cx="7755250" cy="426677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E3FD0F8-D79A-4D7F-B600-6752000F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700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55B5-C762-3D4B-84D5-7FFD5AD53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VHOM Coupler Waveguide Stub Geometry Tolerance On Power Leakage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7EEE3-049B-3F4D-A223-C62FE08B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051AD0-9DA4-7F46-B5A4-51AFC24DE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288" y="5232289"/>
            <a:ext cx="7174711" cy="629765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3175" indent="-3175">
              <a:buNone/>
            </a:pPr>
            <a:r>
              <a:rPr lang="en-US" sz="1800" dirty="0">
                <a:solidFill>
                  <a:schemeClr val="tx1"/>
                </a:solidFill>
              </a:rPr>
              <a:t>Not sensitive to stub horizontal shift</a:t>
            </a:r>
          </a:p>
          <a:p>
            <a:pPr marL="3175" indent="-3175">
              <a:buNone/>
            </a:pPr>
            <a:r>
              <a:rPr lang="en-US" sz="1800" dirty="0">
                <a:solidFill>
                  <a:schemeClr val="tx1"/>
                </a:solidFill>
              </a:rPr>
              <a:t>Stub vertical tilt need be &lt; 1 mm to limit power leakage to under 10 W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2" descr="https://lh6.googleusercontent.com/kwc-3CDzpjUvf-6K7wss4BP8_2hIkR698wN4LndUmfmDTggKjW7odWgIv11ZSnwXO1CDFrp7WOttiGoPzf9etw0_OZQL3ImM6ny4bb6pLgNGTPV5SBhNDU9-3v8By1apYjkpId_r">
            <a:extLst>
              <a:ext uri="{FF2B5EF4-FFF2-40B4-BE49-F238E27FC236}">
                <a16:creationId xmlns:a16="http://schemas.microsoft.com/office/drawing/2014/main" id="{5AAA9729-39C2-204A-B596-CCAD1E57A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99" y="694892"/>
            <a:ext cx="1872680" cy="215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4.googleusercontent.com/UPtc6XrOFnUw7F1AIiDKiQRaC3syEwBaVkxZ0bw3nck3nY8AoNnTmPaNNo3acG2hr8nkqlofdKhdB62XmP_QcW7MbUmzTZQy1NmT1wYFqe7bUaG9hWbK7T6mOwTIMZ7jaKyLlCLf">
            <a:extLst>
              <a:ext uri="{FF2B5EF4-FFF2-40B4-BE49-F238E27FC236}">
                <a16:creationId xmlns:a16="http://schemas.microsoft.com/office/drawing/2014/main" id="{A8B91CDD-B1D3-734A-9E9A-324ED266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85" y="2847974"/>
            <a:ext cx="1992555" cy="1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3B6FD6-A6F1-8D4F-916B-A46A1DAE4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575" y="1259469"/>
            <a:ext cx="4707588" cy="33434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B6E2DE-2755-334D-B9A8-8C251DBA2A67}"/>
              </a:ext>
            </a:extLst>
          </p:cNvPr>
          <p:cNvCxnSpPr>
            <a:cxnSpLocks/>
          </p:cNvCxnSpPr>
          <p:nvPr/>
        </p:nvCxnSpPr>
        <p:spPr>
          <a:xfrm flipV="1">
            <a:off x="3670087" y="1627107"/>
            <a:ext cx="4560570" cy="1143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8C832A-0A72-C746-A11D-D54235D89D1B}"/>
              </a:ext>
            </a:extLst>
          </p:cNvPr>
          <p:cNvSpPr txBox="1"/>
          <p:nvPr/>
        </p:nvSpPr>
        <p:spPr>
          <a:xfrm>
            <a:off x="8230657" y="144244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 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225BC-FE8B-427E-B0DF-E4C2A08EEA9E}"/>
              </a:ext>
            </a:extLst>
          </p:cNvPr>
          <p:cNvSpPr txBox="1"/>
          <p:nvPr/>
        </p:nvSpPr>
        <p:spPr>
          <a:xfrm>
            <a:off x="3067645" y="6168047"/>
            <a:ext cx="1855867" cy="338554"/>
          </a:xfrm>
          <a:prstGeom prst="rect">
            <a:avLst/>
          </a:prstGeom>
          <a:solidFill>
            <a:srgbClr val="FFFF99"/>
          </a:solidFill>
          <a:ln>
            <a:solidFill>
              <a:srgbClr val="5A5A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Z. Li (SLAC)</a:t>
            </a:r>
            <a:endParaRPr lang="en-US" sz="1600" dirty="0">
              <a:solidFill>
                <a:srgbClr val="5A5A5A"/>
              </a:solidFill>
              <a:highlight>
                <a:srgbClr val="00FF00"/>
              </a:highligh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B22B52-3D03-49CC-B1E1-DD4AF917E1A1}"/>
              </a:ext>
            </a:extLst>
          </p:cNvPr>
          <p:cNvGrpSpPr/>
          <p:nvPr/>
        </p:nvGrpSpPr>
        <p:grpSpPr>
          <a:xfrm>
            <a:off x="3801220" y="2847973"/>
            <a:ext cx="1178139" cy="877477"/>
            <a:chOff x="3493442" y="3210134"/>
            <a:chExt cx="1178139" cy="87747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E308467-E24D-40D8-AE92-D627BF84028A}"/>
                </a:ext>
              </a:extLst>
            </p:cNvPr>
            <p:cNvCxnSpPr>
              <a:cxnSpLocks/>
            </p:cNvCxnSpPr>
            <p:nvPr/>
          </p:nvCxnSpPr>
          <p:spPr>
            <a:xfrm>
              <a:off x="3493442" y="3210134"/>
              <a:ext cx="117813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98473A-A17E-45CB-8CD8-7594BF5490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1580" y="3215640"/>
              <a:ext cx="1" cy="87197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8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78CA3B-B735-4171-A788-84125C6C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636158"/>
            <a:ext cx="6373000" cy="5502618"/>
          </a:xfrm>
        </p:spPr>
        <p:txBody>
          <a:bodyPr>
            <a:noAutofit/>
          </a:bodyPr>
          <a:lstStyle/>
          <a:p>
            <a:r>
              <a:rPr lang="en-US" sz="2400" dirty="0"/>
              <a:t>Transferable experience from LARP extremely valuable!</a:t>
            </a:r>
          </a:p>
          <a:p>
            <a:r>
              <a:rPr lang="en-US" sz="2400" dirty="0"/>
              <a:t>Handling procedures are finetuned.</a:t>
            </a:r>
          </a:p>
          <a:p>
            <a:r>
              <a:rPr lang="en-US" sz="2400" dirty="0"/>
              <a:t>Standardizing hardware for production is key.</a:t>
            </a:r>
          </a:p>
          <a:p>
            <a:r>
              <a:rPr lang="en-US" sz="2400" dirty="0"/>
              <a:t>A set of HHOM and VHOM prototypes validated by warm and cold measurements.</a:t>
            </a:r>
          </a:p>
          <a:p>
            <a:r>
              <a:rPr lang="en-US" sz="2400" dirty="0"/>
              <a:t>No evident reduction in performance or field reach observed on the cavity (prototype 2) from the HOM couplers.</a:t>
            </a:r>
          </a:p>
          <a:p>
            <a:r>
              <a:rPr lang="en-US" sz="2400" dirty="0"/>
              <a:t>Next:</a:t>
            </a:r>
          </a:p>
          <a:p>
            <a:pPr lvl="1"/>
            <a:r>
              <a:rPr lang="en-US" sz="2000" dirty="0"/>
              <a:t>Jacketed cavity! (prototype 2).</a:t>
            </a:r>
          </a:p>
          <a:p>
            <a:pPr lvl="1"/>
            <a:r>
              <a:rPr lang="en-US" sz="2000" dirty="0"/>
              <a:t>Prototype 1 under validation.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29B38-E5B5-4C96-9FCE-E4D05F8F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8914" y="3621231"/>
            <a:ext cx="3135086" cy="2725518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2BFE80-9AC2-4603-A863-F0775A0C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141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9B2A9-AB60-48DE-828B-EE94C56DC6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566400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NRFDP002 1</a:t>
            </a:r>
            <a:r>
              <a:rPr lang="en-US" baseline="30000" dirty="0"/>
              <a:t>st</a:t>
            </a:r>
            <a:r>
              <a:rPr lang="en-US" dirty="0"/>
              <a:t> test w/HOMs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ED563B-33E6-9042-A884-2AAD77C05D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6965" y="863368"/>
                <a:ext cx="3136850" cy="3082184"/>
              </a:xfrm>
              <a:noFill/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@2K: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≈4.6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(@4.1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𝑀𝑉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)≈3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342900" lvl="1" indent="-342900"/>
                <a:r>
                  <a:rPr lang="en-US" sz="20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2000" dirty="0"/>
                  <a:t>= 51 MV/m.</a:t>
                </a:r>
              </a:p>
              <a:p>
                <a:pPr marL="342900" lvl="1" indent="-342900"/>
                <a:r>
                  <a:rPr lang="en-US" sz="20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2000" dirty="0"/>
                  <a:t>= 80 </a:t>
                </a:r>
                <a:r>
                  <a:rPr lang="en-US" sz="2000" dirty="0" err="1"/>
                  <a:t>mT.</a:t>
                </a:r>
                <a:endParaRPr lang="en-US" sz="2000" dirty="0"/>
              </a:p>
              <a:p>
                <a:pPr marL="342900" lvl="1" indent="-342900"/>
                <a:r>
                  <a:rPr lang="en-US" sz="2000" dirty="0"/>
                  <a:t>Power limited (150 W, no Quench).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20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ED563B-33E6-9042-A884-2AAD77C05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965" y="863368"/>
                <a:ext cx="3136850" cy="3082184"/>
              </a:xfrm>
              <a:blipFill>
                <a:blip r:embed="rId3"/>
                <a:stretch>
                  <a:fillRect l="-4854" t="-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F51A946E-52D3-4263-A946-25858D2C5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27197"/>
            <a:ext cx="3810000" cy="2222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B89924-5F0A-4585-9542-7E0BC7D764F6}"/>
              </a:ext>
            </a:extLst>
          </p:cNvPr>
          <p:cNvSpPr txBox="1">
            <a:spLocks/>
          </p:cNvSpPr>
          <p:nvPr/>
        </p:nvSpPr>
        <p:spPr>
          <a:xfrm>
            <a:off x="3897613" y="4792671"/>
            <a:ext cx="4777463" cy="184221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sz="2000" dirty="0"/>
              <a:t>Early FE onset (~2.5 MV/m) consistent with assembly trade-offs.</a:t>
            </a:r>
          </a:p>
          <a:p>
            <a:pPr marL="342900" lvl="1" indent="-342900"/>
            <a:r>
              <a:rPr lang="en-US" sz="2000" dirty="0"/>
              <a:t>Indications extra losses:</a:t>
            </a:r>
          </a:p>
          <a:p>
            <a:pPr marL="742950" lvl="2" indent="-342900"/>
            <a:r>
              <a:rPr lang="en-US" sz="1800" dirty="0"/>
              <a:t>Bad RF-gasket contact (</a:t>
            </a:r>
            <a:r>
              <a:rPr lang="en-US" sz="1800" dirty="0" err="1"/>
              <a:t>dejavu</a:t>
            </a:r>
            <a:r>
              <a:rPr lang="en-US" sz="1800" dirty="0"/>
              <a:t>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9DA13-4279-4789-A536-BCDC3F788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1783" y="863368"/>
            <a:ext cx="5789121" cy="37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7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NRFDP002 2</a:t>
            </a:r>
            <a:r>
              <a:rPr lang="en-US" baseline="30000" dirty="0"/>
              <a:t>nd</a:t>
            </a:r>
            <a:r>
              <a:rPr lang="en-US" dirty="0"/>
              <a:t> test w/HOMs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ED563B-33E6-9042-A884-2AAD77C05D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6965" y="863368"/>
                <a:ext cx="3136850" cy="3082184"/>
              </a:xfrm>
              <a:noFill/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2000" b="1" dirty="0"/>
                  <a:t>@2.15K: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Low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≈6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342900" lvl="1" indent="-342900"/>
                <a:r>
                  <a:rPr lang="en-US" sz="20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21 MV/m.</a:t>
                </a:r>
              </a:p>
              <a:p>
                <a:pPr marL="342900" lvl="1" indent="-342900"/>
                <a:r>
                  <a:rPr lang="en-US" sz="20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33 </a:t>
                </a:r>
                <a:r>
                  <a:rPr lang="en-US" sz="2000" dirty="0" err="1"/>
                  <a:t>mT.</a:t>
                </a:r>
                <a:endParaRPr lang="en-US" sz="2000" dirty="0"/>
              </a:p>
              <a:p>
                <a:pPr marL="342900" lvl="1" indent="-342900"/>
                <a:r>
                  <a:rPr lang="en-US" sz="2000" dirty="0"/>
                  <a:t>No change in Q between 4 K and 2 K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𝑠𝑢𝑟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175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342900" lvl="1" indent="-342900"/>
                <a:r>
                  <a:rPr lang="en-US" sz="2000" dirty="0"/>
                  <a:t>Early FE onset = dirty assy.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ED563B-33E6-9042-A884-2AAD77C05D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965" y="863368"/>
                <a:ext cx="3136850" cy="3082184"/>
              </a:xfrm>
              <a:blipFill>
                <a:blip r:embed="rId3"/>
                <a:stretch>
                  <a:fillRect l="-3883" t="-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B89924-5F0A-4585-9542-7E0BC7D764F6}"/>
              </a:ext>
            </a:extLst>
          </p:cNvPr>
          <p:cNvSpPr txBox="1">
            <a:spLocks/>
          </p:cNvSpPr>
          <p:nvPr/>
        </p:nvSpPr>
        <p:spPr>
          <a:xfrm>
            <a:off x="468924" y="4370895"/>
            <a:ext cx="8382976" cy="184221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/>
            <a:r>
              <a:rPr lang="en-US" sz="2000" dirty="0"/>
              <a:t>A superfluid leak (~5E-5 torr) limited the FWD power (25 W) at 2 K.</a:t>
            </a:r>
          </a:p>
          <a:p>
            <a:pPr marL="342900" lvl="1" indent="-342900"/>
            <a:r>
              <a:rPr lang="en-US" sz="2000" dirty="0"/>
              <a:t>Vacuum conditions were stable at 2.15K but we were still power starved at 2 MV due to large reflections (~85 W FWD). </a:t>
            </a:r>
          </a:p>
          <a:p>
            <a:pPr marL="342900" lvl="1" indent="-342900"/>
            <a:r>
              <a:rPr lang="en-US" sz="2000" dirty="0"/>
              <a:t>At this point is more than sure that the poor RF shielding on the HHOM RF gasket is the culprit of our high losses (learned from LARP).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86E19-E3A1-4A06-BB54-54D7F191BA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921" y="720382"/>
            <a:ext cx="5991405" cy="339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Temperature Sensors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74511E-136F-48E3-AE80-8E4426E23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45" y="860361"/>
            <a:ext cx="4635190" cy="26072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ACEFA1-7B6F-41BC-9B46-972DC4933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75661" y="2567665"/>
            <a:ext cx="2607294" cy="46351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C61FF7A-2406-4898-A395-592052412BC9}"/>
              </a:ext>
            </a:extLst>
          </p:cNvPr>
          <p:cNvGrpSpPr/>
          <p:nvPr/>
        </p:nvGrpSpPr>
        <p:grpSpPr>
          <a:xfrm>
            <a:off x="5029910" y="860361"/>
            <a:ext cx="4114090" cy="2590641"/>
            <a:chOff x="1698170" y="967028"/>
            <a:chExt cx="8657435" cy="545158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3A656F-F595-4671-8707-71D94DE5B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8170" y="967028"/>
              <a:ext cx="8657435" cy="545158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755FE9C-F30B-40FC-B272-A07338E899A3}"/>
                </a:ext>
              </a:extLst>
            </p:cNvPr>
            <p:cNvGrpSpPr/>
            <p:nvPr/>
          </p:nvGrpSpPr>
          <p:grpSpPr>
            <a:xfrm>
              <a:off x="5759532" y="2737535"/>
              <a:ext cx="3774867" cy="1478208"/>
              <a:chOff x="5759532" y="2737535"/>
              <a:chExt cx="3774867" cy="147820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83E76F59-F25F-45B1-90E4-FDCDC56D368E}"/>
                  </a:ext>
                </a:extLst>
              </p:cNvPr>
              <p:cNvSpPr/>
              <p:nvPr/>
            </p:nvSpPr>
            <p:spPr>
              <a:xfrm rot="20219661">
                <a:off x="5759532" y="4037613"/>
                <a:ext cx="142504" cy="178130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2D97FAE6-B32B-4215-9337-01132C7AA631}"/>
                  </a:ext>
                </a:extLst>
              </p:cNvPr>
              <p:cNvSpPr/>
              <p:nvPr/>
            </p:nvSpPr>
            <p:spPr>
              <a:xfrm rot="8622901">
                <a:off x="5772354" y="3380478"/>
                <a:ext cx="1662545" cy="34730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355413-3D3A-4712-B9A1-9694103EB70B}"/>
                  </a:ext>
                </a:extLst>
              </p:cNvPr>
              <p:cNvSpPr txBox="1"/>
              <p:nvPr/>
            </p:nvSpPr>
            <p:spPr>
              <a:xfrm>
                <a:off x="7091460" y="2737535"/>
                <a:ext cx="2442939" cy="7771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HHOM-1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CFFCD7-0439-402C-BB74-C8D0F873C7E9}"/>
              </a:ext>
            </a:extLst>
          </p:cNvPr>
          <p:cNvGrpSpPr/>
          <p:nvPr/>
        </p:nvGrpSpPr>
        <p:grpSpPr>
          <a:xfrm>
            <a:off x="5214913" y="3618445"/>
            <a:ext cx="3929087" cy="2544236"/>
            <a:chOff x="6795150" y="4240072"/>
            <a:chExt cx="3929087" cy="254423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28A8D51-3BFC-4ECF-90E8-5F9B42C9C7E8}"/>
                </a:ext>
              </a:extLst>
            </p:cNvPr>
            <p:cNvGrpSpPr/>
            <p:nvPr/>
          </p:nvGrpSpPr>
          <p:grpSpPr>
            <a:xfrm>
              <a:off x="6795150" y="4240072"/>
              <a:ext cx="3929087" cy="2544236"/>
              <a:chOff x="1617429" y="480531"/>
              <a:chExt cx="7868153" cy="5094933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70F7CD27-5BE1-4F89-A455-E167C87962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17429" y="480531"/>
                <a:ext cx="7868153" cy="5094933"/>
              </a:xfrm>
              <a:prstGeom prst="rect">
                <a:avLst/>
              </a:prstGeom>
            </p:spPr>
          </p:pic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8EA7072-BDFE-4B95-A63F-4EF8630C89E9}"/>
                  </a:ext>
                </a:extLst>
              </p:cNvPr>
              <p:cNvGrpSpPr/>
              <p:nvPr/>
            </p:nvGrpSpPr>
            <p:grpSpPr>
              <a:xfrm>
                <a:off x="5927919" y="1431249"/>
                <a:ext cx="3439002" cy="1468459"/>
                <a:chOff x="9799275" y="4649462"/>
                <a:chExt cx="3439002" cy="1468459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0133EA6E-FFAD-440A-8FB6-43AA590CE124}"/>
                    </a:ext>
                  </a:extLst>
                </p:cNvPr>
                <p:cNvSpPr/>
                <p:nvPr/>
              </p:nvSpPr>
              <p:spPr>
                <a:xfrm rot="13966867">
                  <a:off x="9817087" y="5957604"/>
                  <a:ext cx="142505" cy="178130"/>
                </a:xfrm>
                <a:prstGeom prst="round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Arrow: Right 43">
                  <a:extLst>
                    <a:ext uri="{FF2B5EF4-FFF2-40B4-BE49-F238E27FC236}">
                      <a16:creationId xmlns:a16="http://schemas.microsoft.com/office/drawing/2014/main" id="{D6A5C14A-6672-463C-A524-092A4E34B777}"/>
                    </a:ext>
                  </a:extLst>
                </p:cNvPr>
                <p:cNvSpPr/>
                <p:nvPr/>
              </p:nvSpPr>
              <p:spPr>
                <a:xfrm rot="8622901">
                  <a:off x="9821841" y="5292403"/>
                  <a:ext cx="1662545" cy="347301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1FB515-5634-4BDE-B1B1-FFA53DFFD937}"/>
                    </a:ext>
                  </a:extLst>
                </p:cNvPr>
                <p:cNvSpPr txBox="1"/>
                <p:nvPr/>
              </p:nvSpPr>
              <p:spPr>
                <a:xfrm>
                  <a:off x="10751108" y="4649462"/>
                  <a:ext cx="2487169" cy="7396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HHOM-2</a:t>
                  </a: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0B646B-6AD6-42E3-AE3C-560F0EBA5784}"/>
                </a:ext>
              </a:extLst>
            </p:cNvPr>
            <p:cNvGrpSpPr/>
            <p:nvPr/>
          </p:nvGrpSpPr>
          <p:grpSpPr>
            <a:xfrm>
              <a:off x="7220406" y="5095913"/>
              <a:ext cx="1468534" cy="854560"/>
              <a:chOff x="7220406" y="5095913"/>
              <a:chExt cx="1468534" cy="854560"/>
            </a:xfrm>
          </p:grpSpPr>
          <p:sp>
            <p:nvSpPr>
              <p:cNvPr id="38" name="Arrow: Right 37">
                <a:extLst>
                  <a:ext uri="{FF2B5EF4-FFF2-40B4-BE49-F238E27FC236}">
                    <a16:creationId xmlns:a16="http://schemas.microsoft.com/office/drawing/2014/main" id="{063748A3-51F8-4CE5-9049-FC96ED4DDB06}"/>
                  </a:ext>
                </a:extLst>
              </p:cNvPr>
              <p:cNvSpPr/>
              <p:nvPr/>
            </p:nvSpPr>
            <p:spPr>
              <a:xfrm rot="2164932">
                <a:off x="7853067" y="5568611"/>
                <a:ext cx="790056" cy="165041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2925AAB-A112-40E4-839C-2EB61A4080CF}"/>
                  </a:ext>
                </a:extLst>
              </p:cNvPr>
              <p:cNvSpPr txBox="1"/>
              <p:nvPr/>
            </p:nvSpPr>
            <p:spPr>
              <a:xfrm>
                <a:off x="7220406" y="5095913"/>
                <a:ext cx="1159216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HHOM-3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AD5CC7C-612B-40A3-83B2-83F40E0598A1}"/>
                  </a:ext>
                </a:extLst>
              </p:cNvPr>
              <p:cNvSpPr/>
              <p:nvPr/>
            </p:nvSpPr>
            <p:spPr>
              <a:xfrm>
                <a:off x="8617778" y="5861521"/>
                <a:ext cx="71162" cy="889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626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HHOM Heating Signature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A4EA3F-C3DE-4840-81E1-920D1C324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0375"/>
            <a:ext cx="9144000" cy="400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991" y="1184031"/>
                <a:ext cx="8674768" cy="1052720"/>
              </a:xfrm>
              <a:noFill/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Some mild heating signature seen in the HHOM flange (coupler flange, next to hook weld).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Poor RF-gasket contact is suspected (contribution 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r>
                  <a:rPr lang="en-US" sz="1600" dirty="0"/>
                  <a:t> ?).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solidFill>
                      <a:srgbClr val="5A5A5A"/>
                    </a:solidFill>
                  </a:rPr>
                  <a:t>Ongoing investigation</a:t>
                </a:r>
                <a:endParaRPr lang="en-US" sz="2300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sz="2300" dirty="0"/>
              </a:p>
              <a:p>
                <a:pPr marL="0" indent="0">
                  <a:buNone/>
                </a:pPr>
                <a:endParaRPr lang="en-US" sz="2300" dirty="0"/>
              </a:p>
              <a:p>
                <a:pPr marL="0" indent="0">
                  <a:buNone/>
                </a:pPr>
                <a:endParaRPr lang="en-US" sz="1900" dirty="0"/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991" y="1184031"/>
                <a:ext cx="8674768" cy="1052720"/>
              </a:xfrm>
              <a:blipFill>
                <a:blip r:embed="rId3"/>
                <a:stretch>
                  <a:fillRect l="-1335" t="-5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55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2CDA9E-40A3-42F3-B0E5-5963B2F3BD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00" y="414069"/>
            <a:ext cx="8313821" cy="60298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72D915-7313-4C22-9F9D-4366999FFD9F}"/>
              </a:ext>
            </a:extLst>
          </p:cNvPr>
          <p:cNvSpPr/>
          <p:nvPr/>
        </p:nvSpPr>
        <p:spPr>
          <a:xfrm>
            <a:off x="1889787" y="2177716"/>
            <a:ext cx="829349" cy="57222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3EAC83-C2E6-4673-8B25-97F4B5AD80B5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VHOM Coupling</a:t>
            </a:r>
          </a:p>
        </p:txBody>
      </p:sp>
    </p:spTree>
    <p:extLst>
      <p:ext uri="{BB962C8B-B14F-4D97-AF65-F5344CB8AC3E}">
        <p14:creationId xmlns:p14="http://schemas.microsoft.com/office/powerpoint/2010/main" val="1486898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Prototypes (NRFDP001 &amp;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1" y="809091"/>
            <a:ext cx="8674768" cy="1427660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A5A5A"/>
                </a:solidFill>
              </a:rPr>
              <a:t>2 prototypes manufactured by ZRI in 2020.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A5A5A"/>
                </a:solidFill>
              </a:rPr>
              <a:t>Rotational BCP at ANL/FNAL facility (</a:t>
            </a:r>
            <a:r>
              <a:rPr lang="en-US" sz="1600" dirty="0" err="1">
                <a:solidFill>
                  <a:srgbClr val="5A5A5A"/>
                </a:solidFill>
              </a:rPr>
              <a:t>ave.</a:t>
            </a:r>
            <a:r>
              <a:rPr lang="en-US" sz="1600" dirty="0">
                <a:solidFill>
                  <a:srgbClr val="5A5A5A"/>
                </a:solidFill>
              </a:rPr>
              <a:t> removal 130+40 um).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A5A5A"/>
                </a:solidFill>
              </a:rPr>
              <a:t>600 C for 10 h heat treatment performed at FNAL.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5A5A5A"/>
                </a:solidFill>
              </a:rPr>
              <a:t>1</a:t>
            </a:r>
            <a:r>
              <a:rPr lang="en-US" sz="1600" baseline="30000" dirty="0">
                <a:solidFill>
                  <a:srgbClr val="5A5A5A"/>
                </a:solidFill>
              </a:rPr>
              <a:t>st</a:t>
            </a:r>
            <a:r>
              <a:rPr lang="en-US" sz="1600" dirty="0">
                <a:solidFill>
                  <a:srgbClr val="5A5A5A"/>
                </a:solidFill>
              </a:rPr>
              <a:t> </a:t>
            </a:r>
            <a:r>
              <a:rPr lang="en-US" sz="1600" dirty="0" err="1">
                <a:solidFill>
                  <a:srgbClr val="5A5A5A"/>
                </a:solidFill>
              </a:rPr>
              <a:t>HPR+Assy</a:t>
            </a:r>
            <a:r>
              <a:rPr lang="en-US" sz="1600" dirty="0">
                <a:solidFill>
                  <a:srgbClr val="5A5A5A"/>
                </a:solidFill>
              </a:rPr>
              <a:t>.+test at FNAL.</a:t>
            </a:r>
            <a:endParaRPr lang="en-US" sz="2300" dirty="0"/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>
              <a:buFont typeface="Wingdings" panose="05000000000000000000" pitchFamily="2" charset="2"/>
              <a:buChar char="§"/>
            </a:pPr>
            <a:endParaRPr lang="en-US" sz="2300" dirty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3E4323-EEF8-438C-AAAE-E42ACAFD3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5799" y="2190727"/>
            <a:ext cx="4151959" cy="178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Content Placeholder 9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DCCB712A-29CD-4157-A8D7-5B67D86929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748" y="1584153"/>
            <a:ext cx="3803011" cy="2476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5E8B71-EE3C-4BFA-824C-7DE66753D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155" y="3395133"/>
            <a:ext cx="2341525" cy="2986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picture containing indoor, table, room, computer&#10;&#10;Description automatically generated">
            <a:extLst>
              <a:ext uri="{FF2B5EF4-FFF2-40B4-BE49-F238E27FC236}">
                <a16:creationId xmlns:a16="http://schemas.microsoft.com/office/drawing/2014/main" id="{A40AB556-12EE-496B-ACE6-9D312159E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3" y="3840313"/>
            <a:ext cx="2067694" cy="231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106E94-6C24-406A-B956-3AC7F56C24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309" y="4165834"/>
            <a:ext cx="3775691" cy="221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7BAD7BC-641B-4644-8886-6956EDA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7947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297841-C2CE-4151-ADB0-5B7955123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5017" y="1175071"/>
            <a:ext cx="5513966" cy="45078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64A1A27-AC13-461A-8BC7-8F8C639074AF}"/>
              </a:ext>
            </a:extLst>
          </p:cNvPr>
          <p:cNvGrpSpPr/>
          <p:nvPr/>
        </p:nvGrpSpPr>
        <p:grpSpPr>
          <a:xfrm>
            <a:off x="3336228" y="3816097"/>
            <a:ext cx="1300440" cy="2034998"/>
            <a:chOff x="4448304" y="3945129"/>
            <a:chExt cx="1733920" cy="2713330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EF59113-D328-48FD-8CB0-FE40E3B07FDA}"/>
                </a:ext>
              </a:extLst>
            </p:cNvPr>
            <p:cNvSpPr/>
            <p:nvPr/>
          </p:nvSpPr>
          <p:spPr>
            <a:xfrm rot="17365200">
              <a:off x="4490238" y="4578345"/>
              <a:ext cx="1650053" cy="38362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8DD377-962F-49A3-BF8C-6254FE283D7D}"/>
                </a:ext>
              </a:extLst>
            </p:cNvPr>
            <p:cNvSpPr txBox="1"/>
            <p:nvPr/>
          </p:nvSpPr>
          <p:spPr>
            <a:xfrm>
              <a:off x="4448304" y="5612019"/>
              <a:ext cx="1733920" cy="1046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Starting point 0/360deg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320D6E-0997-429D-B922-AA9AB259DF1D}"/>
              </a:ext>
            </a:extLst>
          </p:cNvPr>
          <p:cNvGrpSpPr/>
          <p:nvPr/>
        </p:nvGrpSpPr>
        <p:grpSpPr>
          <a:xfrm>
            <a:off x="2210526" y="2370259"/>
            <a:ext cx="2065147" cy="1379142"/>
            <a:chOff x="2947367" y="2017345"/>
            <a:chExt cx="2753529" cy="1838856"/>
          </a:xfrm>
        </p:grpSpPr>
        <p:sp>
          <p:nvSpPr>
            <p:cNvPr id="13" name="Arrow: Curved Left 12">
              <a:extLst>
                <a:ext uri="{FF2B5EF4-FFF2-40B4-BE49-F238E27FC236}">
                  <a16:creationId xmlns:a16="http://schemas.microsoft.com/office/drawing/2014/main" id="{CCAB9403-5D29-400B-BC50-2FFDB2AFD4C5}"/>
                </a:ext>
              </a:extLst>
            </p:cNvPr>
            <p:cNvSpPr/>
            <p:nvPr/>
          </p:nvSpPr>
          <p:spPr>
            <a:xfrm rot="11803814">
              <a:off x="4929636" y="2017345"/>
              <a:ext cx="771260" cy="1838856"/>
            </a:xfrm>
            <a:prstGeom prst="curvedLeftArrow">
              <a:avLst>
                <a:gd name="adj1" fmla="val 23844"/>
                <a:gd name="adj2" fmla="val 83681"/>
                <a:gd name="adj3" fmla="val 25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AA9F30-2BF4-4ABA-B1F3-C3D84F004C0D}"/>
                </a:ext>
              </a:extLst>
            </p:cNvPr>
            <p:cNvSpPr txBox="1"/>
            <p:nvPr/>
          </p:nvSpPr>
          <p:spPr>
            <a:xfrm>
              <a:off x="2947367" y="2736718"/>
              <a:ext cx="173392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Clocking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CE681593-6D19-4DE3-ADE6-9A6CD5D3BB98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VHOM Warm Clocking Measurements (1)</a:t>
            </a:r>
          </a:p>
        </p:txBody>
      </p:sp>
    </p:spTree>
    <p:extLst>
      <p:ext uri="{BB962C8B-B14F-4D97-AF65-F5344CB8AC3E}">
        <p14:creationId xmlns:p14="http://schemas.microsoft.com/office/powerpoint/2010/main" val="3959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8D4DC-32CB-4ABE-85A7-4464CC716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3" y="1371595"/>
            <a:ext cx="7429508" cy="44577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3225BC-06B6-4734-97C0-1940E8D02E0E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VHOM Warm Clocking Measurements (2)</a:t>
            </a:r>
          </a:p>
        </p:txBody>
      </p:sp>
    </p:spTree>
    <p:extLst>
      <p:ext uri="{BB962C8B-B14F-4D97-AF65-F5344CB8AC3E}">
        <p14:creationId xmlns:p14="http://schemas.microsoft.com/office/powerpoint/2010/main" val="45404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D84DAF-C2CF-4A0D-95AA-8063851A7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86" y="857251"/>
            <a:ext cx="6858014" cy="4114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513DD-4A6B-402E-8D6A-B27FBFBC3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" y="4337336"/>
            <a:ext cx="2811780" cy="166341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86BA12DB-03B5-4106-9517-C981941C6253}"/>
              </a:ext>
            </a:extLst>
          </p:cNvPr>
          <p:cNvSpPr/>
          <p:nvPr/>
        </p:nvSpPr>
        <p:spPr>
          <a:xfrm rot="19808551">
            <a:off x="2366003" y="4285605"/>
            <a:ext cx="868694" cy="50364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369C20-A633-48D9-986D-88795E04BB5F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VHOM Warm Clocking Measurements (3)</a:t>
            </a:r>
          </a:p>
        </p:txBody>
      </p:sp>
    </p:spTree>
    <p:extLst>
      <p:ext uri="{BB962C8B-B14F-4D97-AF65-F5344CB8AC3E}">
        <p14:creationId xmlns:p14="http://schemas.microsoft.com/office/powerpoint/2010/main" val="187337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F06C9-182C-4031-923B-4DDF7413BAA3}"/>
              </a:ext>
            </a:extLst>
          </p:cNvPr>
          <p:cNvSpPr txBox="1"/>
          <p:nvPr/>
        </p:nvSpPr>
        <p:spPr>
          <a:xfrm>
            <a:off x="1616039" y="1047521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Power 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AC14-F1E3-4157-916D-1128A5804E57}"/>
              </a:ext>
            </a:extLst>
          </p:cNvPr>
          <p:cNvSpPr txBox="1"/>
          <p:nvPr/>
        </p:nvSpPr>
        <p:spPr>
          <a:xfrm>
            <a:off x="1908498" y="3367719"/>
            <a:ext cx="5982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Load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7DC4A3-F00D-4BE5-84F1-31A1D7AB3AAA}"/>
              </a:ext>
            </a:extLst>
          </p:cNvPr>
          <p:cNvSpPr txBox="1"/>
          <p:nvPr/>
        </p:nvSpPr>
        <p:spPr>
          <a:xfrm>
            <a:off x="7014991" y="1047521"/>
            <a:ext cx="627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Open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2B37E-E607-42B7-8E80-29E91886E4D4}"/>
              </a:ext>
            </a:extLst>
          </p:cNvPr>
          <p:cNvSpPr txBox="1"/>
          <p:nvPr/>
        </p:nvSpPr>
        <p:spPr>
          <a:xfrm>
            <a:off x="7014991" y="3367719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Short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A2566E-704E-4E29-BCF1-DA56A634C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0" y="1274932"/>
            <a:ext cx="3160696" cy="2142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107798-2F46-4288-9520-88DB565C8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8056" y="3709649"/>
            <a:ext cx="3160696" cy="21423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738B9-446A-40D2-98C2-996C34719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0" y="3709649"/>
            <a:ext cx="3160696" cy="2142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E9450-2BD8-4400-BC6B-8A298399D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117" y="1274933"/>
            <a:ext cx="3160696" cy="214237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A09382F-42CD-498E-A560-22967B515C42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Decays with different VHOM terminations</a:t>
            </a:r>
          </a:p>
        </p:txBody>
      </p:sp>
    </p:spTree>
    <p:extLst>
      <p:ext uri="{BB962C8B-B14F-4D97-AF65-F5344CB8AC3E}">
        <p14:creationId xmlns:p14="http://schemas.microsoft.com/office/powerpoint/2010/main" val="90203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Prototype 2 Tests Summary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B2E77C-0E21-460D-8054-0619261CD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6501"/>
            <a:ext cx="8954597" cy="499110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2B5893-6514-4DCC-8AEC-E1DDD789FE83}"/>
              </a:ext>
            </a:extLst>
          </p:cNvPr>
          <p:cNvGrpSpPr/>
          <p:nvPr/>
        </p:nvGrpSpPr>
        <p:grpSpPr>
          <a:xfrm>
            <a:off x="5392963" y="1888781"/>
            <a:ext cx="1231901" cy="498819"/>
            <a:chOff x="7696200" y="479081"/>
            <a:chExt cx="1231901" cy="498819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D54F754F-CEB1-442B-8A5D-89103203D430}"/>
                </a:ext>
              </a:extLst>
            </p:cNvPr>
            <p:cNvSpPr/>
            <p:nvPr/>
          </p:nvSpPr>
          <p:spPr>
            <a:xfrm rot="10800000">
              <a:off x="7696200" y="495300"/>
              <a:ext cx="736600" cy="482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6A7D3-3CD2-4631-A219-BC3ABB37E0E9}"/>
                </a:ext>
              </a:extLst>
            </p:cNvPr>
            <p:cNvSpPr/>
            <p:nvPr/>
          </p:nvSpPr>
          <p:spPr>
            <a:xfrm>
              <a:off x="8432800" y="479081"/>
              <a:ext cx="495301" cy="482602"/>
            </a:xfrm>
            <a:prstGeom prst="ellipse">
              <a:avLst/>
            </a:prstGeom>
            <a:solidFill>
              <a:schemeClr val="bg1"/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FB305-81E2-4C8C-95EA-8DEBB61C9BAF}"/>
              </a:ext>
            </a:extLst>
          </p:cNvPr>
          <p:cNvGrpSpPr/>
          <p:nvPr/>
        </p:nvGrpSpPr>
        <p:grpSpPr>
          <a:xfrm>
            <a:off x="4937576" y="2631733"/>
            <a:ext cx="1231901" cy="498819"/>
            <a:chOff x="7696200" y="479081"/>
            <a:chExt cx="1231901" cy="498819"/>
          </a:xfrm>
        </p:grpSpPr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DA4D7DA-476D-4A89-B852-5D466A5999D0}"/>
                </a:ext>
              </a:extLst>
            </p:cNvPr>
            <p:cNvSpPr/>
            <p:nvPr/>
          </p:nvSpPr>
          <p:spPr>
            <a:xfrm rot="10800000">
              <a:off x="7696200" y="495300"/>
              <a:ext cx="736600" cy="48260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7DB5F72-95E9-46F6-BB5B-C7770591EACE}"/>
                </a:ext>
              </a:extLst>
            </p:cNvPr>
            <p:cNvSpPr/>
            <p:nvPr/>
          </p:nvSpPr>
          <p:spPr>
            <a:xfrm>
              <a:off x="8432800" y="479081"/>
              <a:ext cx="495301" cy="4826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B6732A-6995-4596-85A2-A69A9ED76B81}"/>
              </a:ext>
            </a:extLst>
          </p:cNvPr>
          <p:cNvGrpSpPr/>
          <p:nvPr/>
        </p:nvGrpSpPr>
        <p:grpSpPr>
          <a:xfrm>
            <a:off x="2459263" y="3101631"/>
            <a:ext cx="1231901" cy="498819"/>
            <a:chOff x="7696200" y="479081"/>
            <a:chExt cx="1231901" cy="498819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01E7BB58-67CF-4331-A323-1C0C2D351BE1}"/>
                </a:ext>
              </a:extLst>
            </p:cNvPr>
            <p:cNvSpPr/>
            <p:nvPr/>
          </p:nvSpPr>
          <p:spPr>
            <a:xfrm rot="10800000">
              <a:off x="7696200" y="495300"/>
              <a:ext cx="736600" cy="4826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8050AC-C47C-441E-A36D-5BF121B11C22}"/>
                </a:ext>
              </a:extLst>
            </p:cNvPr>
            <p:cNvSpPr/>
            <p:nvPr/>
          </p:nvSpPr>
          <p:spPr>
            <a:xfrm>
              <a:off x="8432800" y="479081"/>
              <a:ext cx="495301" cy="4826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286B87-1B1E-4FDC-B0E2-D16DB37C9242}"/>
              </a:ext>
            </a:extLst>
          </p:cNvPr>
          <p:cNvGrpSpPr/>
          <p:nvPr/>
        </p:nvGrpSpPr>
        <p:grpSpPr>
          <a:xfrm>
            <a:off x="5671453" y="1395237"/>
            <a:ext cx="1231901" cy="498819"/>
            <a:chOff x="7696200" y="479081"/>
            <a:chExt cx="1231901" cy="498819"/>
          </a:xfrm>
        </p:grpSpPr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B1960BDF-AA01-4532-957A-86C1AB024800}"/>
                </a:ext>
              </a:extLst>
            </p:cNvPr>
            <p:cNvSpPr/>
            <p:nvPr/>
          </p:nvSpPr>
          <p:spPr>
            <a:xfrm rot="10800000">
              <a:off x="7696200" y="495300"/>
              <a:ext cx="736600" cy="482600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9F3167-92B0-4DDD-B2C6-3D4B4DB870B6}"/>
                </a:ext>
              </a:extLst>
            </p:cNvPr>
            <p:cNvSpPr/>
            <p:nvPr/>
          </p:nvSpPr>
          <p:spPr>
            <a:xfrm>
              <a:off x="8432800" y="479081"/>
              <a:ext cx="495301" cy="48260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7B8713B-593C-4191-973A-6BDA4FEE615D}"/>
              </a:ext>
            </a:extLst>
          </p:cNvPr>
          <p:cNvSpPr txBox="1">
            <a:spLocks/>
          </p:cNvSpPr>
          <p:nvPr/>
        </p:nvSpPr>
        <p:spPr>
          <a:xfrm>
            <a:off x="6259881" y="4396665"/>
            <a:ext cx="2694716" cy="482602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+mj-lt"/>
              <a:buAutoNum type="arabicPeriod"/>
            </a:pPr>
            <a:r>
              <a:rPr lang="en-US" sz="2000" dirty="0"/>
              <a:t>Great performance (FNAL)</a:t>
            </a:r>
            <a:endParaRPr lang="en-US" sz="18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DD1802F-D472-4F8C-9CF8-A99C00F86D34}"/>
              </a:ext>
            </a:extLst>
          </p:cNvPr>
          <p:cNvSpPr txBox="1">
            <a:spLocks/>
          </p:cNvSpPr>
          <p:nvPr/>
        </p:nvSpPr>
        <p:spPr>
          <a:xfrm>
            <a:off x="6259881" y="4908544"/>
            <a:ext cx="2694716" cy="48260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+mj-lt"/>
              <a:buAutoNum type="arabicPeriod" startAt="2"/>
            </a:pPr>
            <a:r>
              <a:rPr lang="en-US" sz="2000" dirty="0"/>
              <a:t>RF losses (</a:t>
            </a:r>
            <a:r>
              <a:rPr lang="en-US" sz="2000" dirty="0" err="1"/>
              <a:t>JLab</a:t>
            </a:r>
            <a:r>
              <a:rPr lang="en-US" sz="2000" dirty="0"/>
              <a:t>)</a:t>
            </a:r>
            <a:endParaRPr lang="en-US" sz="180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4F0CB9A-82BE-4C42-A4F8-1BF60502B180}"/>
              </a:ext>
            </a:extLst>
          </p:cNvPr>
          <p:cNvSpPr txBox="1">
            <a:spLocks/>
          </p:cNvSpPr>
          <p:nvPr/>
        </p:nvSpPr>
        <p:spPr>
          <a:xfrm>
            <a:off x="6259881" y="5420423"/>
            <a:ext cx="2694716" cy="482602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+mj-lt"/>
              <a:buAutoNum type="arabicPeriod" startAt="3"/>
            </a:pPr>
            <a:r>
              <a:rPr lang="en-US" sz="2000" dirty="0"/>
              <a:t>+RF losses (</a:t>
            </a:r>
            <a:r>
              <a:rPr lang="en-US" sz="2000" dirty="0" err="1"/>
              <a:t>JLab</a:t>
            </a:r>
            <a:r>
              <a:rPr lang="en-US" sz="2000" dirty="0"/>
              <a:t>)</a:t>
            </a:r>
            <a:endParaRPr lang="en-US" sz="18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2B2725C-1EFC-4260-9F02-1EC12EFD33C1}"/>
              </a:ext>
            </a:extLst>
          </p:cNvPr>
          <p:cNvSpPr txBox="1">
            <a:spLocks/>
          </p:cNvSpPr>
          <p:nvPr/>
        </p:nvSpPr>
        <p:spPr>
          <a:xfrm>
            <a:off x="6259881" y="5928503"/>
            <a:ext cx="2694716" cy="482602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Font typeface="+mj-lt"/>
              <a:buAutoNum type="arabicPeriod" startAt="4"/>
            </a:pPr>
            <a:r>
              <a:rPr lang="en-US" sz="2000" dirty="0"/>
              <a:t>Almost back to bare (</a:t>
            </a:r>
            <a:r>
              <a:rPr lang="en-US" sz="2000" dirty="0" err="1"/>
              <a:t>JLab</a:t>
            </a:r>
            <a:r>
              <a:rPr lang="en-US" sz="2000" dirty="0"/>
              <a:t>)</a:t>
            </a:r>
            <a:endParaRPr lang="en-US" sz="1800" dirty="0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342BCA59-0C40-4EEA-954F-4FE673A8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4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HOM Prototypes’ Warm Meas.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051" y="976585"/>
            <a:ext cx="5457940" cy="1437386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RF Box measurements: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Two RF test boxes designed and fabricated by 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Both test box cans and test probes were qualified with detailed CMM data and no effect on fabrication offsets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9BA2B-9DB5-4D60-9F6E-2EE1CACFE657}"/>
              </a:ext>
            </a:extLst>
          </p:cNvPr>
          <p:cNvSpPr txBox="1"/>
          <p:nvPr/>
        </p:nvSpPr>
        <p:spPr>
          <a:xfrm>
            <a:off x="3644066" y="679207"/>
            <a:ext cx="1855867" cy="338554"/>
          </a:xfrm>
          <a:prstGeom prst="rect">
            <a:avLst/>
          </a:prstGeom>
          <a:solidFill>
            <a:srgbClr val="FFFF99"/>
          </a:solidFill>
          <a:ln>
            <a:solidFill>
              <a:srgbClr val="5A5A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S. De Silva (ODU)</a:t>
            </a:r>
            <a:endParaRPr lang="en-US" sz="1600" dirty="0">
              <a:solidFill>
                <a:srgbClr val="5A5A5A"/>
              </a:solidFill>
              <a:highlight>
                <a:srgbClr val="00FF00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B4503-8BAC-DF2E-080A-D9BF3EB408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263" y="2179721"/>
            <a:ext cx="865854" cy="2498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F4D7F-DC3B-DB25-1EDE-B5353C940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181" y="613933"/>
            <a:ext cx="3077124" cy="1656913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CB38E8-C586-F9DD-7DF1-95D9EFB86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281" y="3636855"/>
            <a:ext cx="3627120" cy="27203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06819E-DE39-A075-5B0E-88D8E9D05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691" y="3858048"/>
            <a:ext cx="3093720" cy="23202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ECC6E6-F59C-7E88-A210-549BB8913D03}"/>
              </a:ext>
            </a:extLst>
          </p:cNvPr>
          <p:cNvSpPr txBox="1">
            <a:spLocks/>
          </p:cNvSpPr>
          <p:nvPr/>
        </p:nvSpPr>
        <p:spPr>
          <a:xfrm>
            <a:off x="357051" y="2309193"/>
            <a:ext cx="7794172" cy="1437386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2 HHOM dampers sets were measured and qualified with the CERN mask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300" dirty="0"/>
              <a:t>Prototype set 1: HHOM3+FT2 was used in RFD2 VTA cold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Prototype 1 (HHOM3+FT2): FT2 were trimmed to lower the notch </a:t>
            </a:r>
            <a:r>
              <a:rPr lang="en-US" sz="1700" dirty="0">
                <a:sym typeface="Wingdings" panose="05000000000000000000" pitchFamily="2" charset="2"/>
              </a:rPr>
              <a:t> To reduce fundamental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ym typeface="Wingdings" panose="05000000000000000000" pitchFamily="2" charset="2"/>
              </a:rPr>
              <a:t>FTs will not be modified for pre-series and series sets</a:t>
            </a:r>
            <a:endParaRPr lang="en-US" sz="17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A606561-50BE-493E-A53B-6D2AC5E2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680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NRFDP002 2 K HOMs meas.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685414"/>
                <a:ext cx="8252083" cy="719858"/>
              </a:xfrm>
              <a:noFill/>
            </p:spPr>
            <p:txBody>
              <a:bodyPr>
                <a:noAutofit/>
              </a:bodyPr>
              <a:lstStyle/>
              <a:p>
                <a:pPr marL="400050" indent="-400050"/>
                <a:r>
                  <a:rPr lang="en-US" sz="1800" dirty="0">
                    <a:solidFill>
                      <a:srgbClr val="5A5A5A"/>
                    </a:solidFill>
                  </a:rPr>
                  <a:t>Good fundamental rejection and trans. of HOMs of interest (e.g. ‘750 MHz’).</a:t>
                </a:r>
              </a:p>
              <a:p>
                <a:pPr marL="400050" indent="-4000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5A5A5A"/>
                    </a:solidFill>
                  </a:rPr>
                  <a:t> calculated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5A5A5A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5A5A5A"/>
                    </a:solidFill>
                  </a:rPr>
                  <a:t> at 2 K using test input and HHOM coupler.</a:t>
                </a: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9D95DB0B-F547-4653-B9D0-1FB4A9A3E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685414"/>
                <a:ext cx="8252083" cy="719858"/>
              </a:xfrm>
              <a:blipFill>
                <a:blip r:embed="rId2"/>
                <a:stretch>
                  <a:fillRect l="-1626" t="-10924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F89D0EB-0A15-43C7-91EA-886D52C9F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308350"/>
            <a:ext cx="5080000" cy="304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78B06B-9E48-4D77-8884-313C1A360EAA}"/>
              </a:ext>
            </a:extLst>
          </p:cNvPr>
          <p:cNvGrpSpPr/>
          <p:nvPr/>
        </p:nvGrpSpPr>
        <p:grpSpPr>
          <a:xfrm>
            <a:off x="263267" y="1597358"/>
            <a:ext cx="3263557" cy="4384342"/>
            <a:chOff x="510917" y="1597358"/>
            <a:chExt cx="3263557" cy="43843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94D594-552E-4242-8ED6-42E1DE2A4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917" y="1597358"/>
              <a:ext cx="3263557" cy="1941008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D1531F9-BCF7-45C0-9E32-AEA574DD57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9825" y="3538366"/>
              <a:ext cx="1364649" cy="244333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F8E921-3799-4EDB-9A9B-1F677F515CC2}"/>
                </a:ext>
              </a:extLst>
            </p:cNvPr>
            <p:cNvCxnSpPr>
              <a:cxnSpLocks/>
            </p:cNvCxnSpPr>
            <p:nvPr/>
          </p:nvCxnSpPr>
          <p:spPr>
            <a:xfrm>
              <a:off x="510917" y="3538366"/>
              <a:ext cx="1022608" cy="244333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EAA4FD55-2091-47F0-A372-B086C902C0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4059020"/>
                  </p:ext>
                </p:extLst>
              </p:nvPr>
            </p:nvGraphicFramePr>
            <p:xfrm>
              <a:off x="4953442" y="4066540"/>
              <a:ext cx="3859631" cy="2201545"/>
            </p:xfrm>
            <a:graphic>
              <a:graphicData uri="http://schemas.openxmlformats.org/drawingml/2006/table">
                <a:tbl>
                  <a:tblPr>
                    <a:tableStyleId>{8EC20E35-A176-4012-BC5E-935CFFF8708E}</a:tableStyleId>
                  </a:tblPr>
                  <a:tblGrid>
                    <a:gridCol w="1020638">
                      <a:extLst>
                        <a:ext uri="{9D8B030D-6E8A-4147-A177-3AD203B41FA5}">
                          <a16:colId xmlns:a16="http://schemas.microsoft.com/office/drawing/2014/main" val="3974956820"/>
                        </a:ext>
                      </a:extLst>
                    </a:gridCol>
                    <a:gridCol w="853440">
                      <a:extLst>
                        <a:ext uri="{9D8B030D-6E8A-4147-A177-3AD203B41FA5}">
                          <a16:colId xmlns:a16="http://schemas.microsoft.com/office/drawing/2014/main" val="1620578122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2658766284"/>
                        </a:ext>
                      </a:extLst>
                    </a:gridCol>
                    <a:gridCol w="827313">
                      <a:extLst>
                        <a:ext uri="{9D8B030D-6E8A-4147-A177-3AD203B41FA5}">
                          <a16:colId xmlns:a16="http://schemas.microsoft.com/office/drawing/2014/main" val="3378328673"/>
                        </a:ext>
                      </a:extLst>
                    </a:gridCol>
                  </a:tblGrid>
                  <a:tr h="273571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en-US" sz="1900" b="1" i="1" u="none" strike="noStrike" smtClean="0">
                                  <a:effectLst/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oMath>
                          </a14:m>
                          <a:r>
                            <a:rPr lang="en-US" sz="1900" b="1" u="none" strike="noStrike" dirty="0">
                              <a:effectLst/>
                            </a:rPr>
                            <a:t> (MHz)</a:t>
                          </a:r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9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9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z="1900" b="1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𝑳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9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[k</a:t>
                          </a:r>
                          <a14:m>
                            <m:oMath xmlns:m="http://schemas.openxmlformats.org/officeDocument/2006/math">
                              <m:r>
                                <a:rPr lang="en-US" sz="19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/m]</a:t>
                          </a:r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en-US" sz="1900" b="1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||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[k</a:t>
                          </a:r>
                          <a14:m>
                            <m:oMath xmlns:m="http://schemas.openxmlformats.org/officeDocument/2006/math">
                              <m:r>
                                <a:rPr lang="en-US" sz="1900" b="1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𝛀</m:t>
                              </m:r>
                            </m:oMath>
                          </a14:m>
                          <a:r>
                            <a:rPr lang="en-US" sz="19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]</a:t>
                          </a:r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24928323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634.2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1262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645</a:t>
                          </a: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1802427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750.3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254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22.6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82592993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1,310.7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2,517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525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8957117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1,460.7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100,515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909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9649285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1,636.6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3,008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220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2997730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1,691.3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34,157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54.5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83149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8607049"/>
                      </a:ext>
                    </a:extLst>
                  </a:tr>
                  <a:tr h="21721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1,825.7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11,236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482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9630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EAA4FD55-2091-47F0-A372-B086C902C0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4059020"/>
                  </p:ext>
                </p:extLst>
              </p:nvPr>
            </p:nvGraphicFramePr>
            <p:xfrm>
              <a:off x="4953442" y="4066540"/>
              <a:ext cx="3859631" cy="2201545"/>
            </p:xfrm>
            <a:graphic>
              <a:graphicData uri="http://schemas.openxmlformats.org/drawingml/2006/table">
                <a:tbl>
                  <a:tblPr>
                    <a:tableStyleId>{8EC20E35-A176-4012-BC5E-935CFFF8708E}</a:tableStyleId>
                  </a:tblPr>
                  <a:tblGrid>
                    <a:gridCol w="1020638">
                      <a:extLst>
                        <a:ext uri="{9D8B030D-6E8A-4147-A177-3AD203B41FA5}">
                          <a16:colId xmlns:a16="http://schemas.microsoft.com/office/drawing/2014/main" val="3974956820"/>
                        </a:ext>
                      </a:extLst>
                    </a:gridCol>
                    <a:gridCol w="853440">
                      <a:extLst>
                        <a:ext uri="{9D8B030D-6E8A-4147-A177-3AD203B41FA5}">
                          <a16:colId xmlns:a16="http://schemas.microsoft.com/office/drawing/2014/main" val="1620578122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2658766284"/>
                        </a:ext>
                      </a:extLst>
                    </a:gridCol>
                    <a:gridCol w="827313">
                      <a:extLst>
                        <a:ext uri="{9D8B030D-6E8A-4147-A177-3AD203B41FA5}">
                          <a16:colId xmlns:a16="http://schemas.microsoft.com/office/drawing/2014/main" val="3378328673"/>
                        </a:ext>
                      </a:extLst>
                    </a:gridCol>
                  </a:tblGrid>
                  <a:tr h="3219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6981" r="-278571" b="-6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20000" t="-16981" r="-234286" b="-6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62105" t="-16981" r="-72632" b="-6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350" marR="6350" marT="6350" marB="0" anchor="b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66176" t="-16981" r="-1471" b="-6169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4928323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634.2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1262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645</a:t>
                          </a: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21802427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750.3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254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22.6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82592993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1,310.7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2,517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525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48957117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1,460.7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100,515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909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9649285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1,636.6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3,008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220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2997730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1,691.3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34,157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54.5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26283149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8607049"/>
                      </a:ext>
                    </a:extLst>
                  </a:tr>
                  <a:tr h="23495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1,825.7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u="none" strike="noStrike" dirty="0">
                              <a:effectLst/>
                            </a:rPr>
                            <a:t>11,236</a:t>
                          </a:r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5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482</a:t>
                          </a:r>
                        </a:p>
                      </a:txBody>
                      <a:tcPr marL="6350" marR="6350" marT="6350" marB="0" anchor="b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n-US" sz="15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6350" marR="6350" marT="6350" marB="0" anchor="b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5996307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015D3ABA-971D-4392-8121-55D2844F3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503" y="1329314"/>
            <a:ext cx="4807207" cy="2314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580BA35-884E-44F6-B82F-A819059F6487}"/>
              </a:ext>
            </a:extLst>
          </p:cNvPr>
          <p:cNvSpPr txBox="1">
            <a:spLocks/>
          </p:cNvSpPr>
          <p:nvPr/>
        </p:nvSpPr>
        <p:spPr>
          <a:xfrm>
            <a:off x="4845150" y="3738495"/>
            <a:ext cx="4112962" cy="32804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5A5A5A"/>
                </a:solidFill>
              </a:rPr>
              <a:t>Comparing w/HOM Annex (EDMS 2488213).</a:t>
            </a:r>
          </a:p>
        </p:txBody>
      </p:sp>
    </p:spTree>
    <p:extLst>
      <p:ext uri="{BB962C8B-B14F-4D97-AF65-F5344CB8AC3E}">
        <p14:creationId xmlns:p14="http://schemas.microsoft.com/office/powerpoint/2010/main" val="1965615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Flange Connection Measurements (1)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D20D89-1ECA-48EF-807C-670B61AEC377}"/>
              </a:ext>
            </a:extLst>
          </p:cNvPr>
          <p:cNvGrpSpPr/>
          <p:nvPr/>
        </p:nvGrpSpPr>
        <p:grpSpPr>
          <a:xfrm>
            <a:off x="323528" y="2081665"/>
            <a:ext cx="4591990" cy="4134551"/>
            <a:chOff x="323528" y="2081665"/>
            <a:chExt cx="4591990" cy="4134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77CA8C-557D-42EA-8A7F-87751C76F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528" y="2081665"/>
              <a:ext cx="4032682" cy="413455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A746D89-0D19-461F-AFE5-F18A5938357A}"/>
                </a:ext>
              </a:extLst>
            </p:cNvPr>
            <p:cNvCxnSpPr/>
            <p:nvPr/>
          </p:nvCxnSpPr>
          <p:spPr>
            <a:xfrm>
              <a:off x="1386369" y="3106060"/>
              <a:ext cx="0" cy="600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20CE24D-07CF-4883-A081-1264DE4D7E18}"/>
                </a:ext>
              </a:extLst>
            </p:cNvPr>
            <p:cNvCxnSpPr/>
            <p:nvPr/>
          </p:nvCxnSpPr>
          <p:spPr>
            <a:xfrm flipV="1">
              <a:off x="1386369" y="3922159"/>
              <a:ext cx="0" cy="6191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6BA21600-F24E-414F-80BB-18B3F8AC36E0}"/>
                </a:ext>
              </a:extLst>
            </p:cNvPr>
            <p:cNvSpPr txBox="1"/>
            <p:nvPr/>
          </p:nvSpPr>
          <p:spPr>
            <a:xfrm>
              <a:off x="1329043" y="3289515"/>
              <a:ext cx="1400175" cy="2571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rgbClr val="FF0000"/>
                  </a:solidFill>
                </a:rPr>
                <a:t>NOMINAL NB GAP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565109-C41B-45C1-84F4-3016E6FDC079}"/>
                </a:ext>
              </a:extLst>
            </p:cNvPr>
            <p:cNvCxnSpPr/>
            <p:nvPr/>
          </p:nvCxnSpPr>
          <p:spPr>
            <a:xfrm>
              <a:off x="1314361" y="3706135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E5B161-9509-4D9A-9D00-0EA4089DE8BF}"/>
                </a:ext>
              </a:extLst>
            </p:cNvPr>
            <p:cNvCxnSpPr/>
            <p:nvPr/>
          </p:nvCxnSpPr>
          <p:spPr>
            <a:xfrm>
              <a:off x="1314361" y="3922159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CA041F-11F0-427B-98A7-5A91214A163A}"/>
                </a:ext>
              </a:extLst>
            </p:cNvPr>
            <p:cNvCxnSpPr>
              <a:cxnSpLocks/>
            </p:cNvCxnSpPr>
            <p:nvPr/>
          </p:nvCxnSpPr>
          <p:spPr>
            <a:xfrm>
              <a:off x="2970545" y="2845369"/>
              <a:ext cx="0" cy="222891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7B6E951A-BED2-4DDB-9C4D-196482A341B8}"/>
                </a:ext>
              </a:extLst>
            </p:cNvPr>
            <p:cNvSpPr txBox="1"/>
            <p:nvPr/>
          </p:nvSpPr>
          <p:spPr>
            <a:xfrm>
              <a:off x="2339436" y="2451316"/>
              <a:ext cx="1041095" cy="4381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b="1" dirty="0">
                  <a:solidFill>
                    <a:srgbClr val="FF0000"/>
                  </a:solidFill>
                </a:rPr>
                <a:t>FLANGE THICKNESS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182C42-69E0-4E42-9FF8-3F529521375F}"/>
                </a:ext>
              </a:extLst>
            </p:cNvPr>
            <p:cNvCxnSpPr/>
            <p:nvPr/>
          </p:nvCxnSpPr>
          <p:spPr>
            <a:xfrm>
              <a:off x="3572669" y="3202079"/>
              <a:ext cx="0" cy="6000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E114E26-BA0E-457B-9C40-5C3C2D3FA10A}"/>
                </a:ext>
              </a:extLst>
            </p:cNvPr>
            <p:cNvCxnSpPr/>
            <p:nvPr/>
          </p:nvCxnSpPr>
          <p:spPr>
            <a:xfrm flipV="1">
              <a:off x="3572669" y="3846530"/>
              <a:ext cx="0" cy="6191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8C12D347-3600-4EAA-931F-CAAFF2950C3E}"/>
                </a:ext>
              </a:extLst>
            </p:cNvPr>
            <p:cNvSpPr txBox="1"/>
            <p:nvPr/>
          </p:nvSpPr>
          <p:spPr>
            <a:xfrm>
              <a:off x="3515343" y="3385534"/>
              <a:ext cx="1400175" cy="25717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</a:rPr>
                <a:t>FLANGE GAP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F07138-1FFE-4933-B613-0A54B553C4EF}"/>
                </a:ext>
              </a:extLst>
            </p:cNvPr>
            <p:cNvCxnSpPr/>
            <p:nvPr/>
          </p:nvCxnSpPr>
          <p:spPr>
            <a:xfrm>
              <a:off x="3500661" y="3802154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DE610A0-4B44-4EDB-B3E7-CB2EF812EFF1}"/>
                </a:ext>
              </a:extLst>
            </p:cNvPr>
            <p:cNvCxnSpPr/>
            <p:nvPr/>
          </p:nvCxnSpPr>
          <p:spPr>
            <a:xfrm>
              <a:off x="3500661" y="3846530"/>
              <a:ext cx="119062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11EFBC8-63E5-4A30-AE1C-B4EA2A26EDCD}"/>
              </a:ext>
            </a:extLst>
          </p:cNvPr>
          <p:cNvSpPr txBox="1"/>
          <p:nvPr/>
        </p:nvSpPr>
        <p:spPr>
          <a:xfrm>
            <a:off x="467544" y="900000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2E4F4113-5B8D-4102-B510-E71B58A34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37144"/>
              </p:ext>
            </p:extLst>
          </p:nvPr>
        </p:nvGraphicFramePr>
        <p:xfrm>
          <a:off x="4903538" y="1989621"/>
          <a:ext cx="3750279" cy="15201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38019">
                  <a:extLst>
                    <a:ext uri="{9D8B030D-6E8A-4147-A177-3AD203B41FA5}">
                      <a16:colId xmlns:a16="http://schemas.microsoft.com/office/drawing/2014/main" val="125569405"/>
                    </a:ext>
                  </a:extLst>
                </a:gridCol>
                <a:gridCol w="1212260">
                  <a:extLst>
                    <a:ext uri="{9D8B030D-6E8A-4147-A177-3AD203B41FA5}">
                      <a16:colId xmlns:a16="http://schemas.microsoft.com/office/drawing/2014/main" val="31938615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Quantity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sng" strike="noStrike" dirty="0">
                          <a:effectLst/>
                        </a:rPr>
                        <a:t>Value (mm)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42403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Cavity Flange Thickness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19.7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0158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HHOM Flange Thickness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15.01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2763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effectLst/>
                        </a:rPr>
                        <a:t>Total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sng" strike="noStrike" dirty="0">
                          <a:effectLst/>
                        </a:rPr>
                        <a:t>34.71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9807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Nominal Nb Gap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9075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Seal Lip Height (+/-0.1)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1955580"/>
                  </a:ext>
                </a:extLst>
              </a:tr>
            </a:tbl>
          </a:graphicData>
        </a:graphic>
      </p:graphicFrame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55D9528-CA28-463B-ACCF-C55207375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286" y="900001"/>
            <a:ext cx="7920000" cy="186641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Nominal values in the table.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When the flange gap reaches zero, the lips would be compressed by 0.2mm and desirable RF contact can be achieved.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71168-63FF-44DF-8FBE-127489AA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AE5644-B610-42AD-81C3-3D5C27E4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007" y="3635851"/>
            <a:ext cx="3750279" cy="27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NRFDP001 Bare Cavity Test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9ADB875-FE5B-476D-8D10-B0DF3DEE4121}"/>
              </a:ext>
            </a:extLst>
          </p:cNvPr>
          <p:cNvSpPr txBox="1">
            <a:spLocks/>
          </p:cNvSpPr>
          <p:nvPr/>
        </p:nvSpPr>
        <p:spPr>
          <a:xfrm>
            <a:off x="195978" y="4324053"/>
            <a:ext cx="7599202" cy="18772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Q</a:t>
            </a:r>
            <a:r>
              <a:rPr lang="en-US" sz="1800" baseline="-25000" dirty="0"/>
              <a:t>0</a:t>
            </a:r>
            <a:r>
              <a:rPr lang="en-US" sz="1800" dirty="0"/>
              <a:t>= 8.2E9 V</a:t>
            </a:r>
            <a:r>
              <a:rPr lang="en-US" sz="1800" baseline="-25000" dirty="0"/>
              <a:t>t</a:t>
            </a:r>
            <a:r>
              <a:rPr lang="en-US" sz="1800" dirty="0"/>
              <a:t>=4.18 MV at quench, Low field Q</a:t>
            </a:r>
            <a:r>
              <a:rPr lang="en-US" sz="1800" baseline="-25000" dirty="0"/>
              <a:t>0</a:t>
            </a:r>
            <a:r>
              <a:rPr lang="en-US" sz="1800" dirty="0"/>
              <a:t>= 1.5E10, </a:t>
            </a:r>
            <a:r>
              <a:rPr lang="en-US" sz="1800" dirty="0" err="1"/>
              <a:t>B</a:t>
            </a:r>
            <a:r>
              <a:rPr lang="en-US" sz="1800" baseline="-25000" dirty="0" err="1"/>
              <a:t>ext</a:t>
            </a:r>
            <a:r>
              <a:rPr lang="en-US" sz="1800" dirty="0"/>
              <a:t>= 0.6 </a:t>
            </a:r>
            <a:r>
              <a:rPr lang="en-US" sz="1800" dirty="0" err="1"/>
              <a:t>mG.</a:t>
            </a:r>
            <a:endParaRPr lang="en-US" sz="1800" dirty="0"/>
          </a:p>
          <a:p>
            <a:r>
              <a:rPr lang="en-US" sz="1800" b="1" u="sng" dirty="0"/>
              <a:t>No FE detected</a:t>
            </a:r>
            <a:r>
              <a:rPr lang="en-US" sz="1800" dirty="0"/>
              <a:t>: effective HPR and clean assembly </a:t>
            </a:r>
          </a:p>
          <a:p>
            <a:r>
              <a:rPr lang="en-US" sz="1800" dirty="0"/>
              <a:t>OST indicates quench spot between corner and end-cap weld and optical inspection showed defect in the quench area (final weld).</a:t>
            </a:r>
          </a:p>
          <a:p>
            <a:r>
              <a:rPr lang="en-US" sz="1800" b="1" u="sng" dirty="0"/>
              <a:t>This cavity was sent to ZRI for complete re-processing in order to validate their procedures and improve the cavity performance.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35083C-1CCF-43A2-A9CE-29F9764A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207" y="743044"/>
            <a:ext cx="5665880" cy="358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4FDDF1-969E-4FC5-92E5-900F8BFFA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02" y="820562"/>
            <a:ext cx="2546892" cy="3248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430665-85E8-42C8-BFFE-2CBABB7D89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936" y="4343078"/>
            <a:ext cx="898029" cy="18772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D66C0A-CFDD-4E82-AB36-E14105C30245}"/>
              </a:ext>
            </a:extLst>
          </p:cNvPr>
          <p:cNvSpPr txBox="1"/>
          <p:nvPr/>
        </p:nvSpPr>
        <p:spPr>
          <a:xfrm>
            <a:off x="6051755" y="2194994"/>
            <a:ext cx="1855867" cy="338554"/>
          </a:xfrm>
          <a:prstGeom prst="rect">
            <a:avLst/>
          </a:prstGeom>
          <a:solidFill>
            <a:srgbClr val="FFFF99"/>
          </a:solidFill>
          <a:ln>
            <a:solidFill>
              <a:srgbClr val="5A5A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P. </a:t>
            </a:r>
            <a:r>
              <a:rPr lang="en-US" sz="1600" dirty="0" err="1">
                <a:solidFill>
                  <a:schemeClr val="accent5"/>
                </a:solidFill>
              </a:rPr>
              <a:t>Berrutti</a:t>
            </a:r>
            <a:r>
              <a:rPr lang="en-US" sz="1600" dirty="0">
                <a:solidFill>
                  <a:schemeClr val="accent5"/>
                </a:solidFill>
              </a:rPr>
              <a:t> (FNAL)</a:t>
            </a:r>
            <a:endParaRPr lang="en-US" sz="1600" dirty="0">
              <a:solidFill>
                <a:srgbClr val="5A5A5A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22974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A09382F-42CD-498E-A560-22967B515C42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Latest NRFDP001 VT: Inconclusive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A3D7C-4B4D-40D5-8C58-EAE74E895F44}"/>
              </a:ext>
            </a:extLst>
          </p:cNvPr>
          <p:cNvSpPr txBox="1">
            <a:spLocks/>
          </p:cNvSpPr>
          <p:nvPr/>
        </p:nvSpPr>
        <p:spPr>
          <a:xfrm>
            <a:off x="1026503" y="4977733"/>
            <a:ext cx="7013717" cy="14992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After re-processing at ZRI, proved inconclusive due to an early FE onset and suspected </a:t>
            </a:r>
            <a:r>
              <a:rPr lang="en-US" sz="1800" dirty="0" err="1"/>
              <a:t>multipacting</a:t>
            </a:r>
            <a:r>
              <a:rPr lang="en-US" sz="1800" dirty="0"/>
              <a:t>.</a:t>
            </a:r>
          </a:p>
          <a:p>
            <a:r>
              <a:rPr lang="en-US" sz="1800" dirty="0"/>
              <a:t>A first test performed at FNAL.</a:t>
            </a:r>
          </a:p>
          <a:p>
            <a:r>
              <a:rPr lang="en-US" sz="1800" dirty="0"/>
              <a:t>120C/48h bake and test at </a:t>
            </a:r>
            <a:r>
              <a:rPr lang="en-US" sz="1800" dirty="0" err="1"/>
              <a:t>JLab</a:t>
            </a:r>
            <a:r>
              <a:rPr lang="en-US" sz="1800" dirty="0"/>
              <a:t> showed similar results.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340828-0509-4FB4-A95F-6B6E6D53A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7" r="1452" b="4326"/>
          <a:stretch/>
        </p:blipFill>
        <p:spPr>
          <a:xfrm>
            <a:off x="1185410" y="462428"/>
            <a:ext cx="6695902" cy="4401005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BDEABCA-34B1-40A9-9D03-EDEAC27B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623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A09382F-42CD-498E-A560-22967B515C42}"/>
              </a:ext>
            </a:extLst>
          </p:cNvPr>
          <p:cNvSpPr txBox="1">
            <a:spLocks/>
          </p:cNvSpPr>
          <p:nvPr/>
        </p:nvSpPr>
        <p:spPr>
          <a:xfrm>
            <a:off x="612000" y="382"/>
            <a:ext cx="7920000" cy="72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Latest NRFDP001 VT: Inconclusive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A3D7C-4B4D-40D5-8C58-EAE74E895F44}"/>
              </a:ext>
            </a:extLst>
          </p:cNvPr>
          <p:cNvSpPr txBox="1">
            <a:spLocks/>
          </p:cNvSpPr>
          <p:nvPr/>
        </p:nvSpPr>
        <p:spPr>
          <a:xfrm>
            <a:off x="1026503" y="5476501"/>
            <a:ext cx="7013717" cy="14992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cavity is currently being cleaned and prepared by a 2</a:t>
            </a:r>
            <a:r>
              <a:rPr lang="en-US" sz="1800" baseline="30000" dirty="0"/>
              <a:t>nd</a:t>
            </a:r>
            <a:r>
              <a:rPr lang="en-US" sz="1800" dirty="0"/>
              <a:t> test at </a:t>
            </a:r>
            <a:r>
              <a:rPr lang="en-US" sz="1800" dirty="0" err="1"/>
              <a:t>JLab</a:t>
            </a:r>
            <a:r>
              <a:rPr lang="en-US" sz="1800" dirty="0"/>
              <a:t> the following week.</a:t>
            </a:r>
            <a:endParaRPr lang="en-US" sz="1400" dirty="0"/>
          </a:p>
        </p:txBody>
      </p:sp>
      <p:pic>
        <p:nvPicPr>
          <p:cNvPr id="2" name="PXL_20231031_200015831">
            <a:hlinkClick r:id="" action="ppaction://media"/>
            <a:extLst>
              <a:ext uri="{FF2B5EF4-FFF2-40B4-BE49-F238E27FC236}">
                <a16:creationId xmlns:a16="http://schemas.microsoft.com/office/drawing/2014/main" id="{60AE2837-F2E8-4EBE-8813-9FFCD16A5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841" t="8394" r="18863" b="17859"/>
          <a:stretch/>
        </p:blipFill>
        <p:spPr>
          <a:xfrm>
            <a:off x="1259350" y="686289"/>
            <a:ext cx="6548021" cy="429144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783E5C7-F91F-41C9-BD8B-D4C9CDFB9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058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NRFDP002 Bare Cavity Test Results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31" y="805459"/>
            <a:ext cx="7920000" cy="2120749"/>
          </a:xfrm>
        </p:spPr>
        <p:txBody>
          <a:bodyPr>
            <a:noAutofit/>
          </a:bodyPr>
          <a:lstStyle/>
          <a:p>
            <a:r>
              <a:rPr lang="en-US" sz="2000" dirty="0"/>
              <a:t>Excellent results: hard quench at 5.8 MV, </a:t>
            </a:r>
            <a:r>
              <a:rPr lang="en-US" sz="2000" b="1" u="sng" dirty="0"/>
              <a:t>no detectable FE during the test.</a:t>
            </a:r>
          </a:p>
          <a:p>
            <a:r>
              <a:rPr lang="en-US" sz="2000" dirty="0"/>
              <a:t>Low field </a:t>
            </a:r>
            <a:r>
              <a:rPr lang="en-US" sz="2000" b="1" u="sng" dirty="0"/>
              <a:t>Q</a:t>
            </a:r>
            <a:r>
              <a:rPr lang="en-US" sz="2000" b="1" u="sng" baseline="-25000" dirty="0"/>
              <a:t>0</a:t>
            </a:r>
            <a:r>
              <a:rPr lang="en-US" sz="2000" b="1" u="sng" dirty="0"/>
              <a:t> exceeding 1.3E10, Q</a:t>
            </a:r>
            <a:r>
              <a:rPr lang="en-US" sz="2000" b="1" u="sng" baseline="-25000" dirty="0"/>
              <a:t>0</a:t>
            </a:r>
            <a:r>
              <a:rPr lang="en-US" sz="2000" b="1" u="sng" dirty="0"/>
              <a:t>(@4.1MV)=1E10</a:t>
            </a:r>
          </a:p>
          <a:p>
            <a:r>
              <a:rPr lang="en-US" sz="2000" dirty="0" err="1"/>
              <a:t>E</a:t>
            </a:r>
            <a:r>
              <a:rPr lang="en-US" sz="2000" baseline="-25000" dirty="0" err="1"/>
              <a:t>peak</a:t>
            </a:r>
            <a:r>
              <a:rPr lang="en-US" sz="2000" dirty="0"/>
              <a:t>= 59.7 MV/m </a:t>
            </a:r>
            <a:r>
              <a:rPr lang="en-US" sz="2000" dirty="0" err="1"/>
              <a:t>B</a:t>
            </a:r>
            <a:r>
              <a:rPr lang="en-US" sz="2000" baseline="-25000" dirty="0" err="1"/>
              <a:t>peak</a:t>
            </a:r>
            <a:r>
              <a:rPr lang="en-US" sz="2000" dirty="0"/>
              <a:t>= 94 </a:t>
            </a:r>
            <a:r>
              <a:rPr lang="en-US" sz="2000" dirty="0" err="1"/>
              <a:t>mT</a:t>
            </a:r>
            <a:r>
              <a:rPr lang="en-US" sz="2000" dirty="0"/>
              <a:t> @ 5.8 MV (quench)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22B44-C16A-46FD-84CE-CAD70ADC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204864"/>
            <a:ext cx="6192688" cy="4331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9989F-F860-4441-A449-F27C6B506796}"/>
              </a:ext>
            </a:extLst>
          </p:cNvPr>
          <p:cNvSpPr txBox="1"/>
          <p:nvPr/>
        </p:nvSpPr>
        <p:spPr>
          <a:xfrm>
            <a:off x="240672" y="5544559"/>
            <a:ext cx="1855867" cy="338554"/>
          </a:xfrm>
          <a:prstGeom prst="rect">
            <a:avLst/>
          </a:prstGeom>
          <a:solidFill>
            <a:srgbClr val="FFFF99"/>
          </a:solidFill>
          <a:ln>
            <a:solidFill>
              <a:srgbClr val="5A5A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P. </a:t>
            </a:r>
            <a:r>
              <a:rPr lang="en-US" sz="1600" dirty="0" err="1">
                <a:solidFill>
                  <a:schemeClr val="accent5"/>
                </a:solidFill>
              </a:rPr>
              <a:t>Berrutti</a:t>
            </a:r>
            <a:r>
              <a:rPr lang="en-US" sz="1600" dirty="0">
                <a:solidFill>
                  <a:schemeClr val="accent5"/>
                </a:solidFill>
              </a:rPr>
              <a:t> (FNAL)</a:t>
            </a:r>
            <a:endParaRPr lang="en-US" sz="1600" dirty="0">
              <a:solidFill>
                <a:srgbClr val="5A5A5A"/>
              </a:solidFill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25034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Bare cavity (prototype 2) + HOMs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D563B-33E6-9042-A884-2AAD77C05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91" y="809091"/>
            <a:ext cx="8674768" cy="1582502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Several iterations to our hardware/procedure to seal the cavity.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Mixing hardware with US – EU [and CERN] standard has not made it easier (full “hardware kits” to be provided by CERN for the series).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5A5A5A"/>
                </a:solidFill>
              </a:rPr>
              <a:t>Assembly prioritized seal over cleanliness.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5A5A5A"/>
                </a:solidFill>
              </a:rPr>
              <a:t>Full cycle sequence is well understood.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CF96DE-BCC4-4D3C-A548-C9AC9EFD300F}"/>
              </a:ext>
            </a:extLst>
          </p:cNvPr>
          <p:cNvGrpSpPr/>
          <p:nvPr/>
        </p:nvGrpSpPr>
        <p:grpSpPr>
          <a:xfrm>
            <a:off x="132573" y="2391593"/>
            <a:ext cx="8878853" cy="3800571"/>
            <a:chOff x="147365" y="2416679"/>
            <a:chExt cx="8878853" cy="38005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9DF8D1-30AA-ED4E-BB05-82CF03B3AAED}"/>
                </a:ext>
              </a:extLst>
            </p:cNvPr>
            <p:cNvSpPr txBox="1"/>
            <p:nvPr/>
          </p:nvSpPr>
          <p:spPr>
            <a:xfrm>
              <a:off x="544447" y="5632475"/>
              <a:ext cx="1661356" cy="584775"/>
            </a:xfrm>
            <a:prstGeom prst="rect">
              <a:avLst/>
            </a:prstGeom>
            <a:ln>
              <a:solidFill>
                <a:srgbClr val="5A5A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/>
                  </a:solidFill>
                </a:rPr>
                <a:t>Hand port rinse before HPR</a:t>
              </a:r>
              <a:endParaRPr lang="en-US" sz="1600" dirty="0">
                <a:solidFill>
                  <a:srgbClr val="5A5A5A"/>
                </a:solidFill>
                <a:highlight>
                  <a:srgbClr val="00FF00"/>
                </a:highlight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1F0478-281A-403E-BB61-3EB5388548B0}"/>
                </a:ext>
              </a:extLst>
            </p:cNvPr>
            <p:cNvGrpSpPr/>
            <p:nvPr/>
          </p:nvGrpSpPr>
          <p:grpSpPr>
            <a:xfrm>
              <a:off x="147365" y="2416679"/>
              <a:ext cx="8785620" cy="3076697"/>
              <a:chOff x="0" y="2133365"/>
              <a:chExt cx="11780039" cy="412533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53C65AA1-9816-467F-88DD-EEDD8051C622}"/>
                  </a:ext>
                </a:extLst>
              </p:cNvPr>
              <p:cNvGrpSpPr/>
              <p:nvPr/>
            </p:nvGrpSpPr>
            <p:grpSpPr>
              <a:xfrm>
                <a:off x="0" y="2133365"/>
                <a:ext cx="9661731" cy="4125333"/>
                <a:chOff x="838200" y="2166818"/>
                <a:chExt cx="9661731" cy="412533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34889CC3-A21F-48AB-AF7C-BCB15F186E50}"/>
                    </a:ext>
                  </a:extLst>
                </p:cNvPr>
                <p:cNvGrpSpPr/>
                <p:nvPr/>
              </p:nvGrpSpPr>
              <p:grpSpPr>
                <a:xfrm>
                  <a:off x="838200" y="2166818"/>
                  <a:ext cx="6738124" cy="4125333"/>
                  <a:chOff x="1379454" y="2144516"/>
                  <a:chExt cx="6738124" cy="4125333"/>
                </a:xfrm>
              </p:grpSpPr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FE07F629-BD80-4D74-924E-F1214286CC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sharpenSoften amount="2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638907" y="2144516"/>
                    <a:ext cx="3478671" cy="412533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6A57A311-589B-4ADC-911A-4E4B39A5C3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379454" y="2144516"/>
                    <a:ext cx="3141306" cy="41253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5154C8BF-96A8-49A6-85A0-6F95E14599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77"/>
                <a:stretch/>
              </p:blipFill>
              <p:spPr>
                <a:xfrm>
                  <a:off x="7694471" y="2166818"/>
                  <a:ext cx="2805460" cy="4125332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7908285-9A56-44BF-A354-C20B433A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79878" y="2133365"/>
                <a:ext cx="2000161" cy="4125333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244D1C-5A6C-4C9D-9418-1C5924AA8058}"/>
                </a:ext>
              </a:extLst>
            </p:cNvPr>
            <p:cNvSpPr txBox="1"/>
            <p:nvPr/>
          </p:nvSpPr>
          <p:spPr>
            <a:xfrm>
              <a:off x="3044811" y="5632475"/>
              <a:ext cx="1661356" cy="584775"/>
            </a:xfrm>
            <a:prstGeom prst="rect">
              <a:avLst/>
            </a:prstGeom>
            <a:ln>
              <a:solidFill>
                <a:srgbClr val="5A5A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/>
                  </a:solidFill>
                </a:rPr>
                <a:t>Clean room assy.</a:t>
              </a:r>
              <a:endParaRPr lang="en-US" sz="1600" dirty="0">
                <a:solidFill>
                  <a:srgbClr val="5A5A5A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C990398-D60A-4916-ADF8-A64DA1C4BD0C}"/>
                </a:ext>
              </a:extLst>
            </p:cNvPr>
            <p:cNvSpPr txBox="1"/>
            <p:nvPr/>
          </p:nvSpPr>
          <p:spPr>
            <a:xfrm>
              <a:off x="5476297" y="5632475"/>
              <a:ext cx="1661356" cy="584775"/>
            </a:xfrm>
            <a:prstGeom prst="rect">
              <a:avLst/>
            </a:prstGeom>
            <a:ln>
              <a:solidFill>
                <a:srgbClr val="5A5A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/>
                  </a:solidFill>
                </a:rPr>
                <a:t>48h @120C Bake</a:t>
              </a:r>
              <a:endParaRPr lang="en-US" sz="1600" dirty="0">
                <a:solidFill>
                  <a:srgbClr val="5A5A5A"/>
                </a:solidFill>
                <a:highlight>
                  <a:srgbClr val="00FF00"/>
                </a:highlight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C5F9C6-678C-4F77-B3DB-D13ED0D552A6}"/>
                </a:ext>
              </a:extLst>
            </p:cNvPr>
            <p:cNvSpPr txBox="1"/>
            <p:nvPr/>
          </p:nvSpPr>
          <p:spPr>
            <a:xfrm>
              <a:off x="7364862" y="5607389"/>
              <a:ext cx="1661356" cy="338554"/>
            </a:xfrm>
            <a:prstGeom prst="rect">
              <a:avLst/>
            </a:prstGeom>
            <a:ln>
              <a:solidFill>
                <a:srgbClr val="5A5A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5"/>
                  </a:solidFill>
                </a:rPr>
                <a:t>Instrumentation</a:t>
              </a:r>
              <a:endParaRPr lang="en-US" sz="1600" dirty="0">
                <a:solidFill>
                  <a:srgbClr val="5A5A5A"/>
                </a:solidFill>
                <a:highlight>
                  <a:srgbClr val="00FF00"/>
                </a:highlight>
              </a:endParaRPr>
            </a:p>
          </p:txBody>
        </p:sp>
      </p:grp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FC8B1EAB-4E36-4CB3-8500-EDCAAB5D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33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48B0D-FD97-4874-A4AD-F091948BA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NRFDP002 w/HOMs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3B582-E360-4D4B-A5D9-24BC05A04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20374"/>
            <a:ext cx="4040188" cy="639762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@2K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FC7F96F-03B3-48EF-BB5C-60368EDFB62F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42900" y="1296622"/>
                <a:ext cx="4040188" cy="39512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≈4.6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(@4.1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𝑀𝑉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)≈3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342900" lvl="1" indent="-342900"/>
                <a:r>
                  <a:rPr lang="en-US" sz="18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1800" dirty="0"/>
                  <a:t>= 51 MV/m.</a:t>
                </a:r>
              </a:p>
              <a:p>
                <a:pPr marL="342900" lvl="1" indent="-342900"/>
                <a:r>
                  <a:rPr lang="en-US" sz="18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1800" dirty="0"/>
                  <a:t>= 80 </a:t>
                </a:r>
                <a:r>
                  <a:rPr lang="en-US" sz="1800" dirty="0" err="1"/>
                  <a:t>mT.</a:t>
                </a:r>
                <a:endParaRPr lang="en-US" sz="1800" dirty="0"/>
              </a:p>
              <a:p>
                <a:pPr marL="342900" lvl="1" indent="-342900"/>
                <a:r>
                  <a:rPr lang="en-US" sz="1800" dirty="0"/>
                  <a:t>Power limited (150 W, no Quench).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 20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800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FC7F96F-03B3-48EF-BB5C-60368EDFB6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42900" y="1296622"/>
                <a:ext cx="4040188" cy="3951288"/>
              </a:xfrm>
              <a:blipFill>
                <a:blip r:embed="rId3"/>
                <a:stretch>
                  <a:fillRect l="-3167" t="-2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F1E34-5BD3-4927-9487-7D9BD480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820374"/>
            <a:ext cx="4041775" cy="639762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Test @2.5K (superfluid leak)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6AB9D7-DAD2-4B0B-B2AC-06A4F665B50A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1296622"/>
                <a:ext cx="4156075" cy="3951288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Low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≈6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342900" lvl="1" indent="-342900"/>
                <a:r>
                  <a:rPr lang="en-US" sz="18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 21 MV/m.</a:t>
                </a:r>
              </a:p>
              <a:p>
                <a:pPr marL="342900" lvl="1" indent="-342900"/>
                <a:r>
                  <a:rPr lang="en-US" sz="1800" dirty="0"/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 33 </a:t>
                </a:r>
                <a:r>
                  <a:rPr lang="en-US" sz="1800" dirty="0" err="1"/>
                  <a:t>mT.</a:t>
                </a:r>
                <a:endParaRPr lang="en-US" sz="1800" dirty="0"/>
              </a:p>
              <a:p>
                <a:pPr marL="342900" lvl="1" indent="-342900"/>
                <a:r>
                  <a:rPr lang="en-US" sz="1800" dirty="0"/>
                  <a:t>No change in Q between 4 K and 2 K</a:t>
                </a:r>
              </a:p>
              <a:p>
                <a:pPr marL="342900" lvl="1" indent="-34290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𝑠𝑢𝑟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800" dirty="0"/>
                  <a:t> 175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pPr marL="342900" lvl="1" indent="-342900"/>
                <a:r>
                  <a:rPr lang="en-US" sz="1800" dirty="0"/>
                  <a:t>Early FE onset = dirty assy.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6AB9D7-DAD2-4B0B-B2AC-06A4F665B5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1296622"/>
                <a:ext cx="4156075" cy="3951288"/>
              </a:xfrm>
              <a:blipFill>
                <a:blip r:embed="rId4"/>
                <a:stretch>
                  <a:fillRect l="-3226" t="-2006" r="-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77CB277-34D0-4AE4-9188-C1861D2A7A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457" y="3272266"/>
            <a:ext cx="5991405" cy="3394418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1804EE0-EEDF-49B2-9C93-55675C14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637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A09D4-8F45-2F48-966D-D47B605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382"/>
            <a:ext cx="7920000" cy="720000"/>
          </a:xfrm>
        </p:spPr>
        <p:txBody>
          <a:bodyPr/>
          <a:lstStyle/>
          <a:p>
            <a:r>
              <a:rPr lang="en-US" dirty="0"/>
              <a:t>NRFDP002 test w/HOMs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B89924-5F0A-4585-9542-7E0BC7D764F6}"/>
              </a:ext>
            </a:extLst>
          </p:cNvPr>
          <p:cNvSpPr txBox="1">
            <a:spLocks/>
          </p:cNvSpPr>
          <p:nvPr/>
        </p:nvSpPr>
        <p:spPr>
          <a:xfrm>
            <a:off x="545325" y="729493"/>
            <a:ext cx="8382976" cy="1997209"/>
          </a:xfrm>
          <a:prstGeom prst="rect">
            <a:avLst/>
          </a:prstGeom>
          <a:noFill/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000" dirty="0"/>
              <a:t>Amongst the different problems to solve we had:</a:t>
            </a:r>
          </a:p>
          <a:p>
            <a:pPr marL="342900" lvl="1" indent="-342900"/>
            <a:r>
              <a:rPr lang="en-US" sz="1800" dirty="0"/>
              <a:t>Improvement on the cleaning and assembly procedure needed to reduce FE onset.</a:t>
            </a:r>
          </a:p>
          <a:p>
            <a:pPr marL="342900" lvl="1" indent="-342900"/>
            <a:endParaRPr lang="en-US" sz="500" dirty="0"/>
          </a:p>
          <a:p>
            <a:pPr marL="342900" lvl="1" indent="-342900"/>
            <a:r>
              <a:rPr lang="en-US" sz="1800" dirty="0"/>
              <a:t>Understanding on the </a:t>
            </a:r>
            <a:r>
              <a:rPr lang="en-US" sz="1800" dirty="0" err="1"/>
              <a:t>Qext</a:t>
            </a:r>
            <a:r>
              <a:rPr lang="en-US" sz="1800" dirty="0"/>
              <a:t> for the VHOM is necessary.</a:t>
            </a:r>
          </a:p>
          <a:p>
            <a:pPr marL="342900" lvl="1" indent="-342900"/>
            <a:endParaRPr lang="en-US" sz="500" dirty="0"/>
          </a:p>
          <a:p>
            <a:pPr marL="342900" lvl="1" indent="-342900"/>
            <a:r>
              <a:rPr lang="en-US" sz="1800" dirty="0"/>
              <a:t>Poor RF contact on the HHOM RF gasket:</a:t>
            </a:r>
          </a:p>
          <a:p>
            <a:pPr marL="742950" lvl="2" indent="-342900"/>
            <a:r>
              <a:rPr lang="en-US" sz="1400" dirty="0"/>
              <a:t>Needed new hardware to sustain higher torques.</a:t>
            </a:r>
          </a:p>
          <a:p>
            <a:pPr marL="742950" lvl="2" indent="-342900"/>
            <a:r>
              <a:rPr lang="en-US" sz="1400" dirty="0"/>
              <a:t>Needed a new procedure to ensure full compression of the RF gasket.</a:t>
            </a:r>
            <a:endParaRPr lang="en-US" sz="1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CE01C3-A9AE-4946-86C7-CC7134A9476C}"/>
              </a:ext>
            </a:extLst>
          </p:cNvPr>
          <p:cNvGrpSpPr/>
          <p:nvPr/>
        </p:nvGrpSpPr>
        <p:grpSpPr>
          <a:xfrm>
            <a:off x="948128" y="2776547"/>
            <a:ext cx="7623386" cy="1803315"/>
            <a:chOff x="1465488" y="1826054"/>
            <a:chExt cx="7623386" cy="18033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16B147-CD09-46EA-9DB7-E0D4219A5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5488" y="1952941"/>
              <a:ext cx="5229226" cy="16078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88A0C7-4BD6-4173-B72A-81EDE783CA47}"/>
                </a:ext>
              </a:extLst>
            </p:cNvPr>
            <p:cNvGrpSpPr/>
            <p:nvPr/>
          </p:nvGrpSpPr>
          <p:grpSpPr>
            <a:xfrm>
              <a:off x="3771901" y="1826054"/>
              <a:ext cx="5316973" cy="1803315"/>
              <a:chOff x="3771901" y="1826054"/>
              <a:chExt cx="5316973" cy="180331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52400C-10ED-481D-8054-14042C57B4CD}"/>
                  </a:ext>
                </a:extLst>
              </p:cNvPr>
              <p:cNvSpPr/>
              <p:nvPr/>
            </p:nvSpPr>
            <p:spPr>
              <a:xfrm>
                <a:off x="5818414" y="3288075"/>
                <a:ext cx="323850" cy="341294"/>
              </a:xfrm>
              <a:prstGeom prst="rect">
                <a:avLst/>
              </a:prstGeom>
              <a:noFill/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056ACB6-D468-4116-97F9-1213EF5FCF9A}"/>
                  </a:ext>
                </a:extLst>
              </p:cNvPr>
              <p:cNvSpPr/>
              <p:nvPr/>
            </p:nvSpPr>
            <p:spPr>
              <a:xfrm>
                <a:off x="3771901" y="2390775"/>
                <a:ext cx="247650" cy="834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538CC56-354C-49E2-AC3F-A00CBB74486E}"/>
                  </a:ext>
                </a:extLst>
              </p:cNvPr>
              <p:cNvCxnSpPr/>
              <p:nvPr/>
            </p:nvCxnSpPr>
            <p:spPr>
              <a:xfrm flipH="1">
                <a:off x="4080101" y="2276475"/>
                <a:ext cx="3416074" cy="480368"/>
              </a:xfrm>
              <a:prstGeom prst="straightConnector1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45D3852-4071-4DD1-BFC1-1610AF199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88528" y="2276475"/>
                <a:ext cx="1307647" cy="1047379"/>
              </a:xfrm>
              <a:prstGeom prst="straightConnector1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7C290A-70D1-4944-BCDE-67FDED9F6430}"/>
                  </a:ext>
                </a:extLst>
              </p:cNvPr>
              <p:cNvSpPr txBox="1"/>
              <p:nvPr/>
            </p:nvSpPr>
            <p:spPr>
              <a:xfrm>
                <a:off x="6765506" y="1826054"/>
                <a:ext cx="2323368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Our RF gaskets (</a:t>
                </a:r>
                <a:r>
                  <a:rPr lang="en-US" dirty="0" err="1"/>
                  <a:t>v.AA</a:t>
                </a:r>
                <a:r>
                  <a:rPr lang="en-US" dirty="0"/>
                  <a:t>) 2.6 mm RF lip 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0ABC55-8AF2-4264-B691-B0D2F47400D4}"/>
              </a:ext>
            </a:extLst>
          </p:cNvPr>
          <p:cNvGrpSpPr/>
          <p:nvPr/>
        </p:nvGrpSpPr>
        <p:grpSpPr>
          <a:xfrm>
            <a:off x="890978" y="4442001"/>
            <a:ext cx="7680536" cy="1811626"/>
            <a:chOff x="1408338" y="3491508"/>
            <a:chExt cx="7680536" cy="18116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697FE2-9E54-4C74-8FFA-52E38C6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8338" y="3676637"/>
              <a:ext cx="5343526" cy="15590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0339C5-F121-4B1B-B176-4192331543BD}"/>
                </a:ext>
              </a:extLst>
            </p:cNvPr>
            <p:cNvGrpSpPr/>
            <p:nvPr/>
          </p:nvGrpSpPr>
          <p:grpSpPr>
            <a:xfrm>
              <a:off x="1408339" y="3491508"/>
              <a:ext cx="7680535" cy="1811626"/>
              <a:chOff x="1408339" y="3491508"/>
              <a:chExt cx="7680535" cy="181162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EE05D2A-2A4A-48BD-AA08-D6E9FF6E81F0}"/>
                  </a:ext>
                </a:extLst>
              </p:cNvPr>
              <p:cNvSpPr/>
              <p:nvPr/>
            </p:nvSpPr>
            <p:spPr>
              <a:xfrm>
                <a:off x="5864678" y="4961840"/>
                <a:ext cx="323850" cy="341294"/>
              </a:xfrm>
              <a:prstGeom prst="rect">
                <a:avLst/>
              </a:prstGeom>
              <a:noFill/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77170A4-F048-4D83-808F-F2C0C22B0D93}"/>
                  </a:ext>
                </a:extLst>
              </p:cNvPr>
              <p:cNvSpPr/>
              <p:nvPr/>
            </p:nvSpPr>
            <p:spPr>
              <a:xfrm>
                <a:off x="1408339" y="4018208"/>
                <a:ext cx="247650" cy="834127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37FFDCB-02DE-4651-BA77-729CFA363F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9540" y="3941929"/>
                <a:ext cx="5796635" cy="411116"/>
              </a:xfrm>
              <a:prstGeom prst="straightConnector1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EB84225-96F1-4DCF-819D-71994A288D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88528" y="3941929"/>
                <a:ext cx="1307648" cy="1047379"/>
              </a:xfrm>
              <a:prstGeom prst="straightConnector1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7E22F2-24A8-44BD-AA98-772E7CD05043}"/>
                  </a:ext>
                </a:extLst>
              </p:cNvPr>
              <p:cNvSpPr txBox="1"/>
              <p:nvPr/>
            </p:nvSpPr>
            <p:spPr>
              <a:xfrm>
                <a:off x="6765506" y="3491508"/>
                <a:ext cx="2323368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Latest design (</a:t>
                </a:r>
                <a:r>
                  <a:rPr lang="en-US" dirty="0" err="1"/>
                  <a:t>v.AB</a:t>
                </a:r>
                <a:r>
                  <a:rPr lang="en-US" dirty="0"/>
                  <a:t>) 2.8 mm RF lip </a:t>
                </a:r>
              </a:p>
            </p:txBody>
          </p:sp>
        </p:grpSp>
      </p:grp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32FFBFC0-0F91-4FEA-9765-0BFD4B962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28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UP Template" id="{C2E3FE87-98D8-3448-850C-6566A8A4C5AE}" vid="{31735EF6-F891-A64E-BD7F-875B125D66C9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7292EC-A4CC-4379-ABA5-C61E3A4C4323}">
  <ds:schemaRefs>
    <ds:schemaRef ds:uri="8946e33d-fd2f-4ae4-8ee9-d90c129cd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8946e33d-fd2f-4ae4-8ee9-d90c129cdf9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58650</TotalTime>
  <Words>2430</Words>
  <Application>Microsoft Office PowerPoint</Application>
  <PresentationFormat>On-screen Show (4:3)</PresentationFormat>
  <Paragraphs>311</Paragraphs>
  <Slides>27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Cambria Math</vt:lpstr>
      <vt:lpstr>Wingdings</vt:lpstr>
      <vt:lpstr>Thème Office</vt:lpstr>
      <vt:lpstr>RFD Cavity Prototype and Testing for the HiLumi LHC Upgrade</vt:lpstr>
      <vt:lpstr>Prototypes (NRFDP001 &amp; 2)</vt:lpstr>
      <vt:lpstr>NRFDP001 Bare Cavity Test Results</vt:lpstr>
      <vt:lpstr>PowerPoint Presentation</vt:lpstr>
      <vt:lpstr>PowerPoint Presentation</vt:lpstr>
      <vt:lpstr>NRFDP002 Bare Cavity Test Results</vt:lpstr>
      <vt:lpstr>Bare cavity (prototype 2) + HOMs Testing</vt:lpstr>
      <vt:lpstr>NRFDP002 w/HOMs</vt:lpstr>
      <vt:lpstr>NRFDP002 test w/HOMs</vt:lpstr>
      <vt:lpstr>Flange Connection Measurements</vt:lpstr>
      <vt:lpstr>NRFDP002 3rd test w/HOMs</vt:lpstr>
      <vt:lpstr>VHOM Coupler Waveguide Stub Geometry Tolerance On Power Leakage</vt:lpstr>
      <vt:lpstr>Summary</vt:lpstr>
      <vt:lpstr>Backup</vt:lpstr>
      <vt:lpstr>NRFDP002 1st test w/HOMs</vt:lpstr>
      <vt:lpstr>NRFDP002 2nd test w/HOMs</vt:lpstr>
      <vt:lpstr>Temperature Sensors</vt:lpstr>
      <vt:lpstr>HHOM Heating Signature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Prototype 2 Tests Summary</vt:lpstr>
      <vt:lpstr>HOM Prototypes’ Warm Meas.</vt:lpstr>
      <vt:lpstr>NRFDP002 2 K HOMs meas.</vt:lpstr>
      <vt:lpstr>Flange Connection Measurements (1)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Alex Castilla Loeza</cp:lastModifiedBy>
  <cp:revision>231</cp:revision>
  <cp:lastPrinted>2018-05-26T23:25:07Z</cp:lastPrinted>
  <dcterms:created xsi:type="dcterms:W3CDTF">2016-03-23T12:58:39Z</dcterms:created>
  <dcterms:modified xsi:type="dcterms:W3CDTF">2023-12-07T15:43:33Z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