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10" r:id="rId2"/>
    <p:sldId id="312" r:id="rId3"/>
    <p:sldId id="311" r:id="rId4"/>
    <p:sldId id="313" r:id="rId5"/>
    <p:sldId id="317" r:id="rId6"/>
    <p:sldId id="315" r:id="rId7"/>
    <p:sldId id="318" r:id="rId8"/>
    <p:sldId id="320" r:id="rId9"/>
    <p:sldId id="319" r:id="rId10"/>
    <p:sldId id="322" r:id="rId11"/>
    <p:sldId id="332" r:id="rId12"/>
    <p:sldId id="323" r:id="rId13"/>
    <p:sldId id="325" r:id="rId14"/>
    <p:sldId id="328" r:id="rId15"/>
    <p:sldId id="326" r:id="rId16"/>
    <p:sldId id="329" r:id="rId17"/>
    <p:sldId id="333" r:id="rId18"/>
    <p:sldId id="330" r:id="rId19"/>
    <p:sldId id="327" r:id="rId20"/>
    <p:sldId id="30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6076" autoAdjust="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75BC0-71D3-4BE9-A302-CACF130CB022}" type="datetimeFigureOut">
              <a:rPr lang="fr-FR" smtClean="0"/>
              <a:t>01/12/2023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775F3-93F2-4009-A2CD-94FA4E8E81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32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58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260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  <a:latin typeface="+mn-lt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98066" y="6493270"/>
            <a:ext cx="2729259" cy="36473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08/06/2023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SSR2  PIP-II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028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3" y="169117"/>
            <a:ext cx="9534855" cy="488983"/>
          </a:xfrm>
        </p:spPr>
        <p:txBody>
          <a:bodyPr>
            <a:normAutofit/>
          </a:bodyPr>
          <a:lstStyle>
            <a:lvl1pPr algn="ctr">
              <a:defRPr sz="2037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3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2"/>
            <a:ext cx="12191599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7" y="169117"/>
            <a:ext cx="9290368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9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2"/>
            <a:ext cx="12191599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610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lang="fr-FR" sz="2037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550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0"/>
            <a:ext cx="12191599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102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876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260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1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9" y="169117"/>
            <a:ext cx="6438063" cy="488983"/>
          </a:xfrm>
        </p:spPr>
        <p:txBody>
          <a:bodyPr>
            <a:normAutofit/>
          </a:bodyPr>
          <a:lstStyle>
            <a:lvl1pPr>
              <a:defRPr sz="2037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3" y="1681711"/>
            <a:ext cx="5158153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3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7" cy="822888"/>
          </a:xfrm>
        </p:spPr>
        <p:txBody>
          <a:bodyPr anchor="b"/>
          <a:lstStyle>
            <a:lvl1pPr marL="0" indent="0">
              <a:buNone/>
              <a:defRPr sz="2037" b="1">
                <a:solidFill>
                  <a:srgbClr val="00294B"/>
                </a:solidFill>
              </a:defRPr>
            </a:lvl1pPr>
            <a:lvl2pPr marL="388071" indent="0">
              <a:buNone/>
              <a:defRPr sz="1698" b="1"/>
            </a:lvl2pPr>
            <a:lvl3pPr marL="776143" indent="0">
              <a:buNone/>
              <a:defRPr sz="1528" b="1"/>
            </a:lvl3pPr>
            <a:lvl4pPr marL="1164214" indent="0">
              <a:buNone/>
              <a:defRPr sz="1358" b="1"/>
            </a:lvl4pPr>
            <a:lvl5pPr marL="1552285" indent="0">
              <a:buNone/>
              <a:defRPr sz="1358" b="1"/>
            </a:lvl5pPr>
            <a:lvl6pPr marL="1940357" indent="0">
              <a:buNone/>
              <a:defRPr sz="1358" b="1"/>
            </a:lvl6pPr>
            <a:lvl7pPr marL="2328428" indent="0">
              <a:buNone/>
              <a:defRPr sz="1358" b="1"/>
            </a:lvl7pPr>
            <a:lvl8pPr marL="2716500" indent="0">
              <a:buNone/>
              <a:defRPr sz="1358" b="1"/>
            </a:lvl8pPr>
            <a:lvl9pPr marL="3104571" indent="0">
              <a:buNone/>
              <a:defRPr sz="1358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7" cy="3685030"/>
          </a:xfrm>
        </p:spPr>
        <p:txBody>
          <a:bodyPr/>
          <a:lstStyle>
            <a:lvl1pPr marL="194036" indent="-194036">
              <a:defRPr lang="fr-FR" sz="2377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582107" indent="-194036">
              <a:defRPr lang="fr-FR" sz="2037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970178" indent="-194036">
              <a:defRPr lang="fr-FR" sz="1698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194036" lvl="0" indent="-194036" algn="l" defTabSz="776143" rtl="0" eaLnBrk="1" latinLnBrk="0" hangingPunct="1">
              <a:lnSpc>
                <a:spcPct val="90000"/>
              </a:lnSpc>
              <a:spcBef>
                <a:spcPts val="849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582107" lvl="1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970178" lvl="2" indent="-194036" algn="l" defTabSz="776143" rtl="0" eaLnBrk="1" latinLnBrk="0" hangingPunct="1">
              <a:lnSpc>
                <a:spcPct val="90000"/>
              </a:lnSpc>
              <a:spcBef>
                <a:spcPts val="424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01/03/2020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8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4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1" y="364731"/>
            <a:ext cx="10513939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1" y="1825447"/>
            <a:ext cx="10513939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3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01/03/2020</a:t>
            </a:r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9" y="6356721"/>
            <a:ext cx="4114305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t>Mon exposé - Lieu - Titre</a:t>
            </a:r>
            <a:endParaRPr lang="fr-FR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8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18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</p:sldLayoutIdLst>
  <p:hf hdr="0"/>
  <p:txStyles>
    <p:titleStyle>
      <a:lvl1pPr algn="l" defTabSz="776143" rtl="0" eaLnBrk="1" latinLnBrk="0" hangingPunct="1">
        <a:lnSpc>
          <a:spcPct val="90000"/>
        </a:lnSpc>
        <a:spcBef>
          <a:spcPct val="0"/>
        </a:spcBef>
        <a:buNone/>
        <a:defRPr sz="37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036" indent="-194036" algn="l" defTabSz="776143" rtl="0" eaLnBrk="1" latinLnBrk="0" hangingPunct="1">
        <a:lnSpc>
          <a:spcPct val="90000"/>
        </a:lnSpc>
        <a:spcBef>
          <a:spcPts val="849"/>
        </a:spcBef>
        <a:buFont typeface="Arial" panose="020B0604020202020204" pitchFamily="34" charset="0"/>
        <a:buChar char="•"/>
        <a:defRPr sz="2377" kern="1200">
          <a:solidFill>
            <a:schemeClr val="tx1"/>
          </a:solidFill>
          <a:latin typeface="+mn-lt"/>
          <a:ea typeface="+mn-ea"/>
          <a:cs typeface="+mn-cs"/>
        </a:defRPr>
      </a:lvl1pPr>
      <a:lvl2pPr marL="5821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970178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3pPr>
      <a:lvl4pPr marL="1358250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746321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2134392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522464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910535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298607" indent="-194036" algn="l" defTabSz="776143" rtl="0" eaLnBrk="1" latinLnBrk="0" hangingPunct="1">
        <a:lnSpc>
          <a:spcPct val="90000"/>
        </a:lnSpc>
        <a:spcBef>
          <a:spcPts val="424"/>
        </a:spcBef>
        <a:buFont typeface="Arial" panose="020B0604020202020204" pitchFamily="34" charset="0"/>
        <a:buChar char="•"/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1pPr>
      <a:lvl2pPr marL="3880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2pPr>
      <a:lvl3pPr marL="776143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3pPr>
      <a:lvl4pPr marL="1164214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4pPr>
      <a:lvl5pPr marL="1552285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5pPr>
      <a:lvl6pPr marL="1940357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6pPr>
      <a:lvl7pPr marL="2328428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7pPr>
      <a:lvl8pPr marL="2716500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8pPr>
      <a:lvl9pPr marL="3104571" algn="l" defTabSz="776143" rtl="0" eaLnBrk="1" latinLnBrk="0" hangingPunct="1">
        <a:defRPr sz="15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11" Type="http://schemas.openxmlformats.org/officeDocument/2006/relationships/image" Target="../media/image41.png"/><Relationship Id="rId5" Type="http://schemas.openxmlformats.org/officeDocument/2006/relationships/image" Target="../media/image27.png"/><Relationship Id="rId10" Type="http://schemas.openxmlformats.org/officeDocument/2006/relationships/image" Target="../media/image40.png"/><Relationship Id="rId4" Type="http://schemas.openxmlformats.org/officeDocument/2006/relationships/image" Target="../media/image20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6.png"/><Relationship Id="rId7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elconf.web.cern.ch/srf2023/papers/tuptb039.pdf" TargetMode="External"/><Relationship Id="rId7" Type="http://schemas.openxmlformats.org/officeDocument/2006/relationships/image" Target="../media/image50.png"/><Relationship Id="rId2" Type="http://schemas.openxmlformats.org/officeDocument/2006/relationships/hyperlink" Target="https://indico.fnal.gov/event/54218/contributions/240841/attachments/154903/201602/TTC%20WG%20meeting_20220505.pdf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57819" y="1570648"/>
            <a:ext cx="105889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Path toward the validation of the first PIP2 SSR2 cavity : </a:t>
            </a:r>
            <a:endParaRPr lang="en-US" sz="4000" dirty="0" smtClean="0"/>
          </a:p>
          <a:p>
            <a:pPr algn="ctr"/>
            <a:r>
              <a:rPr lang="en-US" sz="4000" dirty="0" smtClean="0"/>
              <a:t>experience </a:t>
            </a:r>
            <a:r>
              <a:rPr lang="en-US" sz="4000" dirty="0"/>
              <a:t>vs simulations and </a:t>
            </a:r>
            <a:r>
              <a:rPr lang="en-US" sz="4000" dirty="0" smtClean="0"/>
              <a:t>challenges</a:t>
            </a:r>
          </a:p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WP2 - TTC meeting</a:t>
            </a:r>
          </a:p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D. Longuevergne </a:t>
            </a:r>
          </a:p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 </a:t>
            </a:r>
            <a:endParaRPr lang="fr-FR" sz="8000" dirty="0" smtClean="0">
              <a:solidFill>
                <a:schemeClr val="accent2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86" y="4854079"/>
            <a:ext cx="5468842" cy="8425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086125"/>
            <a:ext cx="1101198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 err="1" smtClean="0"/>
              <a:t>Work</a:t>
            </a:r>
            <a:r>
              <a:rPr lang="fr-FR" sz="1100" dirty="0" smtClean="0"/>
              <a:t> </a:t>
            </a:r>
            <a:r>
              <a:rPr lang="fr-FR" sz="1100" dirty="0" err="1"/>
              <a:t>supported</a:t>
            </a:r>
            <a:r>
              <a:rPr lang="fr-FR" sz="1100" dirty="0"/>
              <a:t>, in part</a:t>
            </a:r>
            <a:r>
              <a:rPr lang="fr-FR" sz="1100" dirty="0" smtClean="0"/>
              <a:t>, by CNRS/IN2P3 and </a:t>
            </a:r>
            <a:r>
              <a:rPr lang="fr-FR" sz="1100" dirty="0"/>
              <a:t>by the U.S. </a:t>
            </a:r>
            <a:r>
              <a:rPr lang="fr-FR" sz="1100" dirty="0" err="1"/>
              <a:t>Department</a:t>
            </a:r>
            <a:r>
              <a:rPr lang="fr-FR" sz="1100" dirty="0"/>
              <a:t> of </a:t>
            </a:r>
            <a:r>
              <a:rPr lang="fr-FR" sz="1100" dirty="0" err="1"/>
              <a:t>Energy</a:t>
            </a:r>
            <a:r>
              <a:rPr lang="fr-FR" sz="1100" dirty="0"/>
              <a:t>, Office of Science, Office of High </a:t>
            </a:r>
            <a:r>
              <a:rPr lang="fr-FR" sz="1100" dirty="0" err="1"/>
              <a:t>Energy</a:t>
            </a:r>
            <a:r>
              <a:rPr lang="fr-FR" sz="1100" dirty="0"/>
              <a:t> </a:t>
            </a:r>
            <a:r>
              <a:rPr lang="fr-FR" sz="1100" dirty="0" err="1"/>
              <a:t>Physics</a:t>
            </a:r>
            <a:r>
              <a:rPr lang="fr-FR" sz="1100" dirty="0"/>
              <a:t>, </a:t>
            </a:r>
            <a:r>
              <a:rPr lang="fr-FR" sz="1100" dirty="0" err="1"/>
              <a:t>under</a:t>
            </a:r>
            <a:r>
              <a:rPr lang="fr-FR" sz="1100" dirty="0"/>
              <a:t> U.S. DOE </a:t>
            </a:r>
            <a:r>
              <a:rPr lang="fr-FR" sz="1100" dirty="0" err="1"/>
              <a:t>Contract</a:t>
            </a:r>
            <a:r>
              <a:rPr lang="fr-FR" sz="1100" dirty="0"/>
              <a:t> No. DE-AC02-07CH11359.</a:t>
            </a:r>
          </a:p>
        </p:txBody>
      </p:sp>
    </p:spTree>
    <p:extLst>
      <p:ext uri="{BB962C8B-B14F-4D97-AF65-F5344CB8AC3E}">
        <p14:creationId xmlns:p14="http://schemas.microsoft.com/office/powerpoint/2010/main" val="365694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8393" y="3832758"/>
            <a:ext cx="2543607" cy="2765463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02" t="162"/>
          <a:stretch/>
        </p:blipFill>
        <p:spPr>
          <a:xfrm>
            <a:off x="9648393" y="873797"/>
            <a:ext cx="2487414" cy="2892695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151" y="1238149"/>
            <a:ext cx="3077422" cy="2610845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2573862" y="887783"/>
            <a:ext cx="2566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+mn-lt"/>
              </a:rPr>
              <a:t>through</a:t>
            </a:r>
            <a:r>
              <a:rPr lang="fr-FR" sz="1600" dirty="0" smtClean="0">
                <a:latin typeface="+mn-lt"/>
              </a:rPr>
              <a:t> the coupler port:</a:t>
            </a:r>
          </a:p>
        </p:txBody>
      </p:sp>
      <p:pic>
        <p:nvPicPr>
          <p:cNvPr id="51" name="Image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84"/>
          <a:stretch/>
        </p:blipFill>
        <p:spPr>
          <a:xfrm>
            <a:off x="4765374" y="1130448"/>
            <a:ext cx="2661254" cy="2560723"/>
          </a:xfrm>
          <a:prstGeom prst="rect">
            <a:avLst/>
          </a:prstGeom>
        </p:spPr>
      </p:pic>
      <p:pic>
        <p:nvPicPr>
          <p:cNvPr id="56" name="Imag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964" y="3655852"/>
            <a:ext cx="2749034" cy="2680309"/>
          </a:xfrm>
          <a:prstGeom prst="rect">
            <a:avLst/>
          </a:prstGeom>
        </p:spPr>
      </p:pic>
      <p:grpSp>
        <p:nvGrpSpPr>
          <p:cNvPr id="63" name="Groupe 62"/>
          <p:cNvGrpSpPr>
            <a:grpSpLocks noChangeAspect="1"/>
          </p:cNvGrpSpPr>
          <p:nvPr/>
        </p:nvGrpSpPr>
        <p:grpSpPr>
          <a:xfrm>
            <a:off x="-1131" y="2226694"/>
            <a:ext cx="1763995" cy="1572336"/>
            <a:chOff x="2513929" y="3456694"/>
            <a:chExt cx="3600416" cy="3209227"/>
          </a:xfrm>
        </p:grpSpPr>
        <p:pic>
          <p:nvPicPr>
            <p:cNvPr id="64" name="Image 6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65" name="Groupe 64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6" name="Connecteur droit 85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e 79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84" name="Connecteur droit 83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7" name="Groupe 86"/>
          <p:cNvGrpSpPr>
            <a:grpSpLocks noChangeAspect="1"/>
          </p:cNvGrpSpPr>
          <p:nvPr/>
        </p:nvGrpSpPr>
        <p:grpSpPr>
          <a:xfrm>
            <a:off x="19794" y="4596016"/>
            <a:ext cx="1800208" cy="1693023"/>
            <a:chOff x="2513929" y="3375759"/>
            <a:chExt cx="3600416" cy="3386045"/>
          </a:xfrm>
        </p:grpSpPr>
        <p:pic>
          <p:nvPicPr>
            <p:cNvPr id="88" name="Image 8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89" name="Groupe 88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92" name="Connecteur droit 91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Rectangle 89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3" name="Image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22" y="3799030"/>
            <a:ext cx="3057051" cy="2593562"/>
          </a:xfrm>
          <a:prstGeom prst="rect">
            <a:avLst/>
          </a:prstGeom>
        </p:spPr>
      </p:pic>
      <p:sp>
        <p:nvSpPr>
          <p:cNvPr id="94" name="ZoneTexte 93"/>
          <p:cNvSpPr txBox="1"/>
          <p:nvPr/>
        </p:nvSpPr>
        <p:spPr>
          <a:xfrm>
            <a:off x="275567" y="1856877"/>
            <a:ext cx="148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ZA02 – Test 1</a:t>
            </a:r>
            <a:endParaRPr lang="fr-FR" sz="1800" dirty="0" smtClean="0">
              <a:latin typeface="+mn-lt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261853" y="4246918"/>
            <a:ext cx="148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ZA02 – Test 2</a:t>
            </a:r>
            <a:endParaRPr lang="fr-FR" sz="1800" dirty="0" smtClean="0">
              <a:latin typeface="+mn-lt"/>
            </a:endParaRPr>
          </a:p>
        </p:txBody>
      </p:sp>
      <p:pic>
        <p:nvPicPr>
          <p:cNvPr id="96" name="Image 95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18"/>
          <a:stretch/>
        </p:blipFill>
        <p:spPr>
          <a:xfrm>
            <a:off x="7202448" y="975233"/>
            <a:ext cx="2167017" cy="2873761"/>
          </a:xfrm>
          <a:prstGeom prst="rect">
            <a:avLst/>
          </a:prstGeom>
        </p:spPr>
      </p:pic>
      <p:pic>
        <p:nvPicPr>
          <p:cNvPr id="97" name="Image 96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26"/>
          <a:stretch/>
        </p:blipFill>
        <p:spPr>
          <a:xfrm>
            <a:off x="7429660" y="3766492"/>
            <a:ext cx="1998715" cy="2835973"/>
          </a:xfrm>
          <a:prstGeom prst="rect">
            <a:avLst/>
          </a:prstGeom>
        </p:spPr>
      </p:pic>
      <p:sp>
        <p:nvSpPr>
          <p:cNvPr id="100" name="ZoneTexte 99"/>
          <p:cNvSpPr txBox="1"/>
          <p:nvPr/>
        </p:nvSpPr>
        <p:spPr>
          <a:xfrm>
            <a:off x="5447689" y="6048480"/>
            <a:ext cx="229169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solidFill>
                  <a:srgbClr val="FF0000"/>
                </a:solidFill>
                <a:latin typeface="+mn-lt"/>
              </a:rPr>
              <a:t>Thanks</a:t>
            </a: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 to </a:t>
            </a:r>
            <a:r>
              <a:rPr lang="fr-FR" sz="1400" dirty="0" err="1" smtClean="0">
                <a:solidFill>
                  <a:srgbClr val="FF0000"/>
                </a:solidFill>
                <a:latin typeface="+mn-lt"/>
              </a:rPr>
              <a:t>these</a:t>
            </a: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 jets, </a:t>
            </a:r>
            <a:r>
              <a:rPr lang="fr-FR" sz="1400" dirty="0" err="1" smtClean="0">
                <a:solidFill>
                  <a:srgbClr val="FF0000"/>
                </a:solidFill>
                <a:latin typeface="+mn-lt"/>
              </a:rPr>
              <a:t>better</a:t>
            </a: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+mn-lt"/>
              </a:rPr>
              <a:t>rinsing</a:t>
            </a: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sz="1400" dirty="0" err="1" smtClean="0">
                <a:solidFill>
                  <a:srgbClr val="FF0000"/>
                </a:solidFill>
                <a:latin typeface="+mn-lt"/>
              </a:rPr>
              <a:t>around</a:t>
            </a: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 the iris.</a:t>
            </a:r>
          </a:p>
        </p:txBody>
      </p:sp>
      <p:cxnSp>
        <p:nvCxnSpPr>
          <p:cNvPr id="101" name="Connecteur droit avec flèche 100"/>
          <p:cNvCxnSpPr/>
          <p:nvPr/>
        </p:nvCxnSpPr>
        <p:spPr>
          <a:xfrm flipV="1">
            <a:off x="7745046" y="5408091"/>
            <a:ext cx="828431" cy="7745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 flipH="1" flipV="1">
            <a:off x="6236677" y="4704862"/>
            <a:ext cx="203200" cy="13436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ZoneTexte 106"/>
          <p:cNvSpPr txBox="1"/>
          <p:nvPr/>
        </p:nvSpPr>
        <p:spPr>
          <a:xfrm>
            <a:off x="8885475" y="6048480"/>
            <a:ext cx="136909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But, the jet are </a:t>
            </a:r>
            <a:r>
              <a:rPr lang="fr-FR" sz="1400" dirty="0" err="1" smtClean="0">
                <a:solidFill>
                  <a:srgbClr val="FF0000"/>
                </a:solidFill>
                <a:latin typeface="+mn-lt"/>
              </a:rPr>
              <a:t>slightly</a:t>
            </a:r>
            <a:r>
              <a:rPr lang="fr-FR" sz="1400" dirty="0" smtClean="0">
                <a:solidFill>
                  <a:srgbClr val="FF0000"/>
                </a:solidFill>
                <a:latin typeface="+mn-lt"/>
              </a:rPr>
              <a:t> tangent</a:t>
            </a:r>
          </a:p>
        </p:txBody>
      </p:sp>
      <p:pic>
        <p:nvPicPr>
          <p:cNvPr id="108" name="Image 10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828"/>
          <a:stretch/>
        </p:blipFill>
        <p:spPr>
          <a:xfrm>
            <a:off x="928548" y="756267"/>
            <a:ext cx="723092" cy="1124850"/>
          </a:xfrm>
          <a:prstGeom prst="rect">
            <a:avLst/>
          </a:prstGeom>
        </p:spPr>
      </p:pic>
      <p:sp>
        <p:nvSpPr>
          <p:cNvPr id="109" name="ZoneTexte 108"/>
          <p:cNvSpPr txBox="1"/>
          <p:nvPr/>
        </p:nvSpPr>
        <p:spPr>
          <a:xfrm>
            <a:off x="190309" y="801013"/>
            <a:ext cx="878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8 </a:t>
            </a:r>
            <a:r>
              <a:rPr lang="fr-FR" sz="1200" b="1" dirty="0" err="1" smtClean="0"/>
              <a:t>holes</a:t>
            </a:r>
            <a:r>
              <a:rPr lang="fr-FR" sz="1200" b="1" dirty="0" smtClean="0"/>
              <a:t>:</a:t>
            </a:r>
          </a:p>
          <a:p>
            <a:r>
              <a:rPr lang="fr-FR" sz="1200" dirty="0" smtClean="0"/>
              <a:t>1x5°</a:t>
            </a:r>
          </a:p>
          <a:p>
            <a:r>
              <a:rPr lang="fr-FR" sz="1200" dirty="0" smtClean="0"/>
              <a:t>3x30°</a:t>
            </a:r>
          </a:p>
          <a:p>
            <a:r>
              <a:rPr lang="fr-FR" sz="1200" dirty="0" smtClean="0"/>
              <a:t>2x90°</a:t>
            </a:r>
          </a:p>
          <a:p>
            <a:r>
              <a:rPr lang="fr-FR" sz="1200" dirty="0" smtClean="0"/>
              <a:t>2x120°</a:t>
            </a:r>
          </a:p>
        </p:txBody>
      </p:sp>
      <p:sp>
        <p:nvSpPr>
          <p:cNvPr id="110" name="ZoneTexte 109"/>
          <p:cNvSpPr txBox="1"/>
          <p:nvPr/>
        </p:nvSpPr>
        <p:spPr>
          <a:xfrm>
            <a:off x="4984329" y="901671"/>
            <a:ext cx="2218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latin typeface="+mn-lt"/>
              </a:rPr>
              <a:t>through</a:t>
            </a:r>
            <a:r>
              <a:rPr lang="fr-FR" sz="1600" dirty="0" smtClean="0">
                <a:latin typeface="+mn-lt"/>
              </a:rPr>
              <a:t> the </a:t>
            </a:r>
            <a:r>
              <a:rPr lang="fr-FR" sz="1600" dirty="0" err="1" smtClean="0">
                <a:latin typeface="+mn-lt"/>
              </a:rPr>
              <a:t>beam</a:t>
            </a:r>
            <a:r>
              <a:rPr lang="fr-FR" sz="1600" dirty="0" smtClean="0">
                <a:latin typeface="+mn-lt"/>
              </a:rPr>
              <a:t> port: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573477" y="828355"/>
            <a:ext cx="23480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P. Duchesne, IJCLab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5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100" grpId="0" animBg="1"/>
      <p:bldP spid="10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1353794" y="3567061"/>
            <a:ext cx="1471213" cy="1777240"/>
            <a:chOff x="1353794" y="3567061"/>
            <a:chExt cx="1471213" cy="1777240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4834" y="3691695"/>
              <a:ext cx="1162989" cy="1652606"/>
            </a:xfrm>
            <a:prstGeom prst="rect">
              <a:avLst/>
            </a:prstGeom>
          </p:spPr>
        </p:pic>
        <p:grpSp>
          <p:nvGrpSpPr>
            <p:cNvPr id="14" name="Groupe 13"/>
            <p:cNvGrpSpPr/>
            <p:nvPr/>
          </p:nvGrpSpPr>
          <p:grpSpPr>
            <a:xfrm>
              <a:off x="1353794" y="3567061"/>
              <a:ext cx="1471213" cy="1180758"/>
              <a:chOff x="4783800" y="2453958"/>
              <a:chExt cx="1471213" cy="1180758"/>
            </a:xfrm>
          </p:grpSpPr>
          <p:sp>
            <p:nvSpPr>
              <p:cNvPr id="12" name="ZoneTexte 11"/>
              <p:cNvSpPr txBox="1"/>
              <p:nvPr/>
            </p:nvSpPr>
            <p:spPr>
              <a:xfrm>
                <a:off x="5778308" y="3131613"/>
                <a:ext cx="4386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4783800" y="3357717"/>
                <a:ext cx="5195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ZoneTexte 47"/>
              <p:cNvSpPr txBox="1"/>
              <p:nvPr/>
            </p:nvSpPr>
            <p:spPr>
              <a:xfrm>
                <a:off x="5795027" y="2564115"/>
                <a:ext cx="4599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ZoneTexte 48"/>
              <p:cNvSpPr txBox="1"/>
              <p:nvPr/>
            </p:nvSpPr>
            <p:spPr>
              <a:xfrm>
                <a:off x="5176329" y="2453958"/>
                <a:ext cx="471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45°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5065936" y="2702615"/>
                <a:ext cx="485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ZoneTexte 50"/>
              <p:cNvSpPr txBox="1"/>
              <p:nvPr/>
            </p:nvSpPr>
            <p:spPr>
              <a:xfrm>
                <a:off x="5487083" y="2542598"/>
                <a:ext cx="485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7473391" y="4833220"/>
            <a:ext cx="1620315" cy="1523841"/>
            <a:chOff x="2513929" y="3375759"/>
            <a:chExt cx="3600416" cy="3386045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59" name="Groupe 58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2" name="Connecteur droit 61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8529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1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07/12/2023</a:t>
            </a:r>
            <a:endParaRPr kumimoji="0" lang="fr-FR" sz="1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8529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1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85294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019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85294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01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1" name="Groupe 40"/>
          <p:cNvGrpSpPr/>
          <p:nvPr/>
        </p:nvGrpSpPr>
        <p:grpSpPr>
          <a:xfrm>
            <a:off x="9166994" y="4707057"/>
            <a:ext cx="1796319" cy="1682099"/>
            <a:chOff x="8410522" y="4681205"/>
            <a:chExt cx="1796319" cy="1682099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161" y="919508"/>
            <a:ext cx="5795178" cy="37875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7" name="ZoneTexte 46"/>
          <p:cNvSpPr txBox="1"/>
          <p:nvPr/>
        </p:nvSpPr>
        <p:spPr>
          <a:xfrm>
            <a:off x="228399" y="2961516"/>
            <a:ext cx="2647668" cy="37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water jet angles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4" name="Image 83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26"/>
          <a:stretch/>
        </p:blipFill>
        <p:spPr>
          <a:xfrm>
            <a:off x="4645542" y="706362"/>
            <a:ext cx="1507871" cy="2139515"/>
          </a:xfrm>
          <a:prstGeom prst="rect">
            <a:avLst/>
          </a:prstGeom>
        </p:spPr>
      </p:pic>
      <p:pic>
        <p:nvPicPr>
          <p:cNvPr id="85" name="Image 8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067" y="706362"/>
            <a:ext cx="1900358" cy="2066109"/>
          </a:xfrm>
          <a:prstGeom prst="rect">
            <a:avLst/>
          </a:prstGeom>
        </p:spPr>
      </p:pic>
      <p:grpSp>
        <p:nvGrpSpPr>
          <p:cNvPr id="87" name="Groupe 86"/>
          <p:cNvGrpSpPr/>
          <p:nvPr/>
        </p:nvGrpSpPr>
        <p:grpSpPr>
          <a:xfrm>
            <a:off x="0" y="1026834"/>
            <a:ext cx="1796319" cy="1682099"/>
            <a:chOff x="8410522" y="4681205"/>
            <a:chExt cx="1796319" cy="1682099"/>
          </a:xfrm>
        </p:grpSpPr>
        <p:pic>
          <p:nvPicPr>
            <p:cNvPr id="88" name="Image 8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89" name="ZoneTexte 88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120°</a:t>
              </a: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13898" y="3328679"/>
            <a:ext cx="6237014" cy="2322378"/>
            <a:chOff x="13898" y="3328679"/>
            <a:chExt cx="6237014" cy="2322378"/>
          </a:xfrm>
        </p:grpSpPr>
        <p:pic>
          <p:nvPicPr>
            <p:cNvPr id="83" name="Image 8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5987" y="3328679"/>
              <a:ext cx="2084925" cy="2322378"/>
            </a:xfrm>
            <a:prstGeom prst="rect">
              <a:avLst/>
            </a:prstGeom>
          </p:spPr>
        </p:pic>
        <p:pic>
          <p:nvPicPr>
            <p:cNvPr id="86" name="Image 8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23338" y="3551381"/>
              <a:ext cx="2031308" cy="1929026"/>
            </a:xfrm>
            <a:prstGeom prst="rect">
              <a:avLst/>
            </a:prstGeom>
          </p:spPr>
        </p:pic>
        <p:pic>
          <p:nvPicPr>
            <p:cNvPr id="93" name="Image 9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0814" y="3771272"/>
              <a:ext cx="812343" cy="1319156"/>
            </a:xfrm>
            <a:prstGeom prst="rect">
              <a:avLst/>
            </a:prstGeom>
          </p:spPr>
        </p:pic>
        <p:sp>
          <p:nvSpPr>
            <p:cNvPr id="94" name="ZoneTexte 93"/>
            <p:cNvSpPr txBox="1"/>
            <p:nvPr/>
          </p:nvSpPr>
          <p:spPr>
            <a:xfrm>
              <a:off x="13898" y="3521622"/>
              <a:ext cx="650243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</a:t>
              </a:r>
              <a:r>
                <a:rPr kumimoji="0" lang="fr-FR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holes</a:t>
              </a:r>
              <a:r>
                <a:rPr kumimoji="0" lang="fr-FR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1x15°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1x30°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2x45°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1x60°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2x90°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r>
                <a:rPr kumimoji="0" lang="fr-FR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x120°</a:t>
              </a:r>
            </a:p>
          </p:txBody>
        </p:sp>
      </p:grpSp>
      <p:sp>
        <p:nvSpPr>
          <p:cNvPr id="24" name="Flèche gauche 23"/>
          <p:cNvSpPr/>
          <p:nvPr/>
        </p:nvSpPr>
        <p:spPr>
          <a:xfrm rot="16200000">
            <a:off x="3597627" y="2834515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ZoneTexte 94"/>
          <p:cNvSpPr txBox="1"/>
          <p:nvPr/>
        </p:nvSpPr>
        <p:spPr>
          <a:xfrm>
            <a:off x="488438" y="5642004"/>
            <a:ext cx="5967987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time to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rebuild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HPR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wand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nozzle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Meanwhile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coverage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tilting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</a:t>
            </a:r>
            <a:r>
              <a:rPr kumimoji="0" lang="fr-F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cavity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593028" y="1123019"/>
            <a:ext cx="1311847" cy="1612768"/>
            <a:chOff x="1633395" y="1199875"/>
            <a:chExt cx="1311847" cy="1612768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395" y="1245512"/>
              <a:ext cx="1229123" cy="1567131"/>
            </a:xfrm>
            <a:prstGeom prst="rect">
              <a:avLst/>
            </a:prstGeom>
          </p:spPr>
        </p:pic>
        <p:sp>
          <p:nvSpPr>
            <p:cNvPr id="52" name="ZoneTexte 51"/>
            <p:cNvSpPr txBox="1"/>
            <p:nvPr/>
          </p:nvSpPr>
          <p:spPr>
            <a:xfrm>
              <a:off x="2506573" y="1797824"/>
              <a:ext cx="4386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1788509" y="2122190"/>
              <a:ext cx="5195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1720299" y="1336920"/>
              <a:ext cx="485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2049540" y="1199875"/>
              <a:ext cx="350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927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5" name="Flèche gauche 34"/>
          <p:cNvSpPr/>
          <p:nvPr/>
        </p:nvSpPr>
        <p:spPr>
          <a:xfrm rot="10800000">
            <a:off x="5612550" y="2450407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/>
          <p:cNvSpPr txBox="1"/>
          <p:nvPr/>
        </p:nvSpPr>
        <p:spPr>
          <a:xfrm>
            <a:off x="1263822" y="891655"/>
            <a:ext cx="29988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Tilting</a:t>
            </a:r>
            <a:r>
              <a:rPr lang="fr-FR" dirty="0" smtClean="0"/>
              <a:t> of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during</a:t>
            </a:r>
            <a:r>
              <a:rPr lang="fr-FR" dirty="0" smtClean="0"/>
              <a:t> HPR</a:t>
            </a:r>
            <a:endParaRPr lang="fr-FR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92" y="1369363"/>
            <a:ext cx="2629072" cy="2887838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44" y="4373040"/>
            <a:ext cx="2425325" cy="194026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062" y="4373040"/>
            <a:ext cx="1804893" cy="194026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209" y="1493396"/>
            <a:ext cx="2172730" cy="2725031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7473391" y="4707057"/>
            <a:ext cx="3489922" cy="1682099"/>
            <a:chOff x="7473391" y="4707057"/>
            <a:chExt cx="3489922" cy="1682099"/>
          </a:xfrm>
        </p:grpSpPr>
        <p:grpSp>
          <p:nvGrpSpPr>
            <p:cNvPr id="57" name="Groupe 56"/>
            <p:cNvGrpSpPr>
              <a:grpSpLocks noChangeAspect="1"/>
            </p:cNvGrpSpPr>
            <p:nvPr/>
          </p:nvGrpSpPr>
          <p:grpSpPr>
            <a:xfrm>
              <a:off x="7473391" y="4833220"/>
              <a:ext cx="1620315" cy="1523841"/>
              <a:chOff x="2513929" y="3375759"/>
              <a:chExt cx="3600416" cy="3386045"/>
            </a:xfrm>
          </p:grpSpPr>
          <p:pic>
            <p:nvPicPr>
              <p:cNvPr id="58" name="Image 5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2791" y="3456694"/>
                <a:ext cx="3341554" cy="3065234"/>
              </a:xfrm>
              <a:prstGeom prst="rect">
                <a:avLst/>
              </a:prstGeom>
            </p:spPr>
          </p:pic>
          <p:grpSp>
            <p:nvGrpSpPr>
              <p:cNvPr id="59" name="Groupe 58"/>
              <p:cNvGrpSpPr/>
              <p:nvPr/>
            </p:nvGrpSpPr>
            <p:grpSpPr>
              <a:xfrm>
                <a:off x="2513929" y="4820890"/>
                <a:ext cx="1182050" cy="323909"/>
                <a:chOff x="2513929" y="4820890"/>
                <a:chExt cx="1182050" cy="323909"/>
              </a:xfrm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2513929" y="4950737"/>
                  <a:ext cx="1180343" cy="72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62" name="Connecteur droit 61"/>
                <p:cNvCxnSpPr/>
                <p:nvPr/>
              </p:nvCxnSpPr>
              <p:spPr>
                <a:xfrm>
                  <a:off x="3695979" y="4820890"/>
                  <a:ext cx="0" cy="32390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Rectangle 59"/>
              <p:cNvSpPr/>
              <p:nvPr/>
            </p:nvSpPr>
            <p:spPr>
              <a:xfrm rot="16200000" flipV="1">
                <a:off x="2741736" y="5023062"/>
                <a:ext cx="3386045" cy="9144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1" name="Groupe 40"/>
            <p:cNvGrpSpPr/>
            <p:nvPr/>
          </p:nvGrpSpPr>
          <p:grpSpPr>
            <a:xfrm>
              <a:off x="9166994" y="4707057"/>
              <a:ext cx="1796319" cy="1682099"/>
              <a:chOff x="8410522" y="4681205"/>
              <a:chExt cx="1796319" cy="1682099"/>
            </a:xfrm>
          </p:grpSpPr>
          <p:pic>
            <p:nvPicPr>
              <p:cNvPr id="42" name="Image 4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98960" y="4887106"/>
                <a:ext cx="811961" cy="1476198"/>
              </a:xfrm>
              <a:prstGeom prst="rect">
                <a:avLst/>
              </a:prstGeom>
            </p:spPr>
          </p:pic>
          <p:sp>
            <p:nvSpPr>
              <p:cNvPr id="43" name="ZoneTexte 42"/>
              <p:cNvSpPr txBox="1"/>
              <p:nvPr/>
            </p:nvSpPr>
            <p:spPr>
              <a:xfrm>
                <a:off x="8907663" y="4681205"/>
                <a:ext cx="535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5°</a:t>
                </a:r>
                <a:endParaRPr lang="fr-FR" dirty="0"/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9551564" y="4711016"/>
                <a:ext cx="535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30°</a:t>
                </a:r>
                <a:endParaRPr lang="fr-FR" dirty="0"/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9671336" y="5132652"/>
                <a:ext cx="535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90°</a:t>
                </a:r>
                <a:endParaRPr lang="fr-FR" dirty="0"/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8410522" y="5490557"/>
                <a:ext cx="712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120°</a:t>
                </a:r>
                <a:endParaRPr lang="fr-FR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 rot="20795033">
              <a:off x="7494229" y="5402499"/>
              <a:ext cx="1295999" cy="3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 rot="804967" flipV="1">
              <a:off x="7500360" y="5689184"/>
              <a:ext cx="1295999" cy="3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5158" y="889040"/>
            <a:ext cx="5783672" cy="3780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ZoneTexte 29"/>
          <p:cNvSpPr txBox="1"/>
          <p:nvPr/>
        </p:nvSpPr>
        <p:spPr>
          <a:xfrm>
            <a:off x="2513179" y="3800396"/>
            <a:ext cx="7165642" cy="101566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smtClean="0"/>
              <a:t>NICE IMPROVEMENT !</a:t>
            </a:r>
          </a:p>
          <a:p>
            <a:pPr algn="ctr"/>
            <a:r>
              <a:rPr lang="fr-FR" sz="2000" dirty="0" smtClean="0"/>
              <a:t>But HPR </a:t>
            </a:r>
            <a:r>
              <a:rPr lang="fr-FR" sz="2000" dirty="0" err="1" smtClean="0"/>
              <a:t>process</a:t>
            </a:r>
            <a:r>
              <a:rPr lang="fr-FR" sz="2000" dirty="0" smtClean="0"/>
              <a:t> 3 times longer and </a:t>
            </a:r>
            <a:r>
              <a:rPr lang="fr-FR" sz="2000" dirty="0" err="1" smtClean="0"/>
              <a:t>difficult</a:t>
            </a:r>
            <a:r>
              <a:rPr lang="fr-FR" sz="2000" dirty="0" smtClean="0"/>
              <a:t> to </a:t>
            </a:r>
            <a:r>
              <a:rPr lang="fr-FR" sz="2000" dirty="0" err="1" smtClean="0"/>
              <a:t>transfer</a:t>
            </a:r>
            <a:r>
              <a:rPr lang="fr-FR" sz="2000" dirty="0" smtClean="0"/>
              <a:t> to </a:t>
            </a:r>
            <a:r>
              <a:rPr lang="fr-FR" sz="2000" dirty="0" err="1" smtClean="0"/>
              <a:t>industry</a:t>
            </a:r>
            <a:endParaRPr lang="fr-FR" sz="2000" dirty="0" smtClean="0"/>
          </a:p>
          <a:p>
            <a:pPr algn="ctr"/>
            <a:r>
              <a:rPr lang="fr-FR" sz="2000" dirty="0" err="1" smtClean="0"/>
              <a:t>Let’s</a:t>
            </a:r>
            <a:r>
              <a:rPr lang="fr-FR" sz="2000" dirty="0" smtClean="0"/>
              <a:t> </a:t>
            </a:r>
            <a:r>
              <a:rPr lang="fr-FR" sz="2000" dirty="0" err="1" smtClean="0"/>
              <a:t>step</a:t>
            </a:r>
            <a:r>
              <a:rPr lang="fr-FR" sz="2000" dirty="0" smtClean="0"/>
              <a:t> back to a more standard </a:t>
            </a:r>
            <a:r>
              <a:rPr lang="fr-FR" sz="2000" dirty="0" err="1" smtClean="0"/>
              <a:t>process</a:t>
            </a:r>
            <a:r>
              <a:rPr lang="fr-FR" sz="2000" dirty="0" smtClean="0"/>
              <a:t> </a:t>
            </a:r>
            <a:r>
              <a:rPr lang="fr-FR" sz="2000" dirty="0" err="1" smtClean="0"/>
              <a:t>with</a:t>
            </a:r>
            <a:r>
              <a:rPr lang="fr-FR" sz="2000" dirty="0" smtClean="0"/>
              <a:t> </a:t>
            </a:r>
            <a:r>
              <a:rPr lang="fr-FR" sz="2000" dirty="0" err="1" smtClean="0"/>
              <a:t>optimized</a:t>
            </a:r>
            <a:r>
              <a:rPr lang="fr-FR" sz="2000" dirty="0" smtClean="0"/>
              <a:t> </a:t>
            </a:r>
            <a:r>
              <a:rPr lang="fr-FR" sz="2000" dirty="0" err="1" smtClean="0"/>
              <a:t>nozzle</a:t>
            </a:r>
            <a:endParaRPr lang="fr-FR" sz="2000" dirty="0"/>
          </a:p>
        </p:txBody>
      </p:sp>
      <p:sp>
        <p:nvSpPr>
          <p:cNvPr id="31" name="Flèche droite 30"/>
          <p:cNvSpPr/>
          <p:nvPr/>
        </p:nvSpPr>
        <p:spPr>
          <a:xfrm rot="19112042">
            <a:off x="9106173" y="2054640"/>
            <a:ext cx="640898" cy="252431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20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667" y="907561"/>
            <a:ext cx="5783672" cy="3780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Flèche gauche 35"/>
          <p:cNvSpPr/>
          <p:nvPr/>
        </p:nvSpPr>
        <p:spPr>
          <a:xfrm rot="10800000">
            <a:off x="5746380" y="4944072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9" y="919508"/>
            <a:ext cx="5783672" cy="3780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Flèche gauche 34"/>
          <p:cNvSpPr/>
          <p:nvPr/>
        </p:nvSpPr>
        <p:spPr>
          <a:xfrm rot="10800000">
            <a:off x="5785930" y="2282483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6921079" y="4794690"/>
            <a:ext cx="1620315" cy="1523841"/>
            <a:chOff x="2513929" y="3375759"/>
            <a:chExt cx="3600416" cy="3386045"/>
          </a:xfrm>
        </p:grpSpPr>
        <p:pic>
          <p:nvPicPr>
            <p:cNvPr id="34" name="Image 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37" name="Groupe 36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7" name="Connecteur droit 46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Rectangle 38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88" y="4904501"/>
            <a:ext cx="812343" cy="1319156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8782801" y="4838662"/>
            <a:ext cx="878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8 </a:t>
            </a:r>
            <a:r>
              <a:rPr lang="fr-FR" sz="1200" b="1" dirty="0" err="1" smtClean="0"/>
              <a:t>holes</a:t>
            </a:r>
            <a:r>
              <a:rPr lang="fr-FR" sz="1200" b="1" dirty="0" smtClean="0"/>
              <a:t>:</a:t>
            </a:r>
          </a:p>
          <a:p>
            <a:r>
              <a:rPr lang="fr-FR" sz="1200" dirty="0" smtClean="0"/>
              <a:t>1x15°</a:t>
            </a:r>
          </a:p>
          <a:p>
            <a:r>
              <a:rPr lang="fr-FR" sz="1200" dirty="0" smtClean="0"/>
              <a:t>1x30°</a:t>
            </a:r>
          </a:p>
          <a:p>
            <a:r>
              <a:rPr lang="fr-FR" sz="1200" dirty="0" smtClean="0"/>
              <a:t>2x45°</a:t>
            </a:r>
          </a:p>
          <a:p>
            <a:r>
              <a:rPr lang="fr-FR" sz="1200" dirty="0" smtClean="0"/>
              <a:t>1x60°</a:t>
            </a:r>
          </a:p>
          <a:p>
            <a:r>
              <a:rPr lang="fr-FR" sz="1200" dirty="0" smtClean="0"/>
              <a:t>2x90°</a:t>
            </a:r>
          </a:p>
          <a:p>
            <a:r>
              <a:rPr lang="fr-FR" sz="1200" dirty="0"/>
              <a:t>1</a:t>
            </a:r>
            <a:r>
              <a:rPr lang="fr-FR" sz="1200" dirty="0" smtClean="0"/>
              <a:t>x120°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3945542" y="3924204"/>
            <a:ext cx="4371715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Similar</a:t>
            </a:r>
            <a:r>
              <a:rPr lang="fr-FR" sz="2000" dirty="0" smtClean="0"/>
              <a:t> </a:t>
            </a:r>
            <a:r>
              <a:rPr lang="fr-FR" sz="2000" dirty="0" err="1" smtClean="0"/>
              <a:t>results</a:t>
            </a:r>
            <a:r>
              <a:rPr lang="fr-FR" sz="2000" dirty="0" smtClean="0"/>
              <a:t> but </a:t>
            </a:r>
            <a:r>
              <a:rPr lang="fr-FR" sz="2000" dirty="0" err="1" smtClean="0"/>
              <a:t>way</a:t>
            </a:r>
            <a:r>
              <a:rPr lang="fr-FR" sz="2000" dirty="0" smtClean="0"/>
              <a:t> </a:t>
            </a:r>
            <a:r>
              <a:rPr lang="fr-FR" sz="2000" dirty="0" err="1" smtClean="0"/>
              <a:t>less</a:t>
            </a:r>
            <a:r>
              <a:rPr lang="fr-FR" sz="2000" dirty="0" smtClean="0"/>
              <a:t> </a:t>
            </a:r>
            <a:r>
              <a:rPr lang="fr-FR" sz="2000" dirty="0" err="1" smtClean="0"/>
              <a:t>painful</a:t>
            </a:r>
            <a:r>
              <a:rPr lang="fr-FR" sz="2000" dirty="0" smtClean="0"/>
              <a:t> !</a:t>
            </a:r>
          </a:p>
          <a:p>
            <a:pPr algn="ctr"/>
            <a:r>
              <a:rPr lang="fr-FR" sz="2000" dirty="0" smtClean="0"/>
              <a:t>Solution </a:t>
            </a:r>
            <a:r>
              <a:rPr lang="fr-FR" sz="2000" dirty="0" err="1" smtClean="0"/>
              <a:t>can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transfered</a:t>
            </a:r>
            <a:r>
              <a:rPr lang="fr-FR" sz="2000" dirty="0" smtClean="0"/>
              <a:t> to </a:t>
            </a:r>
            <a:r>
              <a:rPr lang="fr-FR" sz="2000" dirty="0" err="1" smtClean="0"/>
              <a:t>industry</a:t>
            </a:r>
            <a:endParaRPr lang="fr-FR" sz="2000" dirty="0"/>
          </a:p>
        </p:txBody>
      </p:sp>
      <p:grpSp>
        <p:nvGrpSpPr>
          <p:cNvPr id="33" name="Groupe 32"/>
          <p:cNvGrpSpPr/>
          <p:nvPr/>
        </p:nvGrpSpPr>
        <p:grpSpPr>
          <a:xfrm>
            <a:off x="10484620" y="4655154"/>
            <a:ext cx="1471213" cy="1777240"/>
            <a:chOff x="1353794" y="3567061"/>
            <a:chExt cx="1471213" cy="1777240"/>
          </a:xfrm>
        </p:grpSpPr>
        <p:pic>
          <p:nvPicPr>
            <p:cNvPr id="41" name="Image 40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4834" y="3691695"/>
              <a:ext cx="1162989" cy="1652606"/>
            </a:xfrm>
            <a:prstGeom prst="rect">
              <a:avLst/>
            </a:prstGeom>
          </p:spPr>
        </p:pic>
        <p:grpSp>
          <p:nvGrpSpPr>
            <p:cNvPr id="42" name="Groupe 41"/>
            <p:cNvGrpSpPr/>
            <p:nvPr/>
          </p:nvGrpSpPr>
          <p:grpSpPr>
            <a:xfrm>
              <a:off x="1353794" y="3567061"/>
              <a:ext cx="1471213" cy="1180758"/>
              <a:chOff x="4783800" y="2453958"/>
              <a:chExt cx="1471213" cy="1180758"/>
            </a:xfrm>
          </p:grpSpPr>
          <p:sp>
            <p:nvSpPr>
              <p:cNvPr id="43" name="ZoneTexte 42"/>
              <p:cNvSpPr txBox="1"/>
              <p:nvPr/>
            </p:nvSpPr>
            <p:spPr>
              <a:xfrm>
                <a:off x="5778308" y="3131613"/>
                <a:ext cx="43866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90°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4783800" y="3357717"/>
                <a:ext cx="51955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120°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ZoneTexte 44"/>
              <p:cNvSpPr txBox="1"/>
              <p:nvPr/>
            </p:nvSpPr>
            <p:spPr>
              <a:xfrm>
                <a:off x="5795027" y="2564115"/>
                <a:ext cx="45998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6</a:t>
                </a: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5176329" y="2453958"/>
                <a:ext cx="4718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45°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ZoneTexte 49"/>
              <p:cNvSpPr txBox="1"/>
              <p:nvPr/>
            </p:nvSpPr>
            <p:spPr>
              <a:xfrm>
                <a:off x="5065936" y="2702615"/>
                <a:ext cx="485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30°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ZoneTexte 51"/>
              <p:cNvSpPr txBox="1"/>
              <p:nvPr/>
            </p:nvSpPr>
            <p:spPr>
              <a:xfrm>
                <a:off x="5487083" y="2542598"/>
                <a:ext cx="48560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15°</a:t>
                </a:r>
                <a:endPara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3" name="Groupe 52"/>
          <p:cNvGrpSpPr/>
          <p:nvPr/>
        </p:nvGrpSpPr>
        <p:grpSpPr>
          <a:xfrm>
            <a:off x="3854923" y="4735632"/>
            <a:ext cx="1311847" cy="1612768"/>
            <a:chOff x="1633395" y="1199875"/>
            <a:chExt cx="1311847" cy="1612768"/>
          </a:xfrm>
        </p:grpSpPr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395" y="1245512"/>
              <a:ext cx="1229123" cy="1567131"/>
            </a:xfrm>
            <a:prstGeom prst="rect">
              <a:avLst/>
            </a:prstGeom>
          </p:spPr>
        </p:pic>
        <p:sp>
          <p:nvSpPr>
            <p:cNvPr id="55" name="ZoneTexte 54"/>
            <p:cNvSpPr txBox="1"/>
            <p:nvPr/>
          </p:nvSpPr>
          <p:spPr>
            <a:xfrm>
              <a:off x="2506573" y="1797824"/>
              <a:ext cx="43866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1788509" y="2122190"/>
              <a:ext cx="5195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120°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1720299" y="1336920"/>
              <a:ext cx="485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2049540" y="1199875"/>
              <a:ext cx="3502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5°</a:t>
              </a:r>
              <a:endPara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9" name="Groupe 58"/>
          <p:cNvGrpSpPr/>
          <p:nvPr/>
        </p:nvGrpSpPr>
        <p:grpSpPr>
          <a:xfrm>
            <a:off x="306848" y="4676412"/>
            <a:ext cx="3489922" cy="1682099"/>
            <a:chOff x="7473391" y="4707057"/>
            <a:chExt cx="3489922" cy="1682099"/>
          </a:xfrm>
        </p:grpSpPr>
        <p:grpSp>
          <p:nvGrpSpPr>
            <p:cNvPr id="60" name="Groupe 59"/>
            <p:cNvGrpSpPr>
              <a:grpSpLocks noChangeAspect="1"/>
            </p:cNvGrpSpPr>
            <p:nvPr/>
          </p:nvGrpSpPr>
          <p:grpSpPr>
            <a:xfrm>
              <a:off x="7473391" y="4833220"/>
              <a:ext cx="1620315" cy="1523841"/>
              <a:chOff x="2513929" y="3375759"/>
              <a:chExt cx="3600416" cy="3386045"/>
            </a:xfrm>
          </p:grpSpPr>
          <p:pic>
            <p:nvPicPr>
              <p:cNvPr id="69" name="Image 68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772791" y="3456694"/>
                <a:ext cx="3341554" cy="3065234"/>
              </a:xfrm>
              <a:prstGeom prst="rect">
                <a:avLst/>
              </a:prstGeom>
            </p:spPr>
          </p:pic>
          <p:grpSp>
            <p:nvGrpSpPr>
              <p:cNvPr id="70" name="Groupe 69"/>
              <p:cNvGrpSpPr/>
              <p:nvPr/>
            </p:nvGrpSpPr>
            <p:grpSpPr>
              <a:xfrm>
                <a:off x="2513929" y="4820890"/>
                <a:ext cx="1182050" cy="323909"/>
                <a:chOff x="2513929" y="4820890"/>
                <a:chExt cx="1182050" cy="323909"/>
              </a:xfrm>
            </p:grpSpPr>
            <p:sp>
              <p:nvSpPr>
                <p:cNvPr id="72" name="Rectangle 71"/>
                <p:cNvSpPr/>
                <p:nvPr/>
              </p:nvSpPr>
              <p:spPr>
                <a:xfrm>
                  <a:off x="2513929" y="4950737"/>
                  <a:ext cx="1180343" cy="720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73" name="Connecteur droit 72"/>
                <p:cNvCxnSpPr/>
                <p:nvPr/>
              </p:nvCxnSpPr>
              <p:spPr>
                <a:xfrm>
                  <a:off x="3695979" y="4820890"/>
                  <a:ext cx="0" cy="323909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tangle 70"/>
              <p:cNvSpPr/>
              <p:nvPr/>
            </p:nvSpPr>
            <p:spPr>
              <a:xfrm rot="16200000" flipV="1">
                <a:off x="2741736" y="5023062"/>
                <a:ext cx="3386045" cy="9144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1" name="Groupe 60"/>
            <p:cNvGrpSpPr/>
            <p:nvPr/>
          </p:nvGrpSpPr>
          <p:grpSpPr>
            <a:xfrm>
              <a:off x="9166994" y="4707057"/>
              <a:ext cx="1796319" cy="1682099"/>
              <a:chOff x="8410522" y="4681205"/>
              <a:chExt cx="1796319" cy="1682099"/>
            </a:xfrm>
          </p:grpSpPr>
          <p:pic>
            <p:nvPicPr>
              <p:cNvPr id="64" name="Image 6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898960" y="4887106"/>
                <a:ext cx="811961" cy="1476198"/>
              </a:xfrm>
              <a:prstGeom prst="rect">
                <a:avLst/>
              </a:prstGeom>
            </p:spPr>
          </p:pic>
          <p:sp>
            <p:nvSpPr>
              <p:cNvPr id="65" name="ZoneTexte 64"/>
              <p:cNvSpPr txBox="1"/>
              <p:nvPr/>
            </p:nvSpPr>
            <p:spPr>
              <a:xfrm>
                <a:off x="8907663" y="4681205"/>
                <a:ext cx="535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5°</a:t>
                </a:r>
                <a:endParaRPr lang="fr-FR" dirty="0"/>
              </a:p>
            </p:txBody>
          </p:sp>
          <p:sp>
            <p:nvSpPr>
              <p:cNvPr id="66" name="ZoneTexte 65"/>
              <p:cNvSpPr txBox="1"/>
              <p:nvPr/>
            </p:nvSpPr>
            <p:spPr>
              <a:xfrm>
                <a:off x="9551564" y="4711016"/>
                <a:ext cx="535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30°</a:t>
                </a:r>
                <a:endParaRPr lang="fr-FR" dirty="0"/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9671336" y="5132652"/>
                <a:ext cx="5355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90°</a:t>
                </a:r>
                <a:endParaRPr lang="fr-FR" dirty="0"/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8410522" y="5490557"/>
                <a:ext cx="71269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120°</a:t>
                </a:r>
                <a:endParaRPr lang="fr-FR" dirty="0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 rot="20795033">
              <a:off x="7494229" y="5402499"/>
              <a:ext cx="1295999" cy="3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 rot="804967" flipV="1">
              <a:off x="7500360" y="5689184"/>
              <a:ext cx="1295999" cy="36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31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661" y="929309"/>
            <a:ext cx="5753678" cy="3760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VERIFICATION TEST </a:t>
            </a:r>
            <a:r>
              <a:rPr lang="fr-FR" dirty="0" err="1" smtClean="0"/>
              <a:t>after</a:t>
            </a:r>
            <a:r>
              <a:rPr lang="fr-FR" dirty="0" smtClean="0"/>
              <a:t> SHIPPING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Flèche gauche 35"/>
          <p:cNvSpPr/>
          <p:nvPr/>
        </p:nvSpPr>
        <p:spPr>
          <a:xfrm rot="10800000">
            <a:off x="5746380" y="4944072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29" y="919508"/>
            <a:ext cx="5783672" cy="378002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ZoneTexte 32"/>
          <p:cNvSpPr txBox="1"/>
          <p:nvPr/>
        </p:nvSpPr>
        <p:spPr>
          <a:xfrm>
            <a:off x="5023754" y="5754887"/>
            <a:ext cx="21444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Shipping to Fermilab</a:t>
            </a:r>
          </a:p>
          <a:p>
            <a:r>
              <a:rPr lang="fr-FR" dirty="0" err="1" smtClean="0"/>
              <a:t>Tested</a:t>
            </a:r>
            <a:r>
              <a:rPr lang="fr-FR" dirty="0" smtClean="0"/>
              <a:t> as </a:t>
            </a:r>
            <a:r>
              <a:rPr lang="fr-FR" dirty="0" err="1" smtClean="0"/>
              <a:t>received</a:t>
            </a:r>
            <a:endParaRPr lang="fr-FR" dirty="0"/>
          </a:p>
        </p:txBody>
      </p:sp>
      <p:sp>
        <p:nvSpPr>
          <p:cNvPr id="35" name="Flèche gauche 34"/>
          <p:cNvSpPr/>
          <p:nvPr/>
        </p:nvSpPr>
        <p:spPr>
          <a:xfrm rot="10800000">
            <a:off x="5785930" y="2282483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3163000" y="3572000"/>
            <a:ext cx="5501602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Cavity</a:t>
            </a:r>
            <a:r>
              <a:rPr lang="fr-FR" sz="2000" dirty="0" smtClean="0"/>
              <a:t> performances are </a:t>
            </a:r>
            <a:r>
              <a:rPr lang="fr-FR" sz="2000" dirty="0" err="1" smtClean="0"/>
              <a:t>conserved</a:t>
            </a:r>
            <a:r>
              <a:rPr lang="fr-FR" sz="2000" dirty="0" smtClean="0"/>
              <a:t> </a:t>
            </a:r>
            <a:r>
              <a:rPr lang="fr-FR" sz="2000" dirty="0" err="1" smtClean="0"/>
              <a:t>after</a:t>
            </a:r>
            <a:r>
              <a:rPr lang="fr-FR" sz="2000" dirty="0" smtClean="0"/>
              <a:t> shipping !</a:t>
            </a:r>
          </a:p>
          <a:p>
            <a:pPr algn="ctr"/>
            <a:r>
              <a:rPr lang="fr-FR" sz="2000" dirty="0" err="1" smtClean="0"/>
              <a:t>Need</a:t>
            </a:r>
            <a:r>
              <a:rPr lang="fr-FR" sz="2000" dirty="0" smtClean="0"/>
              <a:t> to </a:t>
            </a:r>
            <a:r>
              <a:rPr lang="fr-FR" sz="2000" dirty="0" err="1" smtClean="0"/>
              <a:t>harmonize</a:t>
            </a:r>
            <a:r>
              <a:rPr lang="fr-FR" sz="2000" dirty="0" smtClean="0"/>
              <a:t> X-rays </a:t>
            </a:r>
            <a:r>
              <a:rPr lang="fr-FR" sz="2000" dirty="0" err="1" smtClean="0"/>
              <a:t>measurements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7935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SUMMARY OF TESTS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9" name="Tableau 98"/>
          <p:cNvGraphicFramePr>
            <a:graphicFrameLocks noGrp="1"/>
          </p:cNvGraphicFramePr>
          <p:nvPr>
            <p:extLst/>
          </p:nvPr>
        </p:nvGraphicFramePr>
        <p:xfrm>
          <a:off x="91456" y="1102242"/>
          <a:ext cx="11884561" cy="4904358"/>
        </p:xfrm>
        <a:graphic>
          <a:graphicData uri="http://schemas.openxmlformats.org/drawingml/2006/table">
            <a:tbl>
              <a:tblPr/>
              <a:tblGrid>
                <a:gridCol w="3040238">
                  <a:extLst>
                    <a:ext uri="{9D8B030D-6E8A-4147-A177-3AD203B41FA5}">
                      <a16:colId xmlns:a16="http://schemas.microsoft.com/office/drawing/2014/main" val="756880270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3921669257"/>
                    </a:ext>
                  </a:extLst>
                </a:gridCol>
                <a:gridCol w="1213023">
                  <a:extLst>
                    <a:ext uri="{9D8B030D-6E8A-4147-A177-3AD203B41FA5}">
                      <a16:colId xmlns:a16="http://schemas.microsoft.com/office/drawing/2014/main" val="1353731871"/>
                    </a:ext>
                  </a:extLst>
                </a:gridCol>
                <a:gridCol w="967349">
                  <a:extLst>
                    <a:ext uri="{9D8B030D-6E8A-4147-A177-3AD203B41FA5}">
                      <a16:colId xmlns:a16="http://schemas.microsoft.com/office/drawing/2014/main" val="3146011090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4038292849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1350055457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2873291908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1178471763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596527974"/>
                    </a:ext>
                  </a:extLst>
                </a:gridCol>
                <a:gridCol w="951993">
                  <a:extLst>
                    <a:ext uri="{9D8B030D-6E8A-4147-A177-3AD203B41FA5}">
                      <a16:colId xmlns:a16="http://schemas.microsoft.com/office/drawing/2014/main" val="4228972985"/>
                    </a:ext>
                  </a:extLst>
                </a:gridCol>
              </a:tblGrid>
              <a:tr h="33235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Units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Criteria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ZA01 N°1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ZA01 N°2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ZA03 N°1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ZA02 N°1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ZA02 N°2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ZA02 N°3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ZA03 N°2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8520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Vertical </a:t>
                      </a:r>
                      <a:r>
                        <a:rPr lang="fr-FR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testing</a:t>
                      </a:r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r>
                        <a:rPr lang="fr-FR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-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25-oct-22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26-janv-23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26-janv-23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16-mars-22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24-mai-23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02-Aug-23</a:t>
                      </a:r>
                      <a:endParaRPr lang="fr-FR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23-Aug-23</a:t>
                      </a:r>
                      <a:endParaRPr lang="fr-FR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43925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Frequency</a:t>
                      </a:r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@300K </a:t>
                      </a:r>
                      <a:r>
                        <a:rPr lang="fr-FR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before</a:t>
                      </a:r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cool-down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MHz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324.609 </a:t>
                      </a: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</a:t>
                      </a: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 kHz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324.548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324.560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324.545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324.620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324.614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61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324.614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61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324.544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77308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Frequency</a:t>
                      </a:r>
                      <a:r>
                        <a:rPr lang="fr-FR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@4.2K tuner </a:t>
                      </a:r>
                      <a:r>
                        <a:rPr lang="fr-FR" sz="14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disengaged</a:t>
                      </a:r>
                      <a:r>
                        <a:rPr lang="fr-FR" sz="1400" b="0" i="1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endParaRPr lang="fr-FR" sz="1400" b="0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MHz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325.075 </a:t>
                      </a: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±65</a:t>
                      </a:r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kHz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325.024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325.022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325.005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325.085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325.077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61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325.077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6143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325.006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72525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Frequency shift due to the cool down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kHz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457 (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simul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476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460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463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464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462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682402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dF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dP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</a:t>
                      </a:r>
                      <a:r>
                        <a:rPr lang="en-US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Pressure sensitivity, tuner disengaged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Hz/mbar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&lt;25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-4.6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-4.1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-3.1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-3.6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-3.2</a:t>
                      </a:r>
                      <a:endParaRPr lang="fr-FR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5"/>
                          </a:solidFill>
                          <a:effectLst/>
                          <a:latin typeface="Calibri" panose="020F0502020204030204" pitchFamily="34" charset="0"/>
                        </a:rPr>
                        <a:t>-4.1</a:t>
                      </a:r>
                      <a:endParaRPr lang="fr-FR" sz="1400" b="0" i="0" u="none" strike="noStrike" dirty="0">
                        <a:solidFill>
                          <a:schemeClr val="accent5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14987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Lorentz Factor K</a:t>
                      </a:r>
                      <a:r>
                        <a:rPr lang="da-DK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 / </a:t>
                      </a:r>
                      <a:r>
                        <a:rPr lang="da-DK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LFD, tuner disengaged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Hz/(MV/m)²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(-7.99 simul)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fr-F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-8.1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5867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Lorentz Factor K</a:t>
                      </a:r>
                      <a:r>
                        <a:rPr lang="da-DK" sz="14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 / </a:t>
                      </a:r>
                      <a:r>
                        <a:rPr lang="da-DK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LFD, tuner </a:t>
                      </a:r>
                      <a:r>
                        <a:rPr lang="da-DK" sz="14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engaged</a:t>
                      </a:r>
                      <a:endParaRPr lang="da-DK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Hz/(MV/m)²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(-4.73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simul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r>
                        <a:rPr lang="fr-FR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4.8</a:t>
                      </a:r>
                      <a:endParaRPr lang="fr-FR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592522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Field Emission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onset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(1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uSv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/h)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MV/m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4.5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4.4</a:t>
                      </a:r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9.8</a:t>
                      </a:r>
                      <a:endParaRPr lang="fr-FR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  <a:endParaRPr lang="fr-FR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9055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Maximal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achieved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gradient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MV/m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8.8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  <a:endParaRPr lang="fr-FR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  <a:endParaRPr lang="fr-FR" sz="1400" b="0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5643"/>
                  </a:ext>
                </a:extLst>
              </a:tr>
              <a:tr h="19800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HPR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nozzle</a:t>
                      </a:r>
                      <a:endParaRPr lang="fr-F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And </a:t>
                      </a:r>
                    </a:p>
                    <a:p>
                      <a:pPr algn="ctr" fontAlgn="b"/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HPR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procedure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4635756"/>
                  </a:ext>
                </a:extLst>
              </a:tr>
            </a:tbl>
          </a:graphicData>
        </a:graphic>
      </p:graphicFrame>
      <p:pic>
        <p:nvPicPr>
          <p:cNvPr id="100" name="Image 9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2049" y="4128962"/>
            <a:ext cx="535422" cy="973432"/>
          </a:xfrm>
          <a:prstGeom prst="rect">
            <a:avLst/>
          </a:prstGeom>
        </p:spPr>
      </p:pic>
      <p:pic>
        <p:nvPicPr>
          <p:cNvPr id="101" name="Image 10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4738" y="4116230"/>
            <a:ext cx="535422" cy="973432"/>
          </a:xfrm>
          <a:prstGeom prst="rect">
            <a:avLst/>
          </a:prstGeom>
        </p:spPr>
      </p:pic>
      <p:pic>
        <p:nvPicPr>
          <p:cNvPr id="102" name="Image 10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4476" y="4145927"/>
            <a:ext cx="535422" cy="973432"/>
          </a:xfrm>
          <a:prstGeom prst="rect">
            <a:avLst/>
          </a:prstGeom>
        </p:spPr>
      </p:pic>
      <p:grpSp>
        <p:nvGrpSpPr>
          <p:cNvPr id="103" name="Groupe 102"/>
          <p:cNvGrpSpPr>
            <a:grpSpLocks noChangeAspect="1"/>
          </p:cNvGrpSpPr>
          <p:nvPr/>
        </p:nvGrpSpPr>
        <p:grpSpPr>
          <a:xfrm>
            <a:off x="6337932" y="5197330"/>
            <a:ext cx="843044" cy="751447"/>
            <a:chOff x="2513929" y="3456694"/>
            <a:chExt cx="3600416" cy="3209227"/>
          </a:xfrm>
        </p:grpSpPr>
        <p:pic>
          <p:nvPicPr>
            <p:cNvPr id="104" name="Image 10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05" name="Groupe 104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0" name="Connecteur droit 109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e 105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107" name="Rectangle 106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08" name="Connecteur droit 107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1" name="Groupe 110"/>
          <p:cNvGrpSpPr>
            <a:grpSpLocks noChangeAspect="1"/>
          </p:cNvGrpSpPr>
          <p:nvPr/>
        </p:nvGrpSpPr>
        <p:grpSpPr>
          <a:xfrm>
            <a:off x="8247059" y="5188296"/>
            <a:ext cx="843044" cy="751447"/>
            <a:chOff x="2513929" y="3456694"/>
            <a:chExt cx="3600416" cy="3209227"/>
          </a:xfrm>
        </p:grpSpPr>
        <p:pic>
          <p:nvPicPr>
            <p:cNvPr id="112" name="Image 1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13" name="Groupe 112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117" name="Rectangle 116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8" name="Connecteur droit 117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oupe 113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16" name="Connecteur droit 115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9" name="Groupe 118"/>
          <p:cNvGrpSpPr>
            <a:grpSpLocks noChangeAspect="1"/>
          </p:cNvGrpSpPr>
          <p:nvPr/>
        </p:nvGrpSpPr>
        <p:grpSpPr>
          <a:xfrm>
            <a:off x="9189688" y="5124441"/>
            <a:ext cx="843044" cy="828000"/>
            <a:chOff x="2513929" y="3129782"/>
            <a:chExt cx="3600416" cy="3536174"/>
          </a:xfrm>
        </p:grpSpPr>
        <p:pic>
          <p:nvPicPr>
            <p:cNvPr id="120" name="Image 1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21" name="Groupe 120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24" name="Connecteur droit 123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Rectangle 121"/>
            <p:cNvSpPr/>
            <p:nvPr/>
          </p:nvSpPr>
          <p:spPr>
            <a:xfrm rot="16200000">
              <a:off x="2679378" y="4861869"/>
              <a:ext cx="3536174" cy="72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5" name="Groupe 124"/>
          <p:cNvGrpSpPr>
            <a:grpSpLocks noChangeAspect="1"/>
          </p:cNvGrpSpPr>
          <p:nvPr/>
        </p:nvGrpSpPr>
        <p:grpSpPr>
          <a:xfrm>
            <a:off x="7294781" y="5197330"/>
            <a:ext cx="843044" cy="751447"/>
            <a:chOff x="2513929" y="3456694"/>
            <a:chExt cx="3600416" cy="3209251"/>
          </a:xfrm>
        </p:grpSpPr>
        <p:pic>
          <p:nvPicPr>
            <p:cNvPr id="126" name="Image 1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27" name="Groupe 126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131" name="Rectangle 130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2" name="Connecteur droit 131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8" name="Groupe 127"/>
            <p:cNvGrpSpPr/>
            <p:nvPr/>
          </p:nvGrpSpPr>
          <p:grpSpPr>
            <a:xfrm rot="16200000">
              <a:off x="3516939" y="5577319"/>
              <a:ext cx="1853342" cy="323909"/>
              <a:chOff x="2513912" y="4820918"/>
              <a:chExt cx="1596687" cy="323909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2513912" y="4950731"/>
                <a:ext cx="1589472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0" name="Connecteur droit 129"/>
              <p:cNvCxnSpPr/>
              <p:nvPr/>
            </p:nvCxnSpPr>
            <p:spPr>
              <a:xfrm>
                <a:off x="4110599" y="4820918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3" name="Groupe 132"/>
          <p:cNvGrpSpPr>
            <a:grpSpLocks noChangeAspect="1"/>
          </p:cNvGrpSpPr>
          <p:nvPr/>
        </p:nvGrpSpPr>
        <p:grpSpPr>
          <a:xfrm>
            <a:off x="5327357" y="5168853"/>
            <a:ext cx="843044" cy="751447"/>
            <a:chOff x="2513929" y="3456694"/>
            <a:chExt cx="3600416" cy="3209251"/>
          </a:xfrm>
        </p:grpSpPr>
        <p:pic>
          <p:nvPicPr>
            <p:cNvPr id="134" name="Image 1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35" name="Groupe 134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139" name="Rectangle 138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0" name="Connecteur droit 139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oupe 135"/>
            <p:cNvGrpSpPr/>
            <p:nvPr/>
          </p:nvGrpSpPr>
          <p:grpSpPr>
            <a:xfrm rot="16200000">
              <a:off x="3516939" y="5577319"/>
              <a:ext cx="1853342" cy="323909"/>
              <a:chOff x="2513912" y="4820918"/>
              <a:chExt cx="1596687" cy="323909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2513912" y="4950731"/>
                <a:ext cx="1589472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38" name="Connecteur droit 137"/>
              <p:cNvCxnSpPr/>
              <p:nvPr/>
            </p:nvCxnSpPr>
            <p:spPr>
              <a:xfrm>
                <a:off x="4110599" y="4820918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41" name="Image 1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2777" y="4145927"/>
            <a:ext cx="535422" cy="973432"/>
          </a:xfrm>
          <a:prstGeom prst="rect">
            <a:avLst/>
          </a:prstGeom>
        </p:spPr>
      </p:pic>
      <p:grpSp>
        <p:nvGrpSpPr>
          <p:cNvPr id="142" name="Groupe 141"/>
          <p:cNvGrpSpPr>
            <a:grpSpLocks noChangeAspect="1"/>
          </p:cNvGrpSpPr>
          <p:nvPr/>
        </p:nvGrpSpPr>
        <p:grpSpPr>
          <a:xfrm>
            <a:off x="11079751" y="5178600"/>
            <a:ext cx="843044" cy="828000"/>
            <a:chOff x="2513929" y="3129782"/>
            <a:chExt cx="3600416" cy="3536174"/>
          </a:xfrm>
        </p:grpSpPr>
        <p:pic>
          <p:nvPicPr>
            <p:cNvPr id="143" name="Image 14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44" name="Groupe 143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146" name="Rectangle 145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47" name="Connecteur droit 146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5" name="Rectangle 144"/>
            <p:cNvSpPr/>
            <p:nvPr/>
          </p:nvSpPr>
          <p:spPr>
            <a:xfrm rot="16200000">
              <a:off x="2679378" y="4861869"/>
              <a:ext cx="3536174" cy="720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8" name="Image 1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5162" y="4150014"/>
            <a:ext cx="572833" cy="930217"/>
          </a:xfrm>
          <a:prstGeom prst="rect">
            <a:avLst/>
          </a:prstGeom>
        </p:spPr>
      </p:pic>
      <p:sp>
        <p:nvSpPr>
          <p:cNvPr id="149" name="ZoneTexte 148"/>
          <p:cNvSpPr txBox="1"/>
          <p:nvPr/>
        </p:nvSpPr>
        <p:spPr>
          <a:xfrm>
            <a:off x="5396008" y="4347607"/>
            <a:ext cx="87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Processed</a:t>
            </a:r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ZoneTexte 149"/>
          <p:cNvSpPr txBox="1"/>
          <p:nvPr/>
        </p:nvSpPr>
        <p:spPr>
          <a:xfrm>
            <a:off x="7332586" y="4347607"/>
            <a:ext cx="87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Processed</a:t>
            </a:r>
            <a:r>
              <a:rPr kumimoji="0" lang="fr-FR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fr-FR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industry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1" name="Groupe 150"/>
          <p:cNvGrpSpPr>
            <a:grpSpLocks noChangeAspect="1"/>
          </p:cNvGrpSpPr>
          <p:nvPr/>
        </p:nvGrpSpPr>
        <p:grpSpPr>
          <a:xfrm>
            <a:off x="10127648" y="5236481"/>
            <a:ext cx="820867" cy="782050"/>
            <a:chOff x="2560234" y="3375759"/>
            <a:chExt cx="3554111" cy="3386045"/>
          </a:xfrm>
        </p:grpSpPr>
        <p:pic>
          <p:nvPicPr>
            <p:cNvPr id="152" name="Image 15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sp>
          <p:nvSpPr>
            <p:cNvPr id="153" name="Rectangle 152"/>
            <p:cNvSpPr/>
            <p:nvPr/>
          </p:nvSpPr>
          <p:spPr>
            <a:xfrm rot="20795033">
              <a:off x="2560234" y="4640723"/>
              <a:ext cx="2879769" cy="7999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5" name="Rectangle 154"/>
          <p:cNvSpPr/>
          <p:nvPr/>
        </p:nvSpPr>
        <p:spPr>
          <a:xfrm rot="804967" flipH="1">
            <a:off x="10127647" y="5689405"/>
            <a:ext cx="665119" cy="1847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0134517" y="5610049"/>
            <a:ext cx="276379" cy="1685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5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 and LESSONS LEARNED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2"/>
          </p:nvPr>
        </p:nvSpPr>
        <p:spPr>
          <a:xfrm>
            <a:off x="356087" y="959962"/>
            <a:ext cx="9980609" cy="4771413"/>
          </a:xfrm>
        </p:spPr>
        <p:txBody>
          <a:bodyPr>
            <a:normAutofit/>
          </a:bodyPr>
          <a:lstStyle/>
          <a:p>
            <a:r>
              <a:rPr lang="fr-FR" sz="2000" dirty="0" err="1" smtClean="0"/>
              <a:t>Don’t</a:t>
            </a:r>
            <a:r>
              <a:rPr lang="fr-FR" sz="2000" dirty="0" smtClean="0"/>
              <a:t> </a:t>
            </a:r>
            <a:r>
              <a:rPr lang="fr-FR" sz="2000" dirty="0" err="1" smtClean="0"/>
              <a:t>only</a:t>
            </a:r>
            <a:r>
              <a:rPr lang="fr-FR" sz="2000" dirty="0" smtClean="0"/>
              <a:t> </a:t>
            </a:r>
            <a:r>
              <a:rPr lang="fr-FR" sz="2000" dirty="0" err="1" smtClean="0"/>
              <a:t>rely</a:t>
            </a:r>
            <a:r>
              <a:rPr lang="fr-FR" sz="2000" dirty="0" smtClean="0"/>
              <a:t> on </a:t>
            </a:r>
            <a:r>
              <a:rPr lang="fr-FR" sz="2000" dirty="0" err="1" smtClean="0"/>
              <a:t>your</a:t>
            </a:r>
            <a:r>
              <a:rPr lang="fr-FR" sz="2000" dirty="0" smtClean="0"/>
              <a:t> </a:t>
            </a:r>
            <a:r>
              <a:rPr lang="fr-FR" sz="2000" dirty="0" err="1" smtClean="0"/>
              <a:t>experience</a:t>
            </a:r>
            <a:r>
              <a:rPr lang="fr-FR" sz="2000" dirty="0" smtClean="0"/>
              <a:t>, check at least surface </a:t>
            </a:r>
            <a:r>
              <a:rPr lang="fr-FR" sz="2000" dirty="0" err="1" smtClean="0"/>
              <a:t>coverage</a:t>
            </a:r>
            <a:r>
              <a:rPr lang="fr-FR" sz="2000" dirty="0" smtClean="0"/>
              <a:t> of HPR </a:t>
            </a:r>
            <a:r>
              <a:rPr lang="fr-FR" sz="2000" dirty="0" err="1" smtClean="0"/>
              <a:t>during</a:t>
            </a:r>
            <a:r>
              <a:rPr lang="fr-FR" sz="2000" dirty="0" smtClean="0"/>
              <a:t> design phase ! This </a:t>
            </a:r>
            <a:r>
              <a:rPr lang="fr-FR" sz="2000" dirty="0" err="1" smtClean="0"/>
              <a:t>could</a:t>
            </a:r>
            <a:r>
              <a:rPr lang="fr-FR" sz="2000" dirty="0" smtClean="0"/>
              <a:t> lead to </a:t>
            </a:r>
            <a:r>
              <a:rPr lang="fr-FR" sz="2000" dirty="0" err="1" smtClean="0"/>
              <a:t>creation</a:t>
            </a:r>
            <a:r>
              <a:rPr lang="fr-FR" sz="2000" dirty="0" smtClean="0"/>
              <a:t> of </a:t>
            </a:r>
            <a:r>
              <a:rPr lang="fr-FR" sz="2000" dirty="0" err="1" smtClean="0"/>
              <a:t>dedicated</a:t>
            </a:r>
            <a:r>
              <a:rPr lang="fr-FR" sz="2000" dirty="0" smtClean="0"/>
              <a:t> ports to </a:t>
            </a:r>
            <a:r>
              <a:rPr lang="fr-FR" sz="2000" dirty="0" err="1" smtClean="0"/>
              <a:t>ease</a:t>
            </a:r>
            <a:r>
              <a:rPr lang="fr-FR" sz="2000" dirty="0" smtClean="0"/>
              <a:t> </a:t>
            </a:r>
            <a:r>
              <a:rPr lang="fr-FR" sz="2000" dirty="0" err="1" smtClean="0"/>
              <a:t>cleaning</a:t>
            </a:r>
            <a:r>
              <a:rPr lang="fr-FR" sz="2000" dirty="0" smtClean="0"/>
              <a:t>.</a:t>
            </a:r>
          </a:p>
          <a:p>
            <a:r>
              <a:rPr lang="fr-FR" sz="2000" dirty="0" err="1" smtClean="0"/>
              <a:t>Pay</a:t>
            </a:r>
            <a:r>
              <a:rPr lang="fr-FR" sz="2000" dirty="0" smtClean="0"/>
              <a:t> attention to </a:t>
            </a:r>
            <a:r>
              <a:rPr lang="fr-FR" sz="2000" dirty="0" err="1" smtClean="0"/>
              <a:t>stagnating</a:t>
            </a:r>
            <a:r>
              <a:rPr lang="fr-FR" sz="2000" dirty="0" smtClean="0"/>
              <a:t> water in end </a:t>
            </a:r>
            <a:r>
              <a:rPr lang="fr-FR" sz="2000" dirty="0" err="1" smtClean="0"/>
              <a:t>walls</a:t>
            </a:r>
            <a:r>
              <a:rPr lang="fr-FR" sz="2000" dirty="0" smtClean="0"/>
              <a:t>. Water </a:t>
            </a:r>
            <a:r>
              <a:rPr lang="fr-FR" sz="2000" dirty="0" err="1" smtClean="0"/>
              <a:t>should</a:t>
            </a:r>
            <a:r>
              <a:rPr lang="fr-FR" sz="2000" dirty="0" smtClean="0"/>
              <a:t> escape </a:t>
            </a:r>
            <a:r>
              <a:rPr lang="fr-FR" sz="2000" dirty="0" err="1" smtClean="0"/>
              <a:t>immediately</a:t>
            </a:r>
            <a:r>
              <a:rPr lang="fr-FR" sz="2000" dirty="0" smtClean="0"/>
              <a:t> to </a:t>
            </a:r>
            <a:r>
              <a:rPr lang="fr-FR" sz="2000" dirty="0" err="1" smtClean="0"/>
              <a:t>ensure</a:t>
            </a:r>
            <a:r>
              <a:rPr lang="fr-FR" sz="2000" dirty="0" smtClean="0"/>
              <a:t> efficient </a:t>
            </a:r>
            <a:r>
              <a:rPr lang="fr-FR" sz="2000" dirty="0" err="1" smtClean="0"/>
              <a:t>particles</a:t>
            </a:r>
            <a:r>
              <a:rPr lang="fr-FR" sz="2000" dirty="0" smtClean="0"/>
              <a:t> </a:t>
            </a:r>
            <a:r>
              <a:rPr lang="fr-FR" sz="2000" dirty="0" err="1" smtClean="0"/>
              <a:t>removal</a:t>
            </a:r>
            <a:endParaRPr lang="fr-FR" sz="2000" dirty="0" smtClean="0"/>
          </a:p>
          <a:p>
            <a:r>
              <a:rPr lang="fr-FR" sz="2000" dirty="0" smtClean="0"/>
              <a:t>Real HPR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always</a:t>
            </a:r>
            <a:r>
              <a:rPr lang="fr-FR" sz="2000" dirty="0" smtClean="0"/>
              <a:t> </a:t>
            </a:r>
            <a:r>
              <a:rPr lang="fr-FR" sz="2000" dirty="0" err="1" smtClean="0"/>
              <a:t>less</a:t>
            </a:r>
            <a:r>
              <a:rPr lang="fr-FR" sz="2000" dirty="0" smtClean="0"/>
              <a:t> efficient </a:t>
            </a:r>
            <a:r>
              <a:rPr lang="fr-FR" sz="2000" dirty="0" err="1" smtClean="0"/>
              <a:t>than</a:t>
            </a:r>
            <a:r>
              <a:rPr lang="fr-FR" sz="2000" dirty="0" smtClean="0"/>
              <a:t> </a:t>
            </a:r>
            <a:r>
              <a:rPr lang="fr-FR" sz="2000" dirty="0" err="1" smtClean="0"/>
              <a:t>expected</a:t>
            </a:r>
            <a:r>
              <a:rPr lang="fr-FR" sz="2000" dirty="0" smtClean="0"/>
              <a:t> : </a:t>
            </a:r>
            <a:r>
              <a:rPr lang="fr-FR" sz="2000" dirty="0" err="1" smtClean="0"/>
              <a:t>take</a:t>
            </a:r>
            <a:r>
              <a:rPr lang="fr-FR" sz="2000" dirty="0" smtClean="0"/>
              <a:t> </a:t>
            </a:r>
            <a:r>
              <a:rPr lang="fr-FR" sz="2000" dirty="0" err="1" smtClean="0"/>
              <a:t>into</a:t>
            </a:r>
            <a:r>
              <a:rPr lang="fr-FR" sz="2000" dirty="0" smtClean="0"/>
              <a:t> </a:t>
            </a:r>
            <a:r>
              <a:rPr lang="fr-FR" sz="2000" dirty="0" err="1" smtClean="0"/>
              <a:t>consideration</a:t>
            </a:r>
            <a:r>
              <a:rPr lang="fr-FR" sz="2000" dirty="0" smtClean="0"/>
              <a:t> angle to </a:t>
            </a:r>
            <a:r>
              <a:rPr lang="fr-FR" sz="2000" dirty="0" err="1" smtClean="0"/>
              <a:t>wall</a:t>
            </a:r>
            <a:r>
              <a:rPr lang="fr-FR" sz="2000" dirty="0" smtClean="0"/>
              <a:t>, distance to </a:t>
            </a:r>
            <a:r>
              <a:rPr lang="fr-FR" sz="2000" dirty="0" err="1" smtClean="0"/>
              <a:t>nozzle</a:t>
            </a:r>
            <a:r>
              <a:rPr lang="fr-FR" sz="2000" dirty="0" smtClean="0"/>
              <a:t>, divergence of water jet and </a:t>
            </a:r>
            <a:r>
              <a:rPr lang="fr-FR" sz="2000" dirty="0" err="1" smtClean="0"/>
              <a:t>flowing</a:t>
            </a:r>
            <a:r>
              <a:rPr lang="fr-FR" sz="2000" dirty="0" smtClean="0"/>
              <a:t> water! Nice </a:t>
            </a:r>
            <a:r>
              <a:rPr lang="fr-FR" sz="2000" dirty="0" err="1" smtClean="0"/>
              <a:t>study</a:t>
            </a:r>
            <a:r>
              <a:rPr lang="fr-FR" sz="2000" dirty="0" smtClean="0"/>
              <a:t> </a:t>
            </a:r>
            <a:r>
              <a:rPr lang="fr-FR" sz="2000" dirty="0" err="1" smtClean="0"/>
              <a:t>done</a:t>
            </a:r>
            <a:r>
              <a:rPr lang="fr-FR" sz="2000" dirty="0" smtClean="0"/>
              <a:t> at Fermilab by </a:t>
            </a:r>
            <a:r>
              <a:rPr lang="fr-FR" sz="2000" dirty="0" err="1" smtClean="0"/>
              <a:t>Vijay</a:t>
            </a:r>
            <a:r>
              <a:rPr lang="fr-FR" sz="2000" dirty="0" smtClean="0"/>
              <a:t> </a:t>
            </a:r>
            <a:r>
              <a:rPr lang="fr-FR" sz="2000" dirty="0" err="1" smtClean="0"/>
              <a:t>Chouhan</a:t>
            </a:r>
            <a:r>
              <a:rPr lang="fr-FR" sz="2000" dirty="0" smtClean="0"/>
              <a:t> (TTC 2022 Aomori).</a:t>
            </a:r>
          </a:p>
          <a:p>
            <a:r>
              <a:rPr lang="fr-FR" sz="2000" dirty="0" smtClean="0"/>
              <a:t>In </a:t>
            </a:r>
            <a:r>
              <a:rPr lang="fr-FR" sz="2000" dirty="0" err="1" smtClean="0"/>
              <a:t>complex</a:t>
            </a:r>
            <a:r>
              <a:rPr lang="fr-FR" sz="2000" dirty="0" smtClean="0"/>
              <a:t> </a:t>
            </a:r>
            <a:r>
              <a:rPr lang="fr-FR" sz="2000" dirty="0" err="1" smtClean="0"/>
              <a:t>geometries</a:t>
            </a:r>
            <a:r>
              <a:rPr lang="fr-FR" sz="2000" dirty="0" smtClean="0"/>
              <a:t>, </a:t>
            </a:r>
            <a:r>
              <a:rPr lang="fr-FR" sz="2000" dirty="0" err="1" smtClean="0"/>
              <a:t>optimization</a:t>
            </a:r>
            <a:r>
              <a:rPr lang="fr-FR" sz="2000" dirty="0" smtClean="0"/>
              <a:t> of HPR </a:t>
            </a:r>
            <a:r>
              <a:rPr lang="fr-FR" sz="2000" dirty="0" err="1" smtClean="0"/>
              <a:t>requires</a:t>
            </a:r>
            <a:r>
              <a:rPr lang="fr-FR" sz="2000" dirty="0" smtClean="0"/>
              <a:t> simulation </a:t>
            </a:r>
            <a:r>
              <a:rPr lang="fr-FR" sz="2000" dirty="0" err="1" smtClean="0"/>
              <a:t>tools</a:t>
            </a:r>
            <a:r>
              <a:rPr lang="fr-FR" sz="2000" dirty="0" smtClean="0"/>
              <a:t>. </a:t>
            </a:r>
            <a:r>
              <a:rPr lang="fr-FR" sz="2000" dirty="0" err="1" smtClean="0"/>
              <a:t>Some</a:t>
            </a:r>
            <a:r>
              <a:rPr lang="fr-FR" sz="2000" dirty="0" smtClean="0"/>
              <a:t> people </a:t>
            </a:r>
            <a:r>
              <a:rPr lang="fr-FR" sz="2000" dirty="0" err="1" smtClean="0"/>
              <a:t>already</a:t>
            </a:r>
            <a:r>
              <a:rPr lang="fr-FR" sz="2000" dirty="0" smtClean="0"/>
              <a:t> </a:t>
            </a:r>
            <a:r>
              <a:rPr lang="fr-FR" sz="2000" dirty="0" err="1" smtClean="0"/>
              <a:t>worked</a:t>
            </a:r>
            <a:r>
              <a:rPr lang="fr-FR" sz="2000" dirty="0" smtClean="0"/>
              <a:t> :</a:t>
            </a:r>
          </a:p>
          <a:p>
            <a:pPr lvl="1"/>
            <a:r>
              <a:rPr lang="fr-FR" sz="1660" dirty="0" smtClean="0"/>
              <a:t>IJCLab : Patricia Duchesne : 3D, </a:t>
            </a:r>
            <a:r>
              <a:rPr lang="fr-FR" sz="1660" dirty="0" err="1" smtClean="0"/>
              <a:t>geometry</a:t>
            </a:r>
            <a:r>
              <a:rPr lang="fr-FR" sz="1660" dirty="0" smtClean="0"/>
              <a:t> : </a:t>
            </a:r>
            <a:r>
              <a:rPr lang="fr-FR" sz="1660" dirty="0" err="1" smtClean="0"/>
              <a:t>this</a:t>
            </a:r>
            <a:r>
              <a:rPr lang="fr-FR" sz="1660" dirty="0" smtClean="0"/>
              <a:t> </a:t>
            </a:r>
            <a:r>
              <a:rPr lang="fr-FR" sz="1660" dirty="0" err="1" smtClean="0"/>
              <a:t>presentation</a:t>
            </a:r>
            <a:r>
              <a:rPr lang="fr-FR" sz="1660" dirty="0" smtClean="0"/>
              <a:t>.</a:t>
            </a:r>
          </a:p>
          <a:p>
            <a:pPr lvl="1"/>
            <a:r>
              <a:rPr lang="fr-FR" sz="1660" dirty="0" smtClean="0"/>
              <a:t>FNAL : </a:t>
            </a:r>
            <a:r>
              <a:rPr lang="fr-FR" sz="1660" dirty="0" err="1" smtClean="0"/>
              <a:t>Mattia</a:t>
            </a:r>
            <a:r>
              <a:rPr lang="fr-FR" sz="1660" dirty="0" smtClean="0"/>
              <a:t> Parise : 3D, </a:t>
            </a:r>
            <a:r>
              <a:rPr lang="fr-FR" sz="1660" dirty="0" err="1" smtClean="0"/>
              <a:t>geometry</a:t>
            </a:r>
            <a:r>
              <a:rPr lang="fr-FR" sz="1660" dirty="0" smtClean="0"/>
              <a:t>, </a:t>
            </a:r>
            <a:r>
              <a:rPr lang="fr-FR" sz="1660" dirty="0" err="1" smtClean="0"/>
              <a:t>efficiency</a:t>
            </a:r>
            <a:r>
              <a:rPr lang="fr-FR" sz="1660" dirty="0" smtClean="0"/>
              <a:t> (angle)</a:t>
            </a:r>
          </a:p>
          <a:p>
            <a:pPr lvl="1"/>
            <a:r>
              <a:rPr lang="fr-FR" sz="1660" dirty="0" smtClean="0"/>
              <a:t>FNAL : </a:t>
            </a:r>
            <a:r>
              <a:rPr lang="fr-FR" sz="1660" dirty="0" err="1" smtClean="0"/>
              <a:t>Vijay</a:t>
            </a:r>
            <a:r>
              <a:rPr lang="fr-FR" sz="1660" dirty="0" smtClean="0"/>
              <a:t> </a:t>
            </a:r>
            <a:r>
              <a:rPr lang="fr-FR" sz="1660" dirty="0" err="1" smtClean="0"/>
              <a:t>Chouhan</a:t>
            </a:r>
            <a:r>
              <a:rPr lang="fr-FR" sz="1660" dirty="0" smtClean="0"/>
              <a:t> : 2D, </a:t>
            </a:r>
            <a:r>
              <a:rPr lang="fr-FR" sz="1660" dirty="0" err="1" smtClean="0"/>
              <a:t>geometry</a:t>
            </a:r>
            <a:r>
              <a:rPr lang="fr-FR" sz="1660" dirty="0"/>
              <a:t>, </a:t>
            </a:r>
            <a:r>
              <a:rPr lang="fr-FR" sz="1660" dirty="0" err="1" smtClean="0"/>
              <a:t>efficiency</a:t>
            </a:r>
            <a:r>
              <a:rPr lang="fr-FR" sz="1660" dirty="0" smtClean="0"/>
              <a:t> (angle, </a:t>
            </a:r>
            <a:r>
              <a:rPr lang="fr-FR" sz="1660" dirty="0" err="1" smtClean="0"/>
              <a:t>rinsing</a:t>
            </a:r>
            <a:r>
              <a:rPr lang="fr-FR" sz="1660" dirty="0" smtClean="0"/>
              <a:t> time) </a:t>
            </a:r>
            <a:r>
              <a:rPr lang="fr-FR" sz="1660" dirty="0"/>
              <a:t>: </a:t>
            </a:r>
            <a:r>
              <a:rPr lang="fr-FR" sz="1660" dirty="0" smtClean="0"/>
              <a:t>TTC High Q High G : </a:t>
            </a:r>
            <a:r>
              <a:rPr lang="fr-FR" sz="1660" dirty="0" err="1" smtClean="0">
                <a:hlinkClick r:id="rId2"/>
              </a:rPr>
              <a:t>link</a:t>
            </a:r>
            <a:r>
              <a:rPr lang="fr-FR" sz="1660" dirty="0" smtClean="0">
                <a:hlinkClick r:id="rId2"/>
              </a:rPr>
              <a:t> to </a:t>
            </a:r>
            <a:r>
              <a:rPr lang="fr-FR" sz="1660" dirty="0" err="1" smtClean="0">
                <a:hlinkClick r:id="rId2"/>
              </a:rPr>
              <a:t>pdf</a:t>
            </a:r>
            <a:endParaRPr lang="fr-FR" sz="1660" dirty="0" smtClean="0"/>
          </a:p>
          <a:p>
            <a:pPr lvl="1"/>
            <a:r>
              <a:rPr lang="fr-FR" sz="1660" dirty="0" smtClean="0"/>
              <a:t>FRIB : Blake Gower : 3D, </a:t>
            </a:r>
            <a:r>
              <a:rPr lang="fr-FR" sz="1660" dirty="0" err="1" smtClean="0"/>
              <a:t>geometry</a:t>
            </a:r>
            <a:r>
              <a:rPr lang="fr-FR" sz="1660" dirty="0" smtClean="0"/>
              <a:t>, </a:t>
            </a:r>
            <a:r>
              <a:rPr lang="fr-FR" sz="1660" dirty="0" err="1" smtClean="0"/>
              <a:t>efficiency</a:t>
            </a:r>
            <a:r>
              <a:rPr lang="fr-FR" sz="1660" dirty="0" smtClean="0"/>
              <a:t> (angle, distance, …) : </a:t>
            </a:r>
            <a:r>
              <a:rPr lang="fr-FR" sz="1660" dirty="0" err="1"/>
              <a:t>this</a:t>
            </a:r>
            <a:r>
              <a:rPr lang="fr-FR" sz="1660" dirty="0"/>
              <a:t> TTC-WG3 </a:t>
            </a:r>
            <a:r>
              <a:rPr lang="fr-FR" sz="1660" dirty="0" smtClean="0"/>
              <a:t>and SRF2023 : </a:t>
            </a:r>
            <a:r>
              <a:rPr lang="fr-FR" sz="1660" dirty="0" err="1" smtClean="0">
                <a:hlinkClick r:id="rId3"/>
              </a:rPr>
              <a:t>link</a:t>
            </a:r>
            <a:r>
              <a:rPr lang="fr-FR" sz="1660" dirty="0" smtClean="0">
                <a:hlinkClick r:id="rId3"/>
              </a:rPr>
              <a:t> to </a:t>
            </a:r>
            <a:r>
              <a:rPr lang="fr-FR" sz="1660" dirty="0" err="1" smtClean="0">
                <a:hlinkClick r:id="rId3"/>
              </a:rPr>
              <a:t>pdf</a:t>
            </a:r>
            <a:endParaRPr lang="fr-FR" sz="166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5180" y="2846474"/>
            <a:ext cx="1272466" cy="116724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C"/>
              </a:clrFrom>
              <a:clrTo>
                <a:srgbClr val="FFFF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526"/>
          <a:stretch/>
        </p:blipFill>
        <p:spPr>
          <a:xfrm>
            <a:off x="10602006" y="834674"/>
            <a:ext cx="1165657" cy="16539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028" y="5181386"/>
            <a:ext cx="1366341" cy="10999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1069" y="5041678"/>
            <a:ext cx="1433275" cy="137939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985727" y="5683204"/>
            <a:ext cx="2421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V. </a:t>
            </a:r>
            <a:r>
              <a:rPr lang="fr-FR" dirty="0" err="1" smtClean="0"/>
              <a:t>Chouhan</a:t>
            </a:r>
            <a:r>
              <a:rPr lang="fr-FR" dirty="0" smtClean="0"/>
              <a:t>, TTC High Q High G, May 2022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9394597" y="5731374"/>
            <a:ext cx="2421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B. Gower, SRF2023, </a:t>
            </a:r>
            <a:r>
              <a:rPr lang="fr-FR" dirty="0" err="1" smtClean="0"/>
              <a:t>June</a:t>
            </a:r>
            <a:r>
              <a:rPr lang="fr-FR" dirty="0" smtClean="0"/>
              <a:t> 2023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10605180" y="3562178"/>
            <a:ext cx="579655" cy="4903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983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2"/>
          </p:nvPr>
        </p:nvSpPr>
        <p:spPr>
          <a:xfrm>
            <a:off x="1647063" y="2290149"/>
            <a:ext cx="8255618" cy="2561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THANK YOU FOR YOUR ATTENTION</a:t>
            </a:r>
          </a:p>
          <a:p>
            <a:endParaRPr lang="fr-FR" sz="4000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2"/>
          </p:nvPr>
        </p:nvSpPr>
        <p:spPr>
          <a:xfrm>
            <a:off x="944564" y="3464059"/>
            <a:ext cx="9660616" cy="14991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like</a:t>
            </a:r>
            <a:r>
              <a:rPr lang="fr-FR" sz="2000" dirty="0" smtClean="0"/>
              <a:t> to </a:t>
            </a:r>
            <a:r>
              <a:rPr lang="fr-FR" sz="2000" dirty="0" err="1" smtClean="0"/>
              <a:t>thank</a:t>
            </a:r>
            <a:r>
              <a:rPr lang="fr-FR" sz="2000" dirty="0" smtClean="0"/>
              <a:t> all </a:t>
            </a:r>
            <a:r>
              <a:rPr lang="fr-FR" sz="2000" dirty="0" err="1" smtClean="0"/>
              <a:t>contributors</a:t>
            </a:r>
            <a:r>
              <a:rPr lang="fr-FR" sz="2000" dirty="0" smtClean="0"/>
              <a:t> :</a:t>
            </a:r>
          </a:p>
          <a:p>
            <a:pPr lvl="1"/>
            <a:r>
              <a:rPr lang="fr-FR" sz="1660" dirty="0" smtClean="0"/>
              <a:t>@ IJCLab : Patricia Duchesne and all </a:t>
            </a:r>
            <a:r>
              <a:rPr lang="fr-FR" sz="1660" dirty="0" err="1" smtClean="0"/>
              <a:t>technicians</a:t>
            </a:r>
            <a:r>
              <a:rPr lang="fr-FR" sz="1660" dirty="0" smtClean="0"/>
              <a:t> of </a:t>
            </a:r>
            <a:r>
              <a:rPr lang="fr-FR" sz="1660" dirty="0" err="1" smtClean="0"/>
              <a:t>cryogenic</a:t>
            </a:r>
            <a:r>
              <a:rPr lang="fr-FR" sz="1660" dirty="0" smtClean="0"/>
              <a:t> group and SUPRATECH </a:t>
            </a:r>
            <a:r>
              <a:rPr lang="fr-FR" sz="1660" dirty="0" err="1" smtClean="0"/>
              <a:t>platform</a:t>
            </a:r>
            <a:endParaRPr lang="fr-FR" sz="1660" dirty="0" smtClean="0"/>
          </a:p>
          <a:p>
            <a:pPr lvl="1"/>
            <a:r>
              <a:rPr lang="fr-FR" sz="1660" dirty="0" smtClean="0"/>
              <a:t>@ FNAL : </a:t>
            </a:r>
            <a:r>
              <a:rPr lang="fr-FR" sz="1660" dirty="0" err="1" smtClean="0"/>
              <a:t>Mattia</a:t>
            </a:r>
            <a:r>
              <a:rPr lang="fr-FR" sz="1660" dirty="0" smtClean="0"/>
              <a:t> Parise, Donato </a:t>
            </a:r>
            <a:r>
              <a:rPr lang="fr-FR" sz="1660" dirty="0" err="1" smtClean="0"/>
              <a:t>Passarelli</a:t>
            </a:r>
            <a:r>
              <a:rPr lang="fr-FR" sz="1660" dirty="0" smtClean="0"/>
              <a:t>, Laura </a:t>
            </a:r>
            <a:r>
              <a:rPr lang="fr-FR" sz="1660" dirty="0" err="1" smtClean="0"/>
              <a:t>Grassellino</a:t>
            </a:r>
            <a:r>
              <a:rPr lang="fr-FR" sz="1660" dirty="0" smtClean="0"/>
              <a:t>, Alex </a:t>
            </a:r>
            <a:r>
              <a:rPr lang="fr-FR" sz="1660" dirty="0" err="1" smtClean="0"/>
              <a:t>Sukhanov</a:t>
            </a:r>
            <a:r>
              <a:rPr lang="fr-FR" sz="1660" dirty="0" smtClean="0"/>
              <a:t> and all people </a:t>
            </a:r>
            <a:r>
              <a:rPr lang="fr-FR" sz="1660" dirty="0" err="1" smtClean="0"/>
              <a:t>involved</a:t>
            </a:r>
            <a:r>
              <a:rPr lang="fr-FR" sz="1660" dirty="0" smtClean="0"/>
              <a:t> in PIP-II </a:t>
            </a:r>
            <a:r>
              <a:rPr lang="fr-FR" sz="1660" dirty="0" err="1" smtClean="0"/>
              <a:t>project</a:t>
            </a:r>
            <a:r>
              <a:rPr lang="fr-FR" sz="1660" dirty="0" smtClean="0"/>
              <a:t>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40155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DIFFERENCE BETWEEN MYRRHA AND PIP-II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10" name="Groupe 9"/>
          <p:cNvGrpSpPr>
            <a:grpSpLocks noChangeAspect="1"/>
          </p:cNvGrpSpPr>
          <p:nvPr/>
        </p:nvGrpSpPr>
        <p:grpSpPr>
          <a:xfrm>
            <a:off x="1221947" y="871522"/>
            <a:ext cx="10821705" cy="5078704"/>
            <a:chOff x="-1059078" y="1493357"/>
            <a:chExt cx="10448691" cy="4903645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38605" y="2026610"/>
              <a:ext cx="4720236" cy="4213645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297761" y="1493357"/>
              <a:ext cx="9091852" cy="4903645"/>
              <a:chOff x="301823" y="1456197"/>
              <a:chExt cx="9091852" cy="4903645"/>
            </a:xfrm>
          </p:grpSpPr>
          <p:grpSp>
            <p:nvGrpSpPr>
              <p:cNvPr id="15" name="Groupe 14"/>
              <p:cNvGrpSpPr/>
              <p:nvPr/>
            </p:nvGrpSpPr>
            <p:grpSpPr>
              <a:xfrm>
                <a:off x="2963745" y="1463838"/>
                <a:ext cx="3543017" cy="4896004"/>
                <a:chOff x="2646418" y="1412419"/>
                <a:chExt cx="3543017" cy="4896004"/>
              </a:xfrm>
            </p:grpSpPr>
            <p:sp>
              <p:nvSpPr>
                <p:cNvPr id="26" name="ZoneTexte 25"/>
                <p:cNvSpPr txBox="1"/>
                <p:nvPr/>
              </p:nvSpPr>
              <p:spPr>
                <a:xfrm>
                  <a:off x="2646418" y="1412419"/>
                  <a:ext cx="15781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err="1" smtClean="0"/>
                    <a:t>Myrrha</a:t>
                  </a:r>
                  <a:endParaRPr lang="fr-FR" dirty="0"/>
                </a:p>
              </p:txBody>
            </p:sp>
            <p:sp>
              <p:nvSpPr>
                <p:cNvPr id="27" name="ZoneTexte 26"/>
                <p:cNvSpPr txBox="1"/>
                <p:nvPr/>
              </p:nvSpPr>
              <p:spPr>
                <a:xfrm>
                  <a:off x="4611248" y="1412419"/>
                  <a:ext cx="15781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dirty="0" smtClean="0"/>
                    <a:t>SSR2</a:t>
                  </a:r>
                  <a:endParaRPr lang="fr-FR" dirty="0"/>
                </a:p>
              </p:txBody>
            </p:sp>
            <p:cxnSp>
              <p:nvCxnSpPr>
                <p:cNvPr id="28" name="Connecteur droit 27"/>
                <p:cNvCxnSpPr/>
                <p:nvPr/>
              </p:nvCxnSpPr>
              <p:spPr>
                <a:xfrm>
                  <a:off x="4229691" y="1711090"/>
                  <a:ext cx="0" cy="459733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" name="Connecteur droit 15"/>
              <p:cNvCxnSpPr/>
              <p:nvPr/>
            </p:nvCxnSpPr>
            <p:spPr>
              <a:xfrm>
                <a:off x="4553356" y="2981301"/>
                <a:ext cx="1364465" cy="0"/>
              </a:xfrm>
              <a:prstGeom prst="line">
                <a:avLst/>
              </a:prstGeom>
              <a:ln w="2857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necteur droit 16"/>
              <p:cNvCxnSpPr/>
              <p:nvPr/>
            </p:nvCxnSpPr>
            <p:spPr>
              <a:xfrm>
                <a:off x="4553356" y="2611861"/>
                <a:ext cx="1364465" cy="0"/>
              </a:xfrm>
              <a:prstGeom prst="line">
                <a:avLst/>
              </a:prstGeom>
              <a:ln w="2857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Ellipse 17"/>
              <p:cNvSpPr/>
              <p:nvPr/>
            </p:nvSpPr>
            <p:spPr>
              <a:xfrm>
                <a:off x="5181238" y="2611861"/>
                <a:ext cx="305263" cy="320055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ZoneTexte 18"/>
              <p:cNvSpPr txBox="1"/>
              <p:nvPr/>
            </p:nvSpPr>
            <p:spPr>
              <a:xfrm>
                <a:off x="5717668" y="1456197"/>
                <a:ext cx="3676007" cy="1500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latin typeface="+mn-lt"/>
                  </a:rPr>
                  <a:t>Local area </a:t>
                </a:r>
                <a:r>
                  <a:rPr lang="fr-FR" u="sng" dirty="0" err="1" smtClean="0">
                    <a:latin typeface="+mn-lt"/>
                  </a:rPr>
                  <a:t>never</a:t>
                </a:r>
                <a:r>
                  <a:rPr lang="fr-FR" dirty="0" smtClean="0">
                    <a:latin typeface="+mn-lt"/>
                  </a:rPr>
                  <a:t> </a:t>
                </a:r>
                <a:r>
                  <a:rPr lang="fr-FR" dirty="0" err="1" smtClean="0">
                    <a:latin typeface="+mn-lt"/>
                  </a:rPr>
                  <a:t>cleaned</a:t>
                </a:r>
                <a:r>
                  <a:rPr lang="fr-FR" dirty="0" smtClean="0">
                    <a:latin typeface="+mn-lt"/>
                  </a:rPr>
                  <a:t> by 30° jets by the </a:t>
                </a:r>
                <a:r>
                  <a:rPr lang="fr-FR" dirty="0" err="1" smtClean="0">
                    <a:latin typeface="+mn-lt"/>
                  </a:rPr>
                  <a:t>beam</a:t>
                </a:r>
                <a:r>
                  <a:rPr lang="fr-FR" dirty="0" smtClean="0">
                    <a:latin typeface="+mn-lt"/>
                  </a:rPr>
                  <a:t> port due to the </a:t>
                </a:r>
                <a:r>
                  <a:rPr lang="fr-FR" dirty="0" err="1" smtClean="0">
                    <a:latin typeface="+mn-lt"/>
                  </a:rPr>
                  <a:t>turning</a:t>
                </a:r>
                <a:r>
                  <a:rPr lang="fr-FR" dirty="0" smtClean="0">
                    <a:latin typeface="+mn-lt"/>
                  </a:rPr>
                  <a:t> point</a:t>
                </a:r>
              </a:p>
              <a:p>
                <a:endParaRPr lang="fr-FR" dirty="0" smtClean="0">
                  <a:latin typeface="+mn-lt"/>
                </a:endParaRPr>
              </a:p>
            </p:txBody>
          </p:sp>
          <p:sp>
            <p:nvSpPr>
              <p:cNvPr id="20" name="ZoneTexte 19"/>
              <p:cNvSpPr txBox="1"/>
              <p:nvPr/>
            </p:nvSpPr>
            <p:spPr>
              <a:xfrm>
                <a:off x="301823" y="2755756"/>
                <a:ext cx="275462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Local area </a:t>
                </a:r>
                <a:r>
                  <a:rPr lang="fr-FR" dirty="0" err="1" smtClean="0"/>
                  <a:t>probably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cleaned</a:t>
                </a:r>
                <a:r>
                  <a:rPr lang="fr-FR" dirty="0" smtClean="0"/>
                  <a:t> by the 30° jets </a:t>
                </a:r>
                <a:r>
                  <a:rPr lang="fr-FR" u="sng" dirty="0" smtClean="0"/>
                  <a:t>all </a:t>
                </a:r>
                <a:r>
                  <a:rPr lang="fr-FR" u="sng" dirty="0" err="1" smtClean="0"/>
                  <a:t>around</a:t>
                </a:r>
                <a:r>
                  <a:rPr lang="fr-FR" u="sng" dirty="0" smtClean="0"/>
                  <a:t> the </a:t>
                </a:r>
                <a:r>
                  <a:rPr lang="fr-FR" u="sng" dirty="0" err="1" smtClean="0"/>
                  <a:t>circumference</a:t>
                </a:r>
                <a:endParaRPr lang="fr-FR" u="sng" dirty="0" smtClean="0"/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3134258" y="3203544"/>
                <a:ext cx="1364465" cy="0"/>
              </a:xfrm>
              <a:prstGeom prst="line">
                <a:avLst/>
              </a:prstGeom>
              <a:ln w="2857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eur droit 21"/>
              <p:cNvCxnSpPr/>
              <p:nvPr/>
            </p:nvCxnSpPr>
            <p:spPr>
              <a:xfrm>
                <a:off x="2706451" y="2815405"/>
                <a:ext cx="1364465" cy="0"/>
              </a:xfrm>
              <a:prstGeom prst="line">
                <a:avLst/>
              </a:prstGeom>
              <a:ln w="2857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riangle isocèle 22"/>
              <p:cNvSpPr/>
              <p:nvPr/>
            </p:nvSpPr>
            <p:spPr>
              <a:xfrm rot="8840782">
                <a:off x="3818890" y="2267418"/>
                <a:ext cx="198330" cy="2021912"/>
              </a:xfrm>
              <a:prstGeom prst="triangl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ZoneTexte 23"/>
              <p:cNvSpPr txBox="1"/>
              <p:nvPr/>
            </p:nvSpPr>
            <p:spPr>
              <a:xfrm>
                <a:off x="2754612" y="2113325"/>
                <a:ext cx="131630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i="1" dirty="0" err="1" smtClean="0">
                    <a:solidFill>
                      <a:srgbClr val="FF0000"/>
                    </a:solidFill>
                    <a:latin typeface="+mn-lt"/>
                  </a:rPr>
                  <a:t>Diverging</a:t>
                </a:r>
                <a:r>
                  <a:rPr lang="fr-FR" sz="1200" i="1" dirty="0" smtClean="0">
                    <a:solidFill>
                      <a:srgbClr val="FF0000"/>
                    </a:solidFill>
                    <a:latin typeface="+mn-lt"/>
                  </a:rPr>
                  <a:t> jet</a:t>
                </a:r>
              </a:p>
            </p:txBody>
          </p:sp>
          <p:sp>
            <p:nvSpPr>
              <p:cNvPr id="25" name="Triangle isocèle 24"/>
              <p:cNvSpPr/>
              <p:nvPr/>
            </p:nvSpPr>
            <p:spPr>
              <a:xfrm rot="12967114" flipH="1">
                <a:off x="4992933" y="2416255"/>
                <a:ext cx="198330" cy="1724238"/>
              </a:xfrm>
              <a:prstGeom prst="triangl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4" name="ZoneTexte 13"/>
            <p:cNvSpPr txBox="1"/>
            <p:nvPr/>
          </p:nvSpPr>
          <p:spPr>
            <a:xfrm>
              <a:off x="-1059078" y="4556066"/>
              <a:ext cx="3127133" cy="1500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800" dirty="0" err="1" smtClean="0">
                  <a:latin typeface="+mn-lt"/>
                </a:rPr>
                <a:t>Only</a:t>
              </a:r>
              <a:r>
                <a:rPr lang="fr-FR" sz="1800" dirty="0" smtClean="0">
                  <a:latin typeface="+mn-lt"/>
                </a:rPr>
                <a:t> the areas </a:t>
              </a:r>
              <a:r>
                <a:rPr lang="fr-FR" sz="1800" dirty="0" err="1" smtClean="0">
                  <a:latin typeface="+mn-lt"/>
                </a:rPr>
                <a:t>above</a:t>
              </a:r>
              <a:r>
                <a:rPr lang="fr-FR" sz="1800" dirty="0" smtClean="0">
                  <a:latin typeface="+mn-lt"/>
                </a:rPr>
                <a:t> and </a:t>
              </a:r>
              <a:r>
                <a:rPr lang="fr-FR" sz="1800" dirty="0" err="1" smtClean="0">
                  <a:latin typeface="+mn-lt"/>
                </a:rPr>
                <a:t>below</a:t>
              </a:r>
              <a:r>
                <a:rPr lang="fr-FR" sz="1800" dirty="0" smtClean="0">
                  <a:latin typeface="+mn-lt"/>
                </a:rPr>
                <a:t> the </a:t>
              </a:r>
              <a:r>
                <a:rPr lang="fr-FR" sz="1800" dirty="0" err="1" smtClean="0">
                  <a:latin typeface="+mn-lt"/>
                </a:rPr>
                <a:t>Spoke</a:t>
              </a:r>
              <a:r>
                <a:rPr lang="fr-FR" sz="1800" dirty="0" smtClean="0">
                  <a:latin typeface="+mn-lt"/>
                </a:rPr>
                <a:t> bar are </a:t>
              </a:r>
              <a:r>
                <a:rPr lang="fr-FR" sz="1800" dirty="0" err="1" smtClean="0">
                  <a:latin typeface="+mn-lt"/>
                </a:rPr>
                <a:t>rinsed</a:t>
              </a:r>
              <a:r>
                <a:rPr lang="fr-FR" sz="1800" dirty="0" smtClean="0">
                  <a:latin typeface="+mn-lt"/>
                </a:rPr>
                <a:t> for </a:t>
              </a:r>
              <a:r>
                <a:rPr lang="fr-FR" sz="1800" dirty="0" err="1" smtClean="0">
                  <a:latin typeface="+mn-lt"/>
                </a:rPr>
                <a:t>both</a:t>
              </a:r>
              <a:r>
                <a:rPr lang="fr-FR" sz="1800" dirty="0" smtClean="0">
                  <a:latin typeface="+mn-lt"/>
                </a:rPr>
                <a:t> </a:t>
              </a:r>
              <a:r>
                <a:rPr lang="fr-FR" sz="1800" dirty="0" err="1" smtClean="0">
                  <a:latin typeface="+mn-lt"/>
                </a:rPr>
                <a:t>cavities</a:t>
              </a:r>
              <a:endParaRPr lang="fr-FR" sz="1800" dirty="0" smtClean="0">
                <a:latin typeface="+mn-lt"/>
              </a:endParaRPr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067" y="2049219"/>
            <a:ext cx="1625026" cy="199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23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120°C BAKING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99" name="Image 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04" y="828093"/>
            <a:ext cx="5514636" cy="4380296"/>
          </a:xfrm>
          <a:prstGeom prst="rect">
            <a:avLst/>
          </a:prstGeom>
        </p:spPr>
      </p:pic>
      <p:sp>
        <p:nvSpPr>
          <p:cNvPr id="100" name="ZoneTexte 99"/>
          <p:cNvSpPr txBox="1"/>
          <p:nvPr/>
        </p:nvSpPr>
        <p:spPr>
          <a:xfrm>
            <a:off x="8949984" y="1274940"/>
            <a:ext cx="26055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dirty="0" smtClean="0"/>
              <a:t>ZA03 :</a:t>
            </a:r>
          </a:p>
          <a:p>
            <a:r>
              <a:rPr lang="fr-FR" b="1" dirty="0" err="1" smtClean="0">
                <a:solidFill>
                  <a:srgbClr val="00B050"/>
                </a:solidFill>
              </a:rPr>
              <a:t>Rs</a:t>
            </a:r>
            <a:r>
              <a:rPr lang="fr-FR" b="1" dirty="0" smtClean="0">
                <a:solidFill>
                  <a:srgbClr val="00B050"/>
                </a:solidFill>
              </a:rPr>
              <a:t> (2K) = 3.75 </a:t>
            </a:r>
            <a:r>
              <a:rPr lang="fr-FR" b="1" dirty="0" err="1" smtClean="0">
                <a:solidFill>
                  <a:srgbClr val="00B050"/>
                </a:solidFill>
              </a:rPr>
              <a:t>nOhms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b="1" dirty="0" err="1" smtClean="0">
                <a:solidFill>
                  <a:srgbClr val="00B050"/>
                </a:solidFill>
              </a:rPr>
              <a:t>Rres</a:t>
            </a:r>
            <a:r>
              <a:rPr lang="fr-FR" b="1" dirty="0" smtClean="0">
                <a:solidFill>
                  <a:srgbClr val="00B050"/>
                </a:solidFill>
              </a:rPr>
              <a:t> = 2.65 </a:t>
            </a:r>
            <a:r>
              <a:rPr lang="fr-FR" b="1" dirty="0" err="1" smtClean="0">
                <a:solidFill>
                  <a:srgbClr val="00B050"/>
                </a:solidFill>
              </a:rPr>
              <a:t>nOhms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b="1" dirty="0" err="1" smtClean="0">
                <a:solidFill>
                  <a:srgbClr val="FF0000"/>
                </a:solidFill>
              </a:rPr>
              <a:t>Rbcs</a:t>
            </a:r>
            <a:r>
              <a:rPr lang="fr-FR" b="1" dirty="0" smtClean="0">
                <a:solidFill>
                  <a:srgbClr val="FF0000"/>
                </a:solidFill>
              </a:rPr>
              <a:t> (4K) = 39.2 </a:t>
            </a:r>
            <a:r>
              <a:rPr lang="fr-FR" b="1" dirty="0" err="1" smtClean="0">
                <a:solidFill>
                  <a:srgbClr val="FF0000"/>
                </a:solidFill>
              </a:rPr>
              <a:t>nOhms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dirty="0" err="1" smtClean="0"/>
              <a:t>Rbcs</a:t>
            </a:r>
            <a:r>
              <a:rPr lang="fr-FR" dirty="0" smtClean="0"/>
              <a:t> (2K) ~ 1.1 </a:t>
            </a:r>
            <a:r>
              <a:rPr lang="fr-FR" dirty="0" err="1" smtClean="0"/>
              <a:t>nOhms</a:t>
            </a:r>
            <a:endParaRPr lang="fr-FR" dirty="0" smtClean="0"/>
          </a:p>
        </p:txBody>
      </p:sp>
      <p:sp>
        <p:nvSpPr>
          <p:cNvPr id="101" name="ZoneTexte 100"/>
          <p:cNvSpPr txBox="1"/>
          <p:nvPr/>
        </p:nvSpPr>
        <p:spPr>
          <a:xfrm>
            <a:off x="8949984" y="4373745"/>
            <a:ext cx="26055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u="sng" dirty="0" smtClean="0"/>
              <a:t>ZA01 : </a:t>
            </a:r>
          </a:p>
          <a:p>
            <a:r>
              <a:rPr lang="fr-FR" b="1" dirty="0" err="1">
                <a:solidFill>
                  <a:srgbClr val="FF0000"/>
                </a:solidFill>
              </a:rPr>
              <a:t>Rs</a:t>
            </a:r>
            <a:r>
              <a:rPr lang="fr-FR" b="1" dirty="0">
                <a:solidFill>
                  <a:srgbClr val="FF0000"/>
                </a:solidFill>
              </a:rPr>
              <a:t> (2K) = 7</a:t>
            </a:r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nOhms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 err="1" smtClean="0">
                <a:solidFill>
                  <a:srgbClr val="FF0000"/>
                </a:solidFill>
              </a:rPr>
              <a:t>Rres</a:t>
            </a:r>
            <a:r>
              <a:rPr lang="fr-FR" b="1" dirty="0" smtClean="0">
                <a:solidFill>
                  <a:srgbClr val="FF0000"/>
                </a:solidFill>
              </a:rPr>
              <a:t> = 6 </a:t>
            </a:r>
            <a:r>
              <a:rPr lang="fr-FR" b="1" dirty="0" err="1" smtClean="0">
                <a:solidFill>
                  <a:srgbClr val="FF0000"/>
                </a:solidFill>
              </a:rPr>
              <a:t>nOhms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err="1" smtClean="0">
                <a:solidFill>
                  <a:srgbClr val="00B050"/>
                </a:solidFill>
              </a:rPr>
              <a:t>Rbcs</a:t>
            </a:r>
            <a:r>
              <a:rPr lang="fr-FR" b="1" dirty="0" smtClean="0">
                <a:solidFill>
                  <a:srgbClr val="00B050"/>
                </a:solidFill>
              </a:rPr>
              <a:t> (4K) = 26 </a:t>
            </a:r>
            <a:r>
              <a:rPr lang="fr-FR" b="1" dirty="0" err="1" smtClean="0">
                <a:solidFill>
                  <a:srgbClr val="00B050"/>
                </a:solidFill>
              </a:rPr>
              <a:t>nOhms</a:t>
            </a:r>
            <a:endParaRPr lang="fr-FR" b="1" dirty="0" smtClean="0">
              <a:solidFill>
                <a:srgbClr val="00B050"/>
              </a:solidFill>
            </a:endParaRPr>
          </a:p>
          <a:p>
            <a:r>
              <a:rPr lang="fr-FR" dirty="0" err="1" smtClean="0"/>
              <a:t>Rbcs</a:t>
            </a:r>
            <a:r>
              <a:rPr lang="fr-FR" dirty="0" smtClean="0"/>
              <a:t> (2K) ~ 1 </a:t>
            </a:r>
            <a:r>
              <a:rPr lang="fr-FR" dirty="0" err="1" smtClean="0"/>
              <a:t>nOhms</a:t>
            </a:r>
            <a:endParaRPr lang="fr-FR" dirty="0" smtClean="0"/>
          </a:p>
        </p:txBody>
      </p:sp>
      <p:sp>
        <p:nvSpPr>
          <p:cNvPr id="102" name="Double flèche verticale 101"/>
          <p:cNvSpPr/>
          <p:nvPr/>
        </p:nvSpPr>
        <p:spPr>
          <a:xfrm>
            <a:off x="9031160" y="2902606"/>
            <a:ext cx="406367" cy="13208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3" name="ZoneTexte 102"/>
          <p:cNvSpPr txBox="1"/>
          <p:nvPr/>
        </p:nvSpPr>
        <p:spPr>
          <a:xfrm>
            <a:off x="9602536" y="2833575"/>
            <a:ext cx="195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ZA03 : </a:t>
            </a:r>
            <a:r>
              <a:rPr lang="fr-FR" dirty="0" err="1" smtClean="0"/>
              <a:t>baked</a:t>
            </a:r>
            <a:r>
              <a:rPr lang="fr-FR" dirty="0" smtClean="0"/>
              <a:t> 12h</a:t>
            </a:r>
            <a:endParaRPr lang="fr-FR" dirty="0"/>
          </a:p>
        </p:txBody>
      </p:sp>
      <p:sp>
        <p:nvSpPr>
          <p:cNvPr id="104" name="ZoneTexte 103"/>
          <p:cNvSpPr txBox="1"/>
          <p:nvPr/>
        </p:nvSpPr>
        <p:spPr>
          <a:xfrm>
            <a:off x="9602536" y="3923106"/>
            <a:ext cx="1952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ZA01 : </a:t>
            </a:r>
            <a:r>
              <a:rPr lang="fr-FR" dirty="0" err="1" smtClean="0"/>
              <a:t>baked</a:t>
            </a:r>
            <a:r>
              <a:rPr lang="fr-FR" dirty="0" smtClean="0"/>
              <a:t> 48h</a:t>
            </a:r>
            <a:endParaRPr lang="fr-FR" dirty="0"/>
          </a:p>
        </p:txBody>
      </p:sp>
      <p:pic>
        <p:nvPicPr>
          <p:cNvPr id="105" name="Imag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140" y="3736620"/>
            <a:ext cx="3187835" cy="2588643"/>
          </a:xfrm>
          <a:prstGeom prst="rect">
            <a:avLst/>
          </a:prstGeom>
        </p:spPr>
      </p:pic>
      <p:sp>
        <p:nvSpPr>
          <p:cNvPr id="106" name="ZoneTexte 105"/>
          <p:cNvSpPr txBox="1"/>
          <p:nvPr/>
        </p:nvSpPr>
        <p:spPr>
          <a:xfrm>
            <a:off x="2839822" y="1174044"/>
            <a:ext cx="86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ZA03</a:t>
            </a:r>
            <a:endParaRPr lang="fr-FR" b="1" dirty="0"/>
          </a:p>
        </p:txBody>
      </p:sp>
      <p:sp>
        <p:nvSpPr>
          <p:cNvPr id="107" name="ZoneTexte 106"/>
          <p:cNvSpPr txBox="1"/>
          <p:nvPr/>
        </p:nvSpPr>
        <p:spPr>
          <a:xfrm>
            <a:off x="7191057" y="3923106"/>
            <a:ext cx="869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ZA01</a:t>
            </a:r>
            <a:endParaRPr lang="fr-FR" b="1" dirty="0"/>
          </a:p>
        </p:txBody>
      </p:sp>
      <p:sp>
        <p:nvSpPr>
          <p:cNvPr id="108" name="ZoneTexte 107"/>
          <p:cNvSpPr txBox="1"/>
          <p:nvPr/>
        </p:nvSpPr>
        <p:spPr>
          <a:xfrm>
            <a:off x="2881478" y="2448957"/>
            <a:ext cx="585858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Baking</a:t>
            </a:r>
            <a:r>
              <a:rPr lang="fr-FR" sz="2000" dirty="0" smtClean="0"/>
              <a:t>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required</a:t>
            </a:r>
            <a:r>
              <a:rPr lang="fr-FR" sz="2000" dirty="0" smtClean="0"/>
              <a:t> for </a:t>
            </a:r>
            <a:r>
              <a:rPr lang="fr-FR" sz="2000" dirty="0" err="1" smtClean="0"/>
              <a:t>multipacting</a:t>
            </a:r>
            <a:r>
              <a:rPr lang="fr-FR" sz="2000" dirty="0" smtClean="0"/>
              <a:t> mitigation but </a:t>
            </a:r>
            <a:r>
              <a:rPr lang="fr-FR" sz="2000" dirty="0" err="1" smtClean="0"/>
              <a:t>should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limited</a:t>
            </a:r>
            <a:r>
              <a:rPr lang="fr-FR" sz="2000" dirty="0" smtClean="0"/>
              <a:t> to </a:t>
            </a:r>
            <a:r>
              <a:rPr lang="fr-FR" sz="2000" dirty="0" err="1" smtClean="0"/>
              <a:t>limit</a:t>
            </a:r>
            <a:r>
              <a:rPr lang="fr-FR" sz="2000" dirty="0" smtClean="0"/>
              <a:t> </a:t>
            </a:r>
            <a:r>
              <a:rPr lang="fr-FR" sz="2000" dirty="0" err="1" smtClean="0"/>
              <a:t>Qo</a:t>
            </a:r>
            <a:r>
              <a:rPr lang="fr-FR" sz="2000" dirty="0" smtClean="0"/>
              <a:t> </a:t>
            </a:r>
            <a:r>
              <a:rPr lang="fr-FR" sz="2000" dirty="0" err="1" smtClean="0"/>
              <a:t>degradation</a:t>
            </a:r>
            <a:r>
              <a:rPr lang="fr-FR" sz="2000" dirty="0" smtClean="0"/>
              <a:t> at 2K</a:t>
            </a:r>
            <a:endParaRPr lang="fr-FR" sz="2000" dirty="0"/>
          </a:p>
        </p:txBody>
      </p:sp>
      <p:sp>
        <p:nvSpPr>
          <p:cNvPr id="109" name="ZoneTexte 108"/>
          <p:cNvSpPr txBox="1"/>
          <p:nvPr/>
        </p:nvSpPr>
        <p:spPr>
          <a:xfrm>
            <a:off x="2881478" y="3240027"/>
            <a:ext cx="585858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000" dirty="0" err="1" smtClean="0"/>
              <a:t>Reducing</a:t>
            </a:r>
            <a:r>
              <a:rPr lang="fr-FR" sz="2000" dirty="0" smtClean="0"/>
              <a:t> the </a:t>
            </a:r>
            <a:r>
              <a:rPr lang="fr-FR" sz="2000" dirty="0" err="1" smtClean="0"/>
              <a:t>baking</a:t>
            </a:r>
            <a:r>
              <a:rPr lang="fr-FR" sz="2000" dirty="0" smtClean="0"/>
              <a:t> </a:t>
            </a:r>
            <a:r>
              <a:rPr lang="fr-FR" sz="2000" dirty="0" err="1" smtClean="0"/>
              <a:t>from</a:t>
            </a:r>
            <a:r>
              <a:rPr lang="fr-FR" sz="2000" dirty="0" smtClean="0"/>
              <a:t> 48h down to 12h </a:t>
            </a:r>
            <a:r>
              <a:rPr lang="fr-FR" sz="2000" dirty="0" err="1" smtClean="0"/>
              <a:t>didn’t</a:t>
            </a:r>
            <a:r>
              <a:rPr lang="fr-FR" sz="2000" dirty="0" smtClean="0"/>
              <a:t> change </a:t>
            </a:r>
            <a:r>
              <a:rPr lang="fr-FR" sz="2000" dirty="0" err="1" smtClean="0"/>
              <a:t>multipacting</a:t>
            </a:r>
            <a:r>
              <a:rPr lang="fr-FR" sz="2000" dirty="0" smtClean="0"/>
              <a:t> </a:t>
            </a:r>
            <a:r>
              <a:rPr lang="fr-FR" sz="2000" dirty="0" err="1" smtClean="0"/>
              <a:t>conditioning</a:t>
            </a:r>
            <a:r>
              <a:rPr lang="fr-FR" sz="2000" dirty="0" smtClean="0"/>
              <a:t> duration!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369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2"/>
          </p:nvPr>
        </p:nvSpPr>
        <p:spPr>
          <a:xfrm>
            <a:off x="1243982" y="1185249"/>
            <a:ext cx="8239652" cy="4771413"/>
          </a:xfrm>
        </p:spPr>
        <p:txBody>
          <a:bodyPr/>
          <a:lstStyle/>
          <a:p>
            <a:r>
              <a:rPr lang="fr-FR" dirty="0" smtClean="0"/>
              <a:t>SSR2 </a:t>
            </a:r>
            <a:r>
              <a:rPr lang="fr-FR" dirty="0" err="1" smtClean="0"/>
              <a:t>cavity</a:t>
            </a:r>
            <a:endParaRPr lang="fr-FR" dirty="0" smtClean="0"/>
          </a:p>
          <a:p>
            <a:r>
              <a:rPr lang="fr-FR" dirty="0" err="1" smtClean="0"/>
              <a:t>Processing</a:t>
            </a:r>
            <a:r>
              <a:rPr lang="fr-FR" dirty="0" smtClean="0"/>
              <a:t> and </a:t>
            </a:r>
            <a:r>
              <a:rPr lang="fr-FR" dirty="0" err="1" smtClean="0"/>
              <a:t>testing</a:t>
            </a:r>
            <a:r>
              <a:rPr lang="fr-FR" dirty="0" smtClean="0"/>
              <a:t> </a:t>
            </a:r>
            <a:r>
              <a:rPr lang="fr-FR" dirty="0" err="1" smtClean="0"/>
              <a:t>strategy</a:t>
            </a:r>
            <a:endParaRPr lang="fr-FR" dirty="0" smtClean="0"/>
          </a:p>
          <a:p>
            <a:r>
              <a:rPr lang="fr-FR" dirty="0" smtClean="0"/>
              <a:t>Test </a:t>
            </a:r>
            <a:r>
              <a:rPr lang="fr-FR" dirty="0" err="1" smtClean="0"/>
              <a:t>results</a:t>
            </a:r>
            <a:r>
              <a:rPr lang="fr-FR" dirty="0" smtClean="0"/>
              <a:t> and </a:t>
            </a:r>
            <a:r>
              <a:rPr lang="fr-FR" dirty="0" err="1" smtClean="0"/>
              <a:t>improvements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133819" y="2890025"/>
            <a:ext cx="79243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u="sng" dirty="0" smtClean="0"/>
              <a:t>RELATED TALKS AT THIS TTC </a:t>
            </a:r>
            <a:r>
              <a:rPr lang="en-US" sz="1600" dirty="0" smtClean="0"/>
              <a:t>:</a:t>
            </a:r>
          </a:p>
          <a:p>
            <a:pPr marL="171450" indent="-171450">
              <a:buFontTx/>
              <a:buChar char="-"/>
            </a:pPr>
            <a:r>
              <a:rPr lang="en-US" sz="1600" dirty="0" smtClean="0"/>
              <a:t>D. </a:t>
            </a:r>
            <a:r>
              <a:rPr lang="en-US" sz="1600" dirty="0" err="1" smtClean="0"/>
              <a:t>Passarelli</a:t>
            </a:r>
            <a:r>
              <a:rPr lang="en-US" sz="1600" dirty="0"/>
              <a:t>, Recent Progress on PIP-II </a:t>
            </a:r>
            <a:r>
              <a:rPr lang="en-US" sz="1600" dirty="0" smtClean="0"/>
              <a:t>project, plenary session, </a:t>
            </a:r>
            <a:r>
              <a:rPr lang="en-US" sz="1600" dirty="0" smtClean="0"/>
              <a:t>Wednesday</a:t>
            </a:r>
            <a:endParaRPr lang="en-US" sz="1600" dirty="0" smtClean="0"/>
          </a:p>
          <a:p>
            <a:pPr marL="171450" indent="-171450">
              <a:buFontTx/>
              <a:buChar char="-"/>
            </a:pPr>
            <a:r>
              <a:rPr lang="fr-FR" sz="1600" dirty="0" smtClean="0"/>
              <a:t>M</a:t>
            </a:r>
            <a:r>
              <a:rPr lang="fr-FR" sz="1600" dirty="0"/>
              <a:t>. </a:t>
            </a:r>
            <a:r>
              <a:rPr lang="fr-FR" sz="1600" dirty="0" smtClean="0"/>
              <a:t>Parise, </a:t>
            </a:r>
            <a:r>
              <a:rPr lang="en-US" sz="1600" dirty="0"/>
              <a:t>Fabrication experience of PIP-II SSR1 and SSR2 </a:t>
            </a:r>
            <a:r>
              <a:rPr lang="en-US" sz="1600" dirty="0" smtClean="0"/>
              <a:t>cavities, WP2, Wednesday</a:t>
            </a:r>
            <a:endParaRPr lang="fr-FR" sz="1600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sz="half" idx="2"/>
          </p:nvPr>
        </p:nvSpPr>
        <p:spPr>
          <a:xfrm>
            <a:off x="1431454" y="4276859"/>
            <a:ext cx="9660616" cy="149910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2000" dirty="0" err="1" smtClean="0"/>
              <a:t>Would</a:t>
            </a:r>
            <a:r>
              <a:rPr lang="fr-FR" sz="2000" dirty="0" smtClean="0"/>
              <a:t> </a:t>
            </a:r>
            <a:r>
              <a:rPr lang="fr-FR" sz="2000" dirty="0" err="1" smtClean="0"/>
              <a:t>like</a:t>
            </a:r>
            <a:r>
              <a:rPr lang="fr-FR" sz="2000" dirty="0" smtClean="0"/>
              <a:t> to </a:t>
            </a:r>
            <a:r>
              <a:rPr lang="fr-FR" sz="2000" dirty="0" err="1" smtClean="0"/>
              <a:t>thank</a:t>
            </a:r>
            <a:r>
              <a:rPr lang="fr-FR" sz="2000" dirty="0" smtClean="0"/>
              <a:t> all </a:t>
            </a:r>
            <a:r>
              <a:rPr lang="fr-FR" sz="2000" dirty="0" err="1" smtClean="0"/>
              <a:t>contributors</a:t>
            </a:r>
            <a:r>
              <a:rPr lang="fr-FR" sz="2000" dirty="0" smtClean="0"/>
              <a:t> :</a:t>
            </a:r>
          </a:p>
          <a:p>
            <a:pPr lvl="1"/>
            <a:r>
              <a:rPr lang="fr-FR" sz="1660" dirty="0" smtClean="0"/>
              <a:t>@ IJCLab : Patricia Duchesne and all </a:t>
            </a:r>
            <a:r>
              <a:rPr lang="fr-FR" sz="1660" dirty="0" err="1" smtClean="0"/>
              <a:t>technicians</a:t>
            </a:r>
            <a:r>
              <a:rPr lang="fr-FR" sz="1660" dirty="0" smtClean="0"/>
              <a:t> of </a:t>
            </a:r>
            <a:r>
              <a:rPr lang="fr-FR" sz="1660" dirty="0" err="1" smtClean="0"/>
              <a:t>cryogenic</a:t>
            </a:r>
            <a:r>
              <a:rPr lang="fr-FR" sz="1660" dirty="0" smtClean="0"/>
              <a:t> group and SUPRATECH </a:t>
            </a:r>
            <a:r>
              <a:rPr lang="fr-FR" sz="1660" dirty="0" err="1" smtClean="0"/>
              <a:t>platform</a:t>
            </a:r>
            <a:endParaRPr lang="fr-FR" sz="1660" dirty="0" smtClean="0"/>
          </a:p>
          <a:p>
            <a:pPr lvl="1"/>
            <a:r>
              <a:rPr lang="fr-FR" sz="1660" dirty="0" smtClean="0"/>
              <a:t>@ FNAL : </a:t>
            </a:r>
            <a:r>
              <a:rPr lang="fr-FR" sz="1660" dirty="0" err="1" smtClean="0"/>
              <a:t>Mattia</a:t>
            </a:r>
            <a:r>
              <a:rPr lang="fr-FR" sz="1660" dirty="0" smtClean="0"/>
              <a:t> Parise, Donato </a:t>
            </a:r>
            <a:r>
              <a:rPr lang="fr-FR" sz="1660" dirty="0" err="1" smtClean="0"/>
              <a:t>Passarelli</a:t>
            </a:r>
            <a:r>
              <a:rPr lang="fr-FR" sz="1660" dirty="0" smtClean="0"/>
              <a:t>, Laura </a:t>
            </a:r>
            <a:r>
              <a:rPr lang="fr-FR" sz="1660" dirty="0" err="1" smtClean="0"/>
              <a:t>Grassellino</a:t>
            </a:r>
            <a:r>
              <a:rPr lang="fr-FR" sz="1660" dirty="0" smtClean="0"/>
              <a:t>, Alex </a:t>
            </a:r>
            <a:r>
              <a:rPr lang="fr-FR" sz="1660" dirty="0" err="1" smtClean="0"/>
              <a:t>Sukhanov</a:t>
            </a:r>
            <a:r>
              <a:rPr lang="fr-FR" sz="1660" dirty="0" smtClean="0"/>
              <a:t> and all people </a:t>
            </a:r>
            <a:r>
              <a:rPr lang="fr-FR" sz="1660" dirty="0" err="1" smtClean="0"/>
              <a:t>involved</a:t>
            </a:r>
            <a:r>
              <a:rPr lang="fr-FR" sz="1660" dirty="0" smtClean="0"/>
              <a:t> in PIP-II </a:t>
            </a:r>
            <a:r>
              <a:rPr lang="fr-FR" sz="1660" dirty="0" err="1" smtClean="0"/>
              <a:t>project</a:t>
            </a:r>
            <a:r>
              <a:rPr lang="fr-FR" sz="1660" dirty="0" smtClean="0"/>
              <a:t>.</a:t>
            </a:r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5484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35019" y="190381"/>
            <a:ext cx="8870160" cy="488983"/>
          </a:xfrm>
        </p:spPr>
        <p:txBody>
          <a:bodyPr>
            <a:normAutofit/>
          </a:bodyPr>
          <a:lstStyle/>
          <a:p>
            <a:r>
              <a:rPr lang="fr-FR" b="0" dirty="0" smtClean="0"/>
              <a:t>Niobium </a:t>
            </a:r>
            <a:r>
              <a:rPr lang="fr-FR" b="0" dirty="0" err="1" smtClean="0"/>
              <a:t>marking</a:t>
            </a:r>
            <a:r>
              <a:rPr lang="fr-FR" b="0" dirty="0" smtClean="0"/>
              <a:t> </a:t>
            </a:r>
            <a:r>
              <a:rPr lang="fr-FR" b="0" dirty="0" err="1" smtClean="0"/>
              <a:t>with</a:t>
            </a:r>
            <a:r>
              <a:rPr lang="fr-FR" b="0" dirty="0" smtClean="0"/>
              <a:t> HPR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SSR2  PIP-II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grpSp>
        <p:nvGrpSpPr>
          <p:cNvPr id="19" name="Groupe 18"/>
          <p:cNvGrpSpPr>
            <a:grpSpLocks noChangeAspect="1"/>
          </p:cNvGrpSpPr>
          <p:nvPr/>
        </p:nvGrpSpPr>
        <p:grpSpPr>
          <a:xfrm>
            <a:off x="7173910" y="836408"/>
            <a:ext cx="1800208" cy="1693023"/>
            <a:chOff x="2513929" y="3375759"/>
            <a:chExt cx="3600416" cy="3386045"/>
          </a:xfrm>
        </p:grpSpPr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21" name="Groupe 20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4" name="Connecteur droit 23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Rectangle 21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910" y="2647077"/>
            <a:ext cx="3573603" cy="3671702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83" y="828498"/>
            <a:ext cx="6795785" cy="5490281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435555" y="4734719"/>
            <a:ext cx="6221239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err="1" smtClean="0"/>
              <a:t>Strong</a:t>
            </a:r>
            <a:r>
              <a:rPr lang="fr-FR" sz="2000" dirty="0" smtClean="0"/>
              <a:t> </a:t>
            </a:r>
            <a:r>
              <a:rPr lang="fr-FR" sz="2000" dirty="0" err="1" smtClean="0"/>
              <a:t>oxidation</a:t>
            </a:r>
            <a:r>
              <a:rPr lang="fr-FR" sz="2000" dirty="0" smtClean="0"/>
              <a:t> marks on </a:t>
            </a:r>
            <a:r>
              <a:rPr lang="fr-FR" sz="2000" dirty="0" err="1" smtClean="0"/>
              <a:t>Spoke</a:t>
            </a:r>
            <a:r>
              <a:rPr lang="fr-FR" sz="2000" dirty="0" smtClean="0"/>
              <a:t> bar due to accumulation of water impact</a:t>
            </a:r>
          </a:p>
          <a:p>
            <a:r>
              <a:rPr lang="fr-FR" sz="2000" dirty="0" err="1" smtClean="0"/>
              <a:t>Does</a:t>
            </a:r>
            <a:r>
              <a:rPr lang="fr-FR" sz="2000" dirty="0" smtClean="0"/>
              <a:t> not </a:t>
            </a:r>
            <a:r>
              <a:rPr lang="fr-FR" sz="2000" dirty="0" err="1" smtClean="0"/>
              <a:t>promote</a:t>
            </a:r>
            <a:r>
              <a:rPr lang="fr-FR" sz="2000" dirty="0" smtClean="0"/>
              <a:t> </a:t>
            </a:r>
            <a:r>
              <a:rPr lang="fr-FR" sz="2000" dirty="0" err="1" smtClean="0"/>
              <a:t>field</a:t>
            </a:r>
            <a:r>
              <a:rPr lang="fr-FR" sz="2000" dirty="0" smtClean="0"/>
              <a:t> </a:t>
            </a:r>
            <a:r>
              <a:rPr lang="fr-FR" sz="2000" dirty="0" err="1" smtClean="0"/>
              <a:t>emission</a:t>
            </a:r>
            <a:r>
              <a:rPr lang="fr-FR" sz="2000" dirty="0" smtClean="0"/>
              <a:t> but </a:t>
            </a:r>
            <a:r>
              <a:rPr lang="fr-FR" sz="2000" dirty="0" err="1" smtClean="0"/>
              <a:t>should</a:t>
            </a:r>
            <a:r>
              <a:rPr lang="fr-FR" sz="2000" dirty="0" smtClean="0"/>
              <a:t> </a:t>
            </a:r>
            <a:r>
              <a:rPr lang="fr-FR" sz="2000" dirty="0" err="1" smtClean="0"/>
              <a:t>be</a:t>
            </a:r>
            <a:r>
              <a:rPr lang="fr-FR" sz="2000" dirty="0" smtClean="0"/>
              <a:t> </a:t>
            </a:r>
            <a:r>
              <a:rPr lang="fr-FR" sz="2000" dirty="0" err="1" smtClean="0"/>
              <a:t>avoided</a:t>
            </a:r>
            <a:endParaRPr lang="fr-FR" sz="2000" dirty="0" smtClean="0"/>
          </a:p>
          <a:p>
            <a:r>
              <a:rPr lang="fr-FR" sz="2000" dirty="0" smtClean="0"/>
              <a:t>=&gt; </a:t>
            </a:r>
            <a:r>
              <a:rPr lang="fr-FR" sz="2000" dirty="0" err="1" smtClean="0"/>
              <a:t>Adapt</a:t>
            </a:r>
            <a:r>
              <a:rPr lang="fr-FR" sz="2000" dirty="0" smtClean="0"/>
              <a:t> HPR </a:t>
            </a:r>
            <a:r>
              <a:rPr lang="fr-FR" sz="2000" dirty="0" err="1" smtClean="0"/>
              <a:t>procedure</a:t>
            </a:r>
            <a:r>
              <a:rPr lang="fr-FR" sz="2000" dirty="0" smtClean="0"/>
              <a:t> to </a:t>
            </a:r>
            <a:r>
              <a:rPr lang="fr-FR" sz="2000" dirty="0" err="1" smtClean="0"/>
              <a:t>limit</a:t>
            </a:r>
            <a:r>
              <a:rPr lang="fr-FR" sz="2000" dirty="0" smtClean="0"/>
              <a:t> </a:t>
            </a:r>
            <a:r>
              <a:rPr lang="fr-FR" sz="2000" dirty="0" err="1" smtClean="0"/>
              <a:t>oxidation</a:t>
            </a:r>
            <a:r>
              <a:rPr lang="fr-FR" sz="2000" dirty="0" smtClean="0"/>
              <a:t> marks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1675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SSR2 CAVITY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4961437" y="896747"/>
            <a:ext cx="3351495" cy="2800767"/>
          </a:xfrm>
          <a:prstGeom prst="rect">
            <a:avLst/>
          </a:prstGeom>
          <a:gradFill rotWithShape="1">
            <a:gsLst>
              <a:gs pos="0">
                <a:srgbClr val="004C97">
                  <a:tint val="100000"/>
                  <a:shade val="100000"/>
                  <a:satMod val="130000"/>
                </a:srgbClr>
              </a:gs>
              <a:gs pos="100000">
                <a:srgbClr val="004C97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rtlCol="0">
            <a:spAutoFit/>
          </a:bodyPr>
          <a:lstStyle/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Material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: 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Bulk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Niobium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  <a:sym typeface="Symbol" panose="05050102010706020507" pitchFamily="18" charset="2"/>
              </a:rPr>
              <a:t> = 0.472</a:t>
            </a:r>
            <a:endParaRPr lang="fr-FR" sz="1600" kern="0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F</a:t>
            </a:r>
            <a:r>
              <a:rPr lang="fr-FR" sz="1600" kern="0" baseline="-25000" dirty="0">
                <a:solidFill>
                  <a:srgbClr val="FFFFFF"/>
                </a:solidFill>
                <a:latin typeface="Arial"/>
                <a:cs typeface="Arial" charset="0"/>
              </a:rPr>
              <a:t>0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= 325 MHz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T : 2K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 err="1" smtClean="0">
                <a:solidFill>
                  <a:srgbClr val="FFFFFF"/>
                </a:solidFill>
                <a:latin typeface="Arial"/>
                <a:cs typeface="Arial" charset="0"/>
              </a:rPr>
              <a:t>Vacc</a:t>
            </a: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= 5 </a:t>
            </a: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MV, </a:t>
            </a:r>
            <a:r>
              <a:rPr lang="fr-FR" sz="1600" kern="0" dirty="0" err="1" smtClean="0">
                <a:solidFill>
                  <a:srgbClr val="FFFFFF"/>
                </a:solidFill>
                <a:latin typeface="Arial"/>
                <a:cs typeface="Arial" charset="0"/>
              </a:rPr>
              <a:t>Eacc</a:t>
            </a: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: 11.5 </a:t>
            </a: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MV/m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Qo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&gt; 8</a:t>
            </a:r>
            <a:r>
              <a:rPr lang="fr-FR" sz="1600" kern="0" baseline="30000" dirty="0">
                <a:solidFill>
                  <a:srgbClr val="FFFFFF"/>
                </a:solidFill>
                <a:latin typeface="Arial"/>
                <a:cs typeface="Arial" charset="0"/>
              </a:rPr>
              <a:t>E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9 @ 11.5 MV/m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Bpk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/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Eacc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= 6.75 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mT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/MV/m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Epk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/</a:t>
            </a:r>
            <a:r>
              <a:rPr lang="fr-FR" sz="1600" kern="0" dirty="0" err="1">
                <a:solidFill>
                  <a:srgbClr val="FFFFFF"/>
                </a:solidFill>
                <a:latin typeface="Arial"/>
                <a:cs typeface="Arial" charset="0"/>
              </a:rPr>
              <a:t>Eacc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= 3.5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r/Q = 305 </a:t>
            </a: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  <a:sym typeface="Symbol" panose="05050102010706020507" pitchFamily="18" charset="2"/>
              </a:rPr>
              <a:t></a:t>
            </a:r>
            <a:endParaRPr lang="fr-FR" sz="1600" kern="0" dirty="0">
              <a:solidFill>
                <a:srgbClr val="FFFFFF"/>
              </a:solidFill>
              <a:latin typeface="Arial"/>
              <a:cs typeface="Arial" charset="0"/>
            </a:endParaRP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G = </a:t>
            </a: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115</a:t>
            </a:r>
          </a:p>
          <a:p>
            <a:pPr defTabSz="388071">
              <a:buFont typeface="Wingdings" pitchFamily="2" charset="2"/>
              <a:buChar char="ü"/>
              <a:defRPr/>
            </a:pPr>
            <a:r>
              <a:rPr lang="fr-FR" sz="1600" kern="0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lang="fr-FR" sz="1600" kern="0" dirty="0" smtClean="0">
                <a:solidFill>
                  <a:srgbClr val="FFFFFF"/>
                </a:solidFill>
                <a:latin typeface="Arial"/>
                <a:cs typeface="Arial" charset="0"/>
              </a:rPr>
              <a:t>K = 40.06</a:t>
            </a:r>
            <a:endParaRPr lang="fr-FR" sz="1600" kern="0" dirty="0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2"/>
          <a:srcRect b="50687"/>
          <a:stretch/>
        </p:blipFill>
        <p:spPr>
          <a:xfrm>
            <a:off x="2798090" y="896747"/>
            <a:ext cx="1928312" cy="1972371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2"/>
          <a:srcRect t="49010"/>
          <a:stretch/>
        </p:blipFill>
        <p:spPr>
          <a:xfrm>
            <a:off x="786693" y="836980"/>
            <a:ext cx="1921404" cy="2032139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BC0C1BF2-1044-4318-94F5-79A704A7F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16" y="3084732"/>
            <a:ext cx="3107747" cy="3167566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67" y="894971"/>
            <a:ext cx="3143194" cy="28043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Espace réservé du contenu 2"/>
          <p:cNvSpPr>
            <a:spLocks noGrp="1"/>
          </p:cNvSpPr>
          <p:nvPr>
            <p:ph sz="half" idx="2"/>
          </p:nvPr>
        </p:nvSpPr>
        <p:spPr>
          <a:xfrm>
            <a:off x="4861949" y="3857801"/>
            <a:ext cx="3450984" cy="2064972"/>
          </a:xfrm>
        </p:spPr>
        <p:txBody>
          <a:bodyPr>
            <a:noAutofit/>
          </a:bodyPr>
          <a:lstStyle/>
          <a:p>
            <a:r>
              <a:rPr lang="fr-FR" sz="1600" dirty="0" smtClean="0"/>
              <a:t>RF design by Fermilab : </a:t>
            </a:r>
            <a:r>
              <a:rPr lang="fr-FR" sz="1600" dirty="0" err="1" smtClean="0"/>
              <a:t>optimized</a:t>
            </a:r>
            <a:r>
              <a:rPr lang="fr-FR" sz="1600" dirty="0" smtClean="0"/>
              <a:t> for </a:t>
            </a:r>
            <a:r>
              <a:rPr lang="fr-FR" sz="1600" dirty="0" err="1" smtClean="0"/>
              <a:t>multipacting</a:t>
            </a:r>
            <a:r>
              <a:rPr lang="fr-FR" sz="1600" dirty="0" smtClean="0"/>
              <a:t> </a:t>
            </a:r>
            <a:r>
              <a:rPr lang="fr-FR" sz="1600" dirty="0" smtClean="0"/>
              <a:t>mitigation (</a:t>
            </a:r>
            <a:r>
              <a:rPr lang="fr-FR" sz="1600" dirty="0" err="1" smtClean="0"/>
              <a:t>inspired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</a:t>
            </a:r>
            <a:r>
              <a:rPr lang="fr-FR" sz="1600" dirty="0" err="1" smtClean="0"/>
              <a:t>Triumf</a:t>
            </a:r>
            <a:r>
              <a:rPr lang="fr-FR" sz="1600" dirty="0" smtClean="0"/>
              <a:t> Ballon </a:t>
            </a:r>
            <a:r>
              <a:rPr lang="fr-FR" sz="1600" dirty="0" err="1" smtClean="0"/>
              <a:t>Spoke</a:t>
            </a:r>
            <a:r>
              <a:rPr lang="fr-FR" sz="1600" dirty="0" smtClean="0"/>
              <a:t>, R. </a:t>
            </a:r>
            <a:r>
              <a:rPr lang="fr-FR" sz="1600" dirty="0" err="1" smtClean="0"/>
              <a:t>Laxdal</a:t>
            </a:r>
            <a:r>
              <a:rPr lang="fr-FR" sz="1600" dirty="0" smtClean="0"/>
              <a:t>)</a:t>
            </a:r>
            <a:endParaRPr lang="fr-FR" sz="1600" dirty="0" smtClean="0"/>
          </a:p>
          <a:p>
            <a:r>
              <a:rPr lang="fr-FR" sz="1600" dirty="0" err="1" smtClean="0"/>
              <a:t>Mechanical</a:t>
            </a:r>
            <a:r>
              <a:rPr lang="fr-FR" sz="1600" dirty="0" smtClean="0"/>
              <a:t> design by Fermilab and IJCLab : </a:t>
            </a:r>
            <a:r>
              <a:rPr lang="fr-FR" sz="1600" dirty="0" err="1" smtClean="0"/>
              <a:t>optimized</a:t>
            </a:r>
            <a:r>
              <a:rPr lang="fr-FR" sz="1600" dirty="0" smtClean="0"/>
              <a:t> for </a:t>
            </a:r>
            <a:r>
              <a:rPr lang="fr-FR" sz="1600" dirty="0" err="1" smtClean="0"/>
              <a:t>stability</a:t>
            </a:r>
            <a:r>
              <a:rPr lang="fr-FR" sz="1600" dirty="0" smtClean="0"/>
              <a:t> and </a:t>
            </a:r>
            <a:r>
              <a:rPr lang="fr-FR" sz="1600" dirty="0" err="1" smtClean="0"/>
              <a:t>tunability</a:t>
            </a:r>
            <a:r>
              <a:rPr lang="fr-FR" sz="1600" dirty="0" smtClean="0"/>
              <a:t> (</a:t>
            </a:r>
            <a:r>
              <a:rPr lang="fr-FR" sz="1600" dirty="0" err="1" smtClean="0"/>
              <a:t>lessons</a:t>
            </a:r>
            <a:r>
              <a:rPr lang="fr-FR" sz="1600" dirty="0" smtClean="0"/>
              <a:t> </a:t>
            </a:r>
            <a:r>
              <a:rPr lang="fr-FR" sz="1600" dirty="0" err="1" smtClean="0"/>
              <a:t>learned</a:t>
            </a:r>
            <a:r>
              <a:rPr lang="fr-FR" sz="1600" dirty="0" smtClean="0"/>
              <a:t> </a:t>
            </a:r>
            <a:r>
              <a:rPr lang="fr-FR" sz="1600" dirty="0" err="1" smtClean="0"/>
              <a:t>from</a:t>
            </a:r>
            <a:r>
              <a:rPr lang="fr-FR" sz="1600" dirty="0" smtClean="0"/>
              <a:t> SSR1 and ESS </a:t>
            </a:r>
            <a:r>
              <a:rPr lang="fr-FR" sz="1600" dirty="0" err="1" smtClean="0"/>
              <a:t>Spoke</a:t>
            </a:r>
            <a:r>
              <a:rPr lang="fr-FR" sz="1600" dirty="0" smtClean="0"/>
              <a:t>)</a:t>
            </a:r>
            <a:endParaRPr lang="fr-FR" sz="1600" dirty="0" smtClean="0"/>
          </a:p>
          <a:p>
            <a:endParaRPr lang="fr-FR" sz="1600" dirty="0" smtClean="0"/>
          </a:p>
          <a:p>
            <a:endParaRPr lang="fr-FR" sz="1600" dirty="0"/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A8F5D34D-F845-4EE9-AA07-9F04084FF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6871" y="3851174"/>
            <a:ext cx="3143194" cy="19729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/>
          <p:cNvSpPr/>
          <p:nvPr/>
        </p:nvSpPr>
        <p:spPr>
          <a:xfrm>
            <a:off x="4230308" y="5977779"/>
            <a:ext cx="7922503" cy="430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/>
              <a:t>P</a:t>
            </a:r>
            <a:r>
              <a:rPr lang="en-US" sz="1100" dirty="0"/>
              <a:t>. </a:t>
            </a:r>
            <a:r>
              <a:rPr lang="en-US" sz="1100" dirty="0" err="1"/>
              <a:t>Berrutti</a:t>
            </a:r>
            <a:r>
              <a:rPr lang="en-US" sz="1100" dirty="0"/>
              <a:t> et al., “New Design of SSR2 Spoke Cavity for PIP II SRF </a:t>
            </a:r>
            <a:r>
              <a:rPr lang="en-US" sz="1100" dirty="0" err="1"/>
              <a:t>Linac</a:t>
            </a:r>
            <a:r>
              <a:rPr lang="en-US" sz="1100" dirty="0"/>
              <a:t>”, </a:t>
            </a:r>
            <a:r>
              <a:rPr lang="en-US" sz="1100" dirty="0" smtClean="0"/>
              <a:t>SRF’19</a:t>
            </a:r>
            <a:r>
              <a:rPr lang="en-US" sz="1100" dirty="0"/>
              <a:t>, TUP066, Dresden, </a:t>
            </a:r>
            <a:r>
              <a:rPr lang="en-US" sz="1100" dirty="0" smtClean="0"/>
              <a:t>Germany</a:t>
            </a:r>
          </a:p>
          <a:p>
            <a:r>
              <a:rPr lang="fr-FR" sz="1100" dirty="0" smtClean="0"/>
              <a:t>M</a:t>
            </a:r>
            <a:r>
              <a:rPr lang="fr-FR" sz="1100" dirty="0"/>
              <a:t>. Parise et al., </a:t>
            </a:r>
            <a:r>
              <a:rPr lang="en-US" sz="1100" dirty="0"/>
              <a:t>“Mechanical Design and Fabrication Aspects of Prototype SSR2 Jacketed Cavities”, </a:t>
            </a:r>
            <a:r>
              <a:rPr lang="en-US" sz="1100" dirty="0" smtClean="0"/>
              <a:t>SRF’19</a:t>
            </a:r>
            <a:r>
              <a:rPr lang="en-US" sz="1100" dirty="0"/>
              <a:t>, TUP014, Dresden, </a:t>
            </a:r>
            <a:r>
              <a:rPr lang="en-US" sz="1100" dirty="0" smtClean="0"/>
              <a:t>Germany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204597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28399" y="1339553"/>
            <a:ext cx="3464158" cy="3139321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r>
              <a:rPr lang="fr-FR" dirty="0" smtClean="0"/>
              <a:t>1st Set of 3 </a:t>
            </a:r>
            <a:r>
              <a:rPr lang="fr-FR" dirty="0" err="1" smtClean="0"/>
              <a:t>cavities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PROCESSING AND TESTING STRATEGY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6915" y="1575853"/>
            <a:ext cx="782431" cy="71772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6916" y="2647008"/>
            <a:ext cx="782431" cy="71772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6916" y="3718163"/>
            <a:ext cx="782431" cy="71772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46915" y="5429111"/>
            <a:ext cx="782431" cy="71772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5400000">
            <a:off x="517222" y="4707511"/>
            <a:ext cx="574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/>
              <a:t>…</a:t>
            </a:r>
            <a:endParaRPr lang="fr-FR" sz="3200" dirty="0"/>
          </a:p>
        </p:txBody>
      </p:sp>
      <p:sp>
        <p:nvSpPr>
          <p:cNvPr id="6" name="ZoneTexte 5"/>
          <p:cNvSpPr txBox="1"/>
          <p:nvPr/>
        </p:nvSpPr>
        <p:spPr>
          <a:xfrm>
            <a:off x="91245" y="885444"/>
            <a:ext cx="211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3+3 prototypes</a:t>
            </a:r>
            <a:endParaRPr lang="fr-FR" dirty="0"/>
          </a:p>
        </p:txBody>
      </p:sp>
      <p:sp>
        <p:nvSpPr>
          <p:cNvPr id="16" name="Flèche droite 15"/>
          <p:cNvSpPr/>
          <p:nvPr/>
        </p:nvSpPr>
        <p:spPr>
          <a:xfrm>
            <a:off x="1252753" y="1777960"/>
            <a:ext cx="352697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Accolade fermante 16"/>
          <p:cNvSpPr/>
          <p:nvPr/>
        </p:nvSpPr>
        <p:spPr>
          <a:xfrm>
            <a:off x="1140790" y="2614655"/>
            <a:ext cx="496035" cy="1853586"/>
          </a:xfrm>
          <a:prstGeom prst="rightBrace">
            <a:avLst>
              <a:gd name="adj1" fmla="val 24134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61209" y="1457660"/>
            <a:ext cx="1844139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Final </a:t>
            </a:r>
            <a:r>
              <a:rPr lang="fr-FR" sz="1400" dirty="0" err="1" smtClean="0"/>
              <a:t>processing</a:t>
            </a:r>
            <a:r>
              <a:rPr lang="fr-FR" sz="1400" dirty="0" smtClean="0"/>
              <a:t> @ IJCLab</a:t>
            </a:r>
          </a:p>
          <a:p>
            <a:pPr algn="ctr"/>
            <a:r>
              <a:rPr lang="fr-FR" sz="1400" dirty="0" smtClean="0"/>
              <a:t>(flash BCP, HPR, </a:t>
            </a:r>
            <a:r>
              <a:rPr lang="fr-FR" sz="1400" dirty="0" err="1" smtClean="0"/>
              <a:t>baking</a:t>
            </a:r>
            <a:r>
              <a:rPr lang="fr-FR" sz="1400" dirty="0" smtClean="0"/>
              <a:t>)</a:t>
            </a:r>
            <a:endParaRPr lang="fr-FR" sz="1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891837" y="3172116"/>
            <a:ext cx="1713511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Full surface </a:t>
            </a:r>
            <a:r>
              <a:rPr lang="fr-FR" sz="1400" dirty="0" err="1" smtClean="0"/>
              <a:t>processing</a:t>
            </a:r>
            <a:r>
              <a:rPr lang="fr-FR" sz="1400" dirty="0" smtClean="0"/>
              <a:t> in </a:t>
            </a:r>
            <a:r>
              <a:rPr lang="fr-FR" sz="1400" dirty="0" err="1" smtClean="0"/>
              <a:t>industry</a:t>
            </a:r>
            <a:endParaRPr lang="fr-FR" sz="1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414265" y="5415909"/>
            <a:ext cx="1267096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Full surface </a:t>
            </a:r>
            <a:r>
              <a:rPr lang="fr-FR" sz="1400" dirty="0" err="1" smtClean="0"/>
              <a:t>processing</a:t>
            </a:r>
            <a:r>
              <a:rPr lang="fr-FR" sz="1400" dirty="0" smtClean="0"/>
              <a:t> in </a:t>
            </a:r>
            <a:r>
              <a:rPr lang="fr-FR" sz="1400" dirty="0" err="1" smtClean="0"/>
              <a:t>industry</a:t>
            </a:r>
            <a:endParaRPr lang="fr-FR" sz="1400" dirty="0"/>
          </a:p>
        </p:txBody>
      </p:sp>
      <p:sp>
        <p:nvSpPr>
          <p:cNvPr id="21" name="Flèche droite 20"/>
          <p:cNvSpPr/>
          <p:nvPr/>
        </p:nvSpPr>
        <p:spPr>
          <a:xfrm>
            <a:off x="1252753" y="5699246"/>
            <a:ext cx="3050655" cy="171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à angle droit 21"/>
          <p:cNvSpPr/>
          <p:nvPr/>
        </p:nvSpPr>
        <p:spPr>
          <a:xfrm rot="5400000" flipV="1">
            <a:off x="6900699" y="3113115"/>
            <a:ext cx="1675887" cy="3855744"/>
          </a:xfrm>
          <a:prstGeom prst="bentUpArrow">
            <a:avLst>
              <a:gd name="adj1" fmla="val 6575"/>
              <a:gd name="adj2" fmla="val 5488"/>
              <a:gd name="adj3" fmla="val 6630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Accolade fermante 22"/>
          <p:cNvSpPr/>
          <p:nvPr/>
        </p:nvSpPr>
        <p:spPr>
          <a:xfrm>
            <a:off x="3744809" y="1457660"/>
            <a:ext cx="342231" cy="2453120"/>
          </a:xfrm>
          <a:prstGeom prst="rightBrace">
            <a:avLst>
              <a:gd name="adj1" fmla="val 24134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/>
          <p:cNvSpPr txBox="1"/>
          <p:nvPr/>
        </p:nvSpPr>
        <p:spPr>
          <a:xfrm>
            <a:off x="4303408" y="2422610"/>
            <a:ext cx="132405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Vertical </a:t>
            </a:r>
            <a:r>
              <a:rPr lang="fr-FR" sz="1400" dirty="0" err="1" smtClean="0"/>
              <a:t>testing</a:t>
            </a:r>
            <a:r>
              <a:rPr lang="fr-FR" sz="1400" dirty="0" smtClean="0"/>
              <a:t> @ IJCLab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133886" y="3665702"/>
            <a:ext cx="129721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Re-processing</a:t>
            </a:r>
            <a:r>
              <a:rPr lang="fr-FR" sz="1400" dirty="0" smtClean="0"/>
              <a:t> @ IJCLab</a:t>
            </a:r>
            <a:endParaRPr lang="fr-FR" sz="1400" dirty="0"/>
          </a:p>
        </p:txBody>
      </p:sp>
      <p:sp>
        <p:nvSpPr>
          <p:cNvPr id="28" name="Flèche droite 27"/>
          <p:cNvSpPr/>
          <p:nvPr/>
        </p:nvSpPr>
        <p:spPr>
          <a:xfrm rot="3266138">
            <a:off x="5568016" y="3243036"/>
            <a:ext cx="650383" cy="1978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/>
          <p:cNvSpPr txBox="1"/>
          <p:nvPr/>
        </p:nvSpPr>
        <p:spPr>
          <a:xfrm>
            <a:off x="10692270" y="2354731"/>
            <a:ext cx="1283747" cy="7386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Vertical </a:t>
            </a:r>
            <a:r>
              <a:rPr lang="fr-FR" sz="1400" dirty="0" err="1" smtClean="0"/>
              <a:t>testing</a:t>
            </a:r>
            <a:r>
              <a:rPr lang="fr-FR" sz="1400" dirty="0" smtClean="0"/>
              <a:t> @ FNAL as </a:t>
            </a:r>
            <a:r>
              <a:rPr lang="fr-FR" sz="1400" dirty="0" err="1" smtClean="0"/>
              <a:t>received</a:t>
            </a:r>
            <a:endParaRPr lang="fr-FR" sz="1400" dirty="0"/>
          </a:p>
        </p:txBody>
      </p:sp>
      <p:sp>
        <p:nvSpPr>
          <p:cNvPr id="32" name="Flèche droite 31"/>
          <p:cNvSpPr/>
          <p:nvPr/>
        </p:nvSpPr>
        <p:spPr>
          <a:xfrm>
            <a:off x="10130563" y="2594903"/>
            <a:ext cx="474617" cy="256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9109824" y="2486689"/>
            <a:ext cx="893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Shipping @ FNAL</a:t>
            </a:r>
            <a:endParaRPr lang="fr-FR" sz="1400" dirty="0"/>
          </a:p>
        </p:txBody>
      </p:sp>
      <p:sp>
        <p:nvSpPr>
          <p:cNvPr id="35" name="ZoneTexte 34"/>
          <p:cNvSpPr txBox="1"/>
          <p:nvPr/>
        </p:nvSpPr>
        <p:spPr>
          <a:xfrm>
            <a:off x="7942811" y="3661883"/>
            <a:ext cx="129989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Vertical </a:t>
            </a:r>
            <a:r>
              <a:rPr lang="fr-FR" sz="1400" dirty="0" err="1" smtClean="0"/>
              <a:t>testing</a:t>
            </a:r>
            <a:r>
              <a:rPr lang="fr-FR" sz="1400" dirty="0" smtClean="0"/>
              <a:t> @ IJCLab</a:t>
            </a:r>
            <a:endParaRPr lang="fr-FR" sz="1400" dirty="0"/>
          </a:p>
        </p:txBody>
      </p:sp>
      <p:sp>
        <p:nvSpPr>
          <p:cNvPr id="38" name="Flèche droite 37"/>
          <p:cNvSpPr/>
          <p:nvPr/>
        </p:nvSpPr>
        <p:spPr>
          <a:xfrm>
            <a:off x="7507385" y="3766738"/>
            <a:ext cx="343490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5157203" y="3529096"/>
            <a:ext cx="69813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NOK</a:t>
            </a:r>
            <a:endParaRPr lang="fr-FR" dirty="0"/>
          </a:p>
        </p:txBody>
      </p:sp>
      <p:sp>
        <p:nvSpPr>
          <p:cNvPr id="41" name="Flèche courbée vers le bas 40"/>
          <p:cNvSpPr/>
          <p:nvPr/>
        </p:nvSpPr>
        <p:spPr>
          <a:xfrm rot="10800000" flipV="1">
            <a:off x="7016660" y="3073999"/>
            <a:ext cx="1334348" cy="48749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7463732" y="3236987"/>
            <a:ext cx="588045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1400" dirty="0" smtClean="0"/>
              <a:t>NOK</a:t>
            </a:r>
            <a:endParaRPr lang="fr-FR" sz="1400" dirty="0"/>
          </a:p>
        </p:txBody>
      </p:sp>
      <p:sp>
        <p:nvSpPr>
          <p:cNvPr id="43" name="ZoneTexte 42"/>
          <p:cNvSpPr txBox="1"/>
          <p:nvPr/>
        </p:nvSpPr>
        <p:spPr>
          <a:xfrm>
            <a:off x="9363099" y="3726114"/>
            <a:ext cx="49638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OK</a:t>
            </a:r>
            <a:endParaRPr lang="fr-FR" dirty="0"/>
          </a:p>
        </p:txBody>
      </p:sp>
      <p:sp>
        <p:nvSpPr>
          <p:cNvPr id="47" name="Flèche droite 46"/>
          <p:cNvSpPr/>
          <p:nvPr/>
        </p:nvSpPr>
        <p:spPr>
          <a:xfrm rot="16200000">
            <a:off x="9373985" y="3188717"/>
            <a:ext cx="474617" cy="313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Flèche droite 47"/>
          <p:cNvSpPr/>
          <p:nvPr/>
        </p:nvSpPr>
        <p:spPr>
          <a:xfrm>
            <a:off x="5681361" y="2606993"/>
            <a:ext cx="3348441" cy="2172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Flèche droite 50"/>
          <p:cNvSpPr/>
          <p:nvPr/>
        </p:nvSpPr>
        <p:spPr>
          <a:xfrm rot="16200000">
            <a:off x="3607008" y="4100561"/>
            <a:ext cx="2265878" cy="2127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7315198" y="5396758"/>
            <a:ext cx="1814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Lessons</a:t>
            </a:r>
            <a:r>
              <a:rPr lang="fr-FR" dirty="0" smtClean="0"/>
              <a:t> </a:t>
            </a:r>
            <a:r>
              <a:rPr lang="fr-FR" dirty="0" err="1" smtClean="0"/>
              <a:t>learned</a:t>
            </a:r>
            <a:endParaRPr lang="fr-FR" dirty="0"/>
          </a:p>
        </p:txBody>
      </p:sp>
      <p:sp>
        <p:nvSpPr>
          <p:cNvPr id="55" name="Flèche droite 54"/>
          <p:cNvSpPr/>
          <p:nvPr/>
        </p:nvSpPr>
        <p:spPr>
          <a:xfrm rot="5400000">
            <a:off x="10718759" y="3704264"/>
            <a:ext cx="1260690" cy="2672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10707230" y="4589089"/>
            <a:ext cx="128374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Horizontal </a:t>
            </a:r>
            <a:r>
              <a:rPr lang="fr-FR" sz="1400" dirty="0" err="1" smtClean="0"/>
              <a:t>testing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coupler @ FNAL</a:t>
            </a:r>
            <a:endParaRPr lang="fr-FR" sz="1400" dirty="0"/>
          </a:p>
        </p:txBody>
      </p:sp>
      <p:sp>
        <p:nvSpPr>
          <p:cNvPr id="57" name="ZoneTexte 56"/>
          <p:cNvSpPr txBox="1"/>
          <p:nvPr/>
        </p:nvSpPr>
        <p:spPr>
          <a:xfrm>
            <a:off x="6967344" y="2225571"/>
            <a:ext cx="496388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OK</a:t>
            </a:r>
            <a:endParaRPr lang="fr-FR" dirty="0"/>
          </a:p>
        </p:txBody>
      </p:sp>
      <p:sp>
        <p:nvSpPr>
          <p:cNvPr id="58" name="Étoile à 5 branches 57"/>
          <p:cNvSpPr/>
          <p:nvPr/>
        </p:nvSpPr>
        <p:spPr>
          <a:xfrm>
            <a:off x="4175798" y="5246050"/>
            <a:ext cx="481445" cy="41518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Étoile à 5 branches 58"/>
          <p:cNvSpPr/>
          <p:nvPr/>
        </p:nvSpPr>
        <p:spPr>
          <a:xfrm>
            <a:off x="10466507" y="4365474"/>
            <a:ext cx="481445" cy="415180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0" name="ZoneTexte 59"/>
          <p:cNvSpPr txBox="1"/>
          <p:nvPr/>
        </p:nvSpPr>
        <p:spPr>
          <a:xfrm>
            <a:off x="7548492" y="2225571"/>
            <a:ext cx="66147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0 %</a:t>
            </a:r>
            <a:endParaRPr lang="fr-FR" dirty="0"/>
          </a:p>
        </p:txBody>
      </p:sp>
      <p:sp>
        <p:nvSpPr>
          <p:cNvPr id="61" name="ZoneTexte 60"/>
          <p:cNvSpPr txBox="1"/>
          <p:nvPr/>
        </p:nvSpPr>
        <p:spPr>
          <a:xfrm>
            <a:off x="5087047" y="3949495"/>
            <a:ext cx="76829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100 %</a:t>
            </a:r>
            <a:endParaRPr lang="fr-FR" dirty="0"/>
          </a:p>
        </p:txBody>
      </p:sp>
      <p:sp>
        <p:nvSpPr>
          <p:cNvPr id="44" name="ZoneTexte 43"/>
          <p:cNvSpPr txBox="1"/>
          <p:nvPr/>
        </p:nvSpPr>
        <p:spPr>
          <a:xfrm>
            <a:off x="220901" y="4589089"/>
            <a:ext cx="3471656" cy="1754326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accent2"/>
                </a:solidFill>
              </a:rPr>
              <a:t>2nd set of 3 </a:t>
            </a:r>
            <a:r>
              <a:rPr lang="fr-FR" dirty="0" err="1" smtClean="0">
                <a:solidFill>
                  <a:schemeClr val="accent2"/>
                </a:solidFill>
              </a:rPr>
              <a:t>cavities</a:t>
            </a:r>
            <a:endParaRPr lang="fr-FR" dirty="0" smtClean="0">
              <a:solidFill>
                <a:schemeClr val="accent2"/>
              </a:solidFill>
            </a:endParaRPr>
          </a:p>
          <a:p>
            <a:pPr algn="r"/>
            <a:r>
              <a:rPr lang="fr-FR" dirty="0" smtClean="0">
                <a:solidFill>
                  <a:schemeClr val="accent2"/>
                </a:solidFill>
              </a:rPr>
              <a:t>(not </a:t>
            </a:r>
            <a:r>
              <a:rPr lang="fr-FR" dirty="0" err="1" smtClean="0">
                <a:solidFill>
                  <a:schemeClr val="accent2"/>
                </a:solidFill>
              </a:rPr>
              <a:t>yet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delivered</a:t>
            </a:r>
            <a:r>
              <a:rPr lang="fr-FR" dirty="0" smtClean="0">
                <a:solidFill>
                  <a:schemeClr val="accent2"/>
                </a:solidFill>
              </a:rPr>
              <a:t>)</a:t>
            </a:r>
            <a:endParaRPr lang="fr-FR" dirty="0">
              <a:solidFill>
                <a:schemeClr val="accent2"/>
              </a:solidFill>
            </a:endParaRPr>
          </a:p>
          <a:p>
            <a:pPr algn="r"/>
            <a:endParaRPr lang="fr-FR" dirty="0"/>
          </a:p>
          <a:p>
            <a:pPr algn="r"/>
            <a:endParaRPr lang="fr-FR" dirty="0"/>
          </a:p>
          <a:p>
            <a:pPr algn="r"/>
            <a:endParaRPr lang="fr-FR" dirty="0" smtClean="0"/>
          </a:p>
          <a:p>
            <a:pPr algn="r"/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00452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  <p:bldP spid="27" grpId="0" animBg="1"/>
      <p:bldP spid="28" grpId="0" animBg="1"/>
      <p:bldP spid="35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51" grpId="0" animBg="1"/>
      <p:bldP spid="52" grpId="0"/>
      <p:bldP spid="58" grpId="0" animBg="1"/>
      <p:bldP spid="59" grpId="0" animBg="1"/>
      <p:bldP spid="60" grpId="0" animBg="1"/>
      <p:bldP spid="61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TEST RESULTS AND IMPROVEMENTS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363" y="912177"/>
            <a:ext cx="5783961" cy="3780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912177"/>
            <a:ext cx="6113964" cy="5436372"/>
          </a:xfrm>
        </p:spPr>
        <p:txBody>
          <a:bodyPr>
            <a:normAutofit/>
          </a:bodyPr>
          <a:lstStyle/>
          <a:p>
            <a:r>
              <a:rPr lang="fr-FR" sz="1800" dirty="0" err="1" smtClean="0"/>
              <a:t>Industry</a:t>
            </a:r>
            <a:r>
              <a:rPr lang="fr-FR" sz="1800" dirty="0" smtClean="0"/>
              <a:t> </a:t>
            </a:r>
            <a:r>
              <a:rPr lang="fr-FR" sz="1800" dirty="0" err="1" smtClean="0"/>
              <a:t>processed</a:t>
            </a:r>
            <a:r>
              <a:rPr lang="fr-FR" sz="1800" dirty="0" smtClean="0"/>
              <a:t> </a:t>
            </a:r>
            <a:r>
              <a:rPr lang="fr-FR" sz="1800" dirty="0" err="1" smtClean="0"/>
              <a:t>successfully</a:t>
            </a:r>
            <a:r>
              <a:rPr lang="fr-FR" sz="1800" dirty="0" smtClean="0"/>
              <a:t> </a:t>
            </a:r>
            <a:r>
              <a:rPr lang="fr-FR" sz="1800" dirty="0" err="1" smtClean="0"/>
              <a:t>multicells</a:t>
            </a:r>
            <a:r>
              <a:rPr lang="fr-FR" sz="1800" dirty="0" smtClean="0"/>
              <a:t> </a:t>
            </a:r>
            <a:r>
              <a:rPr lang="fr-FR" sz="1800" dirty="0" err="1" smtClean="0"/>
              <a:t>elliptical</a:t>
            </a:r>
            <a:r>
              <a:rPr lang="fr-FR" sz="1800" dirty="0" smtClean="0"/>
              <a:t> </a:t>
            </a:r>
            <a:r>
              <a:rPr lang="fr-FR" sz="1800" dirty="0" err="1" smtClean="0"/>
              <a:t>cavities</a:t>
            </a:r>
            <a:r>
              <a:rPr lang="fr-FR" sz="1800" dirty="0" smtClean="0"/>
              <a:t> (1.3 GHz, 704 MHz, …)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/>
              <a:t> </a:t>
            </a:r>
            <a:r>
              <a:rPr lang="fr-FR" sz="1400" dirty="0" smtClean="0"/>
              <a:t>PIP-II </a:t>
            </a:r>
            <a:r>
              <a:rPr lang="fr-FR" sz="1400" dirty="0" err="1" smtClean="0"/>
              <a:t>is</a:t>
            </a:r>
            <a:r>
              <a:rPr lang="fr-FR" sz="1400" dirty="0" smtClean="0"/>
              <a:t> first </a:t>
            </a:r>
            <a:r>
              <a:rPr lang="fr-FR" sz="1400" dirty="0" err="1" smtClean="0"/>
              <a:t>project</a:t>
            </a:r>
            <a:r>
              <a:rPr lang="fr-FR" sz="1400" dirty="0" smtClean="0"/>
              <a:t> </a:t>
            </a:r>
            <a:r>
              <a:rPr lang="fr-FR" sz="1400" dirty="0" err="1" smtClean="0"/>
              <a:t>transferring</a:t>
            </a:r>
            <a:r>
              <a:rPr lang="fr-FR" sz="1400" dirty="0" smtClean="0"/>
              <a:t> to </a:t>
            </a:r>
            <a:r>
              <a:rPr lang="fr-FR" sz="1400" dirty="0" err="1" smtClean="0"/>
              <a:t>industry</a:t>
            </a:r>
            <a:r>
              <a:rPr lang="fr-FR" sz="1400" dirty="0" smtClean="0"/>
              <a:t> the </a:t>
            </a:r>
            <a:r>
              <a:rPr lang="fr-FR" sz="1400" dirty="0" err="1" smtClean="0"/>
              <a:t>processing</a:t>
            </a:r>
            <a:r>
              <a:rPr lang="fr-FR" sz="1400" dirty="0" smtClean="0"/>
              <a:t> </a:t>
            </a:r>
            <a:r>
              <a:rPr lang="fr-FR" sz="1400" dirty="0" err="1" smtClean="0"/>
              <a:t>technology</a:t>
            </a:r>
            <a:r>
              <a:rPr lang="fr-FR" sz="1400" dirty="0" smtClean="0"/>
              <a:t> for </a:t>
            </a:r>
            <a:r>
              <a:rPr lang="fr-FR" sz="1400" dirty="0" err="1" smtClean="0"/>
              <a:t>Spoke</a:t>
            </a:r>
            <a:r>
              <a:rPr lang="fr-FR" sz="1400" dirty="0" smtClean="0"/>
              <a:t> </a:t>
            </a:r>
            <a:r>
              <a:rPr lang="fr-FR" sz="1400" dirty="0" err="1" smtClean="0"/>
              <a:t>resonator</a:t>
            </a:r>
            <a:r>
              <a:rPr lang="fr-FR" sz="1400" dirty="0" smtClean="0"/>
              <a:t> (</a:t>
            </a:r>
            <a:r>
              <a:rPr lang="fr-FR" sz="1400" dirty="0" err="1" smtClean="0"/>
              <a:t>rotational</a:t>
            </a:r>
            <a:r>
              <a:rPr lang="fr-FR" sz="1400" dirty="0" smtClean="0"/>
              <a:t> BCP, …)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/>
              <a:t> </a:t>
            </a:r>
            <a:r>
              <a:rPr lang="fr-FR" sz="1400" dirty="0" err="1" smtClean="0"/>
              <a:t>Significant</a:t>
            </a:r>
            <a:r>
              <a:rPr lang="fr-FR" sz="1400" dirty="0" smtClean="0"/>
              <a:t> </a:t>
            </a:r>
            <a:r>
              <a:rPr lang="fr-FR" sz="1400" dirty="0" err="1" smtClean="0"/>
              <a:t>oversight</a:t>
            </a:r>
            <a:r>
              <a:rPr lang="fr-FR" sz="1400" dirty="0" smtClean="0"/>
              <a:t> in </a:t>
            </a:r>
            <a:r>
              <a:rPr lang="fr-FR" sz="1400" dirty="0" err="1" smtClean="0"/>
              <a:t>preparatio</a:t>
            </a:r>
            <a:r>
              <a:rPr lang="fr-FR" sz="1400" dirty="0" err="1" smtClean="0"/>
              <a:t>n</a:t>
            </a:r>
            <a:r>
              <a:rPr lang="fr-FR" sz="1400" dirty="0" smtClean="0"/>
              <a:t> for </a:t>
            </a:r>
            <a:r>
              <a:rPr lang="fr-FR" sz="1400" dirty="0" err="1" smtClean="0"/>
              <a:t>processing</a:t>
            </a:r>
            <a:r>
              <a:rPr lang="fr-FR" sz="1400" dirty="0" smtClean="0"/>
              <a:t> and </a:t>
            </a:r>
            <a:r>
              <a:rPr lang="fr-FR" sz="1400" dirty="0" err="1" smtClean="0"/>
              <a:t>assembly</a:t>
            </a:r>
            <a:endParaRPr lang="fr-FR" sz="1400" dirty="0" smtClean="0"/>
          </a:p>
          <a:p>
            <a:pPr marL="388071" lvl="1" indent="0">
              <a:buNone/>
            </a:pP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88053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986" y="919508"/>
            <a:ext cx="5783961" cy="3780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Espace réservé du contenu 2"/>
          <p:cNvSpPr>
            <a:spLocks noGrp="1"/>
          </p:cNvSpPr>
          <p:nvPr>
            <p:ph sz="half" idx="2"/>
          </p:nvPr>
        </p:nvSpPr>
        <p:spPr>
          <a:xfrm>
            <a:off x="228399" y="912177"/>
            <a:ext cx="6113964" cy="5436372"/>
          </a:xfrm>
        </p:spPr>
        <p:txBody>
          <a:bodyPr>
            <a:noAutofit/>
          </a:bodyPr>
          <a:lstStyle/>
          <a:p>
            <a:r>
              <a:rPr lang="fr-FR" sz="1800" dirty="0" err="1" smtClean="0"/>
              <a:t>Industry</a:t>
            </a:r>
            <a:r>
              <a:rPr lang="fr-FR" sz="1800" dirty="0" smtClean="0"/>
              <a:t> </a:t>
            </a:r>
            <a:r>
              <a:rPr lang="fr-FR" sz="1800" dirty="0" err="1" smtClean="0"/>
              <a:t>processed</a:t>
            </a:r>
            <a:r>
              <a:rPr lang="fr-FR" sz="1800" dirty="0" smtClean="0"/>
              <a:t> </a:t>
            </a:r>
            <a:r>
              <a:rPr lang="fr-FR" sz="1800" dirty="0" err="1" smtClean="0"/>
              <a:t>successfully</a:t>
            </a:r>
            <a:r>
              <a:rPr lang="fr-FR" sz="1800" dirty="0" smtClean="0"/>
              <a:t> </a:t>
            </a:r>
            <a:r>
              <a:rPr lang="fr-FR" sz="1800" dirty="0" err="1" smtClean="0"/>
              <a:t>multicells</a:t>
            </a:r>
            <a:r>
              <a:rPr lang="fr-FR" sz="1800" dirty="0" smtClean="0"/>
              <a:t> </a:t>
            </a:r>
            <a:r>
              <a:rPr lang="fr-FR" sz="1800" dirty="0" err="1" smtClean="0"/>
              <a:t>elliptical</a:t>
            </a:r>
            <a:r>
              <a:rPr lang="fr-FR" sz="1800" dirty="0" smtClean="0"/>
              <a:t> </a:t>
            </a:r>
            <a:r>
              <a:rPr lang="fr-FR" sz="1800" dirty="0" err="1" smtClean="0"/>
              <a:t>cavities</a:t>
            </a:r>
            <a:r>
              <a:rPr lang="fr-FR" sz="1800" dirty="0" smtClean="0"/>
              <a:t> (1.3 GHz, 704 MHz, …)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/>
              <a:t> PIP-II </a:t>
            </a:r>
            <a:r>
              <a:rPr lang="fr-FR" sz="1400" dirty="0" err="1"/>
              <a:t>is</a:t>
            </a:r>
            <a:r>
              <a:rPr lang="fr-FR" sz="1400" dirty="0"/>
              <a:t> first </a:t>
            </a:r>
            <a:r>
              <a:rPr lang="fr-FR" sz="1400" dirty="0" err="1"/>
              <a:t>project</a:t>
            </a:r>
            <a:r>
              <a:rPr lang="fr-FR" sz="1400" dirty="0"/>
              <a:t> </a:t>
            </a:r>
            <a:r>
              <a:rPr lang="fr-FR" sz="1400" dirty="0" err="1"/>
              <a:t>transferring</a:t>
            </a:r>
            <a:r>
              <a:rPr lang="fr-FR" sz="1400" dirty="0"/>
              <a:t> to </a:t>
            </a:r>
            <a:r>
              <a:rPr lang="fr-FR" sz="1400" dirty="0" err="1"/>
              <a:t>industry</a:t>
            </a:r>
            <a:r>
              <a:rPr lang="fr-FR" sz="1400" dirty="0"/>
              <a:t> the </a:t>
            </a:r>
            <a:r>
              <a:rPr lang="fr-FR" sz="1400" dirty="0" err="1"/>
              <a:t>processing</a:t>
            </a:r>
            <a:r>
              <a:rPr lang="fr-FR" sz="1400" dirty="0"/>
              <a:t> </a:t>
            </a:r>
            <a:r>
              <a:rPr lang="fr-FR" sz="1400" dirty="0" err="1"/>
              <a:t>technology</a:t>
            </a:r>
            <a:r>
              <a:rPr lang="fr-FR" sz="1400" dirty="0"/>
              <a:t> for </a:t>
            </a:r>
            <a:r>
              <a:rPr lang="fr-FR" sz="1400" dirty="0" err="1"/>
              <a:t>Spoke</a:t>
            </a:r>
            <a:r>
              <a:rPr lang="fr-FR" sz="1400" dirty="0"/>
              <a:t> </a:t>
            </a:r>
            <a:r>
              <a:rPr lang="fr-FR" sz="1400" dirty="0" err="1"/>
              <a:t>resonator</a:t>
            </a:r>
            <a:r>
              <a:rPr lang="fr-FR" sz="1400" dirty="0"/>
              <a:t> (</a:t>
            </a:r>
            <a:r>
              <a:rPr lang="fr-FR" sz="1400" dirty="0" err="1"/>
              <a:t>rotational</a:t>
            </a:r>
            <a:r>
              <a:rPr lang="fr-FR" sz="1400" dirty="0"/>
              <a:t> BCP, …)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/>
              <a:t> </a:t>
            </a:r>
            <a:r>
              <a:rPr lang="fr-FR" sz="1400" dirty="0" err="1"/>
              <a:t>Significant</a:t>
            </a:r>
            <a:r>
              <a:rPr lang="fr-FR" sz="1400" dirty="0"/>
              <a:t> </a:t>
            </a:r>
            <a:r>
              <a:rPr lang="fr-FR" sz="1400" dirty="0" err="1"/>
              <a:t>oversight</a:t>
            </a:r>
            <a:r>
              <a:rPr lang="fr-FR" sz="1400" dirty="0"/>
              <a:t> in </a:t>
            </a:r>
            <a:r>
              <a:rPr lang="fr-FR" sz="1400" dirty="0" err="1"/>
              <a:t>preparation</a:t>
            </a:r>
            <a:r>
              <a:rPr lang="fr-FR" sz="1400" dirty="0"/>
              <a:t> for </a:t>
            </a:r>
            <a:r>
              <a:rPr lang="fr-FR" sz="1400" dirty="0" err="1"/>
              <a:t>processing</a:t>
            </a:r>
            <a:r>
              <a:rPr lang="fr-FR" sz="1400" dirty="0"/>
              <a:t> and </a:t>
            </a:r>
            <a:r>
              <a:rPr lang="fr-FR" sz="1400" dirty="0" err="1"/>
              <a:t>assembly</a:t>
            </a:r>
            <a:endParaRPr lang="fr-FR" sz="1400" dirty="0"/>
          </a:p>
          <a:p>
            <a:r>
              <a:rPr lang="fr-FR" sz="1800" dirty="0" smtClean="0"/>
              <a:t>IJCLab </a:t>
            </a:r>
            <a:r>
              <a:rPr lang="fr-FR" sz="1800" dirty="0" err="1" smtClean="0"/>
              <a:t>processed</a:t>
            </a:r>
            <a:r>
              <a:rPr lang="fr-FR" sz="1800" dirty="0" smtClean="0"/>
              <a:t> </a:t>
            </a:r>
            <a:r>
              <a:rPr lang="fr-FR" sz="1800" dirty="0" err="1" smtClean="0"/>
              <a:t>successfully</a:t>
            </a:r>
            <a:r>
              <a:rPr lang="fr-FR" sz="1800" dirty="0" smtClean="0"/>
              <a:t> SPIRAL2 (QWR), ESS and MYRRHA </a:t>
            </a:r>
            <a:r>
              <a:rPr lang="fr-FR" sz="1800" dirty="0" err="1" smtClean="0"/>
              <a:t>cavities</a:t>
            </a:r>
            <a:r>
              <a:rPr lang="fr-FR" sz="1800" dirty="0" smtClean="0"/>
              <a:t> (</a:t>
            </a:r>
            <a:r>
              <a:rPr lang="fr-FR" sz="1800" dirty="0" err="1" smtClean="0"/>
              <a:t>Spoke</a:t>
            </a:r>
            <a:r>
              <a:rPr lang="fr-FR" sz="1800" dirty="0" smtClean="0"/>
              <a:t>)</a:t>
            </a:r>
          </a:p>
          <a:p>
            <a:r>
              <a:rPr lang="fr-FR" sz="1800" dirty="0" err="1" smtClean="0"/>
              <a:t>Geometry</a:t>
            </a:r>
            <a:r>
              <a:rPr lang="fr-FR" sz="1800" dirty="0" smtClean="0"/>
              <a:t> of PIP-II SSR </a:t>
            </a:r>
            <a:r>
              <a:rPr lang="fr-FR" sz="1800" dirty="0" err="1" smtClean="0"/>
              <a:t>very</a:t>
            </a:r>
            <a:r>
              <a:rPr lang="fr-FR" sz="1800" dirty="0" smtClean="0"/>
              <a:t> close to MYRRHA SSR 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sz="1800" dirty="0" smtClean="0"/>
              <a:t> HPR </a:t>
            </a:r>
            <a:r>
              <a:rPr lang="fr-FR" sz="1800" dirty="0" err="1" smtClean="0"/>
              <a:t>procedure</a:t>
            </a:r>
            <a:r>
              <a:rPr lang="fr-FR" sz="1800" dirty="0" smtClean="0"/>
              <a:t> and </a:t>
            </a:r>
            <a:r>
              <a:rPr lang="fr-FR" sz="1800" dirty="0" err="1" smtClean="0"/>
              <a:t>tooling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kept</a:t>
            </a:r>
            <a:r>
              <a:rPr lang="fr-FR" sz="1800" dirty="0" smtClean="0"/>
              <a:t> the </a:t>
            </a:r>
            <a:r>
              <a:rPr lang="fr-FR" sz="1800" dirty="0" err="1" smtClean="0"/>
              <a:t>same</a:t>
            </a:r>
            <a:r>
              <a:rPr lang="fr-FR" sz="1800" dirty="0" smtClean="0"/>
              <a:t> @ IJCLab.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 smtClean="0"/>
              <a:t> </a:t>
            </a:r>
            <a:r>
              <a:rPr lang="fr-FR" sz="1400" dirty="0" err="1" smtClean="0"/>
              <a:t>Same</a:t>
            </a:r>
            <a:r>
              <a:rPr lang="fr-FR" sz="1400" dirty="0" smtClean="0"/>
              <a:t> HPR </a:t>
            </a:r>
            <a:r>
              <a:rPr lang="fr-FR" sz="1400" dirty="0" err="1" smtClean="0"/>
              <a:t>nozzle</a:t>
            </a:r>
            <a:r>
              <a:rPr lang="fr-FR" sz="1400" dirty="0" smtClean="0"/>
              <a:t> (8 water jets as </a:t>
            </a:r>
            <a:r>
              <a:rPr lang="fr-FR" sz="1400" dirty="0" err="1" smtClean="0"/>
              <a:t>shown</a:t>
            </a:r>
            <a:r>
              <a:rPr lang="fr-FR" sz="1400" dirty="0" smtClean="0"/>
              <a:t> </a:t>
            </a:r>
            <a:r>
              <a:rPr lang="fr-FR" sz="1400" dirty="0" err="1" smtClean="0"/>
              <a:t>below</a:t>
            </a:r>
            <a:r>
              <a:rPr lang="fr-FR" sz="1400" dirty="0" smtClean="0"/>
              <a:t>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/>
              <a:t> </a:t>
            </a:r>
            <a:r>
              <a:rPr lang="fr-FR" sz="1400" dirty="0" smtClean="0"/>
              <a:t>3 </a:t>
            </a:r>
            <a:r>
              <a:rPr lang="fr-FR" sz="1400" dirty="0" err="1" smtClean="0"/>
              <a:t>rinsing</a:t>
            </a:r>
            <a:r>
              <a:rPr lang="fr-FR" sz="1400" dirty="0" smtClean="0"/>
              <a:t> cycles per ports (</a:t>
            </a:r>
            <a:r>
              <a:rPr lang="fr-FR" sz="1400" dirty="0" err="1" smtClean="0"/>
              <a:t>same</a:t>
            </a:r>
            <a:r>
              <a:rPr lang="fr-FR" sz="1400" dirty="0" smtClean="0"/>
              <a:t> translation and rotation speed)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sz="1400" dirty="0"/>
              <a:t> </a:t>
            </a:r>
            <a:r>
              <a:rPr lang="fr-FR" sz="1400" dirty="0" smtClean="0"/>
              <a:t>1 </a:t>
            </a:r>
            <a:r>
              <a:rPr lang="fr-FR" sz="1400" dirty="0" err="1" smtClean="0"/>
              <a:t>difference</a:t>
            </a:r>
            <a:r>
              <a:rPr lang="fr-FR" sz="1400" dirty="0" smtClean="0"/>
              <a:t> </a:t>
            </a:r>
            <a:r>
              <a:rPr lang="fr-FR" sz="1400" dirty="0" err="1" smtClean="0"/>
              <a:t>is</a:t>
            </a:r>
            <a:r>
              <a:rPr lang="fr-FR" sz="1400" dirty="0" smtClean="0"/>
              <a:t> not full </a:t>
            </a:r>
            <a:r>
              <a:rPr lang="fr-FR" sz="1400" dirty="0" err="1" smtClean="0"/>
              <a:t>crossing</a:t>
            </a:r>
            <a:r>
              <a:rPr lang="fr-FR" sz="1400" dirty="0" smtClean="0"/>
              <a:t> of HPR </a:t>
            </a:r>
            <a:r>
              <a:rPr lang="fr-FR" sz="1400" dirty="0" err="1" smtClean="0"/>
              <a:t>wand</a:t>
            </a:r>
            <a:r>
              <a:rPr lang="fr-FR" sz="1400" dirty="0" smtClean="0"/>
              <a:t> </a:t>
            </a:r>
            <a:r>
              <a:rPr lang="fr-FR" sz="1400" dirty="0" err="1" smtClean="0"/>
              <a:t>through</a:t>
            </a:r>
            <a:r>
              <a:rPr lang="fr-FR" sz="1400" dirty="0" smtClean="0"/>
              <a:t> </a:t>
            </a:r>
            <a:r>
              <a:rPr lang="fr-FR" sz="1400" dirty="0" err="1" smtClean="0"/>
              <a:t>beam</a:t>
            </a:r>
            <a:r>
              <a:rPr lang="fr-FR" sz="1400" dirty="0" smtClean="0"/>
              <a:t> pipes (high </a:t>
            </a:r>
            <a:r>
              <a:rPr lang="fr-FR" sz="1400" dirty="0" err="1" smtClean="0"/>
              <a:t>risk</a:t>
            </a:r>
            <a:r>
              <a:rPr lang="fr-FR" sz="1400" dirty="0" smtClean="0"/>
              <a:t> of collision).</a:t>
            </a:r>
          </a:p>
          <a:p>
            <a:pPr marL="388071" lvl="1" indent="0">
              <a:buNone/>
            </a:pPr>
            <a:endParaRPr lang="fr-FR" sz="1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2" y="4554117"/>
            <a:ext cx="2713281" cy="1769666"/>
          </a:xfrm>
          <a:prstGeom prst="rect">
            <a:avLst/>
          </a:prstGeom>
        </p:spPr>
      </p:pic>
      <p:grpSp>
        <p:nvGrpSpPr>
          <p:cNvPr id="24" name="Groupe 23"/>
          <p:cNvGrpSpPr/>
          <p:nvPr/>
        </p:nvGrpSpPr>
        <p:grpSpPr>
          <a:xfrm>
            <a:off x="9166994" y="4707057"/>
            <a:ext cx="1796319" cy="1682099"/>
            <a:chOff x="8410522" y="4681205"/>
            <a:chExt cx="1796319" cy="168209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sp>
        <p:nvSpPr>
          <p:cNvPr id="15" name="Flèche droite 14"/>
          <p:cNvSpPr/>
          <p:nvPr/>
        </p:nvSpPr>
        <p:spPr>
          <a:xfrm rot="19990036">
            <a:off x="8810067" y="2675131"/>
            <a:ext cx="253197" cy="19102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6" name="Groupe 15"/>
          <p:cNvGrpSpPr>
            <a:grpSpLocks noChangeAspect="1"/>
          </p:cNvGrpSpPr>
          <p:nvPr/>
        </p:nvGrpSpPr>
        <p:grpSpPr>
          <a:xfrm>
            <a:off x="7486247" y="4907307"/>
            <a:ext cx="1564758" cy="1394746"/>
            <a:chOff x="2513929" y="3456694"/>
            <a:chExt cx="3600416" cy="320922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18" name="Groupe 17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3" name="Connecteur droit 22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e 18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Connecteur droit 20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VID_20230403_15264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01422" y="4648922"/>
            <a:ext cx="2805520" cy="157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0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986" y="919508"/>
            <a:ext cx="5783961" cy="3780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765096" y="4699726"/>
            <a:ext cx="1796319" cy="1682099"/>
            <a:chOff x="8410522" y="4681205"/>
            <a:chExt cx="1796319" cy="168209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1084349" y="4899976"/>
            <a:ext cx="1564758" cy="1394746"/>
            <a:chOff x="2513929" y="3456694"/>
            <a:chExt cx="3600416" cy="3209227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9" y="919508"/>
            <a:ext cx="5802937" cy="37926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" name="Groupe 40"/>
          <p:cNvGrpSpPr/>
          <p:nvPr/>
        </p:nvGrpSpPr>
        <p:grpSpPr>
          <a:xfrm>
            <a:off x="9166994" y="4707057"/>
            <a:ext cx="1796319" cy="1682099"/>
            <a:chOff x="8410522" y="4681205"/>
            <a:chExt cx="1796319" cy="1682099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grpSp>
        <p:nvGrpSpPr>
          <p:cNvPr id="47" name="Groupe 46"/>
          <p:cNvGrpSpPr>
            <a:grpSpLocks noChangeAspect="1"/>
          </p:cNvGrpSpPr>
          <p:nvPr/>
        </p:nvGrpSpPr>
        <p:grpSpPr>
          <a:xfrm>
            <a:off x="7486247" y="4907307"/>
            <a:ext cx="1564758" cy="1394746"/>
            <a:chOff x="2513929" y="3456694"/>
            <a:chExt cx="3600416" cy="3209227"/>
          </a:xfrm>
        </p:grpSpPr>
        <p:pic>
          <p:nvPicPr>
            <p:cNvPr id="48" name="Imag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49" name="Groupe 48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4" name="Connecteur droit 53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e 49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52" name="Connecteur droit 51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Flèche gauche 23"/>
          <p:cNvSpPr/>
          <p:nvPr/>
        </p:nvSpPr>
        <p:spPr>
          <a:xfrm>
            <a:off x="5785930" y="2282483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gauche 54"/>
          <p:cNvSpPr/>
          <p:nvPr/>
        </p:nvSpPr>
        <p:spPr>
          <a:xfrm>
            <a:off x="5746380" y="4944072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5378712" y="5707225"/>
            <a:ext cx="15902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err="1" smtClean="0"/>
              <a:t>give</a:t>
            </a:r>
            <a:r>
              <a:rPr lang="fr-FR" dirty="0" smtClean="0"/>
              <a:t> a second chance</a:t>
            </a:r>
            <a:endParaRPr lang="fr-FR" dirty="0"/>
          </a:p>
        </p:txBody>
      </p:sp>
      <p:sp>
        <p:nvSpPr>
          <p:cNvPr id="58" name="ZoneTexte 57"/>
          <p:cNvSpPr txBox="1"/>
          <p:nvPr/>
        </p:nvSpPr>
        <p:spPr>
          <a:xfrm>
            <a:off x="3772506" y="4088642"/>
            <a:ext cx="466916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Not </a:t>
            </a:r>
            <a:r>
              <a:rPr lang="fr-FR" sz="2400" dirty="0" err="1" smtClean="0"/>
              <a:t>really</a:t>
            </a:r>
            <a:r>
              <a:rPr lang="fr-FR" sz="2400" dirty="0" smtClean="0"/>
              <a:t> </a:t>
            </a:r>
            <a:r>
              <a:rPr lang="fr-FR" sz="2400" dirty="0" err="1" smtClean="0"/>
              <a:t>better</a:t>
            </a:r>
            <a:r>
              <a:rPr lang="fr-FR" sz="2400" dirty="0" smtClean="0"/>
              <a:t> !</a:t>
            </a:r>
          </a:p>
          <a:p>
            <a:pPr algn="ctr"/>
            <a:r>
              <a:rPr lang="fr-FR" sz="2400" dirty="0" err="1" smtClean="0"/>
              <a:t>What</a:t>
            </a:r>
            <a:r>
              <a:rPr lang="fr-FR" sz="2400" dirty="0" smtClean="0"/>
              <a:t> </a:t>
            </a:r>
            <a:r>
              <a:rPr lang="fr-FR" sz="2400" dirty="0" err="1" smtClean="0"/>
              <a:t>can</a:t>
            </a:r>
            <a:r>
              <a:rPr lang="fr-FR" sz="2400" dirty="0" smtClean="0"/>
              <a:t> </a:t>
            </a:r>
            <a:r>
              <a:rPr lang="fr-FR" sz="2400" dirty="0" err="1" smtClean="0"/>
              <a:t>be</a:t>
            </a:r>
            <a:r>
              <a:rPr lang="fr-FR" sz="2400" dirty="0" smtClean="0"/>
              <a:t> </a:t>
            </a:r>
            <a:r>
              <a:rPr lang="fr-FR" sz="2400" dirty="0" err="1" smtClean="0"/>
              <a:t>quickly</a:t>
            </a:r>
            <a:r>
              <a:rPr lang="fr-FR" sz="2400" dirty="0" smtClean="0"/>
              <a:t> </a:t>
            </a:r>
            <a:r>
              <a:rPr lang="fr-FR" sz="2400" dirty="0" err="1" smtClean="0"/>
              <a:t>improved</a:t>
            </a:r>
            <a:r>
              <a:rPr lang="fr-FR" sz="2400" dirty="0" smtClean="0"/>
              <a:t> ?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90987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7473391" y="4833220"/>
            <a:ext cx="1620315" cy="1523841"/>
            <a:chOff x="2513929" y="3375759"/>
            <a:chExt cx="3600416" cy="3386045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59" name="Groupe 58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2" name="Connecteur droit 61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765096" y="4699726"/>
            <a:ext cx="1796319" cy="1682099"/>
            <a:chOff x="8410522" y="4681205"/>
            <a:chExt cx="1796319" cy="168209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1084349" y="4899976"/>
            <a:ext cx="1564758" cy="1394746"/>
            <a:chOff x="2513929" y="3456694"/>
            <a:chExt cx="3600416" cy="3209227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" y="919508"/>
            <a:ext cx="5802937" cy="37926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" name="Groupe 40"/>
          <p:cNvGrpSpPr/>
          <p:nvPr/>
        </p:nvGrpSpPr>
        <p:grpSpPr>
          <a:xfrm>
            <a:off x="9166994" y="4707057"/>
            <a:ext cx="1796319" cy="1682099"/>
            <a:chOff x="8410522" y="4681205"/>
            <a:chExt cx="1796319" cy="1682099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sp>
        <p:nvSpPr>
          <p:cNvPr id="55" name="Flèche gauche 54"/>
          <p:cNvSpPr/>
          <p:nvPr/>
        </p:nvSpPr>
        <p:spPr>
          <a:xfrm rot="10800000">
            <a:off x="5746380" y="4944072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5299200" y="5707225"/>
            <a:ext cx="15902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Full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crossing</a:t>
            </a:r>
            <a:endParaRPr lang="fr-FR" dirty="0"/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6594" y="3152959"/>
            <a:ext cx="1386079" cy="1514254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974" y="1300967"/>
            <a:ext cx="2241321" cy="181075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7982" y="1293682"/>
            <a:ext cx="2533210" cy="337935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904893" y="821772"/>
            <a:ext cx="4658901" cy="3710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smtClean="0"/>
              <a:t>Check compatibility of </a:t>
            </a:r>
            <a:r>
              <a:rPr lang="fr-FR" dirty="0" err="1" smtClean="0"/>
              <a:t>tooling</a:t>
            </a:r>
            <a:r>
              <a:rPr lang="fr-FR" dirty="0" smtClean="0"/>
              <a:t> to </a:t>
            </a:r>
            <a:r>
              <a:rPr lang="fr-FR" dirty="0" err="1" smtClean="0"/>
              <a:t>avoid</a:t>
            </a:r>
            <a:r>
              <a:rPr lang="fr-FR" dirty="0" smtClean="0"/>
              <a:t> collision</a:t>
            </a:r>
            <a:endParaRPr lang="fr-FR" dirty="0"/>
          </a:p>
        </p:txBody>
      </p:sp>
      <p:sp>
        <p:nvSpPr>
          <p:cNvPr id="50" name="Flèche gauche 49"/>
          <p:cNvSpPr/>
          <p:nvPr/>
        </p:nvSpPr>
        <p:spPr>
          <a:xfrm rot="10800000">
            <a:off x="6050705" y="744188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100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e 56"/>
          <p:cNvGrpSpPr>
            <a:grpSpLocks noChangeAspect="1"/>
          </p:cNvGrpSpPr>
          <p:nvPr/>
        </p:nvGrpSpPr>
        <p:grpSpPr>
          <a:xfrm>
            <a:off x="7473391" y="4833220"/>
            <a:ext cx="1620315" cy="1523841"/>
            <a:chOff x="2513929" y="3375759"/>
            <a:chExt cx="3600416" cy="3386045"/>
          </a:xfrm>
        </p:grpSpPr>
        <p:pic>
          <p:nvPicPr>
            <p:cNvPr id="58" name="Image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59" name="Groupe 58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62" name="Connecteur droit 61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Rectangle 59"/>
            <p:cNvSpPr/>
            <p:nvPr/>
          </p:nvSpPr>
          <p:spPr>
            <a:xfrm rot="16200000" flipV="1">
              <a:off x="2741736" y="5023062"/>
              <a:ext cx="3386045" cy="9144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 RESULTS AND IMPROVEMENTS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white"/>
                </a:solidFill>
                <a:latin typeface="Arial" charset="0"/>
                <a:cs typeface="Arial" charset="0"/>
              </a:rPr>
              <a:t>07/12/2023</a:t>
            </a:r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solidFill>
                  <a:prstClr val="white"/>
                </a:solidFill>
                <a:latin typeface="Arial" charset="0"/>
                <a:cs typeface="Arial" charset="0"/>
              </a:rPr>
              <a:t>WP2 – TTC meeting – Fermilab 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2949" fontAlgn="base">
              <a:spcBef>
                <a:spcPct val="0"/>
              </a:spcBef>
              <a:spcAft>
                <a:spcPct val="0"/>
              </a:spcAft>
            </a:pPr>
            <a:fld id="{77E71596-5F9D-49C5-9701-16B3CA54319D}" type="slidenum">
              <a:rPr lang="fr-FR" smtClean="0">
                <a:solidFill>
                  <a:prstClr val="white"/>
                </a:solidFill>
                <a:latin typeface="Arial" charset="0"/>
                <a:cs typeface="Arial" charset="0"/>
              </a:rPr>
              <a:pPr defTabSz="852949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dirty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765096" y="4699726"/>
            <a:ext cx="1796319" cy="1682099"/>
            <a:chOff x="8410522" y="4681205"/>
            <a:chExt cx="1796319" cy="1682099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grpSp>
        <p:nvGrpSpPr>
          <p:cNvPr id="32" name="Groupe 31"/>
          <p:cNvGrpSpPr>
            <a:grpSpLocks noChangeAspect="1"/>
          </p:cNvGrpSpPr>
          <p:nvPr/>
        </p:nvGrpSpPr>
        <p:grpSpPr>
          <a:xfrm>
            <a:off x="1084349" y="4899976"/>
            <a:ext cx="1564758" cy="1394746"/>
            <a:chOff x="2513929" y="3456694"/>
            <a:chExt cx="3600416" cy="3209227"/>
          </a:xfrm>
        </p:grpSpPr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2791" y="3456694"/>
              <a:ext cx="3341554" cy="3065234"/>
            </a:xfrm>
            <a:prstGeom prst="rect">
              <a:avLst/>
            </a:prstGeom>
          </p:spPr>
        </p:pic>
        <p:grpSp>
          <p:nvGrpSpPr>
            <p:cNvPr id="34" name="Groupe 33"/>
            <p:cNvGrpSpPr/>
            <p:nvPr/>
          </p:nvGrpSpPr>
          <p:grpSpPr>
            <a:xfrm>
              <a:off x="2513929" y="4820890"/>
              <a:ext cx="1182050" cy="323909"/>
              <a:chOff x="2513929" y="4820890"/>
              <a:chExt cx="1182050" cy="32390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9" name="Connecteur droit 38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e 34"/>
            <p:cNvGrpSpPr/>
            <p:nvPr/>
          </p:nvGrpSpPr>
          <p:grpSpPr>
            <a:xfrm rot="16200000">
              <a:off x="3757538" y="5817936"/>
              <a:ext cx="1372061" cy="323909"/>
              <a:chOff x="2513929" y="4820890"/>
              <a:chExt cx="1182050" cy="323909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513929" y="4950737"/>
                <a:ext cx="1180343" cy="720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37" name="Connecteur droit 36"/>
              <p:cNvCxnSpPr/>
              <p:nvPr/>
            </p:nvCxnSpPr>
            <p:spPr>
              <a:xfrm>
                <a:off x="3695979" y="4820890"/>
                <a:ext cx="0" cy="323909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9" y="919508"/>
            <a:ext cx="5802937" cy="379262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1" name="Groupe 40"/>
          <p:cNvGrpSpPr/>
          <p:nvPr/>
        </p:nvGrpSpPr>
        <p:grpSpPr>
          <a:xfrm>
            <a:off x="9166994" y="4707057"/>
            <a:ext cx="1796319" cy="1682099"/>
            <a:chOff x="8410522" y="4681205"/>
            <a:chExt cx="1796319" cy="1682099"/>
          </a:xfrm>
        </p:grpSpPr>
        <p:pic>
          <p:nvPicPr>
            <p:cNvPr id="42" name="Image 4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98960" y="4887106"/>
              <a:ext cx="811961" cy="1476198"/>
            </a:xfrm>
            <a:prstGeom prst="rect">
              <a:avLst/>
            </a:prstGeom>
          </p:spPr>
        </p:pic>
        <p:sp>
          <p:nvSpPr>
            <p:cNvPr id="43" name="ZoneTexte 42"/>
            <p:cNvSpPr txBox="1"/>
            <p:nvPr/>
          </p:nvSpPr>
          <p:spPr>
            <a:xfrm>
              <a:off x="8907663" y="4681205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5°</a:t>
              </a:r>
              <a:endParaRPr lang="fr-FR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9551564" y="4711016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30°</a:t>
              </a:r>
              <a:endParaRPr lang="fr-FR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671336" y="5132652"/>
              <a:ext cx="5355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90°</a:t>
              </a:r>
              <a:endParaRPr lang="fr-FR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8410522" y="5490557"/>
              <a:ext cx="7126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120°</a:t>
              </a:r>
              <a:endParaRPr lang="fr-FR" dirty="0"/>
            </a:p>
          </p:txBody>
        </p:sp>
      </p:grpSp>
      <p:sp>
        <p:nvSpPr>
          <p:cNvPr id="55" name="Flèche gauche 54"/>
          <p:cNvSpPr/>
          <p:nvPr/>
        </p:nvSpPr>
        <p:spPr>
          <a:xfrm rot="10800000">
            <a:off x="5746380" y="4944072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/>
          <p:cNvSpPr txBox="1"/>
          <p:nvPr/>
        </p:nvSpPr>
        <p:spPr>
          <a:xfrm>
            <a:off x="5299200" y="5707225"/>
            <a:ext cx="159026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Full </a:t>
            </a:r>
            <a:r>
              <a:rPr lang="fr-FR" dirty="0" err="1" smtClean="0"/>
              <a:t>cavity</a:t>
            </a:r>
            <a:r>
              <a:rPr lang="fr-FR" dirty="0" smtClean="0"/>
              <a:t> </a:t>
            </a:r>
            <a:r>
              <a:rPr lang="fr-FR" dirty="0" err="1" smtClean="0"/>
              <a:t>crossing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161" y="919508"/>
            <a:ext cx="5795178" cy="37875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Flèche gauche 23"/>
          <p:cNvSpPr/>
          <p:nvPr/>
        </p:nvSpPr>
        <p:spPr>
          <a:xfrm rot="10800000">
            <a:off x="5785930" y="2282483"/>
            <a:ext cx="662608" cy="691573"/>
          </a:xfrm>
          <a:prstGeom prst="lef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772506" y="4088642"/>
            <a:ext cx="466916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 smtClean="0"/>
              <a:t>Not </a:t>
            </a:r>
            <a:r>
              <a:rPr lang="fr-FR" sz="2400" dirty="0" err="1" smtClean="0"/>
              <a:t>really</a:t>
            </a:r>
            <a:r>
              <a:rPr lang="fr-FR" sz="2400" dirty="0" smtClean="0"/>
              <a:t> </a:t>
            </a:r>
            <a:r>
              <a:rPr lang="fr-FR" sz="2400" dirty="0" err="1" smtClean="0"/>
              <a:t>better</a:t>
            </a:r>
            <a:r>
              <a:rPr lang="fr-FR" sz="2400" dirty="0" smtClean="0"/>
              <a:t> !</a:t>
            </a:r>
          </a:p>
          <a:p>
            <a:pPr algn="ctr"/>
            <a:r>
              <a:rPr lang="fr-FR" sz="2400" dirty="0" smtClean="0"/>
              <a:t>CHECK FINELY SURFACE COVERAGE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639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78431</TotalTime>
  <Words>1698</Words>
  <Application>Microsoft Office PowerPoint</Application>
  <PresentationFormat>Grand écran</PresentationFormat>
  <Paragraphs>407</Paragraphs>
  <Slides>20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Arial</vt:lpstr>
      <vt:lpstr>Arial Narrow</vt:lpstr>
      <vt:lpstr>Calibri</vt:lpstr>
      <vt:lpstr>Calibri Light</vt:lpstr>
      <vt:lpstr>Symbol</vt:lpstr>
      <vt:lpstr>Wingdings</vt:lpstr>
      <vt:lpstr>1_modele-IJCLAb-powerpoint</vt:lpstr>
      <vt:lpstr>Présentation PowerPoint</vt:lpstr>
      <vt:lpstr>OUTLINE</vt:lpstr>
      <vt:lpstr>SSR2 CAVITY</vt:lpstr>
      <vt:lpstr>PROCESSING AND TESTING STRATEGY</vt:lpstr>
      <vt:lpstr>TEST RESULTS AND IMPROVEMENTS</vt:lpstr>
      <vt:lpstr>TEST RESULTS AND IMPROVEMENTS</vt:lpstr>
      <vt:lpstr>TEST RESULTS AND IMPROVEMENTS</vt:lpstr>
      <vt:lpstr>TEST RESULTS AND IMPROVEMENTS</vt:lpstr>
      <vt:lpstr>TEST RESULTS AND IMPROVEMENTS</vt:lpstr>
      <vt:lpstr>TEST RESULTS AND IMPROVEMENTS</vt:lpstr>
      <vt:lpstr>TEST RESULTS AND IMPROVEMENTS</vt:lpstr>
      <vt:lpstr>TEST RESULTS AND IMPROVEMENTS</vt:lpstr>
      <vt:lpstr>TEST RESULTS AND IMPROVEMENTS</vt:lpstr>
      <vt:lpstr>VERIFICATION TEST after SHIPPING</vt:lpstr>
      <vt:lpstr>SUMMARY OF TESTS</vt:lpstr>
      <vt:lpstr>CONCLUSION and LESSONS LEARNED</vt:lpstr>
      <vt:lpstr>Présentation PowerPoint</vt:lpstr>
      <vt:lpstr>DIFFERENCE BETWEEN MYRRHA AND PIP-II</vt:lpstr>
      <vt:lpstr>120°C BAKING</vt:lpstr>
      <vt:lpstr>Niobium marking with HPR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INSTRUMENTATION TEST ZA01</dc:title>
  <dc:creator>David Longuevergne</dc:creator>
  <cp:lastModifiedBy>David Longuevergne</cp:lastModifiedBy>
  <cp:revision>306</cp:revision>
  <dcterms:created xsi:type="dcterms:W3CDTF">2022-10-03T08:31:49Z</dcterms:created>
  <dcterms:modified xsi:type="dcterms:W3CDTF">2023-12-01T10:14:24Z</dcterms:modified>
</cp:coreProperties>
</file>