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8" r:id="rId5"/>
    <p:sldId id="269" r:id="rId6"/>
    <p:sldId id="270" r:id="rId7"/>
    <p:sldId id="274" r:id="rId8"/>
    <p:sldId id="271" r:id="rId9"/>
    <p:sldId id="272" r:id="rId10"/>
    <p:sldId id="266" r:id="rId11"/>
    <p:sldId id="260" r:id="rId12"/>
    <p:sldId id="273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7F7F7"/>
    <a:srgbClr val="00B0F0"/>
    <a:srgbClr val="0070C0"/>
    <a:srgbClr val="BFBFBF"/>
    <a:srgbClr val="7F7F7F"/>
    <a:srgbClr val="EDEDED"/>
    <a:srgbClr val="0000FF"/>
    <a:srgbClr val="FF01FF"/>
    <a:srgbClr val="EE6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82" d="100"/>
          <a:sy n="82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CC-2023\Overview_HL_v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ol-fs01.user.uu.se\Physics\Freia\freia-drop\12%20Projects\ESS%20Testing\03%20Series%20Cryomodule\04%20Test%20documents\test%20summary\Summary\Copy%20of%20summary_20220228_Ne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CC-2023\Data\Q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M_testing\CM09_2\HeAccumul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0795117336122"/>
          <c:y val="0.17171296296296296"/>
          <c:w val="0.83752136295663315"/>
          <c:h val="0.59734580052493436"/>
        </c:manualLayout>
      </c:layout>
      <c:barChart>
        <c:barDir val="col"/>
        <c:grouping val="clustered"/>
        <c:varyColors val="0"/>
        <c:ser>
          <c:idx val="2"/>
          <c:order val="2"/>
          <c:tx>
            <c:v>FE onset Cav1</c:v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('Reports summaries'!$A$4:$A$9,'Reports summaries'!$A$14:$A$17,'Reports summaries'!$A$21)</c:f>
              <c:strCache>
                <c:ptCount val="11"/>
                <c:pt idx="0">
                  <c:v>CM02</c:v>
                </c:pt>
                <c:pt idx="1">
                  <c:v>CM02 2nd</c:v>
                </c:pt>
                <c:pt idx="2">
                  <c:v>CM03</c:v>
                </c:pt>
                <c:pt idx="3">
                  <c:v>CM03 2nd</c:v>
                </c:pt>
                <c:pt idx="4">
                  <c:v>CM04</c:v>
                </c:pt>
                <c:pt idx="5">
                  <c:v>CM04 2nd</c:v>
                </c:pt>
                <c:pt idx="6">
                  <c:v>CM09</c:v>
                </c:pt>
                <c:pt idx="7">
                  <c:v>CM09 2nd</c:v>
                </c:pt>
                <c:pt idx="8">
                  <c:v>CM10</c:v>
                </c:pt>
                <c:pt idx="9">
                  <c:v>CM10 2nd</c:v>
                </c:pt>
                <c:pt idx="10">
                  <c:v>CM14</c:v>
                </c:pt>
              </c:strCache>
              <c:extLst/>
            </c:strRef>
          </c:cat>
          <c:val>
            <c:numRef>
              <c:f>('Reports summaries'!$I$4:$I$9,'Reports summaries'!$I$14:$I$17)</c:f>
              <c:numCache>
                <c:formatCode>General</c:formatCode>
                <c:ptCount val="10"/>
                <c:pt idx="0">
                  <c:v>9</c:v>
                </c:pt>
                <c:pt idx="1">
                  <c:v>9</c:v>
                </c:pt>
                <c:pt idx="4">
                  <c:v>11</c:v>
                </c:pt>
                <c:pt idx="8">
                  <c:v>10.5</c:v>
                </c:pt>
                <c:pt idx="9">
                  <c:v>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C7B-404F-98A2-C3EA2B5C21CC}"/>
            </c:ext>
          </c:extLst>
        </c:ser>
        <c:ser>
          <c:idx val="3"/>
          <c:order val="3"/>
          <c:tx>
            <c:v>FE onset Cav2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('Reports summaries'!$A$4:$A$9,'Reports summaries'!$A$14:$A$17,'Reports summaries'!$A$21)</c:f>
              <c:strCache>
                <c:ptCount val="11"/>
                <c:pt idx="0">
                  <c:v>CM02</c:v>
                </c:pt>
                <c:pt idx="1">
                  <c:v>CM02 2nd</c:v>
                </c:pt>
                <c:pt idx="2">
                  <c:v>CM03</c:v>
                </c:pt>
                <c:pt idx="3">
                  <c:v>CM03 2nd</c:v>
                </c:pt>
                <c:pt idx="4">
                  <c:v>CM04</c:v>
                </c:pt>
                <c:pt idx="5">
                  <c:v>CM04 2nd</c:v>
                </c:pt>
                <c:pt idx="6">
                  <c:v>CM09</c:v>
                </c:pt>
                <c:pt idx="7">
                  <c:v>CM09 2nd</c:v>
                </c:pt>
                <c:pt idx="8">
                  <c:v>CM10</c:v>
                </c:pt>
                <c:pt idx="9">
                  <c:v>CM10 2nd</c:v>
                </c:pt>
                <c:pt idx="10">
                  <c:v>CM14</c:v>
                </c:pt>
              </c:strCache>
              <c:extLst/>
            </c:strRef>
          </c:cat>
          <c:val>
            <c:numRef>
              <c:f>('Reports summaries'!$J$4:$J$9,'Reports summaries'!$J$14:$J$17)</c:f>
              <c:numCache>
                <c:formatCode>General</c:formatCode>
                <c:ptCount val="10"/>
                <c:pt idx="0">
                  <c:v>12</c:v>
                </c:pt>
                <c:pt idx="1">
                  <c:v>12</c:v>
                </c:pt>
                <c:pt idx="2">
                  <c:v>11</c:v>
                </c:pt>
                <c:pt idx="4">
                  <c:v>8.5</c:v>
                </c:pt>
                <c:pt idx="6">
                  <c:v>10</c:v>
                </c:pt>
                <c:pt idx="8">
                  <c:v>10.5</c:v>
                </c:pt>
                <c:pt idx="9">
                  <c:v>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C7B-404F-98A2-C3EA2B5C2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69188224"/>
        <c:axId val="111462422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v>Max Eacc [MV/m]</c:v>
                </c:tx>
                <c:spPr>
                  <a:solidFill>
                    <a:srgbClr val="002060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('Reports summaries'!$A$4:$A$9,'Reports summaries'!$A$14:$A$17,'Reports summaries'!$A$21)</c15:sqref>
                        </c15:formulaRef>
                      </c:ext>
                    </c:extLst>
                    <c:strCache>
                      <c:ptCount val="11"/>
                      <c:pt idx="0">
                        <c:v>CM02</c:v>
                      </c:pt>
                      <c:pt idx="1">
                        <c:v>CM02 2nd</c:v>
                      </c:pt>
                      <c:pt idx="2">
                        <c:v>CM03</c:v>
                      </c:pt>
                      <c:pt idx="3">
                        <c:v>CM03 2nd</c:v>
                      </c:pt>
                      <c:pt idx="4">
                        <c:v>CM04</c:v>
                      </c:pt>
                      <c:pt idx="5">
                        <c:v>CM04 2nd</c:v>
                      </c:pt>
                      <c:pt idx="6">
                        <c:v>CM09</c:v>
                      </c:pt>
                      <c:pt idx="7">
                        <c:v>CM09 2nd</c:v>
                      </c:pt>
                      <c:pt idx="8">
                        <c:v>CM10</c:v>
                      </c:pt>
                      <c:pt idx="9">
                        <c:v>CM10 2nd</c:v>
                      </c:pt>
                      <c:pt idx="10">
                        <c:v>CM14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('Reports summaries'!$H$4:$H$9,'Reports summaries'!$H$14:$H$17)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12</c:v>
                      </c:pt>
                      <c:pt idx="1">
                        <c:v>12</c:v>
                      </c:pt>
                      <c:pt idx="2">
                        <c:v>12</c:v>
                      </c:pt>
                      <c:pt idx="3">
                        <c:v>12</c:v>
                      </c:pt>
                      <c:pt idx="4">
                        <c:v>12</c:v>
                      </c:pt>
                      <c:pt idx="5">
                        <c:v>12.3</c:v>
                      </c:pt>
                      <c:pt idx="6">
                        <c:v>12</c:v>
                      </c:pt>
                      <c:pt idx="7">
                        <c:v>12</c:v>
                      </c:pt>
                      <c:pt idx="8">
                        <c:v>12</c:v>
                      </c:pt>
                      <c:pt idx="9">
                        <c:v>12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0C7B-404F-98A2-C3EA2B5C21CC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v>Field emission onset</c:v>
                </c:tx>
                <c:spPr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('Reports summaries'!$A$4:$A$9,'Reports summaries'!$A$14:$A$17,'Reports summaries'!$A$21)</c15:sqref>
                        </c15:formulaRef>
                      </c:ext>
                    </c:extLst>
                    <c:strCache>
                      <c:ptCount val="11"/>
                      <c:pt idx="0">
                        <c:v>CM02</c:v>
                      </c:pt>
                      <c:pt idx="1">
                        <c:v>CM02 2nd</c:v>
                      </c:pt>
                      <c:pt idx="2">
                        <c:v>CM03</c:v>
                      </c:pt>
                      <c:pt idx="3">
                        <c:v>CM03 2nd</c:v>
                      </c:pt>
                      <c:pt idx="4">
                        <c:v>CM04</c:v>
                      </c:pt>
                      <c:pt idx="5">
                        <c:v>CM04 2nd</c:v>
                      </c:pt>
                      <c:pt idx="6">
                        <c:v>CM09</c:v>
                      </c:pt>
                      <c:pt idx="7">
                        <c:v>CM09 2nd</c:v>
                      </c:pt>
                      <c:pt idx="8">
                        <c:v>CM10</c:v>
                      </c:pt>
                      <c:pt idx="9">
                        <c:v>CM10 2nd</c:v>
                      </c:pt>
                      <c:pt idx="10">
                        <c:v>CM14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('Reports summaries'!$K$4:$K$9,'Reports summaries'!$K$14:$K$17)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9</c:v>
                      </c:pt>
                      <c:pt idx="1">
                        <c:v>9</c:v>
                      </c:pt>
                      <c:pt idx="2">
                        <c:v>11</c:v>
                      </c:pt>
                      <c:pt idx="3">
                        <c:v>0</c:v>
                      </c:pt>
                      <c:pt idx="4">
                        <c:v>8.5</c:v>
                      </c:pt>
                      <c:pt idx="5">
                        <c:v>0</c:v>
                      </c:pt>
                      <c:pt idx="6">
                        <c:v>10</c:v>
                      </c:pt>
                      <c:pt idx="7">
                        <c:v>0</c:v>
                      </c:pt>
                      <c:pt idx="8">
                        <c:v>10.5</c:v>
                      </c:pt>
                      <c:pt idx="9">
                        <c:v>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C7B-404F-98A2-C3EA2B5C21CC}"/>
                  </c:ext>
                </c:extLst>
              </c15:ser>
            </c15:filteredBarSeries>
          </c:ext>
        </c:extLst>
      </c:barChart>
      <c:catAx>
        <c:axId val="1369188224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4624224"/>
        <c:crosses val="autoZero"/>
        <c:auto val="1"/>
        <c:lblAlgn val="ctr"/>
        <c:lblOffset val="100"/>
        <c:noMultiLvlLbl val="0"/>
      </c:catAx>
      <c:valAx>
        <c:axId val="1114624224"/>
        <c:scaling>
          <c:orientation val="minMax"/>
          <c:max val="1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v-SE" sz="1400" dirty="0"/>
                  <a:t>FE </a:t>
                </a:r>
                <a:r>
                  <a:rPr lang="sv-SE" sz="1400" dirty="0" err="1"/>
                  <a:t>onset</a:t>
                </a:r>
                <a:r>
                  <a:rPr lang="sv-SE" sz="1400" dirty="0"/>
                  <a:t> [MV/m]</a:t>
                </a:r>
              </a:p>
            </c:rich>
          </c:tx>
          <c:layout>
            <c:manualLayout>
              <c:xMode val="edge"/>
              <c:yMode val="edge"/>
              <c:x val="7.3633240512659695E-2"/>
              <c:y val="0.139301231419033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91882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484035946124021"/>
          <c:y val="4.7502172018084286E-2"/>
          <c:w val="0.49233444980213831"/>
          <c:h val="9.12750543687093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aseline="0">
          <a:solidFill>
            <a:sysClr val="windowText" lastClr="000000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54143050819875"/>
          <c:y val="5.4977398658501028E-2"/>
          <c:w val="0.84548672175792428"/>
          <c:h val="0.7394517351997667"/>
        </c:manualLayout>
      </c:layout>
      <c:barChart>
        <c:barDir val="col"/>
        <c:grouping val="clustered"/>
        <c:varyColors val="0"/>
        <c:ser>
          <c:idx val="0"/>
          <c:order val="0"/>
          <c:tx>
            <c:v>Qt(VT)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Sheet1!$F$2:$F$17</c:f>
              <c:numCache>
                <c:formatCode>0.00E+00</c:formatCode>
                <c:ptCount val="16"/>
                <c:pt idx="0">
                  <c:v>195000000000</c:v>
                </c:pt>
                <c:pt idx="1">
                  <c:v>370000000000</c:v>
                </c:pt>
                <c:pt idx="2" formatCode="General">
                  <c:v>400000000000</c:v>
                </c:pt>
                <c:pt idx="3">
                  <c:v>348000000000</c:v>
                </c:pt>
                <c:pt idx="4">
                  <c:v>220000000000</c:v>
                </c:pt>
                <c:pt idx="5">
                  <c:v>210000000000</c:v>
                </c:pt>
                <c:pt idx="6">
                  <c:v>231000000000</c:v>
                </c:pt>
                <c:pt idx="7">
                  <c:v>335000000000</c:v>
                </c:pt>
                <c:pt idx="8">
                  <c:v>231000000000</c:v>
                </c:pt>
                <c:pt idx="9">
                  <c:v>335000000000</c:v>
                </c:pt>
                <c:pt idx="10">
                  <c:v>210000000000</c:v>
                </c:pt>
                <c:pt idx="11">
                  <c:v>155000000000</c:v>
                </c:pt>
                <c:pt idx="12">
                  <c:v>178000000000</c:v>
                </c:pt>
                <c:pt idx="13">
                  <c:v>210000000000</c:v>
                </c:pt>
                <c:pt idx="14">
                  <c:v>200000000000</c:v>
                </c:pt>
                <c:pt idx="15">
                  <c:v>155000000000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8C-49D7-94A8-C86F489690E3}"/>
            </c:ext>
          </c:extLst>
        </c:ser>
        <c:ser>
          <c:idx val="1"/>
          <c:order val="1"/>
          <c:tx>
            <c:v>Qt_Pr (CM)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Sheet1!$M$2:$M$17</c:f>
              <c:numCache>
                <c:formatCode>0.00E+00</c:formatCode>
                <c:ptCount val="16"/>
                <c:pt idx="0">
                  <c:v>266947335163.20767</c:v>
                </c:pt>
                <c:pt idx="1">
                  <c:v>189906262961.42679</c:v>
                </c:pt>
                <c:pt idx="2">
                  <c:v>451003389064.61816</c:v>
                </c:pt>
                <c:pt idx="3">
                  <c:v>288975993239.02002</c:v>
                </c:pt>
                <c:pt idx="4">
                  <c:v>280942968865.68427</c:v>
                </c:pt>
                <c:pt idx="5">
                  <c:v>188326187786.5639</c:v>
                </c:pt>
                <c:pt idx="6">
                  <c:v>219244773001.69376</c:v>
                </c:pt>
                <c:pt idx="7">
                  <c:v>258586003650.181</c:v>
                </c:pt>
                <c:pt idx="8">
                  <c:v>413697939354.01532</c:v>
                </c:pt>
                <c:pt idx="9">
                  <c:v>284422075339.16162</c:v>
                </c:pt>
                <c:pt idx="10">
                  <c:v>274125159290.51147</c:v>
                </c:pt>
                <c:pt idx="11">
                  <c:v>165349136463.17447</c:v>
                </c:pt>
                <c:pt idx="12">
                  <c:v>230075740529.07877</c:v>
                </c:pt>
                <c:pt idx="13">
                  <c:v>214632925123.76566</c:v>
                </c:pt>
                <c:pt idx="14">
                  <c:v>389234327074.73987</c:v>
                </c:pt>
                <c:pt idx="15">
                  <c:v>286802538598.57483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8C-49D7-94A8-C86F489690E3}"/>
            </c:ext>
          </c:extLst>
        </c:ser>
        <c:ser>
          <c:idx val="2"/>
          <c:order val="2"/>
          <c:tx>
            <c:v>Qt_Pf (CM)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Sheet1!$L$2:$L$17</c:f>
              <c:numCache>
                <c:formatCode>0.00E+00</c:formatCode>
                <c:ptCount val="16"/>
                <c:pt idx="0">
                  <c:v>215063920538.69394</c:v>
                </c:pt>
                <c:pt idx="1">
                  <c:v>317574450435.50397</c:v>
                </c:pt>
                <c:pt idx="2">
                  <c:v>390067329417.08087</c:v>
                </c:pt>
                <c:pt idx="3">
                  <c:v>320545808280.43982</c:v>
                </c:pt>
                <c:pt idx="4">
                  <c:v>276533599504.22015</c:v>
                </c:pt>
                <c:pt idx="5">
                  <c:v>230533196890.15884</c:v>
                </c:pt>
                <c:pt idx="6">
                  <c:v>181100080404.73145</c:v>
                </c:pt>
                <c:pt idx="7">
                  <c:v>308591944811.3147</c:v>
                </c:pt>
                <c:pt idx="8">
                  <c:v>327024097824.07312</c:v>
                </c:pt>
                <c:pt idx="9">
                  <c:v>304630777173.1311</c:v>
                </c:pt>
                <c:pt idx="10">
                  <c:v>229228723953.84882</c:v>
                </c:pt>
                <c:pt idx="11">
                  <c:v>151587045239.38889</c:v>
                </c:pt>
                <c:pt idx="12">
                  <c:v>233052359873.75833</c:v>
                </c:pt>
                <c:pt idx="13">
                  <c:v>285037323790.12744</c:v>
                </c:pt>
                <c:pt idx="14">
                  <c:v>301061063822.93835</c:v>
                </c:pt>
                <c:pt idx="15">
                  <c:v>269591285629.45367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8C-49D7-94A8-C86F48969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77599151"/>
        <c:axId val="1271064303"/>
      </c:barChart>
      <c:catAx>
        <c:axId val="127759915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Cavity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1064303"/>
        <c:crosses val="autoZero"/>
        <c:auto val="1"/>
        <c:lblAlgn val="ctr"/>
        <c:lblOffset val="100"/>
        <c:noMultiLvlLbl val="0"/>
      </c:catAx>
      <c:valAx>
        <c:axId val="1271064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Qt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7599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8879585189931241"/>
          <c:y val="5.5555555555555552E-2"/>
          <c:w val="0.48753598465268305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47551742615967"/>
          <c:y val="7.7150866883502187E-2"/>
          <c:w val="0.75587693189233929"/>
          <c:h val="0.75054188035470759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'ESS CM Qt'!$D$1:$D$2</c:f>
              <c:strCache>
                <c:ptCount val="2"/>
                <c:pt idx="0">
                  <c:v>Qt (from Orsay)</c:v>
                </c:pt>
                <c:pt idx="1">
                  <c:v>CavIn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'ESS CM Qt'!$A$3:$A$20</c:f>
              <c:strCache>
                <c:ptCount val="3"/>
                <c:pt idx="0">
                  <c:v>CM09 2nd</c:v>
                </c:pt>
                <c:pt idx="1">
                  <c:v>CM12</c:v>
                </c:pt>
                <c:pt idx="2">
                  <c:v>CM13</c:v>
                </c:pt>
              </c:strCache>
              <c:extLst/>
            </c:strRef>
          </c:cat>
          <c:val>
            <c:numRef>
              <c:f>'ESS CM Qt'!$D$3:$D$20</c:f>
              <c:numCache>
                <c:formatCode>0.00E+00</c:formatCode>
                <c:ptCount val="3"/>
                <c:pt idx="0">
                  <c:v>230000000000</c:v>
                </c:pt>
                <c:pt idx="1">
                  <c:v>320000000000</c:v>
                </c:pt>
                <c:pt idx="2">
                  <c:v>230000000000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365-4FBB-8915-A6DA5E62C6E4}"/>
            </c:ext>
          </c:extLst>
        </c:ser>
        <c:ser>
          <c:idx val="3"/>
          <c:order val="3"/>
          <c:tx>
            <c:strRef>
              <c:f>'ESS CM Qt'!$E$1:$E$2</c:f>
              <c:strCache>
                <c:ptCount val="2"/>
                <c:pt idx="0">
                  <c:v>Qt (from Orsay)</c:v>
                </c:pt>
                <c:pt idx="1">
                  <c:v>CavOut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'ESS CM Qt'!$A$3:$A$20</c:f>
              <c:strCache>
                <c:ptCount val="3"/>
                <c:pt idx="0">
                  <c:v>CM09 2nd</c:v>
                </c:pt>
                <c:pt idx="1">
                  <c:v>CM12</c:v>
                </c:pt>
                <c:pt idx="2">
                  <c:v>CM13</c:v>
                </c:pt>
              </c:strCache>
              <c:extLst/>
            </c:strRef>
          </c:cat>
          <c:val>
            <c:numRef>
              <c:f>'ESS CM Qt'!$E$3:$E$20</c:f>
              <c:numCache>
                <c:formatCode>0.00E+00</c:formatCode>
                <c:ptCount val="3"/>
                <c:pt idx="0">
                  <c:v>185000000000</c:v>
                </c:pt>
                <c:pt idx="1">
                  <c:v>125000000000</c:v>
                </c:pt>
                <c:pt idx="2">
                  <c:v>185000000000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365-4FBB-8915-A6DA5E62C6E4}"/>
            </c:ext>
          </c:extLst>
        </c:ser>
        <c:ser>
          <c:idx val="4"/>
          <c:order val="4"/>
          <c:tx>
            <c:strRef>
              <c:f>'ESS CM Qt'!$F$1:$F$2</c:f>
              <c:strCache>
                <c:ptCount val="2"/>
                <c:pt idx="0">
                  <c:v>Qt TM FREIA 9MV/m</c:v>
                </c:pt>
                <c:pt idx="1">
                  <c:v>CavIn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'ESS CM Qt'!$A$3:$A$20</c:f>
              <c:strCache>
                <c:ptCount val="3"/>
                <c:pt idx="0">
                  <c:v>CM09 2nd</c:v>
                </c:pt>
                <c:pt idx="1">
                  <c:v>CM12</c:v>
                </c:pt>
                <c:pt idx="2">
                  <c:v>CM13</c:v>
                </c:pt>
              </c:strCache>
              <c:extLst/>
            </c:strRef>
          </c:cat>
          <c:val>
            <c:numRef>
              <c:f>'ESS CM Qt'!$F$3:$F$20</c:f>
              <c:numCache>
                <c:formatCode>0.00E+00</c:formatCode>
                <c:ptCount val="3"/>
                <c:pt idx="0">
                  <c:v>269900000000</c:v>
                </c:pt>
                <c:pt idx="1">
                  <c:v>359000000000</c:v>
                </c:pt>
                <c:pt idx="2">
                  <c:v>373200000000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7365-4FBB-8915-A6DA5E62C6E4}"/>
            </c:ext>
          </c:extLst>
        </c:ser>
        <c:ser>
          <c:idx val="5"/>
          <c:order val="5"/>
          <c:tx>
            <c:strRef>
              <c:f>'ESS CM Qt'!$G$1:$G$2</c:f>
              <c:strCache>
                <c:ptCount val="2"/>
                <c:pt idx="0">
                  <c:v>Qt TM FREIA 9MV/m</c:v>
                </c:pt>
                <c:pt idx="1">
                  <c:v>CavOut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'ESS CM Qt'!$A$3:$A$20</c:f>
              <c:strCache>
                <c:ptCount val="3"/>
                <c:pt idx="0">
                  <c:v>CM09 2nd</c:v>
                </c:pt>
                <c:pt idx="1">
                  <c:v>CM12</c:v>
                </c:pt>
                <c:pt idx="2">
                  <c:v>CM13</c:v>
                </c:pt>
              </c:strCache>
              <c:extLst/>
            </c:strRef>
          </c:cat>
          <c:val>
            <c:numRef>
              <c:f>'ESS CM Qt'!$G$3:$G$20</c:f>
              <c:numCache>
                <c:formatCode>0.00E+00</c:formatCode>
                <c:ptCount val="3"/>
                <c:pt idx="0">
                  <c:v>206800000000</c:v>
                </c:pt>
                <c:pt idx="1">
                  <c:v>165400000000</c:v>
                </c:pt>
                <c:pt idx="2">
                  <c:v>219500000000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7365-4FBB-8915-A6DA5E62C6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7"/>
        <c:axId val="2136745391"/>
        <c:axId val="205262084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'ESS CM Qt'!$B$1:$B$2</c15:sqref>
                        </c15:formulaRef>
                      </c:ext>
                    </c:extLst>
                    <c:strCache>
                      <c:ptCount val="2"/>
                      <c:pt idx="0">
                        <c:v>Q ext </c:v>
                      </c:pt>
                      <c:pt idx="1">
                        <c:v>CavIN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'ESS CM Qt'!$A$3:$A$20</c15:sqref>
                        </c15:formulaRef>
                      </c:ext>
                    </c:extLst>
                    <c:strCache>
                      <c:ptCount val="3"/>
                      <c:pt idx="0">
                        <c:v>CM09 2nd</c:v>
                      </c:pt>
                      <c:pt idx="1">
                        <c:v>CM12</c:v>
                      </c:pt>
                      <c:pt idx="2">
                        <c:v>CM13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'ESS CM Qt'!$B$3:$B$20</c15:sqref>
                        </c15:formulaRef>
                      </c:ext>
                    </c:extLst>
                    <c:numCache>
                      <c:formatCode>0.00E+00</c:formatCode>
                      <c:ptCount val="3"/>
                      <c:pt idx="0">
                        <c:v>186000</c:v>
                      </c:pt>
                      <c:pt idx="1">
                        <c:v>156000</c:v>
                      </c:pt>
                      <c:pt idx="2">
                        <c:v>187000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7365-4FBB-8915-A6DA5E62C6E4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'ESS CM Qt'!$C$1:$C$2</c15:sqref>
                        </c15:formulaRef>
                      </c:ext>
                    </c:extLst>
                    <c:strCache>
                      <c:ptCount val="2"/>
                      <c:pt idx="0">
                        <c:v>Q ext </c:v>
                      </c:pt>
                      <c:pt idx="1">
                        <c:v>CavOut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'ESS CM Qt'!$A$3:$A$20</c15:sqref>
                        </c15:formulaRef>
                      </c:ext>
                    </c:extLst>
                    <c:strCache>
                      <c:ptCount val="3"/>
                      <c:pt idx="0">
                        <c:v>CM09 2nd</c:v>
                      </c:pt>
                      <c:pt idx="1">
                        <c:v>CM12</c:v>
                      </c:pt>
                      <c:pt idx="2">
                        <c:v>CM13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'ESS CM Qt'!$C$3:$C$20</c15:sqref>
                        </c15:formulaRef>
                      </c:ext>
                    </c:extLst>
                    <c:numCache>
                      <c:formatCode>0.00E+00</c:formatCode>
                      <c:ptCount val="3"/>
                      <c:pt idx="0">
                        <c:v>199000</c:v>
                      </c:pt>
                      <c:pt idx="1">
                        <c:v>195000</c:v>
                      </c:pt>
                      <c:pt idx="2">
                        <c:v>188000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365-4FBB-8915-A6DA5E62C6E4}"/>
                  </c:ext>
                </c:extLst>
              </c15:ser>
            </c15:filteredBarSeries>
          </c:ext>
        </c:extLst>
      </c:barChart>
      <c:catAx>
        <c:axId val="213674539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Cryomodule number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2620847"/>
        <c:crosses val="autoZero"/>
        <c:auto val="1"/>
        <c:lblAlgn val="ctr"/>
        <c:lblOffset val="100"/>
        <c:noMultiLvlLbl val="0"/>
      </c:catAx>
      <c:valAx>
        <c:axId val="2052620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Qt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745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CM09 2</a:t>
            </a:r>
            <a:r>
              <a:rPr lang="en-US" baseline="30000" dirty="0"/>
              <a:t>nd</a:t>
            </a:r>
            <a:r>
              <a:rPr lang="en-US" dirty="0"/>
              <a:t>, Thermocycles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'CM09-2'!$E$3</c:f>
              <c:strCache>
                <c:ptCount val="1"/>
                <c:pt idx="0">
                  <c:v>PT10 He 4K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'CM09-2'!$D$4:$D$8</c:f>
              <c:numCache>
                <c:formatCode>General</c:formatCode>
                <c:ptCount val="5"/>
                <c:pt idx="0">
                  <c:v>0</c:v>
                </c:pt>
                <c:pt idx="1">
                  <c:v>5.5833333333721384</c:v>
                </c:pt>
                <c:pt idx="2">
                  <c:v>18.75</c:v>
                </c:pt>
                <c:pt idx="3">
                  <c:v>50.06666666676756</c:v>
                </c:pt>
                <c:pt idx="4">
                  <c:v>57</c:v>
                </c:pt>
              </c:numCache>
            </c:numRef>
          </c:xVal>
          <c:yVal>
            <c:numRef>
              <c:f>'CM09-2'!$E$4:$E$8</c:f>
              <c:numCache>
                <c:formatCode>0.00E+00</c:formatCode>
                <c:ptCount val="5"/>
                <c:pt idx="0">
                  <c:v>0</c:v>
                </c:pt>
                <c:pt idx="1">
                  <c:v>1.5E-9</c:v>
                </c:pt>
                <c:pt idx="2">
                  <c:v>3.2000000000000001E-9</c:v>
                </c:pt>
                <c:pt idx="3">
                  <c:v>5.1000000000000002E-9</c:v>
                </c:pt>
                <c:pt idx="4">
                  <c:v>5.4000000000000004E-9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53-463E-BA95-F6C0D0E5BAB6}"/>
            </c:ext>
          </c:extLst>
        </c:ser>
        <c:ser>
          <c:idx val="1"/>
          <c:order val="1"/>
          <c:tx>
            <c:strRef>
              <c:f>'CM09-2'!$F$3</c:f>
              <c:strCache>
                <c:ptCount val="1"/>
                <c:pt idx="0">
                  <c:v>PT20 He 4K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'CM09-2'!$D$4:$D$8</c:f>
              <c:numCache>
                <c:formatCode>General</c:formatCode>
                <c:ptCount val="5"/>
                <c:pt idx="0">
                  <c:v>0</c:v>
                </c:pt>
                <c:pt idx="1">
                  <c:v>5.5833333333721384</c:v>
                </c:pt>
                <c:pt idx="2">
                  <c:v>18.75</c:v>
                </c:pt>
                <c:pt idx="3">
                  <c:v>50.06666666676756</c:v>
                </c:pt>
                <c:pt idx="4">
                  <c:v>57</c:v>
                </c:pt>
              </c:numCache>
            </c:numRef>
          </c:xVal>
          <c:yVal>
            <c:numRef>
              <c:f>'CM09-2'!$F$4:$F$8</c:f>
              <c:numCache>
                <c:formatCode>0.00E+00</c:formatCode>
                <c:ptCount val="5"/>
                <c:pt idx="0">
                  <c:v>0</c:v>
                </c:pt>
                <c:pt idx="1">
                  <c:v>1.6999999999999999E-9</c:v>
                </c:pt>
                <c:pt idx="2">
                  <c:v>3.6E-9</c:v>
                </c:pt>
                <c:pt idx="3">
                  <c:v>5.5999999999999997E-9</c:v>
                </c:pt>
                <c:pt idx="4">
                  <c:v>5.7999999999999998E-9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E53-463E-BA95-F6C0D0E5BAB6}"/>
            </c:ext>
          </c:extLst>
        </c:ser>
        <c:ser>
          <c:idx val="2"/>
          <c:order val="2"/>
          <c:tx>
            <c:v>PT10 4K+2K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'CM09-2'!$D$12:$D$13</c:f>
              <c:numCache>
                <c:formatCode>General</c:formatCode>
                <c:ptCount val="2"/>
                <c:pt idx="0">
                  <c:v>34.166666666627862</c:v>
                </c:pt>
                <c:pt idx="1">
                  <c:v>57.099999999976717</c:v>
                </c:pt>
              </c:numCache>
            </c:numRef>
          </c:xVal>
          <c:yVal>
            <c:numRef>
              <c:f>'CM09-2'!$E$12:$E$13</c:f>
              <c:numCache>
                <c:formatCode>0.00E+00</c:formatCode>
                <c:ptCount val="2"/>
                <c:pt idx="0">
                  <c:v>3.4999999999999999E-9</c:v>
                </c:pt>
                <c:pt idx="1">
                  <c:v>9.8999999999999993E-9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E53-463E-BA95-F6C0D0E5BAB6}"/>
            </c:ext>
          </c:extLst>
        </c:ser>
        <c:ser>
          <c:idx val="3"/>
          <c:order val="3"/>
          <c:tx>
            <c:v>PT20 4K+2K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xVal>
            <c:numRef>
              <c:f>'CM09-2'!$D$12:$D$13</c:f>
              <c:numCache>
                <c:formatCode>General</c:formatCode>
                <c:ptCount val="2"/>
                <c:pt idx="0">
                  <c:v>34.166666666627862</c:v>
                </c:pt>
                <c:pt idx="1">
                  <c:v>57.099999999976717</c:v>
                </c:pt>
              </c:numCache>
            </c:numRef>
          </c:xVal>
          <c:yVal>
            <c:numRef>
              <c:f>'CM09-2'!$F$12:$F$13</c:f>
              <c:numCache>
                <c:formatCode>0.00E+00</c:formatCode>
                <c:ptCount val="2"/>
                <c:pt idx="0">
                  <c:v>3.8000000000000001E-9</c:v>
                </c:pt>
                <c:pt idx="1">
                  <c:v>1.0999999999999999E-8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E53-463E-BA95-F6C0D0E5B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8955328"/>
        <c:axId val="1203238480"/>
      </c:scatterChart>
      <c:valAx>
        <c:axId val="1408955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when cavity bath filled by </a:t>
                </a:r>
                <a:r>
                  <a:rPr lang="en-US" dirty="0" err="1"/>
                  <a:t>lHe</a:t>
                </a:r>
                <a:r>
                  <a:rPr lang="en-US" dirty="0"/>
                  <a:t>, 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3238480"/>
        <c:crosses val="autoZero"/>
        <c:crossBetween val="midCat"/>
      </c:valAx>
      <c:valAx>
        <c:axId val="120323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Beam vacuum correspond to He signal,  mbar</a:t>
                </a:r>
              </a:p>
            </c:rich>
          </c:tx>
          <c:layout>
            <c:manualLayout>
              <c:xMode val="edge"/>
              <c:yMode val="edge"/>
              <c:x val="1.0890707208224663E-2"/>
              <c:y val="0.106123927813941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89553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69695415218074"/>
          <c:y val="0.13083539933969215"/>
          <c:w val="0.22521245025648043"/>
          <c:h val="0.16371348224192989"/>
        </c:manualLayout>
      </c:layout>
      <c:overlay val="0"/>
      <c:spPr>
        <a:solidFill>
          <a:schemeClr val="bg1"/>
        </a:solidFill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0E89A-B1AE-45C0-BFB0-4054D200723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204E6-03D1-48B3-A6AF-882462012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42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948DF-4951-4BBD-BA2E-62C8CA57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EF856-6433-4B76-AFE0-606D642FF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EF93-5F4A-407A-9C60-90431984C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C4D3B-CD7E-4BEC-A7A4-E86413EEE315}"/>
              </a:ext>
            </a:extLst>
          </p:cNvPr>
          <p:cNvSpPr/>
          <p:nvPr userDrawn="1"/>
        </p:nvSpPr>
        <p:spPr>
          <a:xfrm>
            <a:off x="-3" y="0"/>
            <a:ext cx="12192000" cy="53752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図 12">
            <a:extLst>
              <a:ext uri="{FF2B5EF4-FFF2-40B4-BE49-F238E27FC236}">
                <a16:creationId xmlns:a16="http://schemas.microsoft.com/office/drawing/2014/main" id="{D5E21842-7A56-451E-8EF5-33BDB0EC5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2779" y="-4226"/>
            <a:ext cx="2072680" cy="2072680"/>
          </a:xfrm>
          <a:prstGeom prst="rect">
            <a:avLst/>
          </a:prstGeom>
        </p:spPr>
      </p:pic>
      <p:pic>
        <p:nvPicPr>
          <p:cNvPr id="11" name="Picture 13" descr="FREIAlogo-v2">
            <a:extLst>
              <a:ext uri="{FF2B5EF4-FFF2-40B4-BE49-F238E27FC236}">
                <a16:creationId xmlns:a16="http://schemas.microsoft.com/office/drawing/2014/main" id="{0ED54720-E501-467A-BEEF-8FFD1D4ABB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017" y="415763"/>
            <a:ext cx="2494296" cy="123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B2FAE4D-89A5-45FC-B584-5E159F1BCB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049" y="5655430"/>
            <a:ext cx="961118" cy="96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8970A2-BCD5-4FE7-A2F6-E3A427FCEA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4" y="5653687"/>
            <a:ext cx="1548352" cy="978843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273D9DBF-9D37-497E-B648-05999933EDF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33129" y="5611632"/>
            <a:ext cx="1303465" cy="962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097626-B808-4F53-BD7A-695F24CD6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2679"/>
            <a:ext cx="9144000" cy="2937066"/>
          </a:xfrm>
        </p:spPr>
        <p:txBody>
          <a:bodyPr anchor="ctr">
            <a:normAutofit/>
          </a:bodyPr>
          <a:lstStyle>
            <a:lvl1pPr algn="ctr">
              <a:defRPr sz="5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AA9240-17F0-4A3D-BF60-05AFC63EC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0176" y="5685123"/>
            <a:ext cx="6251642" cy="597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147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2BE4C-1D3D-4E71-BDE1-200345B4B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79C4F5-A276-4EA0-926D-2A35E4689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7CACC-39AB-4AA8-8CEA-967EFCE5B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F790E-6BF8-4A9E-827B-64B7150C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CE9B-2733-4651-A0E6-F3E74B33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0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F56825-E34A-4099-AE77-3BFE4630E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9496B3-2E83-43F8-BE94-433305BA3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F765E-021E-40D7-8993-8314A80C1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31332-9533-4F82-9A2F-B934D4B76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1F28D-E8C8-45E3-B916-1910DBB5E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6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F03C2-7ABF-49EB-86A7-049922239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1A550-E311-410C-8A90-0E239E93C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F57EB-9C84-4FF8-9948-252753352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7C0E7-223A-45CA-B1A7-4CF142EE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62C32-2B61-4ED4-958C-CB98C428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6ACE0-194C-4150-9719-52E84FFF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D3161-7B01-4669-9B4B-F06076EB4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124BB-9104-4BDE-A4AF-0E7039377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778DC-4A95-4052-B4E9-6DBB50433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29D65-12B0-42E9-BF72-1A2EFB02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0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0E4A-BC17-4F0E-829D-BE925CF7F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26C30-BF09-48AC-BDF7-5C5841BA5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47F7F-FB21-4864-990E-A7B8D97A0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0D491-F88B-4913-8B0E-FD7C21E6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4632E-C7AB-4E0F-AE05-478DE7EB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FF413-9D6C-41DD-9E47-859872C47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02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F8796-14AA-4E9B-B1A2-9D04EF2DF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A48F7-4A9D-4E39-A255-86EF55129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46A52-1AB3-482D-86FE-C7D9492FD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3DF3EE-B772-4B69-9A6B-D382C6D9EF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31A054-48A2-4A20-A5DD-C09D8CABCD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914220-3EC3-492D-9DD5-1C76D8285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A2B925-2168-44A3-9025-04012EE5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F97B0-31B1-4710-9DE0-6EEE22148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2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03F0E-08A0-43E8-BCB9-6FF4B45C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8101C0-316A-4C90-80B4-6A11FCCD6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2881F8-4FD4-44C5-AC97-61A95343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5BF2F-2830-4297-9C71-5382CEC2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7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1B3FA-01CB-4049-93DF-19205675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9562D-03E8-4C3C-B2DA-F59A7C88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C41C0-FB36-4CC7-B60D-1D271588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8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FAE8B-DB8D-496D-8A7C-0BF18F19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20340-8741-46FA-BF82-0E3E852A6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FF902-370B-4A21-82E7-41C3DDC0D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CCBD0-11C9-460D-87E3-F103ACA8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E8338-9F5E-47A2-BD56-AA11C552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BFA8C-6688-46D8-B1B8-7C3D7F21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4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ACFC-22AF-4AB0-90F1-44B6457CA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43C12D-5B60-4A0E-BBC4-BC6AA69CF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B1BCC-492C-4A62-AADB-D60F1630F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FBA73-53AF-4CCA-94FE-3F3DDFBF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E9259-DEA3-43BA-923A-81E5774AC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A8333-F9E6-43E0-A47D-B9FEBD31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6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DC8A4D-76F1-415C-8792-BABCCCA9DB8C}"/>
              </a:ext>
            </a:extLst>
          </p:cNvPr>
          <p:cNvSpPr/>
          <p:nvPr userDrawn="1"/>
        </p:nvSpPr>
        <p:spPr>
          <a:xfrm>
            <a:off x="0" y="0"/>
            <a:ext cx="12192000" cy="8783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99F09-CACF-49E0-A9BC-13C4313C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79" y="0"/>
            <a:ext cx="8973169" cy="868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E45F4-1389-4F7D-B97F-87C7B87EA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A8AD3-505A-4FBF-843C-D0955D929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 Dec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3DB9B-D21D-477D-B59F-6F736069E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TTC meeting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BBEB8-44E0-402D-8893-9C250C934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293E9-60BB-45D6-9A8C-CE81F81D993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3" descr="FREIAlogo-v2">
            <a:extLst>
              <a:ext uri="{FF2B5EF4-FFF2-40B4-BE49-F238E27FC236}">
                <a16:creationId xmlns:a16="http://schemas.microsoft.com/office/drawing/2014/main" id="{711AFC34-6304-4288-81B6-7015C6EFBF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335" y="99475"/>
            <a:ext cx="1575918" cy="77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12">
            <a:extLst>
              <a:ext uri="{FF2B5EF4-FFF2-40B4-BE49-F238E27FC236}">
                <a16:creationId xmlns:a16="http://schemas.microsoft.com/office/drawing/2014/main" id="{2DAFFBA3-8311-480B-96FF-BF39A2C732C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52548" y="-6216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5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A0418-4618-43CF-9E1E-CECEFED1C382}"/>
              </a:ext>
            </a:extLst>
          </p:cNvPr>
          <p:cNvSpPr/>
          <p:nvPr/>
        </p:nvSpPr>
        <p:spPr>
          <a:xfrm>
            <a:off x="0" y="-4226"/>
            <a:ext cx="12192000" cy="53752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1F5A8-11F7-40E5-8A8A-0218DA6AA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164293"/>
            <a:ext cx="9144000" cy="2862512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Experience of testing TEM cavities in FREIA laboratory: ESS series double-spoke cryomodules and CERN Crab cavity 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B7AA9-B9AC-4321-9466-FAC5AFF13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5894540"/>
            <a:ext cx="9144000" cy="3970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Mykhailo Zhovner on behalf of FREIA team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08D0C-7BC0-4CEE-9945-49096B0A1A65}"/>
              </a:ext>
            </a:extLst>
          </p:cNvPr>
          <p:cNvSpPr txBox="1"/>
          <p:nvPr/>
        </p:nvSpPr>
        <p:spPr>
          <a:xfrm>
            <a:off x="5526771" y="6377550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7 Dec 2023</a:t>
            </a:r>
          </a:p>
        </p:txBody>
      </p:sp>
      <p:pic>
        <p:nvPicPr>
          <p:cNvPr id="8" name="図 12">
            <a:extLst>
              <a:ext uri="{FF2B5EF4-FFF2-40B4-BE49-F238E27FC236}">
                <a16:creationId xmlns:a16="http://schemas.microsoft.com/office/drawing/2014/main" id="{398E5384-9DBD-4A29-91C8-4C7701171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779" y="-4226"/>
            <a:ext cx="2072680" cy="2072680"/>
          </a:xfrm>
          <a:prstGeom prst="rect">
            <a:avLst/>
          </a:prstGeom>
        </p:spPr>
      </p:pic>
      <p:pic>
        <p:nvPicPr>
          <p:cNvPr id="9" name="Picture 13" descr="FREIAlogo-v2">
            <a:extLst>
              <a:ext uri="{FF2B5EF4-FFF2-40B4-BE49-F238E27FC236}">
                <a16:creationId xmlns:a16="http://schemas.microsoft.com/office/drawing/2014/main" id="{F34540CF-EA20-4D2A-8B82-27D83C64F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017" y="415763"/>
            <a:ext cx="2494296" cy="123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0AAAAFD-9B2E-40C6-A7E5-57E7A42E4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067" y="5655430"/>
            <a:ext cx="977100" cy="9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A33D14-6DE6-4453-9A1A-E28F9E8F2C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4" y="5653687"/>
            <a:ext cx="1548352" cy="978843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5422839E-CADF-400D-A827-99B8BD173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3129" y="5611632"/>
            <a:ext cx="1303465" cy="9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16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73F3-CE1A-41EF-AC38-C2BA1D51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321"/>
            <a:ext cx="10515600" cy="819986"/>
          </a:xfrm>
        </p:spPr>
        <p:txBody>
          <a:bodyPr>
            <a:normAutofit/>
          </a:bodyPr>
          <a:lstStyle/>
          <a:p>
            <a:r>
              <a:rPr lang="en-US" sz="3600" b="0" dirty="0"/>
              <a:t>Results of CM testing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223506-2F72-4708-9E4B-E420F16E4EEB}"/>
              </a:ext>
            </a:extLst>
          </p:cNvPr>
          <p:cNvSpPr txBox="1"/>
          <p:nvPr/>
        </p:nvSpPr>
        <p:spPr>
          <a:xfrm>
            <a:off x="278145" y="884809"/>
            <a:ext cx="654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types of major issues cause a CM disqualification: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70118D-9585-4264-A526-B8412EB28849}"/>
              </a:ext>
            </a:extLst>
          </p:cNvPr>
          <p:cNvGrpSpPr/>
          <p:nvPr/>
        </p:nvGrpSpPr>
        <p:grpSpPr>
          <a:xfrm>
            <a:off x="411701" y="4088694"/>
            <a:ext cx="2435193" cy="1722565"/>
            <a:chOff x="510138" y="4581626"/>
            <a:chExt cx="2435193" cy="172256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F52D84-7EB7-4BFB-ACE2-5DAA1649C233}"/>
                </a:ext>
              </a:extLst>
            </p:cNvPr>
            <p:cNvGrpSpPr/>
            <p:nvPr/>
          </p:nvGrpSpPr>
          <p:grpSpPr>
            <a:xfrm>
              <a:off x="773489" y="4651792"/>
              <a:ext cx="1962049" cy="1481007"/>
              <a:chOff x="2027483" y="4824065"/>
              <a:chExt cx="1962049" cy="1481007"/>
            </a:xfrm>
          </p:grpSpPr>
          <p:pic>
            <p:nvPicPr>
              <p:cNvPr id="21" name="Image 2">
                <a:extLst>
                  <a:ext uri="{FF2B5EF4-FFF2-40B4-BE49-F238E27FC236}">
                    <a16:creationId xmlns:a16="http://schemas.microsoft.com/office/drawing/2014/main" id="{3B0494BE-BA8F-4DB7-9D18-BA75985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483" y="4824065"/>
                <a:ext cx="1962049" cy="147153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3" name="Right Arrow 7">
                <a:extLst>
                  <a:ext uri="{FF2B5EF4-FFF2-40B4-BE49-F238E27FC236}">
                    <a16:creationId xmlns:a16="http://schemas.microsoft.com/office/drawing/2014/main" id="{0E17E10D-7C4A-44DC-9A73-D954D6DCA37D}"/>
                  </a:ext>
                </a:extLst>
              </p:cNvPr>
              <p:cNvSpPr/>
              <p:nvPr/>
            </p:nvSpPr>
            <p:spPr bwMode="auto">
              <a:xfrm rot="2587197">
                <a:off x="2418540" y="5706871"/>
                <a:ext cx="288032" cy="216024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9D8831-F1B9-4AC3-A125-CE74D7D4873E}"/>
                  </a:ext>
                </a:extLst>
              </p:cNvPr>
              <p:cNvSpPr txBox="1"/>
              <p:nvPr/>
            </p:nvSpPr>
            <p:spPr>
              <a:xfrm>
                <a:off x="2244501" y="5997295"/>
                <a:ext cx="15280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Courtesy of </a:t>
                </a:r>
                <a:r>
                  <a:rPr lang="en-US" sz="1400" b="1" dirty="0" err="1">
                    <a:solidFill>
                      <a:schemeClr val="bg1"/>
                    </a:solidFill>
                  </a:rPr>
                  <a:t>IJCLab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AC752C-76D5-4E23-B7E5-DC20C54A4957}"/>
                </a:ext>
              </a:extLst>
            </p:cNvPr>
            <p:cNvSpPr/>
            <p:nvPr/>
          </p:nvSpPr>
          <p:spPr>
            <a:xfrm>
              <a:off x="510138" y="4581626"/>
              <a:ext cx="2435193" cy="1722565"/>
            </a:xfrm>
            <a:prstGeom prst="rect">
              <a:avLst/>
            </a:prstGeom>
            <a:noFill/>
            <a:ln w="476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9A240-E2A8-448B-8942-77C2171ED5D0}"/>
              </a:ext>
            </a:extLst>
          </p:cNvPr>
          <p:cNvGrpSpPr/>
          <p:nvPr/>
        </p:nvGrpSpPr>
        <p:grpSpPr>
          <a:xfrm>
            <a:off x="378100" y="1592196"/>
            <a:ext cx="2435193" cy="1722565"/>
            <a:chOff x="3465759" y="4511241"/>
            <a:chExt cx="2435193" cy="1722565"/>
          </a:xfrm>
        </p:grpSpPr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38ADB405-C1F3-4E51-B190-B05AC0B09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5970" y="4728172"/>
              <a:ext cx="2163189" cy="147431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D0EB7A-8F1B-48D5-94C2-0ABA00978B37}"/>
                </a:ext>
              </a:extLst>
            </p:cNvPr>
            <p:cNvSpPr/>
            <p:nvPr/>
          </p:nvSpPr>
          <p:spPr>
            <a:xfrm>
              <a:off x="3465759" y="4511241"/>
              <a:ext cx="2435193" cy="1722565"/>
            </a:xfrm>
            <a:prstGeom prst="rect">
              <a:avLst/>
            </a:prstGeom>
            <a:noFill/>
            <a:ln w="476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8C4A7AF-40BB-455A-9DEB-F118C9E57DB9}"/>
              </a:ext>
            </a:extLst>
          </p:cNvPr>
          <p:cNvSpPr txBox="1"/>
          <p:nvPr/>
        </p:nvSpPr>
        <p:spPr>
          <a:xfrm>
            <a:off x="280241" y="3408581"/>
            <a:ext cx="279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CM02, CM03, CM04, CM10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ECA631-FCF1-40F3-9883-0319062D0B9C}"/>
              </a:ext>
            </a:extLst>
          </p:cNvPr>
          <p:cNvSpPr txBox="1"/>
          <p:nvPr/>
        </p:nvSpPr>
        <p:spPr>
          <a:xfrm>
            <a:off x="927869" y="5902964"/>
            <a:ext cx="142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CM04, CM09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3E008A-1230-4119-AFDE-306156956A41}"/>
              </a:ext>
            </a:extLst>
          </p:cNvPr>
          <p:cNvSpPr/>
          <p:nvPr/>
        </p:nvSpPr>
        <p:spPr>
          <a:xfrm>
            <a:off x="290149" y="3635308"/>
            <a:ext cx="2675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Under </a:t>
            </a:r>
            <a:r>
              <a:rPr lang="en-US" dirty="0" err="1"/>
              <a:t>ILCLab</a:t>
            </a:r>
            <a:r>
              <a:rPr lang="en-US" dirty="0"/>
              <a:t> investigation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3D8F38-D472-40AA-8DC9-F8D05C258B88}"/>
              </a:ext>
            </a:extLst>
          </p:cNvPr>
          <p:cNvSpPr txBox="1"/>
          <p:nvPr/>
        </p:nvSpPr>
        <p:spPr>
          <a:xfrm>
            <a:off x="3745900" y="5002706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repairing in </a:t>
            </a:r>
            <a:r>
              <a:rPr lang="en-US" dirty="0" err="1"/>
              <a:t>IJCLab</a:t>
            </a:r>
            <a:r>
              <a:rPr lang="en-US" dirty="0"/>
              <a:t> CMs were retested in FREIA, successfully approved and delivered to ESS.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86D3F6B-C852-45BE-AC2D-72455620A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086" y="1556689"/>
            <a:ext cx="5009314" cy="337723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2B297F-A28A-4063-AF8F-E8F8B58F96FE}"/>
              </a:ext>
            </a:extLst>
          </p:cNvPr>
          <p:cNvSpPr txBox="1"/>
          <p:nvPr/>
        </p:nvSpPr>
        <p:spPr>
          <a:xfrm>
            <a:off x="5502116" y="3934805"/>
            <a:ext cx="19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EDEDED"/>
                </a:highlight>
              </a:rPr>
              <a:t>From </a:t>
            </a:r>
            <a:r>
              <a:rPr lang="en-US" sz="1400" dirty="0" err="1">
                <a:highlight>
                  <a:srgbClr val="EDEDED"/>
                </a:highlight>
              </a:rPr>
              <a:t>A.Miyazaki</a:t>
            </a:r>
            <a:r>
              <a:rPr lang="en-US" sz="1400" dirty="0">
                <a:highlight>
                  <a:srgbClr val="EDEDED"/>
                </a:highlight>
              </a:rPr>
              <a:t>. </a:t>
            </a:r>
            <a:r>
              <a:rPr lang="en-US" sz="1400" dirty="0" err="1">
                <a:highlight>
                  <a:srgbClr val="EDEDED"/>
                </a:highlight>
              </a:rPr>
              <a:t>IJCLab</a:t>
            </a:r>
            <a:endParaRPr lang="en-US" sz="1400" dirty="0">
              <a:highlight>
                <a:srgbClr val="EDEDED"/>
              </a:highlight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64937-1E61-4075-A1BF-7A7D7C1D8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4693BD3-B573-4985-A130-A72F7A29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3AEF21-5506-4B9E-95B9-C20301418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F04C2-F8A6-49B5-8EFA-AD4C869D43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55"/>
          <a:stretch/>
        </p:blipFill>
        <p:spPr>
          <a:xfrm>
            <a:off x="8353282" y="884809"/>
            <a:ext cx="3838718" cy="59731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B95B11-97ED-4E19-BF0C-E09F07B2DD38}"/>
              </a:ext>
            </a:extLst>
          </p:cNvPr>
          <p:cNvSpPr txBox="1"/>
          <p:nvPr/>
        </p:nvSpPr>
        <p:spPr>
          <a:xfrm>
            <a:off x="8426204" y="956296"/>
            <a:ext cx="353872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All 13 CM are installed in the tunnel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29BBAA-CC9E-4F4E-80C5-D909A9A4AA0B}"/>
              </a:ext>
            </a:extLst>
          </p:cNvPr>
          <p:cNvGrpSpPr/>
          <p:nvPr/>
        </p:nvGrpSpPr>
        <p:grpSpPr>
          <a:xfrm>
            <a:off x="8353282" y="4909253"/>
            <a:ext cx="2269906" cy="1948747"/>
            <a:chOff x="5673306" y="4134694"/>
            <a:chExt cx="2540543" cy="21810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501EF3-E7FF-4B94-AE42-6E284730D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3306" y="4134694"/>
              <a:ext cx="2540543" cy="216450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3282CDF-2193-4E77-9956-EACE207D5F35}"/>
                </a:ext>
              </a:extLst>
            </p:cNvPr>
            <p:cNvSpPr txBox="1"/>
            <p:nvPr/>
          </p:nvSpPr>
          <p:spPr>
            <a:xfrm>
              <a:off x="5686551" y="5669456"/>
              <a:ext cx="2527298" cy="64633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Last, spare, CM under assembly</a:t>
              </a:r>
            </a:p>
          </p:txBody>
        </p:sp>
      </p:grp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DD383EA-045A-56BB-8195-342BF9DF3EEE}"/>
              </a:ext>
            </a:extLst>
          </p:cNvPr>
          <p:cNvSpPr/>
          <p:nvPr/>
        </p:nvSpPr>
        <p:spPr>
          <a:xfrm>
            <a:off x="5404145" y="2945577"/>
            <a:ext cx="195943" cy="195943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097E77-EA12-C12C-FE4C-DD02E9A5144D}"/>
              </a:ext>
            </a:extLst>
          </p:cNvPr>
          <p:cNvSpPr txBox="1"/>
          <p:nvPr/>
        </p:nvSpPr>
        <p:spPr>
          <a:xfrm>
            <a:off x="4714119" y="2875976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7F7F7"/>
                </a:highlight>
              </a:rPr>
              <a:t>FREIA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AFA14-07A9-8ABC-6A4C-5D70943616D3}"/>
              </a:ext>
            </a:extLst>
          </p:cNvPr>
          <p:cNvSpPr txBox="1"/>
          <p:nvPr/>
        </p:nvSpPr>
        <p:spPr>
          <a:xfrm>
            <a:off x="6338109" y="178081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ighlight>
                  <a:srgbClr val="F7F7F7"/>
                </a:highlight>
              </a:rPr>
              <a:t>IJCLab</a:t>
            </a:r>
            <a:endParaRPr lang="en-US" dirty="0">
              <a:highlight>
                <a:srgbClr val="F7F7F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8826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73F3-CE1A-41EF-AC38-C2BA1D51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321"/>
            <a:ext cx="10515600" cy="819986"/>
          </a:xfrm>
        </p:spPr>
        <p:txBody>
          <a:bodyPr>
            <a:normAutofit/>
          </a:bodyPr>
          <a:lstStyle/>
          <a:p>
            <a:r>
              <a:rPr lang="en-US" sz="3600" b="0" dirty="0"/>
              <a:t>CERN DQW “Crab” prototype cavity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267A12-C855-4B65-9E5B-53A1F14385C7}"/>
              </a:ext>
            </a:extLst>
          </p:cNvPr>
          <p:cNvSpPr txBox="1"/>
          <p:nvPr/>
        </p:nvSpPr>
        <p:spPr>
          <a:xfrm>
            <a:off x="2739568" y="1816835"/>
            <a:ext cx="4799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During reception test  after cavity arrival, we didn't found HOM by VNA. Cavity was opened in clean room (</a:t>
            </a:r>
            <a:r>
              <a:rPr kumimoji="1" lang="en-US" altLang="ja-SE" b="1" dirty="0"/>
              <a:t>Class 10</a:t>
            </a:r>
            <a:r>
              <a:rPr lang="en-US" dirty="0"/>
              <a:t>), found broken antenna and attached back for VNA test.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B83DC-C822-40E6-97B7-F792DA990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33855" y="1235175"/>
            <a:ext cx="2722461" cy="2041846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EDA7AD17-5FB8-4F91-9D7F-892FDFD0B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594666" y="1258127"/>
            <a:ext cx="2722462" cy="204184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56CDD5F-2CA1-4979-A5D3-F22F156113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30"/>
          <a:stretch/>
        </p:blipFill>
        <p:spPr>
          <a:xfrm>
            <a:off x="294877" y="878307"/>
            <a:ext cx="2333598" cy="5559187"/>
          </a:xfrm>
          <a:prstGeom prst="rect">
            <a:avLst/>
          </a:prstGeom>
        </p:spPr>
      </p:pic>
      <p:sp>
        <p:nvSpPr>
          <p:cNvPr id="16" name="正方形/長方形 6">
            <a:extLst>
              <a:ext uri="{FF2B5EF4-FFF2-40B4-BE49-F238E27FC236}">
                <a16:creationId xmlns:a16="http://schemas.microsoft.com/office/drawing/2014/main" id="{FD78E0C4-6C5C-4689-86D1-988C390A5856}"/>
              </a:ext>
            </a:extLst>
          </p:cNvPr>
          <p:cNvSpPr/>
          <p:nvPr/>
        </p:nvSpPr>
        <p:spPr>
          <a:xfrm>
            <a:off x="1247216" y="5606497"/>
            <a:ext cx="140008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SE" sz="1200" dirty="0">
                <a:latin typeface="Calibri" panose="020F0502020204030204" pitchFamily="34" charset="0"/>
              </a:rPr>
              <a:t>“Cryogenic” foams used to reduce liquid helium volume</a:t>
            </a:r>
            <a:endParaRPr lang="en-US" altLang="ja-SE" sz="1200" dirty="0">
              <a:latin typeface="ArialM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D9E9C-8D90-4555-B6F5-D8256A4A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C57C3-6FCB-4D10-A08C-5E08BE015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207D3-0A74-49C3-870D-9E9039A0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11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BDFBC2-796E-F943-34D6-824214F14F3E}"/>
              </a:ext>
            </a:extLst>
          </p:cNvPr>
          <p:cNvSpPr txBox="1"/>
          <p:nvPr/>
        </p:nvSpPr>
        <p:spPr>
          <a:xfrm>
            <a:off x="2739569" y="917819"/>
            <a:ext cx="502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Was performed a series of VT at FREIA and CERN, Try to track a variation in cavity performance over the time, transportation, and multiple venting.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2B92B3-74EE-45A7-FD76-1BECF37CBB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r="7419"/>
          <a:stretch/>
        </p:blipFill>
        <p:spPr>
          <a:xfrm>
            <a:off x="2843636" y="2963297"/>
            <a:ext cx="4861371" cy="375593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648CBA-3E46-701A-51EB-A17839C3E681}"/>
              </a:ext>
            </a:extLst>
          </p:cNvPr>
          <p:cNvSpPr txBox="1"/>
          <p:nvPr/>
        </p:nvSpPr>
        <p:spPr>
          <a:xfrm>
            <a:off x="6904167" y="4204415"/>
            <a:ext cx="1451480" cy="646331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Before falling antenna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DB0DD4-9BE4-A6E0-4C38-0BBD430B997C}"/>
              </a:ext>
            </a:extLst>
          </p:cNvPr>
          <p:cNvSpPr txBox="1"/>
          <p:nvPr/>
        </p:nvSpPr>
        <p:spPr>
          <a:xfrm>
            <a:off x="2763938" y="5070342"/>
            <a:ext cx="1711127" cy="646331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After antenna repairing + HPR</a:t>
            </a:r>
          </a:p>
        </p:txBody>
      </p:sp>
      <p:pic>
        <p:nvPicPr>
          <p:cNvPr id="27" name="図 10">
            <a:extLst>
              <a:ext uri="{FF2B5EF4-FFF2-40B4-BE49-F238E27FC236}">
                <a16:creationId xmlns:a16="http://schemas.microsoft.com/office/drawing/2014/main" id="{84CCA5B8-C45C-7E90-3336-2FECCF909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708" y="3633889"/>
            <a:ext cx="3452415" cy="30362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7329A68-B6FD-882B-36C6-A93C3FAC0198}"/>
              </a:ext>
            </a:extLst>
          </p:cNvPr>
          <p:cNvSpPr txBox="1"/>
          <p:nvPr/>
        </p:nvSpPr>
        <p:spPr>
          <a:xfrm>
            <a:off x="8923624" y="3594375"/>
            <a:ext cx="1687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 vs </a:t>
            </a:r>
            <a:r>
              <a:rPr lang="en-US" b="1" dirty="0" err="1"/>
              <a:t>E</a:t>
            </a:r>
            <a:r>
              <a:rPr lang="en-US" b="1" baseline="-25000" dirty="0" err="1"/>
              <a:t>acc</a:t>
            </a:r>
            <a:r>
              <a:rPr lang="en-US" b="1" dirty="0"/>
              <a:t> 1</a:t>
            </a:r>
            <a:r>
              <a:rPr lang="en-US" b="1" baseline="30000" dirty="0"/>
              <a:t>st</a:t>
            </a:r>
            <a:r>
              <a:rPr lang="en-US" b="1" dirty="0"/>
              <a:t> test</a:t>
            </a:r>
          </a:p>
        </p:txBody>
      </p:sp>
      <p:sp>
        <p:nvSpPr>
          <p:cNvPr id="29" name="正方形/長方形 11">
            <a:extLst>
              <a:ext uri="{FF2B5EF4-FFF2-40B4-BE49-F238E27FC236}">
                <a16:creationId xmlns:a16="http://schemas.microsoft.com/office/drawing/2014/main" id="{7D08CCE1-07F0-908B-67AD-EB93980C7011}"/>
              </a:ext>
            </a:extLst>
          </p:cNvPr>
          <p:cNvSpPr/>
          <p:nvPr/>
        </p:nvSpPr>
        <p:spPr>
          <a:xfrm>
            <a:off x="8997784" y="6505837"/>
            <a:ext cx="1305335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sv-SE" altLang="ja-SE" sz="1200" dirty="0"/>
              <a:t>arXiv:2011.05210</a:t>
            </a:r>
            <a:endParaRPr lang="ja-SE" altLang="en-US" sz="12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AFFBE42-54DE-73D5-3342-6AB4CD51799A}"/>
              </a:ext>
            </a:extLst>
          </p:cNvPr>
          <p:cNvCxnSpPr/>
          <p:nvPr/>
        </p:nvCxnSpPr>
        <p:spPr>
          <a:xfrm flipH="1">
            <a:off x="6540759" y="4516345"/>
            <a:ext cx="363894" cy="2231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7E6AD65-BEB2-7C8E-D0CC-7F91F61EAE29}"/>
              </a:ext>
            </a:extLst>
          </p:cNvPr>
          <p:cNvCxnSpPr>
            <a:cxnSpLocks/>
          </p:cNvCxnSpPr>
          <p:nvPr/>
        </p:nvCxnSpPr>
        <p:spPr>
          <a:xfrm flipV="1">
            <a:off x="4475065" y="4837667"/>
            <a:ext cx="183459" cy="2304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95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8EA6B-2136-4F2F-B9CD-E1C46548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Learned lessons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C00A6-9D40-4841-B951-6D0EEBE40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8DD75-15D5-4909-91E5-16DBD475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4DB70-9B6F-4EB1-922F-67F1A139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43FFB5-CF25-42F2-A3BB-FFC02ADE1A5A}"/>
              </a:ext>
            </a:extLst>
          </p:cNvPr>
          <p:cNvSpPr txBox="1"/>
          <p:nvPr/>
        </p:nvSpPr>
        <p:spPr>
          <a:xfrm>
            <a:off x="470123" y="1392869"/>
            <a:ext cx="112463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DSPC are robust, ridged and well predicted cavities.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Multipacting</a:t>
            </a:r>
            <a:r>
              <a:rPr lang="en-US" sz="2000" dirty="0"/>
              <a:t> relatively tuff but its “field bands ” is well defined and repetitive.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 is </a:t>
            </a:r>
            <a:r>
              <a:rPr lang="en-US" sz="2000" b="1" u="sng" dirty="0"/>
              <a:t>easy to quench cavity at low field </a:t>
            </a:r>
            <a:r>
              <a:rPr lang="en-US" sz="2000" dirty="0"/>
              <a:t>(&lt;1MV/m), specially, during CW operation.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 field </a:t>
            </a:r>
            <a:r>
              <a:rPr lang="en-US" sz="2000" dirty="0" err="1"/>
              <a:t>multipacting</a:t>
            </a:r>
            <a:r>
              <a:rPr lang="en-US" sz="2000" dirty="0"/>
              <a:t> can cause difficulties for field probe calibration in VT.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our case, </a:t>
            </a:r>
            <a:r>
              <a:rPr lang="en-US" sz="2000" b="1" u="sng" dirty="0"/>
              <a:t>thermal cycles help a lot to treat FE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Cold cavity walls able to accumulate He </a:t>
            </a:r>
            <a:r>
              <a:rPr lang="en-US" sz="2000" dirty="0">
                <a:sym typeface="Wingdings" panose="05000000000000000000" pitchFamily="2" charset="2"/>
              </a:rPr>
              <a:t> making small cold leaks invisible during cold operation until warm up.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Having connected RGA to beam vacuum is a good practice.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Accurate Q</a:t>
            </a:r>
            <a:r>
              <a:rPr lang="en-US" sz="2000" baseline="-25000" dirty="0"/>
              <a:t>0</a:t>
            </a:r>
            <a:r>
              <a:rPr lang="en-US" sz="2000" dirty="0"/>
              <a:t> measurement in strongly over coupled case is a big challenge.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FBDD-7937-4975-B67F-71828580E536}"/>
              </a:ext>
            </a:extLst>
          </p:cNvPr>
          <p:cNvSpPr txBox="1"/>
          <p:nvPr/>
        </p:nvSpPr>
        <p:spPr>
          <a:xfrm>
            <a:off x="475538" y="992759"/>
            <a:ext cx="3568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From ESS double spoke cavities: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C646F-9E0B-4B14-A518-1E33849F6806}"/>
              </a:ext>
            </a:extLst>
          </p:cNvPr>
          <p:cNvSpPr txBox="1"/>
          <p:nvPr/>
        </p:nvSpPr>
        <p:spPr>
          <a:xfrm>
            <a:off x="470123" y="4332135"/>
            <a:ext cx="3786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From CERN prototype Crab cavity: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B0F840-6A2F-4AE6-83CB-5CCBBBD79A1D}"/>
              </a:ext>
            </a:extLst>
          </p:cNvPr>
          <p:cNvSpPr txBox="1"/>
          <p:nvPr/>
        </p:nvSpPr>
        <p:spPr>
          <a:xfrm>
            <a:off x="470123" y="4725134"/>
            <a:ext cx="11426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Transportation of SRF cavities on long distance is not a greater idea.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Chemical treatment of cavity surface is mandatory to recover performance after mechanical interaction, like foaling down field probe.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SRF cavities do not become better with age. Clear visible performance degradation with every venting.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7097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A0418-4618-43CF-9E1E-CECEFED1C382}"/>
              </a:ext>
            </a:extLst>
          </p:cNvPr>
          <p:cNvSpPr/>
          <p:nvPr/>
        </p:nvSpPr>
        <p:spPr>
          <a:xfrm>
            <a:off x="0" y="-4226"/>
            <a:ext cx="12192000" cy="53752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1F5A8-11F7-40E5-8A8A-0218DA6AA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5876"/>
            <a:ext cx="9144000" cy="1622282"/>
          </a:xfrm>
        </p:spPr>
        <p:txBody>
          <a:bodyPr>
            <a:normAutofit/>
          </a:bodyPr>
          <a:lstStyle/>
          <a:p>
            <a:r>
              <a:rPr lang="en-US" dirty="0"/>
              <a:t>Thank you for attention!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B7111A1-FC7F-4EEA-A4D6-EF47511C9744}"/>
              </a:ext>
            </a:extLst>
          </p:cNvPr>
          <p:cNvSpPr txBox="1">
            <a:spLocks/>
          </p:cNvSpPr>
          <p:nvPr/>
        </p:nvSpPr>
        <p:spPr>
          <a:xfrm>
            <a:off x="1524000" y="389681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1E54064-7BE3-4788-9690-2FCB1CC02B52}"/>
              </a:ext>
            </a:extLst>
          </p:cNvPr>
          <p:cNvSpPr txBox="1">
            <a:spLocks/>
          </p:cNvSpPr>
          <p:nvPr/>
        </p:nvSpPr>
        <p:spPr>
          <a:xfrm>
            <a:off x="3242553" y="5839642"/>
            <a:ext cx="5706894" cy="593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Experience of testing TEM cavities in FREIA laboratory: ESS series double-spoke cryomodules and CERN Crab cavity </a:t>
            </a:r>
          </a:p>
        </p:txBody>
      </p:sp>
    </p:spTree>
    <p:extLst>
      <p:ext uri="{BB962C8B-B14F-4D97-AF65-F5344CB8AC3E}">
        <p14:creationId xmlns:p14="http://schemas.microsoft.com/office/powerpoint/2010/main" val="3520535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73F3-CE1A-41EF-AC38-C2BA1D51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321"/>
            <a:ext cx="10515600" cy="819986"/>
          </a:xfrm>
        </p:spPr>
        <p:txBody>
          <a:bodyPr>
            <a:normAutofit/>
          </a:bodyPr>
          <a:lstStyle/>
          <a:p>
            <a:r>
              <a:rPr lang="en-US" sz="3600" b="0" dirty="0"/>
              <a:t>Briefly about FREIA laboratory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E5B109-9DF3-4017-92B4-19A905121718}"/>
              </a:ext>
            </a:extLst>
          </p:cNvPr>
          <p:cNvSpPr txBox="1"/>
          <p:nvPr/>
        </p:nvSpPr>
        <p:spPr>
          <a:xfrm>
            <a:off x="5750776" y="5105334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cryostat</a:t>
            </a:r>
          </a:p>
        </p:txBody>
      </p:sp>
      <p:pic>
        <p:nvPicPr>
          <p:cNvPr id="19" name="Picture 4" descr="https://www.physics.uu.se/digitalAssets/645/c_645636-l_3-k_pano_20190408_110735.jpg">
            <a:extLst>
              <a:ext uri="{FF2B5EF4-FFF2-40B4-BE49-F238E27FC236}">
                <a16:creationId xmlns:a16="http://schemas.microsoft.com/office/drawing/2014/main" id="{41192528-9A14-4B3D-A810-435B57D5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989" y="1123787"/>
            <a:ext cx="2346796" cy="39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www.physics.uu.se/digitalAssets/385/c_385016-l_1-k_hnoss.jpg">
            <a:extLst>
              <a:ext uri="{FF2B5EF4-FFF2-40B4-BE49-F238E27FC236}">
                <a16:creationId xmlns:a16="http://schemas.microsoft.com/office/drawing/2014/main" id="{9029A863-FDA5-4D6A-A3F6-FA5A2CA19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184" y="1106069"/>
            <a:ext cx="2664602" cy="401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A7ABE0-85E9-4248-A132-6E7CFF61587A}"/>
              </a:ext>
            </a:extLst>
          </p:cNvPr>
          <p:cNvSpPr txBox="1"/>
          <p:nvPr/>
        </p:nvSpPr>
        <p:spPr>
          <a:xfrm>
            <a:off x="5859584" y="1127701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GERSEMI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267A12-C855-4B65-9E5B-53A1F14385C7}"/>
              </a:ext>
            </a:extLst>
          </p:cNvPr>
          <p:cNvSpPr txBox="1"/>
          <p:nvPr/>
        </p:nvSpPr>
        <p:spPr>
          <a:xfrm>
            <a:off x="8628036" y="1106069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HNOSS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AAEF1E-0C9C-44A3-A7C7-D68C5AFEC668}"/>
              </a:ext>
            </a:extLst>
          </p:cNvPr>
          <p:cNvSpPr txBox="1"/>
          <p:nvPr/>
        </p:nvSpPr>
        <p:spPr>
          <a:xfrm>
            <a:off x="8542766" y="5105334"/>
            <a:ext cx="195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cryostat</a:t>
            </a:r>
          </a:p>
        </p:txBody>
      </p:sp>
      <p:pic>
        <p:nvPicPr>
          <p:cNvPr id="22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85E0145D-79D6-4930-8A72-3FA306B8B0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92" r="20648"/>
          <a:stretch/>
        </p:blipFill>
        <p:spPr>
          <a:xfrm>
            <a:off x="7256915" y="996795"/>
            <a:ext cx="1247072" cy="25342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29AFE7-8D42-4CDD-B89D-8A62743A9B53}"/>
              </a:ext>
            </a:extLst>
          </p:cNvPr>
          <p:cNvSpPr/>
          <p:nvPr/>
        </p:nvSpPr>
        <p:spPr>
          <a:xfrm>
            <a:off x="5760895" y="5463911"/>
            <a:ext cx="2631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SE" sz="1200" b="1" dirty="0">
                <a:latin typeface="Calibri" panose="020F0502020204030204" pitchFamily="34" charset="0"/>
              </a:rPr>
              <a:t>Multiple bare cavity </a:t>
            </a:r>
            <a:r>
              <a:rPr lang="en-US" altLang="ja-SE" sz="1200" dirty="0">
                <a:latin typeface="Calibri" panose="020F0502020204030204" pitchFamily="34" charset="0"/>
              </a:rPr>
              <a:t>testing is available</a:t>
            </a:r>
          </a:p>
          <a:p>
            <a:r>
              <a:rPr lang="en-US" altLang="ja-SE" sz="1200" dirty="0">
                <a:latin typeface="Calibri" panose="020F0502020204030204" pitchFamily="34" charset="0"/>
              </a:rPr>
              <a:t>Active magnetic field compensation.</a:t>
            </a:r>
            <a:endParaRPr lang="en-US" altLang="ja-SE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ja-SE" sz="1200" dirty="0">
                <a:latin typeface="Calibri" panose="020F0502020204030204" pitchFamily="34" charset="0"/>
              </a:rPr>
              <a:t>   3.2m x ø1.1m total volume </a:t>
            </a:r>
            <a:endParaRPr lang="en-US" altLang="ja-SE" sz="1200" dirty="0"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SE" sz="1200" dirty="0">
                <a:latin typeface="Calibri" panose="020F0502020204030204" pitchFamily="34" charset="0"/>
              </a:rPr>
              <a:t>   2.65m x ø1.1m below lambda plate </a:t>
            </a:r>
            <a:endParaRPr lang="en-US" altLang="ja-SE" sz="1200" dirty="0">
              <a:latin typeface="ArialM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72332C-D0D4-4DEF-A563-6757646E56C4}"/>
              </a:ext>
            </a:extLst>
          </p:cNvPr>
          <p:cNvSpPr/>
          <p:nvPr/>
        </p:nvSpPr>
        <p:spPr>
          <a:xfrm>
            <a:off x="8568042" y="5463911"/>
            <a:ext cx="3555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SE" sz="1200" dirty="0"/>
              <a:t>Inner size 3.3m x </a:t>
            </a:r>
            <a:r>
              <a:rPr lang="en-US" altLang="ja-SE" sz="1200" dirty="0">
                <a:latin typeface="Calibri" panose="020F0502020204030204" pitchFamily="34" charset="0"/>
              </a:rPr>
              <a:t>ø</a:t>
            </a:r>
            <a:r>
              <a:rPr kumimoji="1" lang="en-US" altLang="ja-SE" sz="1200" dirty="0"/>
              <a:t>1.2m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SE" sz="1200" dirty="0"/>
              <a:t>For a cavity </a:t>
            </a:r>
            <a:r>
              <a:rPr kumimoji="1" lang="en-US" altLang="ja-SE" sz="1200" b="1" dirty="0"/>
              <a:t>with a helium jacket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SE" sz="1200" dirty="0"/>
              <a:t>Ideal for </a:t>
            </a:r>
            <a:r>
              <a:rPr kumimoji="1" lang="en-US" altLang="ja-SE" sz="1200" b="1" dirty="0"/>
              <a:t>coupler testing</a:t>
            </a:r>
            <a:r>
              <a:rPr kumimoji="1" lang="en-US" altLang="ja-SE" sz="1200" dirty="0"/>
              <a:t>: FPC, HOM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SE" sz="1200" b="1" dirty="0"/>
              <a:t>Multiple cavities </a:t>
            </a:r>
            <a:r>
              <a:rPr kumimoji="1" lang="en-US" altLang="ja-SE" sz="1200" dirty="0"/>
              <a:t>may be tested at the same time</a:t>
            </a:r>
            <a:endParaRPr kumimoji="1" lang="ja-SE" altLang="en-US" sz="12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B09AF2-64B8-4C8D-AB51-366709C65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TTC meeting 2023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26878EE-422C-4C83-8637-5F35FF7A5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7 Dec 2023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CE105E2-FEAF-49D0-91F6-51ADF1D64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2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5D0E6F-C294-44E1-B58E-DF9E3BAED687}"/>
              </a:ext>
            </a:extLst>
          </p:cNvPr>
          <p:cNvSpPr txBox="1"/>
          <p:nvPr/>
        </p:nvSpPr>
        <p:spPr>
          <a:xfrm>
            <a:off x="2933510" y="5105334"/>
            <a:ext cx="23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Cryomodule test stand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A00003-0C54-401A-BD1F-704111271B40}"/>
              </a:ext>
            </a:extLst>
          </p:cNvPr>
          <p:cNvSpPr/>
          <p:nvPr/>
        </p:nvSpPr>
        <p:spPr>
          <a:xfrm>
            <a:off x="2943629" y="5463911"/>
            <a:ext cx="2631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SE" sz="1200" dirty="0">
                <a:latin typeface="Calibri" panose="020F0502020204030204" pitchFamily="34" charset="0"/>
              </a:rPr>
              <a:t>Everything needed for cryomodule (CM) + valve box (VB) installation.</a:t>
            </a:r>
            <a:endParaRPr lang="en-US" altLang="ja-SE" sz="1200" dirty="0">
              <a:latin typeface="ArialM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D06479-4A5A-4662-AFF0-28AF9416D0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4" y="1123786"/>
            <a:ext cx="2558914" cy="181290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5FBDEA1-9881-4C2E-BD70-96116E52858D}"/>
              </a:ext>
            </a:extLst>
          </p:cNvPr>
          <p:cNvSpPr txBox="1"/>
          <p:nvPr/>
        </p:nvSpPr>
        <p:spPr>
          <a:xfrm>
            <a:off x="100582" y="2623730"/>
            <a:ext cx="1832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</a:rPr>
              <a:t>Liquefier up to 140 l/h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D7D8B33-D59A-4617-A8A1-C37A45E1D5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74" r="7431"/>
          <a:stretch/>
        </p:blipFill>
        <p:spPr>
          <a:xfrm>
            <a:off x="95894" y="3032470"/>
            <a:ext cx="2558914" cy="208582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8732385-B6DF-42A9-B5A9-A560A38D1D3F}"/>
              </a:ext>
            </a:extLst>
          </p:cNvPr>
          <p:cNvSpPr txBox="1"/>
          <p:nvPr/>
        </p:nvSpPr>
        <p:spPr>
          <a:xfrm>
            <a:off x="74037" y="4797557"/>
            <a:ext cx="1735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ighlight>
                  <a:srgbClr val="000000"/>
                </a:highlight>
              </a:rPr>
              <a:t>High power RF plant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D26F8-B1D7-4984-952F-F8E88BA06C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" b="8157"/>
          <a:stretch/>
        </p:blipFill>
        <p:spPr>
          <a:xfrm rot="5400000">
            <a:off x="2256045" y="1855858"/>
            <a:ext cx="3994510" cy="25303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BBE3554-02C3-4D70-AC64-08FA928B5458}"/>
              </a:ext>
            </a:extLst>
          </p:cNvPr>
          <p:cNvSpPr txBox="1"/>
          <p:nvPr/>
        </p:nvSpPr>
        <p:spPr>
          <a:xfrm>
            <a:off x="2994627" y="1127701"/>
            <a:ext cx="23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Çryomodule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test stand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4B465-B674-B062-CE4B-4DBD5AC51B2B}"/>
              </a:ext>
            </a:extLst>
          </p:cNvPr>
          <p:cNvSpPr/>
          <p:nvPr/>
        </p:nvSpPr>
        <p:spPr>
          <a:xfrm>
            <a:off x="95894" y="5214072"/>
            <a:ext cx="2743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SE" sz="1200" dirty="0"/>
              <a:t>~ 120 l/h liquid He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SE" sz="1200" dirty="0"/>
              <a:t>90W of continues power dissipation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en-US" sz="1200" dirty="0"/>
              <a:t>Two tetrode based 352MHz 400kW pulse amplifier. Up to 16kW @ CW.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en-US" sz="1200" dirty="0"/>
              <a:t>NI PXI based LLRF</a:t>
            </a:r>
          </a:p>
          <a:p>
            <a:endParaRPr kumimoji="1" lang="ja-SE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4200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73F3-CE1A-41EF-AC38-C2BA1D51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58321"/>
            <a:ext cx="10515600" cy="819986"/>
          </a:xfrm>
        </p:spPr>
        <p:txBody>
          <a:bodyPr>
            <a:normAutofit/>
          </a:bodyPr>
          <a:lstStyle/>
          <a:p>
            <a:r>
              <a:rPr lang="en-US" sz="3600" b="0" dirty="0"/>
              <a:t>ESS prototype Medium-</a:t>
            </a:r>
            <a:r>
              <a:rPr lang="el-GR" sz="3600" b="0" dirty="0"/>
              <a:t>β </a:t>
            </a:r>
            <a:r>
              <a:rPr lang="en-US" sz="3600" b="0" dirty="0"/>
              <a:t>Double spoke cavities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7ABE0-85E9-4248-A132-6E7CFF61587A}"/>
              </a:ext>
            </a:extLst>
          </p:cNvPr>
          <p:cNvSpPr txBox="1"/>
          <p:nvPr/>
        </p:nvSpPr>
        <p:spPr>
          <a:xfrm>
            <a:off x="207213" y="912085"/>
            <a:ext cx="4065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cavities equipped with FPC was tested. </a:t>
            </a:r>
          </a:p>
        </p:txBody>
      </p:sp>
      <p:pic>
        <p:nvPicPr>
          <p:cNvPr id="22" name="Picture 2" descr="P1020876">
            <a:extLst>
              <a:ext uri="{FF2B5EF4-FFF2-40B4-BE49-F238E27FC236}">
                <a16:creationId xmlns:a16="http://schemas.microsoft.com/office/drawing/2014/main" id="{910B563D-16B3-49AB-88D2-34B2231EB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13" y="1315195"/>
            <a:ext cx="2846329" cy="183215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3">
            <a:extLst>
              <a:ext uri="{FF2B5EF4-FFF2-40B4-BE49-F238E27FC236}">
                <a16:creationId xmlns:a16="http://schemas.microsoft.com/office/drawing/2014/main" id="{F4917120-B940-4042-9918-78C0364D3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571" y="1243163"/>
            <a:ext cx="1820901" cy="2189060"/>
          </a:xfrm>
          <a:prstGeom prst="rect">
            <a:avLst/>
          </a:prstGeom>
          <a:ln w="9525"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2B93E-6CD9-4D70-AD9F-4DD32425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TTC meeting 2023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C40302-BD2B-4A2B-AE19-EE666A033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B4723-7009-4BB3-89B4-496AB80F1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5EA05-34A8-EBCF-2994-4947362D64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3" r="2742"/>
          <a:stretch/>
        </p:blipFill>
        <p:spPr>
          <a:xfrm>
            <a:off x="240398" y="3512204"/>
            <a:ext cx="5691936" cy="29257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64023E-A029-E9A7-A268-A03F6576F35F}"/>
              </a:ext>
            </a:extLst>
          </p:cNvPr>
          <p:cNvSpPr txBox="1"/>
          <p:nvPr/>
        </p:nvSpPr>
        <p:spPr>
          <a:xfrm>
            <a:off x="207213" y="3272808"/>
            <a:ext cx="2674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Cavity conditioning history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ECB4D8-9E06-508C-E61D-A2EAD1CEDB38}"/>
              </a:ext>
            </a:extLst>
          </p:cNvPr>
          <p:cNvSpPr txBox="1"/>
          <p:nvPr/>
        </p:nvSpPr>
        <p:spPr>
          <a:xfrm>
            <a:off x="6166508" y="1243163"/>
            <a:ext cx="5672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Q factor is done by the calorimetrical method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Both SEL and PID operation method are implemented.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maximum gradient higher than 9 MV/m was achieved.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D96FCD-A9B8-2186-54FB-871933BD3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571" y="2585096"/>
            <a:ext cx="5343857" cy="356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4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4BA5A-57DE-41CF-9234-BBBFF08A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Multipacting</a:t>
            </a:r>
            <a:r>
              <a:rPr lang="en-US" b="0" dirty="0"/>
              <a:t> conditioning of series CM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34862-2E28-4BCD-863F-4FB99FEE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D0DD7-1CAF-4EFC-A87B-A99F0AC5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B7B53-2502-4E9E-AF85-1B7893BD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4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462ACFA-8524-4E2B-9FB9-29EDC93767DA}"/>
              </a:ext>
            </a:extLst>
          </p:cNvPr>
          <p:cNvGrpSpPr/>
          <p:nvPr/>
        </p:nvGrpSpPr>
        <p:grpSpPr>
          <a:xfrm>
            <a:off x="221098" y="2207761"/>
            <a:ext cx="5722016" cy="4154620"/>
            <a:chOff x="5767552" y="1500028"/>
            <a:chExt cx="4643061" cy="33712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2B2E8D-D33D-4C18-B3F5-DF8711DF0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6" r="8752"/>
            <a:stretch/>
          </p:blipFill>
          <p:spPr>
            <a:xfrm>
              <a:off x="5767552" y="1500028"/>
              <a:ext cx="4643061" cy="337121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8CAEEF-2EE6-4E73-9FC2-A8CD701DC621}"/>
                </a:ext>
              </a:extLst>
            </p:cNvPr>
            <p:cNvCxnSpPr/>
            <p:nvPr/>
          </p:nvCxnSpPr>
          <p:spPr>
            <a:xfrm>
              <a:off x="9225280" y="1957493"/>
              <a:ext cx="0" cy="2506134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369D845-A98E-4809-B7F5-C7F21118ABAA}"/>
                </a:ext>
              </a:extLst>
            </p:cNvPr>
            <p:cNvCxnSpPr/>
            <p:nvPr/>
          </p:nvCxnSpPr>
          <p:spPr>
            <a:xfrm flipH="1">
              <a:off x="9257721" y="2316480"/>
              <a:ext cx="1896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C1C00F-9B1A-49CD-99D2-7202462F738A}"/>
                </a:ext>
              </a:extLst>
            </p:cNvPr>
            <p:cNvSpPr txBox="1"/>
            <p:nvPr/>
          </p:nvSpPr>
          <p:spPr>
            <a:xfrm>
              <a:off x="9371703" y="2131814"/>
              <a:ext cx="892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9MV/m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152A4DF-DEDB-401A-962C-CF870CC63D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6979" y="3106267"/>
              <a:ext cx="189654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E2F43F-69EA-4BBB-8708-3F7A4F250DBC}"/>
                </a:ext>
              </a:extLst>
            </p:cNvPr>
            <p:cNvSpPr txBox="1"/>
            <p:nvPr/>
          </p:nvSpPr>
          <p:spPr>
            <a:xfrm>
              <a:off x="6487117" y="2651428"/>
              <a:ext cx="1287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Low field</a:t>
              </a:r>
            </a:p>
            <a:p>
              <a:r>
                <a:rPr lang="en-US" dirty="0" err="1"/>
                <a:t>mulipacting</a:t>
              </a:r>
              <a:endParaRPr lang="en-US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C840E1B-8BEF-470C-859E-DEE0949FE693}"/>
                </a:ext>
              </a:extLst>
            </p:cNvPr>
            <p:cNvCxnSpPr/>
            <p:nvPr/>
          </p:nvCxnSpPr>
          <p:spPr>
            <a:xfrm>
              <a:off x="7836747" y="1957493"/>
              <a:ext cx="0" cy="2506134"/>
            </a:xfrm>
            <a:prstGeom prst="line">
              <a:avLst/>
            </a:prstGeom>
            <a:ln>
              <a:prstDash val="lg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0F831D0-73E2-4789-9A17-7F0E0F0CE5F7}"/>
                </a:ext>
              </a:extLst>
            </p:cNvPr>
            <p:cNvCxnSpPr>
              <a:cxnSpLocks/>
            </p:cNvCxnSpPr>
            <p:nvPr/>
          </p:nvCxnSpPr>
          <p:spPr>
            <a:xfrm>
              <a:off x="7608173" y="2309706"/>
              <a:ext cx="1896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DADB9B-A81A-471D-95CF-98C0306179A2}"/>
                </a:ext>
              </a:extLst>
            </p:cNvPr>
            <p:cNvSpPr txBox="1"/>
            <p:nvPr/>
          </p:nvSpPr>
          <p:spPr>
            <a:xfrm>
              <a:off x="6745581" y="2125040"/>
              <a:ext cx="892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5MV/m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01F9B6C-CED3-308A-E3E1-7B4259B6136F}"/>
              </a:ext>
            </a:extLst>
          </p:cNvPr>
          <p:cNvSpPr txBox="1"/>
          <p:nvPr/>
        </p:nvSpPr>
        <p:spPr>
          <a:xfrm>
            <a:off x="216207" y="1021093"/>
            <a:ext cx="8788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During cavity MP conditioning we deal with superposition MP bands from cavity and FPC.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Both MP sources have influence on the beam vacuum.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Usually, only MP from cavity generate X-ray. 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C7027-9560-4EB6-A477-69900E11BA2F}"/>
              </a:ext>
            </a:extLst>
          </p:cNvPr>
          <p:cNvSpPr txBox="1"/>
          <p:nvPr/>
        </p:nvSpPr>
        <p:spPr>
          <a:xfrm>
            <a:off x="6732766" y="5242595"/>
            <a:ext cx="236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Outgassing during </a:t>
            </a:r>
            <a:r>
              <a:rPr lang="en-US" b="1" dirty="0"/>
              <a:t>warm</a:t>
            </a:r>
            <a:r>
              <a:rPr lang="en-US" dirty="0"/>
              <a:t> FPC conditioning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E32E9F-C80D-EC71-B5DD-CCF330273FCB}"/>
              </a:ext>
            </a:extLst>
          </p:cNvPr>
          <p:cNvCxnSpPr>
            <a:cxnSpLocks/>
          </p:cNvCxnSpPr>
          <p:nvPr/>
        </p:nvCxnSpPr>
        <p:spPr>
          <a:xfrm>
            <a:off x="8743965" y="5476455"/>
            <a:ext cx="52242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8522CA-94E3-CFAC-2775-2DF2D5026033}"/>
              </a:ext>
            </a:extLst>
          </p:cNvPr>
          <p:cNvGrpSpPr/>
          <p:nvPr/>
        </p:nvGrpSpPr>
        <p:grpSpPr>
          <a:xfrm>
            <a:off x="5903135" y="1537070"/>
            <a:ext cx="5377757" cy="3360022"/>
            <a:chOff x="5890481" y="1584602"/>
            <a:chExt cx="4356904" cy="272219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6FF9402-1FB8-4E55-B09B-AC813BED761E}"/>
                </a:ext>
              </a:extLst>
            </p:cNvPr>
            <p:cNvGrpSpPr/>
            <p:nvPr/>
          </p:nvGrpSpPr>
          <p:grpSpPr>
            <a:xfrm>
              <a:off x="5890481" y="1584602"/>
              <a:ext cx="4356904" cy="2722193"/>
              <a:chOff x="49145" y="4013832"/>
              <a:chExt cx="3809685" cy="238029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E0EBAB4-D5FE-4545-8C00-E1D52E93C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45" y="4013832"/>
                <a:ext cx="3809685" cy="2380291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58D54C9-677C-4BAD-B782-FA836B6D9A8C}"/>
                  </a:ext>
                </a:extLst>
              </p:cNvPr>
              <p:cNvSpPr/>
              <p:nvPr/>
            </p:nvSpPr>
            <p:spPr>
              <a:xfrm>
                <a:off x="541866" y="4822613"/>
                <a:ext cx="3039533" cy="609600"/>
              </a:xfrm>
              <a:prstGeom prst="rect">
                <a:avLst/>
              </a:prstGeom>
              <a:solidFill>
                <a:srgbClr val="FFC000">
                  <a:alpha val="10196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538E25D-E5C5-4408-A5CF-E67828AD0F0C}"/>
                  </a:ext>
                </a:extLst>
              </p:cNvPr>
              <p:cNvSpPr/>
              <p:nvPr/>
            </p:nvSpPr>
            <p:spPr>
              <a:xfrm>
                <a:off x="838199" y="4463627"/>
                <a:ext cx="1200574" cy="1658200"/>
              </a:xfrm>
              <a:prstGeom prst="rect">
                <a:avLst/>
              </a:prstGeom>
              <a:solidFill>
                <a:srgbClr val="FFC000">
                  <a:alpha val="10196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9351B1-9BF6-D4A3-263D-5454B11CD9EE}"/>
                </a:ext>
              </a:extLst>
            </p:cNvPr>
            <p:cNvSpPr/>
            <p:nvPr/>
          </p:nvSpPr>
          <p:spPr>
            <a:xfrm>
              <a:off x="6475593" y="2930495"/>
              <a:ext cx="733810" cy="1064892"/>
            </a:xfrm>
            <a:prstGeom prst="rect">
              <a:avLst/>
            </a:prstGeom>
            <a:noFill/>
            <a:ln w="19050" cap="flat" cmpd="sng" algn="ctr">
              <a:solidFill>
                <a:schemeClr val="accent1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12F88B2-73F7-460E-6E88-9C5E09687A31}"/>
                </a:ext>
              </a:extLst>
            </p:cNvPr>
            <p:cNvSpPr/>
            <p:nvPr/>
          </p:nvSpPr>
          <p:spPr>
            <a:xfrm>
              <a:off x="6790417" y="2523863"/>
              <a:ext cx="1373023" cy="682854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A355884-9F09-43BD-A7B0-F8A5E6761A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2" r="8767"/>
          <a:stretch/>
        </p:blipFill>
        <p:spPr>
          <a:xfrm>
            <a:off x="9446062" y="3961854"/>
            <a:ext cx="2655742" cy="24410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8CC5D3A-1B24-C3D8-FC87-BD9B5967DF75}"/>
              </a:ext>
            </a:extLst>
          </p:cNvPr>
          <p:cNvSpPr txBox="1"/>
          <p:nvPr/>
        </p:nvSpPr>
        <p:spPr>
          <a:xfrm>
            <a:off x="7013932" y="4077319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FPC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B05BB9-9BBE-A1E5-9A62-6CF9B2614F93}"/>
              </a:ext>
            </a:extLst>
          </p:cNvPr>
          <p:cNvSpPr txBox="1"/>
          <p:nvPr/>
        </p:nvSpPr>
        <p:spPr>
          <a:xfrm>
            <a:off x="7957089" y="3171469"/>
            <a:ext cx="75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Cavity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99B006-0C7B-08E8-72FC-005F2135A677}"/>
              </a:ext>
            </a:extLst>
          </p:cNvPr>
          <p:cNvCxnSpPr>
            <a:cxnSpLocks/>
          </p:cNvCxnSpPr>
          <p:nvPr/>
        </p:nvCxnSpPr>
        <p:spPr>
          <a:xfrm>
            <a:off x="10235714" y="4185589"/>
            <a:ext cx="0" cy="1931453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8398F15-9E14-DACE-2218-7E537D7E6F22}"/>
              </a:ext>
            </a:extLst>
          </p:cNvPr>
          <p:cNvCxnSpPr>
            <a:cxnSpLocks/>
          </p:cNvCxnSpPr>
          <p:nvPr/>
        </p:nvCxnSpPr>
        <p:spPr>
          <a:xfrm flipH="1">
            <a:off x="10275694" y="4547662"/>
            <a:ext cx="23372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DEF7EF0-BD08-DA98-5EA9-2D3B01EF4018}"/>
              </a:ext>
            </a:extLst>
          </p:cNvPr>
          <p:cNvSpPr txBox="1"/>
          <p:nvPr/>
        </p:nvSpPr>
        <p:spPr>
          <a:xfrm>
            <a:off x="10494112" y="4393543"/>
            <a:ext cx="152114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70 – 100 kW</a:t>
            </a:r>
          </a:p>
        </p:txBody>
      </p:sp>
    </p:spTree>
    <p:extLst>
      <p:ext uri="{BB962C8B-B14F-4D97-AF65-F5344CB8AC3E}">
        <p14:creationId xmlns:p14="http://schemas.microsoft.com/office/powerpoint/2010/main" val="1400862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4BA5A-57DE-41CF-9234-BBBFF08A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Local quench at low cavity field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34862-2E28-4BCD-863F-4FB99FEE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D0DD7-1CAF-4EFC-A87B-A99F0AC5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TTC meeting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B7B53-2502-4E9E-AF85-1B7893BD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9DB421-5D2D-44AA-92AE-7E637DC11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9" y="1661090"/>
            <a:ext cx="3597628" cy="1753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2AF1C4-863B-47C4-9E57-231FA9E40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571" y="1033731"/>
            <a:ext cx="3940197" cy="5250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A76B12-F125-45C8-9C63-F2C8C64ED8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3" b="49014"/>
          <a:stretch/>
        </p:blipFill>
        <p:spPr>
          <a:xfrm>
            <a:off x="4055518" y="1661089"/>
            <a:ext cx="3295351" cy="1767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C1D508-2E9C-482C-845B-15A29AF62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03" y="3486748"/>
            <a:ext cx="2266016" cy="7648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A55ABE-9487-4F11-BEF0-72D72153E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441" y="3486748"/>
            <a:ext cx="2184611" cy="7307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BAB0E8-9F95-4A15-B0B1-915EAA7F5F58}"/>
              </a:ext>
            </a:extLst>
          </p:cNvPr>
          <p:cNvSpPr txBox="1"/>
          <p:nvPr/>
        </p:nvSpPr>
        <p:spPr>
          <a:xfrm>
            <a:off x="371455" y="972219"/>
            <a:ext cx="6929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Local quench &amp; thermal feedback is </a:t>
            </a:r>
            <a:r>
              <a:rPr lang="en-US" b="1" dirty="0"/>
              <a:t>ALWAYS</a:t>
            </a:r>
            <a:r>
              <a:rPr lang="en-US" dirty="0"/>
              <a:t> observed at very low field in the spoke cryomodules so far</a:t>
            </a:r>
            <a:endParaRPr lang="en-US" sz="2400" dirty="0">
              <a:effectLst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BC1B3A-7064-4382-8E93-C14A9EB585C3}"/>
              </a:ext>
            </a:extLst>
          </p:cNvPr>
          <p:cNvGrpSpPr/>
          <p:nvPr/>
        </p:nvGrpSpPr>
        <p:grpSpPr>
          <a:xfrm>
            <a:off x="2679916" y="1660619"/>
            <a:ext cx="1286623" cy="461665"/>
            <a:chOff x="2512906" y="1870882"/>
            <a:chExt cx="1286623" cy="4616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F357F9-8D31-4896-BB7E-AD9475042169}"/>
                </a:ext>
              </a:extLst>
            </p:cNvPr>
            <p:cNvSpPr txBox="1"/>
            <p:nvPr/>
          </p:nvSpPr>
          <p:spPr>
            <a:xfrm>
              <a:off x="2512906" y="1870882"/>
              <a:ext cx="535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</a:rPr>
                <a:t>V</a:t>
              </a:r>
              <a:r>
                <a:rPr lang="en-US" sz="2400" b="1" baseline="-25000" dirty="0" err="1">
                  <a:solidFill>
                    <a:schemeClr val="bg1"/>
                  </a:solidFill>
                </a:rPr>
                <a:t>f</a:t>
              </a:r>
              <a:r>
                <a:rPr lang="en-US" sz="2400" b="1" baseline="30000" dirty="0">
                  <a:solidFill>
                    <a:schemeClr val="bg1"/>
                  </a:solidFill>
                </a:rPr>
                <a:t>*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8C91E7-A46F-47D1-ABDF-89BF1DDD8A3A}"/>
                </a:ext>
              </a:extLst>
            </p:cNvPr>
            <p:cNvSpPr txBox="1"/>
            <p:nvPr/>
          </p:nvSpPr>
          <p:spPr>
            <a:xfrm>
              <a:off x="2883066" y="1870882"/>
              <a:ext cx="535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EE69E1"/>
                  </a:solidFill>
                </a:rPr>
                <a:t>V</a:t>
              </a:r>
              <a:r>
                <a:rPr lang="en-US" sz="2400" b="1" baseline="-25000" dirty="0" err="1">
                  <a:solidFill>
                    <a:srgbClr val="EE69E1"/>
                  </a:solidFill>
                </a:rPr>
                <a:t>r</a:t>
              </a:r>
              <a:r>
                <a:rPr lang="en-US" sz="2400" b="1" baseline="30000" dirty="0">
                  <a:solidFill>
                    <a:srgbClr val="EE69E1"/>
                  </a:solidFill>
                </a:rPr>
                <a:t>*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907626-0756-47C3-A95D-DE79D4A551C1}"/>
                </a:ext>
              </a:extLst>
            </p:cNvPr>
            <p:cNvSpPr txBox="1"/>
            <p:nvPr/>
          </p:nvSpPr>
          <p:spPr>
            <a:xfrm>
              <a:off x="3258996" y="1870882"/>
              <a:ext cx="5405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</a:rPr>
                <a:t>V</a:t>
              </a:r>
              <a:r>
                <a:rPr lang="en-US" sz="2400" b="1" baseline="-25000" dirty="0">
                  <a:solidFill>
                    <a:srgbClr val="FFC000"/>
                  </a:solidFill>
                </a:rPr>
                <a:t>t</a:t>
              </a:r>
              <a:r>
                <a:rPr lang="en-US" sz="2400" b="1" baseline="30000" dirty="0">
                  <a:solidFill>
                    <a:srgbClr val="FFC000"/>
                  </a:solidFill>
                </a:rPr>
                <a:t>*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AEB2730-E2F4-4707-8A4B-871E9E6052B7}"/>
              </a:ext>
            </a:extLst>
          </p:cNvPr>
          <p:cNvSpPr txBox="1"/>
          <p:nvPr/>
        </p:nvSpPr>
        <p:spPr>
          <a:xfrm>
            <a:off x="270778" y="4409770"/>
            <a:ext cx="6929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Low field </a:t>
            </a:r>
            <a:r>
              <a:rPr lang="en-US" dirty="0" err="1">
                <a:effectLst/>
              </a:rPr>
              <a:t>multipacting</a:t>
            </a:r>
            <a:r>
              <a:rPr lang="en-US" dirty="0">
                <a:effectLst/>
              </a:rPr>
              <a:t> </a:t>
            </a:r>
            <a:r>
              <a:rPr lang="en-US" dirty="0"/>
              <a:t>can be easy conditioned.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Pulse operation </a:t>
            </a:r>
            <a:r>
              <a:rPr lang="en-US" dirty="0"/>
              <a:t>during cavity conditioning prevent from global quench.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Small influence on cryogenic is observed.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He bathe pressure interlock should be activated from the beginning.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497929-221D-B19C-3575-FA52C23F4998}"/>
              </a:ext>
            </a:extLst>
          </p:cNvPr>
          <p:cNvGrpSpPr/>
          <p:nvPr/>
        </p:nvGrpSpPr>
        <p:grpSpPr>
          <a:xfrm>
            <a:off x="6038831" y="1660619"/>
            <a:ext cx="1286623" cy="461665"/>
            <a:chOff x="2512906" y="1870882"/>
            <a:chExt cx="1286623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B2ECA0-17C0-F079-6E05-820480931859}"/>
                </a:ext>
              </a:extLst>
            </p:cNvPr>
            <p:cNvSpPr txBox="1"/>
            <p:nvPr/>
          </p:nvSpPr>
          <p:spPr>
            <a:xfrm>
              <a:off x="2512906" y="1870882"/>
              <a:ext cx="535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FFC000"/>
                  </a:solidFill>
                </a:rPr>
                <a:t>V</a:t>
              </a:r>
              <a:r>
                <a:rPr lang="en-US" sz="2400" b="1" baseline="-25000" dirty="0" err="1">
                  <a:solidFill>
                    <a:srgbClr val="FFC000"/>
                  </a:solidFill>
                </a:rPr>
                <a:t>f</a:t>
              </a:r>
              <a:r>
                <a:rPr lang="en-US" sz="2400" b="1" baseline="30000" dirty="0">
                  <a:solidFill>
                    <a:schemeClr val="bg1"/>
                  </a:solidFill>
                </a:rPr>
                <a:t>*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723A7A-CCAA-5535-FEEF-6D1D40BD0563}"/>
                </a:ext>
              </a:extLst>
            </p:cNvPr>
            <p:cNvSpPr txBox="1"/>
            <p:nvPr/>
          </p:nvSpPr>
          <p:spPr>
            <a:xfrm>
              <a:off x="2883066" y="1870882"/>
              <a:ext cx="535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EE69E1"/>
                  </a:solidFill>
                </a:rPr>
                <a:t>V</a:t>
              </a:r>
              <a:r>
                <a:rPr lang="en-US" sz="2400" b="1" baseline="-25000" dirty="0" err="1">
                  <a:solidFill>
                    <a:srgbClr val="EE69E1"/>
                  </a:solidFill>
                </a:rPr>
                <a:t>r</a:t>
              </a:r>
              <a:r>
                <a:rPr lang="en-US" sz="2400" b="1" baseline="30000" dirty="0">
                  <a:solidFill>
                    <a:srgbClr val="EE69E1"/>
                  </a:solidFill>
                </a:rPr>
                <a:t>*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14E563-E592-BD70-70BC-F9F616A971C8}"/>
                </a:ext>
              </a:extLst>
            </p:cNvPr>
            <p:cNvSpPr txBox="1"/>
            <p:nvPr/>
          </p:nvSpPr>
          <p:spPr>
            <a:xfrm>
              <a:off x="3258996" y="1870882"/>
              <a:ext cx="5405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</a:rPr>
                <a:t>V</a:t>
              </a:r>
              <a:r>
                <a:rPr lang="en-US" sz="2400" b="1" baseline="-25000" dirty="0">
                  <a:solidFill>
                    <a:srgbClr val="FFC000"/>
                  </a:solidFill>
                </a:rPr>
                <a:t>t</a:t>
              </a:r>
              <a:r>
                <a:rPr lang="en-US" sz="2400" b="1" baseline="30000" dirty="0">
                  <a:solidFill>
                    <a:srgbClr val="FFC000"/>
                  </a:solidFill>
                </a:rPr>
                <a:t>*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3037D5D-F365-E0B5-E978-2ABE79DF146D}"/>
              </a:ext>
            </a:extLst>
          </p:cNvPr>
          <p:cNvSpPr txBox="1"/>
          <p:nvPr/>
        </p:nvSpPr>
        <p:spPr>
          <a:xfrm>
            <a:off x="263054" y="5976291"/>
            <a:ext cx="3412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- uncalibrated voltage from LLRF ADC</a:t>
            </a:r>
          </a:p>
        </p:txBody>
      </p:sp>
    </p:spTree>
    <p:extLst>
      <p:ext uri="{BB962C8B-B14F-4D97-AF65-F5344CB8AC3E}">
        <p14:creationId xmlns:p14="http://schemas.microsoft.com/office/powerpoint/2010/main" val="31765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4BA5A-57DE-41CF-9234-BBBFF08A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Field emission, VT vs Cryomodule. Power dissipation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34862-2E28-4BCD-863F-4FB99FEE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D0DD7-1CAF-4EFC-A87B-A99F0AC5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B7B53-2502-4E9E-AF85-1B7893BD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9A483434-BC9D-4589-BBB0-D5796A743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b="20293"/>
          <a:stretch/>
        </p:blipFill>
        <p:spPr bwMode="auto">
          <a:xfrm>
            <a:off x="343400" y="1967146"/>
            <a:ext cx="4255872" cy="157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1016B9-47B3-45CF-9901-D73F850DFB91}"/>
              </a:ext>
            </a:extLst>
          </p:cNvPr>
          <p:cNvSpPr txBox="1"/>
          <p:nvPr/>
        </p:nvSpPr>
        <p:spPr>
          <a:xfrm>
            <a:off x="343400" y="903210"/>
            <a:ext cx="763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emission onset measured from behavior of X-ray</a:t>
            </a:r>
            <a:r>
              <a:rPr lang="en-US" baseline="30000" dirty="0"/>
              <a:t>*</a:t>
            </a:r>
            <a:r>
              <a:rPr lang="en-US" dirty="0"/>
              <a:t> during RF powering with reference to influents to cryogenics.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65EB00-3C8D-4C4D-82BC-FF87035DDD59}"/>
              </a:ext>
            </a:extLst>
          </p:cNvPr>
          <p:cNvSpPr txBox="1"/>
          <p:nvPr/>
        </p:nvSpPr>
        <p:spPr>
          <a:xfrm>
            <a:off x="1493236" y="3558126"/>
            <a:ext cx="2521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HPR after VT, not tested afterwards</a:t>
            </a:r>
          </a:p>
        </p:txBody>
      </p:sp>
      <p:pic>
        <p:nvPicPr>
          <p:cNvPr id="2050" name="Picture 1" descr="cid:image002.jpg@01DA17B3.AF7387E0">
            <a:extLst>
              <a:ext uri="{FF2B5EF4-FFF2-40B4-BE49-F238E27FC236}">
                <a16:creationId xmlns:a16="http://schemas.microsoft.com/office/drawing/2014/main" id="{9CC2E8D2-FC51-4C06-B662-FA90A8C73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3"/>
          <a:stretch/>
        </p:blipFill>
        <p:spPr bwMode="auto">
          <a:xfrm>
            <a:off x="9060060" y="1115882"/>
            <a:ext cx="2743200" cy="345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D93A74-755D-47AB-8D97-5C9B72BEB0F5}"/>
              </a:ext>
            </a:extLst>
          </p:cNvPr>
          <p:cNvSpPr txBox="1"/>
          <p:nvPr/>
        </p:nvSpPr>
        <p:spPr>
          <a:xfrm>
            <a:off x="8822224" y="4694054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D0391A-BF9E-480E-ADE6-9BD9760D9ABE}"/>
              </a:ext>
            </a:extLst>
          </p:cNvPr>
          <p:cNvSpPr txBox="1"/>
          <p:nvPr/>
        </p:nvSpPr>
        <p:spPr>
          <a:xfrm rot="19535444">
            <a:off x="10414727" y="190091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30 cm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BB91C5-FC60-47A1-9FC6-572FE807E82E}"/>
              </a:ext>
            </a:extLst>
          </p:cNvPr>
          <p:cNvCxnSpPr>
            <a:cxnSpLocks/>
          </p:cNvCxnSpPr>
          <p:nvPr/>
        </p:nvCxnSpPr>
        <p:spPr bwMode="auto">
          <a:xfrm flipV="1">
            <a:off x="10735733" y="2301028"/>
            <a:ext cx="372534" cy="2999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32BF85C-058E-42F4-9C63-4B14FD653F1E}"/>
              </a:ext>
            </a:extLst>
          </p:cNvPr>
          <p:cNvSpPr txBox="1"/>
          <p:nvPr/>
        </p:nvSpPr>
        <p:spPr>
          <a:xfrm>
            <a:off x="9381762" y="310951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Cav2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A3CC05-3C4A-4860-A904-DD97B74308F1}"/>
              </a:ext>
            </a:extLst>
          </p:cNvPr>
          <p:cNvSpPr txBox="1"/>
          <p:nvPr/>
        </p:nvSpPr>
        <p:spPr>
          <a:xfrm>
            <a:off x="11183888" y="300266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Cav1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67F010-14AF-4133-8849-739736CFA854}"/>
              </a:ext>
            </a:extLst>
          </p:cNvPr>
          <p:cNvSpPr txBox="1"/>
          <p:nvPr/>
        </p:nvSpPr>
        <p:spPr>
          <a:xfrm>
            <a:off x="388048" y="1563626"/>
            <a:ext cx="413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Field emission onset (DSPK#) comparison between vertical VT (</a:t>
            </a:r>
            <a:r>
              <a:rPr lang="en-US" sz="1200" dirty="0" err="1"/>
              <a:t>IJCLab</a:t>
            </a:r>
            <a:r>
              <a:rPr lang="en-US" sz="1200" dirty="0"/>
              <a:t>) and cryomodule CM (FREIA) tests.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EF8193-A993-4BE0-86BD-C3854012C227}"/>
              </a:ext>
            </a:extLst>
          </p:cNvPr>
          <p:cNvSpPr/>
          <p:nvPr/>
        </p:nvSpPr>
        <p:spPr>
          <a:xfrm>
            <a:off x="8991942" y="4657750"/>
            <a:ext cx="30307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By “historical reasons” </a:t>
            </a:r>
            <a:r>
              <a:rPr lang="en-US" b="1" dirty="0"/>
              <a:t>both cavities share the same X-ray detector</a:t>
            </a:r>
            <a:r>
              <a:rPr lang="en-US" dirty="0"/>
              <a:t> which placed transversal to beam axis between cavities.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CEDBE5-D74D-480E-A49E-175BECC4A0E8}"/>
              </a:ext>
            </a:extLst>
          </p:cNvPr>
          <p:cNvCxnSpPr>
            <a:cxnSpLocks/>
          </p:cNvCxnSpPr>
          <p:nvPr/>
        </p:nvCxnSpPr>
        <p:spPr>
          <a:xfrm flipH="1">
            <a:off x="3647564" y="3500012"/>
            <a:ext cx="184420" cy="1321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38B76B7-4F3F-4F3B-B7E0-ED8026F62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79" y="3899402"/>
            <a:ext cx="3921208" cy="210104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0D99340-D05A-4F3C-BAF3-B74D62DD0C0B}"/>
              </a:ext>
            </a:extLst>
          </p:cNvPr>
          <p:cNvSpPr txBox="1"/>
          <p:nvPr/>
        </p:nvSpPr>
        <p:spPr>
          <a:xfrm>
            <a:off x="812691" y="5973839"/>
            <a:ext cx="3357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Static vs Dynamic (9 MV/m both cavities) heat load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9C76C99-F759-464E-B3A9-9B54AB6B0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846"/>
          <a:stretch/>
        </p:blipFill>
        <p:spPr>
          <a:xfrm>
            <a:off x="4566623" y="1739984"/>
            <a:ext cx="4154011" cy="283007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1B526BB-D993-462F-A1DD-96D351FA3D9F}"/>
              </a:ext>
            </a:extLst>
          </p:cNvPr>
          <p:cNvSpPr/>
          <p:nvPr/>
        </p:nvSpPr>
        <p:spPr>
          <a:xfrm>
            <a:off x="4622565" y="4720967"/>
            <a:ext cx="411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Expected RF heat loss based on VT data </a:t>
            </a:r>
            <a:r>
              <a:rPr lang="en-US" sz="1400" dirty="0"/>
              <a:t>is of the order of </a:t>
            </a:r>
            <a:r>
              <a:rPr lang="en-US" sz="1400" dirty="0" err="1"/>
              <a:t>mW</a:t>
            </a:r>
            <a:r>
              <a:rPr lang="en-US" sz="1400" dirty="0"/>
              <a:t> (after </a:t>
            </a:r>
            <a:r>
              <a:rPr lang="en-US" sz="1400" dirty="0" err="1"/>
              <a:t>multipacting</a:t>
            </a:r>
            <a:r>
              <a:rPr lang="en-US" sz="1400" dirty="0"/>
              <a:t> conditioning), which </a:t>
            </a:r>
            <a:r>
              <a:rPr lang="en-US" sz="1400" b="1" dirty="0"/>
              <a:t>is much lower than the measurement resolution of the calorimetric method at FREIA</a:t>
            </a:r>
            <a:r>
              <a:rPr lang="en-US" sz="1400" dirty="0"/>
              <a:t>. This indeed proves that cavity performance has not been significantly degraded after the vertical tests.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123DEE8-9B31-466D-974D-DBB0B9357A81}"/>
              </a:ext>
            </a:extLst>
          </p:cNvPr>
          <p:cNvSpPr/>
          <p:nvPr/>
        </p:nvSpPr>
        <p:spPr>
          <a:xfrm rot="16200000">
            <a:off x="-717631" y="4853085"/>
            <a:ext cx="2047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arXiv:2306.11333v1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4FF1D-822F-0607-8880-D521FB0A6957}"/>
              </a:ext>
            </a:extLst>
          </p:cNvPr>
          <p:cNvSpPr txBox="1"/>
          <p:nvPr/>
        </p:nvSpPr>
        <p:spPr>
          <a:xfrm>
            <a:off x="1042141" y="3776562"/>
            <a:ext cx="1440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Issue with pressure stability during the measurement.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9B946C-B45A-D0DF-CE26-EBABFE21D5B2}"/>
              </a:ext>
            </a:extLst>
          </p:cNvPr>
          <p:cNvCxnSpPr>
            <a:cxnSpLocks/>
          </p:cNvCxnSpPr>
          <p:nvPr/>
        </p:nvCxnSpPr>
        <p:spPr>
          <a:xfrm>
            <a:off x="2179543" y="4257119"/>
            <a:ext cx="19675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028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114710B-BD54-67F2-2716-D0369228E74C}"/>
              </a:ext>
            </a:extLst>
          </p:cNvPr>
          <p:cNvGrpSpPr/>
          <p:nvPr/>
        </p:nvGrpSpPr>
        <p:grpSpPr>
          <a:xfrm>
            <a:off x="5586173" y="1303706"/>
            <a:ext cx="6244642" cy="5311746"/>
            <a:chOff x="5586173" y="1303706"/>
            <a:chExt cx="6244642" cy="53117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72249B-D786-48BE-B6B0-7F2176A668A7}"/>
                </a:ext>
              </a:extLst>
            </p:cNvPr>
            <p:cNvGrpSpPr/>
            <p:nvPr/>
          </p:nvGrpSpPr>
          <p:grpSpPr>
            <a:xfrm>
              <a:off x="5586173" y="2140014"/>
              <a:ext cx="6244642" cy="4475438"/>
              <a:chOff x="7181091" y="1321140"/>
              <a:chExt cx="4465210" cy="311435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6E3E7B-A8B6-4F81-B0DB-EDD165FA9BC2}"/>
                  </a:ext>
                </a:extLst>
              </p:cNvPr>
              <p:cNvSpPr txBox="1"/>
              <p:nvPr/>
            </p:nvSpPr>
            <p:spPr>
              <a:xfrm>
                <a:off x="9148395" y="4174412"/>
                <a:ext cx="901378" cy="261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err="1"/>
                  <a:t>E</a:t>
                </a:r>
                <a:r>
                  <a:rPr lang="en-US" sz="1400" b="1" i="1" baseline="-25000" dirty="0" err="1"/>
                  <a:t>acc</a:t>
                </a:r>
                <a:r>
                  <a:rPr lang="en-US" sz="1400" b="1" i="1" dirty="0"/>
                  <a:t> [MV/m]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11684B-B28B-44D8-8620-1167F0B7B7B9}"/>
                  </a:ext>
                </a:extLst>
              </p:cNvPr>
              <p:cNvSpPr txBox="1"/>
              <p:nvPr/>
            </p:nvSpPr>
            <p:spPr>
              <a:xfrm rot="16200000">
                <a:off x="6738343" y="2515251"/>
                <a:ext cx="1146575" cy="261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/>
                  <a:t>Radiation [</a:t>
                </a:r>
                <a:r>
                  <a:rPr lang="en-US" sz="1400" b="1" i="1" dirty="0" err="1"/>
                  <a:t>a.u</a:t>
                </a:r>
                <a:r>
                  <a:rPr lang="en-US" sz="1400" b="1" i="1" dirty="0"/>
                  <a:t>.]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A92ACA2-FE07-4073-AC5F-55AA6F7373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43" b="14011"/>
              <a:stretch/>
            </p:blipFill>
            <p:spPr>
              <a:xfrm>
                <a:off x="7435517" y="1321140"/>
                <a:ext cx="4210784" cy="287470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24D3BF-64DD-461A-A854-E86C9428EA82}"/>
                </a:ext>
              </a:extLst>
            </p:cNvPr>
            <p:cNvSpPr txBox="1"/>
            <p:nvPr/>
          </p:nvSpPr>
          <p:spPr>
            <a:xfrm>
              <a:off x="6144170" y="1303706"/>
              <a:ext cx="3223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FE treatment example. CM11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ACDBA8-8373-4751-854D-AC85BCC56195}"/>
                </a:ext>
              </a:extLst>
            </p:cNvPr>
            <p:cNvSpPr txBox="1"/>
            <p:nvPr/>
          </p:nvSpPr>
          <p:spPr>
            <a:xfrm>
              <a:off x="9118665" y="2999338"/>
              <a:ext cx="1359397" cy="450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highlight>
                    <a:srgbClr val="EDEDED"/>
                  </a:highlight>
                </a:rPr>
                <a:t>Initial test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32090B-545F-4CF0-AB21-323B64B3FB73}"/>
                </a:ext>
              </a:extLst>
            </p:cNvPr>
            <p:cNvSpPr txBox="1"/>
            <p:nvPr/>
          </p:nvSpPr>
          <p:spPr>
            <a:xfrm>
              <a:off x="9264603" y="3469378"/>
              <a:ext cx="1525625" cy="416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highlight>
                    <a:srgbClr val="EDEDED"/>
                  </a:highlight>
                </a:rPr>
                <a:t>After 1</a:t>
              </a:r>
              <a:r>
                <a:rPr lang="en-US" b="1" baseline="30000" dirty="0">
                  <a:solidFill>
                    <a:srgbClr val="FF0000"/>
                  </a:solidFill>
                  <a:highlight>
                    <a:srgbClr val="EDEDED"/>
                  </a:highlight>
                </a:rPr>
                <a:t>st</a:t>
              </a:r>
              <a:r>
                <a:rPr lang="en-US" b="1" dirty="0">
                  <a:solidFill>
                    <a:srgbClr val="FF0000"/>
                  </a:solidFill>
                  <a:highlight>
                    <a:srgbClr val="EDEDED"/>
                  </a:highlight>
                </a:rPr>
                <a:t> TC*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265510-63C5-4D43-A648-6D3299E29366}"/>
                </a:ext>
              </a:extLst>
            </p:cNvPr>
            <p:cNvSpPr txBox="1"/>
            <p:nvPr/>
          </p:nvSpPr>
          <p:spPr>
            <a:xfrm>
              <a:off x="9367488" y="3953999"/>
              <a:ext cx="1484224" cy="450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highlight>
                    <a:srgbClr val="EDEDED"/>
                  </a:highlight>
                </a:rPr>
                <a:t>+RF </a:t>
              </a:r>
              <a:r>
                <a:rPr lang="en-US" b="1" dirty="0" err="1">
                  <a:solidFill>
                    <a:srgbClr val="0000FF"/>
                  </a:solidFill>
                  <a:highlight>
                    <a:srgbClr val="EDEDED"/>
                  </a:highlight>
                </a:rPr>
                <a:t>condit</a:t>
              </a:r>
              <a:r>
                <a:rPr lang="en-US" b="1" dirty="0">
                  <a:solidFill>
                    <a:srgbClr val="0000FF"/>
                  </a:solidFill>
                  <a:highlight>
                    <a:srgbClr val="EDEDED"/>
                  </a:highlight>
                </a:rPr>
                <a:t>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D00C0D-9B2F-4837-8F11-8315E98D0AE4}"/>
                </a:ext>
              </a:extLst>
            </p:cNvPr>
            <p:cNvSpPr txBox="1"/>
            <p:nvPr/>
          </p:nvSpPr>
          <p:spPr>
            <a:xfrm>
              <a:off x="9342956" y="5117075"/>
              <a:ext cx="1533288" cy="450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1FF"/>
                  </a:solidFill>
                  <a:highlight>
                    <a:srgbClr val="EDEDED"/>
                  </a:highlight>
                </a:rPr>
                <a:t>After 2</a:t>
              </a:r>
              <a:r>
                <a:rPr lang="en-US" b="1" baseline="30000" dirty="0">
                  <a:solidFill>
                    <a:srgbClr val="FF01FF"/>
                  </a:solidFill>
                  <a:highlight>
                    <a:srgbClr val="EDEDED"/>
                  </a:highlight>
                </a:rPr>
                <a:t>nd</a:t>
              </a:r>
              <a:r>
                <a:rPr lang="en-US" b="1" dirty="0">
                  <a:solidFill>
                    <a:srgbClr val="FF01FF"/>
                  </a:solidFill>
                  <a:highlight>
                    <a:srgbClr val="EDEDED"/>
                  </a:highlight>
                </a:rPr>
                <a:t> TC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AC0A0F-175D-4954-B467-BB6711A7564A}"/>
                </a:ext>
              </a:extLst>
            </p:cNvPr>
            <p:cNvSpPr txBox="1"/>
            <p:nvPr/>
          </p:nvSpPr>
          <p:spPr>
            <a:xfrm>
              <a:off x="10917804" y="4642313"/>
              <a:ext cx="515735" cy="450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highlight>
                    <a:srgbClr val="EDEDED"/>
                  </a:highlight>
                </a:rPr>
                <a:t>VT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D44611-96AB-4375-8AD0-0AE95070BE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92514" y="2491123"/>
              <a:ext cx="4796" cy="3492954"/>
            </a:xfrm>
            <a:prstGeom prst="line">
              <a:avLst/>
            </a:prstGeom>
            <a:ln w="38100">
              <a:solidFill>
                <a:srgbClr val="FFC000"/>
              </a:solidFill>
              <a:prstDash val="sys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DB2FC81-5291-4197-A17C-CBF3A6CD392F}"/>
                </a:ext>
              </a:extLst>
            </p:cNvPr>
            <p:cNvSpPr txBox="1"/>
            <p:nvPr/>
          </p:nvSpPr>
          <p:spPr>
            <a:xfrm>
              <a:off x="8446270" y="2135522"/>
              <a:ext cx="892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  <a:highlight>
                    <a:srgbClr val="000000"/>
                  </a:highlight>
                </a:rPr>
                <a:t>9MV/m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649D9C-30A7-8D75-AF0A-EA6816B9A523}"/>
              </a:ext>
            </a:extLst>
          </p:cNvPr>
          <p:cNvGrpSpPr/>
          <p:nvPr/>
        </p:nvGrpSpPr>
        <p:grpSpPr>
          <a:xfrm>
            <a:off x="17939" y="3302417"/>
            <a:ext cx="5850759" cy="3011296"/>
            <a:chOff x="226548" y="2174033"/>
            <a:chExt cx="8003052" cy="4119048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FF2B4D7B-1F00-9CF4-F345-F1B11BD93A9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36784713"/>
                </p:ext>
              </p:extLst>
            </p:nvPr>
          </p:nvGraphicFramePr>
          <p:xfrm>
            <a:off x="226548" y="2813598"/>
            <a:ext cx="7406639" cy="34794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F6C0F18-C5D9-62BF-A1FB-BEA4DA0F05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2569" y="2982775"/>
              <a:ext cx="0" cy="22342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DD3ACC-3A61-1131-CD81-120EE2684227}"/>
                </a:ext>
              </a:extLst>
            </p:cNvPr>
            <p:cNvCxnSpPr/>
            <p:nvPr/>
          </p:nvCxnSpPr>
          <p:spPr>
            <a:xfrm flipV="1">
              <a:off x="8229600" y="2174033"/>
              <a:ext cx="0" cy="237930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7B6693B-C4BB-9476-7603-630C0A2AEE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5716" y="2982775"/>
              <a:ext cx="0" cy="22342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D2067A1-FAF5-FDF1-2EA0-A44EA68E43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51626" y="3308460"/>
              <a:ext cx="0" cy="190855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1B5F724-6D2A-D3FF-E2D6-3819C64056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9246" y="3308460"/>
              <a:ext cx="0" cy="190855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14BA5A-57DE-41CF-9234-BBBFF08A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Field emission treatment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34862-2E28-4BCD-863F-4FB99FEE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D0DD7-1CAF-4EFC-A87B-A99F0AC5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TTC meeting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B7B53-2502-4E9E-AF85-1B7893BD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7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5D43183-3F84-423F-A57B-F33E202AB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922" y="960910"/>
            <a:ext cx="2606094" cy="19103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CCB107-455F-4284-BF3E-F2B15AB0EA18}"/>
              </a:ext>
            </a:extLst>
          </p:cNvPr>
          <p:cNvSpPr txBox="1"/>
          <p:nvPr/>
        </p:nvSpPr>
        <p:spPr>
          <a:xfrm>
            <a:off x="155218" y="1026171"/>
            <a:ext cx="53575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Field emission onset was degraded in CM11</a:t>
            </a:r>
            <a:endParaRPr lang="en-US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The thermal cycle (Cryogenic failure) to 300K after the 1</a:t>
            </a:r>
            <a:r>
              <a:rPr lang="en-US" baseline="30000" dirty="0"/>
              <a:t>st</a:t>
            </a:r>
            <a:r>
              <a:rPr lang="en-US" dirty="0"/>
              <a:t> test improved the performance.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The cavity power dissipation shows a sharp rise.</a:t>
            </a:r>
          </a:p>
          <a:p>
            <a:pPr fontAlgn="base"/>
            <a:r>
              <a:rPr lang="en-US" dirty="0"/>
              <a:t>      9 MV/m in the 1</a:t>
            </a:r>
            <a:r>
              <a:rPr lang="en-US" baseline="30000" dirty="0"/>
              <a:t>st</a:t>
            </a:r>
            <a:r>
              <a:rPr lang="en-US" dirty="0"/>
              <a:t> test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10MV/m in the 2</a:t>
            </a:r>
            <a:r>
              <a:rPr lang="en-US" baseline="30000" dirty="0"/>
              <a:t>nd</a:t>
            </a:r>
            <a:r>
              <a:rPr lang="en-US" dirty="0"/>
              <a:t>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RF conditioning was tried but small impact.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thermal cycle helped a lot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 why?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Future investigation to be continued.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7D2032-B609-5461-72F1-08EE0B8EFC7D}"/>
              </a:ext>
            </a:extLst>
          </p:cNvPr>
          <p:cNvSpPr txBox="1"/>
          <p:nvPr/>
        </p:nvSpPr>
        <p:spPr>
          <a:xfrm>
            <a:off x="511003" y="3440148"/>
            <a:ext cx="456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 onset evolution for CMs which was retested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6BFBA4A-36F8-1B7E-52A3-C5E936C4EB8E}"/>
              </a:ext>
            </a:extLst>
          </p:cNvPr>
          <p:cNvCxnSpPr/>
          <p:nvPr/>
        </p:nvCxnSpPr>
        <p:spPr>
          <a:xfrm>
            <a:off x="5512765" y="1192409"/>
            <a:ext cx="0" cy="504786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170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4BA5A-57DE-41CF-9234-BBBFF08A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Uncertainties, VT vs Cryomodule test stand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34862-2E28-4BCD-863F-4FB99FEE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D0DD7-1CAF-4EFC-A87B-A99F0AC5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B7B53-2502-4E9E-AF85-1B7893BD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6112D9F-24A7-4D2D-8A89-0B35F333B8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333819"/>
              </p:ext>
            </p:extLst>
          </p:nvPr>
        </p:nvGraphicFramePr>
        <p:xfrm>
          <a:off x="19507" y="1553273"/>
          <a:ext cx="6954701" cy="2556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41209B1-B792-4B19-8DD0-70E7BCE015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6023719"/>
              </p:ext>
            </p:extLst>
          </p:nvPr>
        </p:nvGraphicFramePr>
        <p:xfrm>
          <a:off x="7489088" y="3029977"/>
          <a:ext cx="4208169" cy="3164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2E722A8-8C06-43FC-BFAD-6F6DC6D40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489" y="4146483"/>
            <a:ext cx="3103205" cy="228955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B8573E-02A8-90CF-B630-307E77B4E674}"/>
              </a:ext>
            </a:extLst>
          </p:cNvPr>
          <p:cNvCxnSpPr/>
          <p:nvPr/>
        </p:nvCxnSpPr>
        <p:spPr>
          <a:xfrm>
            <a:off x="7221894" y="1026171"/>
            <a:ext cx="0" cy="504786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A709247-A9F6-9705-0417-FEA62E040BEF}"/>
              </a:ext>
            </a:extLst>
          </p:cNvPr>
          <p:cNvSpPr txBox="1"/>
          <p:nvPr/>
        </p:nvSpPr>
        <p:spPr>
          <a:xfrm>
            <a:off x="55698" y="1026171"/>
            <a:ext cx="717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For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estimation we using Q</a:t>
            </a:r>
            <a:r>
              <a:rPr lang="en-US" baseline="-25000" dirty="0"/>
              <a:t>t</a:t>
            </a:r>
            <a:r>
              <a:rPr lang="en-US" dirty="0"/>
              <a:t> value measured at VT </a:t>
            </a:r>
            <a:r>
              <a:rPr lang="en-US" dirty="0">
                <a:sym typeface="Wingdings" panose="05000000000000000000" pitchFamily="2" charset="2"/>
              </a:rPr>
              <a:t> official numbers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7D57CE-4FDB-4166-6C4C-E3E986F9B732}"/>
              </a:ext>
            </a:extLst>
          </p:cNvPr>
          <p:cNvSpPr txBox="1"/>
          <p:nvPr/>
        </p:nvSpPr>
        <p:spPr>
          <a:xfrm>
            <a:off x="7230442" y="1044880"/>
            <a:ext cx="4858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Additionally, Q</a:t>
            </a:r>
            <a:r>
              <a:rPr lang="en-US" baseline="-25000" dirty="0"/>
              <a:t>t</a:t>
            </a:r>
            <a:r>
              <a:rPr lang="en-US" dirty="0"/>
              <a:t> estimation from integration of </a:t>
            </a:r>
            <a:r>
              <a:rPr lang="en-US" dirty="0" err="1"/>
              <a:t>P</a:t>
            </a:r>
            <a:r>
              <a:rPr lang="en-US" baseline="-25000" dirty="0" err="1"/>
              <a:t>r</a:t>
            </a:r>
            <a:r>
              <a:rPr lang="en-US" baseline="-25000" dirty="0"/>
              <a:t> </a:t>
            </a:r>
            <a:r>
              <a:rPr lang="en-US" dirty="0"/>
              <a:t>after end of the pulse was implemented for last several CMs.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Visible consistent Q</a:t>
            </a:r>
            <a:r>
              <a:rPr lang="en-US" baseline="-25000" dirty="0"/>
              <a:t>t</a:t>
            </a:r>
            <a:r>
              <a:rPr lang="en-US" dirty="0"/>
              <a:t> underestimation from VT.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F9AFE9-9C61-9AB8-802D-19E95F79FC0D}"/>
              </a:ext>
            </a:extLst>
          </p:cNvPr>
          <p:cNvGrpSpPr/>
          <p:nvPr/>
        </p:nvGrpSpPr>
        <p:grpSpPr>
          <a:xfrm>
            <a:off x="7647711" y="2472486"/>
            <a:ext cx="4267974" cy="584775"/>
            <a:chOff x="7759184" y="2348796"/>
            <a:chExt cx="4267974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341C62-A2B4-15FF-D4E0-51CAD311F432}"/>
                </a:ext>
              </a:extLst>
            </p:cNvPr>
            <p:cNvSpPr txBox="1"/>
            <p:nvPr/>
          </p:nvSpPr>
          <p:spPr>
            <a:xfrm>
              <a:off x="8048425" y="2348796"/>
              <a:ext cx="1531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600" dirty="0"/>
                <a:t>Q</a:t>
              </a:r>
              <a:r>
                <a:rPr lang="en-US" sz="1600" baseline="-25000" dirty="0"/>
                <a:t>t</a:t>
              </a:r>
              <a:r>
                <a:rPr lang="en-US" sz="1600" dirty="0"/>
                <a:t> Cav1 from VT</a:t>
              </a:r>
            </a:p>
            <a:p>
              <a:pPr fontAlgn="base"/>
              <a:r>
                <a:rPr lang="en-US" sz="1600" dirty="0"/>
                <a:t>Q</a:t>
              </a:r>
              <a:r>
                <a:rPr lang="en-US" sz="1600" baseline="-25000" dirty="0"/>
                <a:t>t</a:t>
              </a:r>
              <a:r>
                <a:rPr lang="en-US" sz="1600" dirty="0"/>
                <a:t> Cav2 from VT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FAD3C8-339D-6863-7B83-E3EE33417C5E}"/>
                </a:ext>
              </a:extLst>
            </p:cNvPr>
            <p:cNvSpPr/>
            <p:nvPr/>
          </p:nvSpPr>
          <p:spPr>
            <a:xfrm>
              <a:off x="7759184" y="2403585"/>
              <a:ext cx="265139" cy="162333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FB4C5C-9DA3-7ACF-37B3-6A9E34B2CD7F}"/>
                </a:ext>
              </a:extLst>
            </p:cNvPr>
            <p:cNvSpPr/>
            <p:nvPr/>
          </p:nvSpPr>
          <p:spPr>
            <a:xfrm>
              <a:off x="7759184" y="2698695"/>
              <a:ext cx="265139" cy="16233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F77AC2-6E91-8409-878C-4A2E44EBDB19}"/>
                </a:ext>
              </a:extLst>
            </p:cNvPr>
            <p:cNvSpPr txBox="1"/>
            <p:nvPr/>
          </p:nvSpPr>
          <p:spPr>
            <a:xfrm>
              <a:off x="10075572" y="2348796"/>
              <a:ext cx="19515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600" dirty="0"/>
                <a:t>Q</a:t>
              </a:r>
              <a:r>
                <a:rPr lang="en-US" sz="1600" baseline="-25000" dirty="0"/>
                <a:t>t</a:t>
              </a:r>
              <a:r>
                <a:rPr lang="en-US" sz="1600" dirty="0"/>
                <a:t> Cav1 from FREIA</a:t>
              </a:r>
            </a:p>
            <a:p>
              <a:pPr fontAlgn="base"/>
              <a:r>
                <a:rPr lang="en-US" sz="1600" dirty="0"/>
                <a:t>Q</a:t>
              </a:r>
              <a:r>
                <a:rPr lang="en-US" sz="1600" baseline="-25000" dirty="0"/>
                <a:t>t</a:t>
              </a:r>
              <a:r>
                <a:rPr lang="en-US" sz="1600" dirty="0"/>
                <a:t> Cav2 from FREIA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5B80DF-81B6-4A99-883A-5EB0929D21B9}"/>
                </a:ext>
              </a:extLst>
            </p:cNvPr>
            <p:cNvSpPr/>
            <p:nvPr/>
          </p:nvSpPr>
          <p:spPr>
            <a:xfrm>
              <a:off x="9786331" y="2403585"/>
              <a:ext cx="265139" cy="1623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582A6C-3AEA-C3CE-42DF-BD4BCA44AFDC}"/>
                </a:ext>
              </a:extLst>
            </p:cNvPr>
            <p:cNvSpPr/>
            <p:nvPr/>
          </p:nvSpPr>
          <p:spPr>
            <a:xfrm>
              <a:off x="9786331" y="2698695"/>
              <a:ext cx="265139" cy="16233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0212AD6-8495-3EE5-B2AE-B32D1CB577C5}"/>
              </a:ext>
            </a:extLst>
          </p:cNvPr>
          <p:cNvSpPr txBox="1"/>
          <p:nvPr/>
        </p:nvSpPr>
        <p:spPr>
          <a:xfrm>
            <a:off x="193815" y="4402493"/>
            <a:ext cx="3239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baseline="-25000" dirty="0"/>
              <a:t> </a:t>
            </a:r>
            <a:r>
              <a:rPr lang="en-US" dirty="0"/>
              <a:t>estimation from provided Q</a:t>
            </a:r>
            <a:r>
              <a:rPr lang="en-US" baseline="-25000" dirty="0"/>
              <a:t>t</a:t>
            </a:r>
            <a:r>
              <a:rPr lang="en-US" dirty="0"/>
              <a:t> well enough fit with some cavities features as field emission onset. </a:t>
            </a:r>
          </a:p>
        </p:txBody>
      </p:sp>
    </p:spTree>
    <p:extLst>
      <p:ext uri="{BB962C8B-B14F-4D97-AF65-F5344CB8AC3E}">
        <p14:creationId xmlns:p14="http://schemas.microsoft.com/office/powerpoint/2010/main" val="407772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1551FAD1-BC69-4342-B1ED-D58A2B37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46" y="3847696"/>
            <a:ext cx="5988359" cy="2549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4BA5A-57DE-41CF-9234-BBBFF08A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He accumulation on cavity walls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34862-2E28-4BCD-863F-4FB99FEEA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 Dec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D0DD7-1CAF-4EFC-A87B-A99F0AC5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meeting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B7B53-2502-4E9E-AF85-1B7893BD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93E9-60BB-45D6-9A8C-CE81F81D9937}" type="slidenum">
              <a:rPr lang="en-US" smtClean="0"/>
              <a:t>9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911005-8E86-4871-B073-6C17674B093B}"/>
              </a:ext>
            </a:extLst>
          </p:cNvPr>
          <p:cNvGrpSpPr/>
          <p:nvPr/>
        </p:nvGrpSpPr>
        <p:grpSpPr>
          <a:xfrm>
            <a:off x="6267751" y="1808615"/>
            <a:ext cx="5830659" cy="4912860"/>
            <a:chOff x="5990044" y="1219218"/>
            <a:chExt cx="5830659" cy="4912860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6BDAAEAC-4C8A-471D-8848-17C0E543856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58740257"/>
                </p:ext>
              </p:extLst>
            </p:nvPr>
          </p:nvGraphicFramePr>
          <p:xfrm>
            <a:off x="5990044" y="1219218"/>
            <a:ext cx="5830659" cy="49128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06D2B853-0757-4958-B6DA-DBFBF3004830}"/>
                </a:ext>
              </a:extLst>
            </p:cNvPr>
            <p:cNvSpPr txBox="1"/>
            <p:nvPr/>
          </p:nvSpPr>
          <p:spPr>
            <a:xfrm>
              <a:off x="8488733" y="3376739"/>
              <a:ext cx="932089" cy="43678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2nd thermocycle</a:t>
              </a: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066EB6CD-6B51-4A00-B0C8-9D83277D95AC}"/>
                </a:ext>
              </a:extLst>
            </p:cNvPr>
            <p:cNvSpPr txBox="1"/>
            <p:nvPr/>
          </p:nvSpPr>
          <p:spPr>
            <a:xfrm>
              <a:off x="9352548" y="2739989"/>
              <a:ext cx="1551215" cy="6090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100" dirty="0"/>
                <a:t>3rd</a:t>
              </a:r>
            </a:p>
            <a:p>
              <a:pPr algn="r"/>
              <a:r>
                <a:rPr lang="en-US" sz="1100" dirty="0"/>
                <a:t> thermocycle</a:t>
              </a:r>
            </a:p>
            <a:p>
              <a:pPr algn="r"/>
              <a:r>
                <a:rPr lang="en-US" sz="1100" dirty="0"/>
                <a:t>LR: 1.95E-7 mbar l/s</a:t>
              </a: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5939BC3A-BBD9-4B7E-B8C5-9D6D26C3D615}"/>
                </a:ext>
              </a:extLst>
            </p:cNvPr>
            <p:cNvSpPr txBox="1"/>
            <p:nvPr/>
          </p:nvSpPr>
          <p:spPr>
            <a:xfrm>
              <a:off x="10145053" y="3764065"/>
              <a:ext cx="1255165" cy="60016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100" dirty="0"/>
                <a:t>1st</a:t>
              </a:r>
            </a:p>
            <a:p>
              <a:pPr algn="r"/>
              <a:r>
                <a:rPr lang="en-US" sz="1100" dirty="0"/>
                <a:t>thermocycle.</a:t>
              </a:r>
              <a:r>
                <a:rPr lang="en-US" sz="1100" baseline="0" dirty="0"/>
                <a:t> </a:t>
              </a:r>
            </a:p>
            <a:p>
              <a:pPr algn="r"/>
              <a:r>
                <a:rPr lang="en-US" sz="1100" baseline="0" dirty="0"/>
                <a:t>2K was achieved</a:t>
              </a:r>
              <a:endParaRPr lang="en-US" sz="11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B37C788-C34E-4BD1-A091-57E85E2796CE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530" y="2805240"/>
              <a:ext cx="0" cy="571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780D58D-B67D-488B-A709-67FB0A813E9B}"/>
                </a:ext>
              </a:extLst>
            </p:cNvPr>
            <p:cNvCxnSpPr/>
            <p:nvPr/>
          </p:nvCxnSpPr>
          <p:spPr>
            <a:xfrm flipV="1">
              <a:off x="11380006" y="3694060"/>
              <a:ext cx="2" cy="6327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E648D1E4-ADA8-4D65-9908-0A17D12F9A73}"/>
                </a:ext>
              </a:extLst>
            </p:cNvPr>
            <p:cNvSpPr txBox="1"/>
            <p:nvPr/>
          </p:nvSpPr>
          <p:spPr>
            <a:xfrm>
              <a:off x="7297509" y="3459559"/>
              <a:ext cx="1313091" cy="6090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4th</a:t>
              </a:r>
            </a:p>
            <a:p>
              <a:r>
                <a:rPr lang="en-US" sz="1100" dirty="0"/>
                <a:t>thermocycle</a:t>
              </a:r>
            </a:p>
            <a:p>
              <a:r>
                <a:rPr lang="en-US" sz="1100" dirty="0"/>
                <a:t>LR:2.7E-8 mbar l/s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CEDCA1C-38CD-40A0-B221-82F4C164AC33}"/>
                </a:ext>
              </a:extLst>
            </p:cNvPr>
            <p:cNvCxnSpPr>
              <a:cxnSpLocks/>
            </p:cNvCxnSpPr>
            <p:nvPr/>
          </p:nvCxnSpPr>
          <p:spPr>
            <a:xfrm>
              <a:off x="7524497" y="4084076"/>
              <a:ext cx="0" cy="467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68688FC9-3ECA-4E4D-9AB3-5AA5FDCD9CEE}"/>
                </a:ext>
              </a:extLst>
            </p:cNvPr>
            <p:cNvSpPr txBox="1"/>
            <p:nvPr/>
          </p:nvSpPr>
          <p:spPr>
            <a:xfrm>
              <a:off x="8402405" y="4317994"/>
              <a:ext cx="1313091" cy="6090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100" dirty="0"/>
                <a:t>5th</a:t>
              </a:r>
            </a:p>
            <a:p>
              <a:pPr algn="r"/>
              <a:r>
                <a:rPr lang="en-US" sz="1100" dirty="0" err="1"/>
                <a:t>thermalcycle</a:t>
              </a:r>
              <a:endParaRPr lang="en-US" sz="1100" dirty="0"/>
            </a:p>
            <a:p>
              <a:pPr algn="r"/>
              <a:r>
                <a:rPr lang="en-US" sz="1100" dirty="0"/>
                <a:t>LR:1.17E-7 mbar l/s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5B1E938-2D2E-4539-838B-3447729041FA}"/>
                </a:ext>
              </a:extLst>
            </p:cNvPr>
            <p:cNvCxnSpPr/>
            <p:nvPr/>
          </p:nvCxnSpPr>
          <p:spPr>
            <a:xfrm flipV="1">
              <a:off x="9669231" y="4245752"/>
              <a:ext cx="0" cy="6123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9B08070-428B-419A-9285-2DF2CD4DEECD}"/>
                </a:ext>
              </a:extLst>
            </p:cNvPr>
            <p:cNvCxnSpPr>
              <a:cxnSpLocks/>
            </p:cNvCxnSpPr>
            <p:nvPr/>
          </p:nvCxnSpPr>
          <p:spPr>
            <a:xfrm>
              <a:off x="8516327" y="3429000"/>
              <a:ext cx="0" cy="571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1268C8A-5FC4-4628-8633-37F0B7D047EA}"/>
              </a:ext>
            </a:extLst>
          </p:cNvPr>
          <p:cNvSpPr txBox="1"/>
          <p:nvPr/>
        </p:nvSpPr>
        <p:spPr>
          <a:xfrm>
            <a:off x="379379" y="919462"/>
            <a:ext cx="11358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000" dirty="0">
                <a:effectLst/>
              </a:rPr>
              <a:t>He signal often observed in beam vacuum during warmup when cavity wall temperature exceed ~10K.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44E246-7A0D-480C-9A93-181499F61FC3}"/>
              </a:ext>
            </a:extLst>
          </p:cNvPr>
          <p:cNvGrpSpPr/>
          <p:nvPr/>
        </p:nvGrpSpPr>
        <p:grpSpPr>
          <a:xfrm>
            <a:off x="3848597" y="1352381"/>
            <a:ext cx="2141656" cy="2475216"/>
            <a:chOff x="4754537" y="1846888"/>
            <a:chExt cx="2798991" cy="323493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3FAA880-D63A-409A-B5DA-4CF2D9EBD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81" t="2139"/>
            <a:stretch/>
          </p:blipFill>
          <p:spPr>
            <a:xfrm>
              <a:off x="4754537" y="1846888"/>
              <a:ext cx="2798991" cy="323493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7E0C02A-9623-45B1-A89E-740CBB92E32B}"/>
                </a:ext>
              </a:extLst>
            </p:cNvPr>
            <p:cNvSpPr/>
            <p:nvPr/>
          </p:nvSpPr>
          <p:spPr>
            <a:xfrm>
              <a:off x="5432213" y="1970419"/>
              <a:ext cx="835538" cy="3537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FABE2E9-0741-43EE-8E10-46047D054B7C}"/>
                </a:ext>
              </a:extLst>
            </p:cNvPr>
            <p:cNvSpPr/>
            <p:nvPr/>
          </p:nvSpPr>
          <p:spPr>
            <a:xfrm>
              <a:off x="4933042" y="3075216"/>
              <a:ext cx="499171" cy="6027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CC1B005-69DE-4967-9955-636AA4D9FF8B}"/>
                </a:ext>
              </a:extLst>
            </p:cNvPr>
            <p:cNvSpPr/>
            <p:nvPr/>
          </p:nvSpPr>
          <p:spPr>
            <a:xfrm>
              <a:off x="4933042" y="4372121"/>
              <a:ext cx="499171" cy="3013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C2ACCA-A2E6-457D-8A91-8BA390EC8654}"/>
              </a:ext>
            </a:extLst>
          </p:cNvPr>
          <p:cNvGrpSpPr/>
          <p:nvPr/>
        </p:nvGrpSpPr>
        <p:grpSpPr>
          <a:xfrm>
            <a:off x="254150" y="1285838"/>
            <a:ext cx="3144994" cy="2589563"/>
            <a:chOff x="6538328" y="-580323"/>
            <a:chExt cx="3004908" cy="247421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31CF4CC-EE84-46EF-8C02-E72C5B4D542F}"/>
                </a:ext>
              </a:extLst>
            </p:cNvPr>
            <p:cNvGrpSpPr/>
            <p:nvPr/>
          </p:nvGrpSpPr>
          <p:grpSpPr>
            <a:xfrm>
              <a:off x="6538328" y="-359726"/>
              <a:ext cx="3004908" cy="2253621"/>
              <a:chOff x="2495039" y="2898987"/>
              <a:chExt cx="3621375" cy="289031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D691523-8E1C-4A3C-89AF-C941E57803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61" t="42272" r="49732" b="17827"/>
              <a:stretch/>
            </p:blipFill>
            <p:spPr>
              <a:xfrm>
                <a:off x="2743200" y="2898987"/>
                <a:ext cx="3373214" cy="273642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D93597-0322-4236-BCC9-32CEC060036A}"/>
                  </a:ext>
                </a:extLst>
              </p:cNvPr>
              <p:cNvSpPr txBox="1"/>
              <p:nvPr/>
            </p:nvSpPr>
            <p:spPr>
              <a:xfrm>
                <a:off x="4135823" y="5481524"/>
                <a:ext cx="9781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Mass: </a:t>
                </a:r>
                <a:r>
                  <a:rPr lang="en-US" sz="1400" dirty="0" err="1"/>
                  <a:t>amu</a:t>
                </a:r>
                <a:endParaRPr lang="en-US" sz="1400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E09BBC-EF98-4C93-831F-A8DAB53F9C65}"/>
                  </a:ext>
                </a:extLst>
              </p:cNvPr>
              <p:cNvSpPr txBox="1"/>
              <p:nvPr/>
            </p:nvSpPr>
            <p:spPr>
              <a:xfrm rot="16200000">
                <a:off x="2082362" y="4025052"/>
                <a:ext cx="11331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Faraday: Torr</a:t>
                </a: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31EA00DE-2EB6-49BC-9B5C-3D5B3DA37124}"/>
                  </a:ext>
                </a:extLst>
              </p:cNvPr>
              <p:cNvCxnSpPr/>
              <p:nvPr/>
            </p:nvCxnSpPr>
            <p:spPr>
              <a:xfrm flipH="1">
                <a:off x="3522133" y="3285729"/>
                <a:ext cx="155787" cy="19576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A975184-371F-4D23-AE34-E2F1560AD3E3}"/>
                </a:ext>
              </a:extLst>
            </p:cNvPr>
            <p:cNvSpPr txBox="1"/>
            <p:nvPr/>
          </p:nvSpPr>
          <p:spPr>
            <a:xfrm>
              <a:off x="7638891" y="-580323"/>
              <a:ext cx="1640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RGA mass spectrum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AFB726-E482-4E17-B4A2-75B695F10F1E}"/>
                </a:ext>
              </a:extLst>
            </p:cNvPr>
            <p:cNvSpPr txBox="1"/>
            <p:nvPr/>
          </p:nvSpPr>
          <p:spPr>
            <a:xfrm>
              <a:off x="7454404" y="-438295"/>
              <a:ext cx="560873" cy="499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He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58FD84E-F6E0-46E7-BF1D-08883B412F0B}"/>
              </a:ext>
            </a:extLst>
          </p:cNvPr>
          <p:cNvCxnSpPr>
            <a:cxnSpLocks/>
          </p:cNvCxnSpPr>
          <p:nvPr/>
        </p:nvCxnSpPr>
        <p:spPr>
          <a:xfrm>
            <a:off x="1088614" y="4265045"/>
            <a:ext cx="0" cy="15019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8D1A916-5722-42A9-AFB3-D385405E67E6}"/>
              </a:ext>
            </a:extLst>
          </p:cNvPr>
          <p:cNvSpPr txBox="1"/>
          <p:nvPr/>
        </p:nvSpPr>
        <p:spPr>
          <a:xfrm>
            <a:off x="3283521" y="5213177"/>
            <a:ext cx="220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Beam vacuum [mbar]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9608F9-5B2D-4AD1-9429-BF47385AB85E}"/>
              </a:ext>
            </a:extLst>
          </p:cNvPr>
          <p:cNvSpPr txBox="1"/>
          <p:nvPr/>
        </p:nvSpPr>
        <p:spPr>
          <a:xfrm rot="20534307">
            <a:off x="2357946" y="4254670"/>
            <a:ext cx="282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Cavity wall temperatures [K]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7E1EAB-7767-7E27-16D1-D445B3B16A16}"/>
              </a:ext>
            </a:extLst>
          </p:cNvPr>
          <p:cNvCxnSpPr>
            <a:cxnSpLocks/>
          </p:cNvCxnSpPr>
          <p:nvPr/>
        </p:nvCxnSpPr>
        <p:spPr>
          <a:xfrm>
            <a:off x="1088614" y="3576431"/>
            <a:ext cx="0" cy="27126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620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14332</TotalTime>
  <Words>1250</Words>
  <Application>Microsoft Office PowerPoint</Application>
  <PresentationFormat>Widescreen</PresentationFormat>
  <Paragraphs>194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ArialMT</vt:lpstr>
      <vt:lpstr>Calibri</vt:lpstr>
      <vt:lpstr>Calibri Light</vt:lpstr>
      <vt:lpstr>Office Theme</vt:lpstr>
      <vt:lpstr>Experience of testing TEM cavities in FREIA laboratory: ESS series double-spoke cryomodules and CERN Crab cavity </vt:lpstr>
      <vt:lpstr>Briefly about FREIA laboratory</vt:lpstr>
      <vt:lpstr>ESS prototype Medium-β Double spoke cavities</vt:lpstr>
      <vt:lpstr>Multipacting conditioning of series CM</vt:lpstr>
      <vt:lpstr>Local quench at low cavity field</vt:lpstr>
      <vt:lpstr>Field emission, VT vs Cryomodule. Power dissipation</vt:lpstr>
      <vt:lpstr>Field emission treatment</vt:lpstr>
      <vt:lpstr>Uncertainties, VT vs Cryomodule test stand</vt:lpstr>
      <vt:lpstr>He accumulation on cavity walls</vt:lpstr>
      <vt:lpstr>Results of CM testing</vt:lpstr>
      <vt:lpstr>CERN DQW “Crab” prototype cavity</vt:lpstr>
      <vt:lpstr>Learned lessons</vt:lpstr>
      <vt:lpstr>Thank you for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Mykhailo Zhovner</dc:creator>
  <cp:lastModifiedBy>Mykhailo Zhovner</cp:lastModifiedBy>
  <cp:revision>172</cp:revision>
  <dcterms:created xsi:type="dcterms:W3CDTF">2023-06-12T08:11:14Z</dcterms:created>
  <dcterms:modified xsi:type="dcterms:W3CDTF">2023-12-06T03:25:21Z</dcterms:modified>
</cp:coreProperties>
</file>