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5"/>
  </p:notesMasterIdLst>
  <p:handoutMasterIdLst>
    <p:handoutMasterId r:id="rId23"/>
  </p:handoutMasterIdLst>
  <p:sldIdLst>
    <p:sldId id="501" r:id="rId3"/>
    <p:sldId id="410" r:id="rId4"/>
    <p:sldId id="737" r:id="rId6"/>
    <p:sldId id="889" r:id="rId7"/>
    <p:sldId id="905" r:id="rId8"/>
    <p:sldId id="906" r:id="rId9"/>
    <p:sldId id="890" r:id="rId10"/>
    <p:sldId id="907" r:id="rId11"/>
    <p:sldId id="908" r:id="rId12"/>
    <p:sldId id="911" r:id="rId13"/>
    <p:sldId id="909" r:id="rId14"/>
    <p:sldId id="917" r:id="rId15"/>
    <p:sldId id="931" r:id="rId16"/>
    <p:sldId id="913" r:id="rId17"/>
    <p:sldId id="916" r:id="rId18"/>
    <p:sldId id="914" r:id="rId19"/>
    <p:sldId id="888" r:id="rId20"/>
    <p:sldId id="910" r:id="rId21"/>
    <p:sldId id="793" r:id="rId22"/>
  </p:sldIdLst>
  <p:sldSz cx="9144000" cy="5143500" type="screen16x9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8" userDrawn="1">
          <p15:clr>
            <a:srgbClr val="A4A3A4"/>
          </p15:clr>
        </p15:guide>
        <p15:guide id="2" pos="303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0396"/>
    <a:srgbClr val="CA1BD1"/>
    <a:srgbClr val="9F876B"/>
    <a:srgbClr val="0000FF"/>
    <a:srgbClr val="FFFFFF"/>
    <a:srgbClr val="56257D"/>
    <a:srgbClr val="3B1954"/>
    <a:srgbClr val="FF0066"/>
    <a:srgbClr val="56CA95"/>
    <a:srgbClr val="1106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104" autoAdjust="0"/>
    <p:restoredTop sz="94660"/>
  </p:normalViewPr>
  <p:slideViewPr>
    <p:cSldViewPr showGuides="1">
      <p:cViewPr varScale="1">
        <p:scale>
          <a:sx n="116" d="100"/>
          <a:sy n="116" d="100"/>
        </p:scale>
        <p:origin x="-341" y="-53"/>
      </p:cViewPr>
      <p:guideLst>
        <p:guide orient="horz" pos="2138"/>
        <p:guide pos="303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gs" Target="tags/tag85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0C194-B8C6-435F-B8CA-D5DF598393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19A87-7A7C-4B7A-95F5-0F6076AD60B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6139" y="1143000"/>
            <a:ext cx="5485723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899100" y="685920"/>
            <a:ext cx="7349400" cy="1928137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899100" y="2670767"/>
            <a:ext cx="7349400" cy="1104493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spc="200">
                <a:uFillTx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456300" y="580602"/>
            <a:ext cx="8229600" cy="411281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899100" y="1863326"/>
            <a:ext cx="7349400" cy="76423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45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899100" y="2670767"/>
            <a:ext cx="7349400" cy="353762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18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背景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51950" cy="5205095"/>
          </a:xfrm>
          <a:prstGeom prst="rect">
            <a:avLst/>
          </a:prstGeom>
        </p:spPr>
      </p:pic>
      <p:pic>
        <p:nvPicPr>
          <p:cNvPr id="30" name="图片 18" descr="图片1副本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0365" y="143880"/>
            <a:ext cx="822325" cy="483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23" name="Freeform 6"/>
          <p:cNvSpPr/>
          <p:nvPr userDrawn="1"/>
        </p:nvSpPr>
        <p:spPr bwMode="auto">
          <a:xfrm>
            <a:off x="6795922" y="-265654"/>
            <a:ext cx="928063" cy="928114"/>
          </a:xfrm>
          <a:custGeom>
            <a:avLst/>
            <a:gdLst>
              <a:gd name="T0" fmla="*/ 510 w 1020"/>
              <a:gd name="T1" fmla="*/ 0 h 1020"/>
              <a:gd name="T2" fmla="*/ 1020 w 1020"/>
              <a:gd name="T3" fmla="*/ 510 h 1020"/>
              <a:gd name="T4" fmla="*/ 1020 w 1020"/>
              <a:gd name="T5" fmla="*/ 510 h 1020"/>
              <a:gd name="T6" fmla="*/ 510 w 1020"/>
              <a:gd name="T7" fmla="*/ 1020 h 1020"/>
              <a:gd name="T8" fmla="*/ 510 w 1020"/>
              <a:gd name="T9" fmla="*/ 1020 h 1020"/>
              <a:gd name="T10" fmla="*/ 0 w 1020"/>
              <a:gd name="T11" fmla="*/ 510 h 1020"/>
              <a:gd name="T12" fmla="*/ 510 w 1020"/>
              <a:gd name="T1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0" h="1020">
                <a:moveTo>
                  <a:pt x="510" y="0"/>
                </a:moveTo>
                <a:lnTo>
                  <a:pt x="1020" y="510"/>
                </a:lnTo>
                <a:lnTo>
                  <a:pt x="1020" y="510"/>
                </a:lnTo>
                <a:lnTo>
                  <a:pt x="510" y="1020"/>
                </a:lnTo>
                <a:lnTo>
                  <a:pt x="510" y="1020"/>
                </a:lnTo>
                <a:lnTo>
                  <a:pt x="0" y="510"/>
                </a:lnTo>
                <a:lnTo>
                  <a:pt x="51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Freeform 12"/>
          <p:cNvSpPr/>
          <p:nvPr userDrawn="1"/>
        </p:nvSpPr>
        <p:spPr bwMode="auto">
          <a:xfrm>
            <a:off x="8252173" y="4598867"/>
            <a:ext cx="811529" cy="809270"/>
          </a:xfrm>
          <a:custGeom>
            <a:avLst/>
            <a:gdLst>
              <a:gd name="T0" fmla="*/ 528 w 1057"/>
              <a:gd name="T1" fmla="*/ 0 h 1054"/>
              <a:gd name="T2" fmla="*/ 1057 w 1057"/>
              <a:gd name="T3" fmla="*/ 527 h 1054"/>
              <a:gd name="T4" fmla="*/ 528 w 1057"/>
              <a:gd name="T5" fmla="*/ 1054 h 1054"/>
              <a:gd name="T6" fmla="*/ 510 w 1057"/>
              <a:gd name="T7" fmla="*/ 1037 h 1054"/>
              <a:gd name="T8" fmla="*/ 0 w 1057"/>
              <a:gd name="T9" fmla="*/ 527 h 1054"/>
              <a:gd name="T10" fmla="*/ 510 w 1057"/>
              <a:gd name="T11" fmla="*/ 17 h 1054"/>
              <a:gd name="T12" fmla="*/ 528 w 1057"/>
              <a:gd name="T13" fmla="*/ 0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7" h="1054">
                <a:moveTo>
                  <a:pt x="528" y="0"/>
                </a:moveTo>
                <a:lnTo>
                  <a:pt x="1057" y="527"/>
                </a:lnTo>
                <a:lnTo>
                  <a:pt x="528" y="1054"/>
                </a:lnTo>
                <a:lnTo>
                  <a:pt x="510" y="1037"/>
                </a:lnTo>
                <a:lnTo>
                  <a:pt x="0" y="527"/>
                </a:lnTo>
                <a:lnTo>
                  <a:pt x="510" y="17"/>
                </a:lnTo>
                <a:lnTo>
                  <a:pt x="528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459000" y="4736628"/>
            <a:ext cx="2025000" cy="237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75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3087000" y="4736628"/>
            <a:ext cx="2970000" cy="237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75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7083000" y="4736628"/>
            <a:ext cx="2025000" cy="237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750" b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493100" y="2886805"/>
            <a:ext cx="5826600" cy="575201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493100" y="3462006"/>
            <a:ext cx="5826600" cy="650814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456380"/>
            <a:ext cx="8226900" cy="529293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6300" y="1126097"/>
            <a:ext cx="3882600" cy="3561923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808700" y="1126097"/>
            <a:ext cx="3882600" cy="3561923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456380"/>
            <a:ext cx="8226900" cy="529293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456300" y="1072088"/>
            <a:ext cx="4006800" cy="28625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6300" y="1390743"/>
            <a:ext cx="4006800" cy="3297277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1066483"/>
            <a:ext cx="4006800" cy="28625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390743"/>
            <a:ext cx="4006800" cy="3297277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456380"/>
            <a:ext cx="8226900" cy="529293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456248" y="1166540"/>
            <a:ext cx="3924776" cy="3456751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762800" y="1166604"/>
            <a:ext cx="3920400" cy="345660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7676100" y="685920"/>
            <a:ext cx="783000" cy="377256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1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85800" y="685920"/>
            <a:ext cx="6876900" cy="3772560"/>
          </a:xfrm>
        </p:spPr>
        <p:txBody>
          <a:bodyPr vert="eaVert" lIns="46800" tIns="46800" rIns="46800" bIns="46800"/>
          <a:lstStyle>
            <a:lvl1pPr marL="171450" indent="-171450">
              <a:spcAft>
                <a:spcPts val="1000"/>
              </a:spcAft>
              <a:defRPr spc="300"/>
            </a:lvl1pPr>
            <a:lvl2pPr marL="514350" indent="-171450">
              <a:defRPr spc="300"/>
            </a:lvl2pPr>
            <a:lvl3pPr marL="857250" indent="-171450">
              <a:defRPr spc="300"/>
            </a:lvl3pPr>
            <a:lvl4pPr marL="1200150" indent="-171450">
              <a:defRPr spc="300"/>
            </a:lvl4pPr>
            <a:lvl5pPr marL="1543050" indent="-17145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59.xml"/><Relationship Id="rId15" Type="http://schemas.openxmlformats.org/officeDocument/2006/relationships/tags" Target="../tags/tag58.xml"/><Relationship Id="rId14" Type="http://schemas.openxmlformats.org/officeDocument/2006/relationships/tags" Target="../tags/tag57.xml"/><Relationship Id="rId13" Type="http://schemas.openxmlformats.org/officeDocument/2006/relationships/tags" Target="../tags/tag56.xml"/><Relationship Id="rId12" Type="http://schemas.openxmlformats.org/officeDocument/2006/relationships/tags" Target="../tags/tag5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456300" y="456380"/>
            <a:ext cx="8226900" cy="529293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456300" y="1117996"/>
            <a:ext cx="8226900" cy="3570024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459000" y="4736628"/>
            <a:ext cx="2025000" cy="237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75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087000" y="4736628"/>
            <a:ext cx="2970000" cy="237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75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6658200" y="4736628"/>
            <a:ext cx="2025000" cy="237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75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r>
              <a:rPr lang="en-US" altLang="zh-CN" dirty="0"/>
              <a:t>/60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hdr="0" ftr="0" dt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207770" algn="l"/>
          <a:tab pos="1207770" algn="l"/>
          <a:tab pos="1207770" algn="l"/>
          <a:tab pos="1207770" algn="l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0.xml"/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2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image" Target="../media/image30.jpeg"/><Relationship Id="rId7" Type="http://schemas.openxmlformats.org/officeDocument/2006/relationships/image" Target="../media/image29.png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6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image" Target="../media/image33.jpeg"/><Relationship Id="rId7" Type="http://schemas.openxmlformats.org/officeDocument/2006/relationships/tags" Target="../tags/tag76.xml"/><Relationship Id="rId6" Type="http://schemas.openxmlformats.org/officeDocument/2006/relationships/image" Target="../media/image32.png"/><Relationship Id="rId5" Type="http://schemas.openxmlformats.org/officeDocument/2006/relationships/tags" Target="../tags/tag75.xml"/><Relationship Id="rId4" Type="http://schemas.openxmlformats.org/officeDocument/2006/relationships/image" Target="../media/image31.png"/><Relationship Id="rId3" Type="http://schemas.openxmlformats.org/officeDocument/2006/relationships/tags" Target="../tags/tag74.xml"/><Relationship Id="rId2" Type="http://schemas.openxmlformats.org/officeDocument/2006/relationships/image" Target="../media/image6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78.xml"/><Relationship Id="rId10" Type="http://schemas.openxmlformats.org/officeDocument/2006/relationships/image" Target="../media/image34.jpeg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0.xml"/><Relationship Id="rId4" Type="http://schemas.openxmlformats.org/officeDocument/2006/relationships/image" Target="../media/image35.jpeg"/><Relationship Id="rId3" Type="http://schemas.openxmlformats.org/officeDocument/2006/relationships/tags" Target="../tags/tag79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jpeg"/><Relationship Id="rId8" Type="http://schemas.openxmlformats.org/officeDocument/2006/relationships/image" Target="../media/image41.jpeg"/><Relationship Id="rId7" Type="http://schemas.openxmlformats.org/officeDocument/2006/relationships/image" Target="../media/image40.jpeg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3" Type="http://schemas.openxmlformats.org/officeDocument/2006/relationships/image" Target="../media/image36.jpeg"/><Relationship Id="rId2" Type="http://schemas.openxmlformats.org/officeDocument/2006/relationships/image" Target="../media/image6.png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81.xml"/><Relationship Id="rId11" Type="http://schemas.openxmlformats.org/officeDocument/2006/relationships/image" Target="../media/image44.png"/><Relationship Id="rId10" Type="http://schemas.openxmlformats.org/officeDocument/2006/relationships/image" Target="../media/image43.jpeg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83.xml"/><Relationship Id="rId7" Type="http://schemas.openxmlformats.org/officeDocument/2006/relationships/image" Target="../media/image49.jpeg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3" Type="http://schemas.openxmlformats.org/officeDocument/2006/relationships/image" Target="../media/image45.jpe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4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4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5.xml"/><Relationship Id="rId5" Type="http://schemas.openxmlformats.org/officeDocument/2006/relationships/image" Target="../media/image10.png"/><Relationship Id="rId4" Type="http://schemas.microsoft.com/office/2007/relationships/hdphoto" Target="../media/image9.wdp"/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6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68.xml"/><Relationship Id="rId7" Type="http://schemas.openxmlformats.org/officeDocument/2006/relationships/image" Target="../media/image19.jpe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9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所logo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13820" y="294239"/>
            <a:ext cx="527924" cy="350759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7" name="图片 18" descr="图片1副本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5689" y="325314"/>
            <a:ext cx="490418" cy="288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2055" name="文本框 7"/>
          <p:cNvSpPr txBox="1"/>
          <p:nvPr/>
        </p:nvSpPr>
        <p:spPr>
          <a:xfrm>
            <a:off x="7812564" y="4660504"/>
            <a:ext cx="1181100" cy="29908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zh-CN" sz="1350" b="1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2023-12-07</a:t>
            </a:r>
            <a:endParaRPr lang="en-US" altLang="zh-CN" sz="1350" b="1" dirty="0">
              <a:solidFill>
                <a:schemeClr val="bg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2056" name="文本框 9"/>
          <p:cNvSpPr txBox="1"/>
          <p:nvPr/>
        </p:nvSpPr>
        <p:spPr>
          <a:xfrm>
            <a:off x="107236" y="613886"/>
            <a:ext cx="9002395" cy="13220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buNone/>
            </a:pPr>
            <a:r>
              <a:rPr lang="en-US" altLang="zh-CN" sz="40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Double-Spoke Cavity Cryomodule </a:t>
            </a:r>
            <a:endParaRPr lang="en-US" altLang="zh-CN" sz="4000" b="1" dirty="0"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buNone/>
            </a:pPr>
            <a:r>
              <a:rPr lang="en-US" altLang="zh-CN" sz="40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for CSNS-Ⅱ Project</a:t>
            </a:r>
            <a:endParaRPr lang="en-US" altLang="zh-CN" sz="4000" b="1" dirty="0"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28645" y="1708150"/>
            <a:ext cx="598106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150000"/>
              </a:lnSpc>
            </a:pPr>
            <a:r>
              <a:rPr lang="en-US" altLang="zh-CN" sz="2800" b="1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altLang="zh-CN" sz="2000" b="1">
                <a:solidFill>
                  <a:schemeClr val="tx1">
                    <a:lumMod val="95000"/>
                    <a:lumOff val="5000"/>
                  </a:schemeClr>
                </a:solidFill>
              </a:rPr>
              <a:t>Cong Zhang, Wenzhong Zhou, Feisi He, Rui Ge, Miaofu Xu, Tongming Huang, Qiang Ma, Zhenghui Mi, Mengxu Fan, Yun Wang, Ke Zhou, Huachang Liu</a:t>
            </a:r>
            <a:r>
              <a:rPr lang="zh-CN" altLang="en-US" sz="2000" b="1">
                <a:solidFill>
                  <a:schemeClr val="tx1">
                    <a:lumMod val="95000"/>
                    <a:lumOff val="5000"/>
                  </a:schemeClr>
                </a:solidFill>
              </a:rPr>
              <a:t>，</a:t>
            </a:r>
            <a:r>
              <a:rPr lang="en-US" altLang="zh-CN" sz="2000" b="1">
                <a:solidFill>
                  <a:schemeClr val="tx1">
                    <a:lumMod val="95000"/>
                    <a:lumOff val="5000"/>
                  </a:schemeClr>
                </a:solidFill>
              </a:rPr>
              <a:t>Sheng Wang, Weimin Pan</a:t>
            </a:r>
            <a:endParaRPr lang="en-US" altLang="zh-CN" sz="2000" b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 fontAlgn="auto">
              <a:lnSpc>
                <a:spcPct val="150000"/>
              </a:lnSpc>
            </a:pPr>
            <a:r>
              <a:rPr lang="en-US" altLang="zh-CN" sz="2000" b="1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(CSNS/IHEP)</a:t>
            </a:r>
            <a:endParaRPr lang="en-US" altLang="zh-CN" sz="2000" b="1">
              <a:solidFill>
                <a:schemeClr val="tx1">
                  <a:lumMod val="95000"/>
                  <a:lumOff val="5000"/>
                </a:schemeClr>
              </a:solidFill>
              <a:sym typeface="+mn-ea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2"/>
          <p:cNvSpPr/>
          <p:nvPr/>
        </p:nvSpPr>
        <p:spPr bwMode="auto">
          <a:xfrm>
            <a:off x="8252173" y="4598867"/>
            <a:ext cx="811529" cy="809270"/>
          </a:xfrm>
          <a:custGeom>
            <a:avLst/>
            <a:gdLst>
              <a:gd name="T0" fmla="*/ 528 w 1057"/>
              <a:gd name="T1" fmla="*/ 0 h 1054"/>
              <a:gd name="T2" fmla="*/ 1057 w 1057"/>
              <a:gd name="T3" fmla="*/ 527 h 1054"/>
              <a:gd name="T4" fmla="*/ 528 w 1057"/>
              <a:gd name="T5" fmla="*/ 1054 h 1054"/>
              <a:gd name="T6" fmla="*/ 510 w 1057"/>
              <a:gd name="T7" fmla="*/ 1037 h 1054"/>
              <a:gd name="T8" fmla="*/ 0 w 1057"/>
              <a:gd name="T9" fmla="*/ 527 h 1054"/>
              <a:gd name="T10" fmla="*/ 510 w 1057"/>
              <a:gd name="T11" fmla="*/ 17 h 1054"/>
              <a:gd name="T12" fmla="*/ 528 w 1057"/>
              <a:gd name="T13" fmla="*/ 0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7" h="1054">
                <a:moveTo>
                  <a:pt x="528" y="0"/>
                </a:moveTo>
                <a:lnTo>
                  <a:pt x="1057" y="527"/>
                </a:lnTo>
                <a:lnTo>
                  <a:pt x="528" y="1054"/>
                </a:lnTo>
                <a:lnTo>
                  <a:pt x="510" y="1037"/>
                </a:lnTo>
                <a:lnTo>
                  <a:pt x="0" y="527"/>
                </a:lnTo>
                <a:lnTo>
                  <a:pt x="510" y="17"/>
                </a:lnTo>
                <a:lnTo>
                  <a:pt x="528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3" name="Freeform 6"/>
          <p:cNvSpPr/>
          <p:nvPr/>
        </p:nvSpPr>
        <p:spPr bwMode="auto">
          <a:xfrm>
            <a:off x="6795922" y="-265654"/>
            <a:ext cx="928063" cy="928114"/>
          </a:xfrm>
          <a:custGeom>
            <a:avLst/>
            <a:gdLst>
              <a:gd name="T0" fmla="*/ 510 w 1020"/>
              <a:gd name="T1" fmla="*/ 0 h 1020"/>
              <a:gd name="T2" fmla="*/ 1020 w 1020"/>
              <a:gd name="T3" fmla="*/ 510 h 1020"/>
              <a:gd name="T4" fmla="*/ 1020 w 1020"/>
              <a:gd name="T5" fmla="*/ 510 h 1020"/>
              <a:gd name="T6" fmla="*/ 510 w 1020"/>
              <a:gd name="T7" fmla="*/ 1020 h 1020"/>
              <a:gd name="T8" fmla="*/ 510 w 1020"/>
              <a:gd name="T9" fmla="*/ 1020 h 1020"/>
              <a:gd name="T10" fmla="*/ 0 w 1020"/>
              <a:gd name="T11" fmla="*/ 510 h 1020"/>
              <a:gd name="T12" fmla="*/ 510 w 1020"/>
              <a:gd name="T1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0" h="1020">
                <a:moveTo>
                  <a:pt x="510" y="0"/>
                </a:moveTo>
                <a:lnTo>
                  <a:pt x="1020" y="510"/>
                </a:lnTo>
                <a:lnTo>
                  <a:pt x="1020" y="510"/>
                </a:lnTo>
                <a:lnTo>
                  <a:pt x="510" y="1020"/>
                </a:lnTo>
                <a:lnTo>
                  <a:pt x="510" y="1020"/>
                </a:lnTo>
                <a:lnTo>
                  <a:pt x="0" y="510"/>
                </a:lnTo>
                <a:lnTo>
                  <a:pt x="510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Freeform 7"/>
          <p:cNvSpPr/>
          <p:nvPr/>
        </p:nvSpPr>
        <p:spPr bwMode="auto">
          <a:xfrm>
            <a:off x="209178" y="4598692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5" name="Freeform 7"/>
          <p:cNvSpPr/>
          <p:nvPr/>
        </p:nvSpPr>
        <p:spPr bwMode="auto">
          <a:xfrm>
            <a:off x="264707" y="301804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pic>
        <p:nvPicPr>
          <p:cNvPr id="10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9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8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899795" y="123668"/>
            <a:ext cx="5154295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en-US" altLang="zh-CN" sz="2800" b="1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DSR Cavity Cryomodule (2) </a:t>
            </a:r>
            <a:endParaRPr lang="en-US" altLang="zh-CN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0530" y="771750"/>
            <a:ext cx="8282940" cy="4597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 eaLnBrk="1" hangingPunct="1">
              <a:lnSpc>
                <a:spcPct val="110000"/>
              </a:lnSpc>
              <a:spcBef>
                <a:spcPts val="600"/>
              </a:spcBef>
            </a:pPr>
            <a:endParaRPr lang="zh-CN" altLang="en-US" sz="2000" b="1" dirty="0"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>
            <a:noAutofit/>
          </a:bodyPr>
          <a:lstStyle/>
          <a:p>
            <a:fld id="{49AE70B2-8BF9-45C0-BB95-33D1B9D3A854}" type="slidenum">
              <a:rPr lang="zh-CN" altLang="en-US" sz="1000" b="1" smtClean="0"/>
            </a:fld>
            <a:endParaRPr lang="zh-CN" altLang="en-US" sz="1000" b="1" dirty="0" smtClean="0"/>
          </a:p>
        </p:txBody>
      </p:sp>
      <p:sp>
        <p:nvSpPr>
          <p:cNvPr id="6" name="文本框 5"/>
          <p:cNvSpPr txBox="1"/>
          <p:nvPr/>
        </p:nvSpPr>
        <p:spPr>
          <a:xfrm>
            <a:off x="430530" y="843915"/>
            <a:ext cx="309880" cy="1153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l" fontAlgn="auto">
              <a:lnSpc>
                <a:spcPct val="150000"/>
              </a:lnSpc>
              <a:buFont typeface="Wingdings" panose="05000000000000000000" charset="0"/>
              <a:buNone/>
            </a:pP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 algn="l">
              <a:buFont typeface="Wingdings" panose="05000000000000000000" charset="0"/>
              <a:buNone/>
            </a:pPr>
            <a:endParaRPr lang="en-US" altLang="zh-CN" sz="1200" b="1" u="sng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 algn="l">
              <a:buFont typeface="Wingdings" panose="05000000000000000000" charset="0"/>
              <a:buNone/>
            </a:pPr>
            <a:endParaRPr lang="en-US" altLang="zh-CN" sz="1200" b="1" u="sng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 algn="l">
              <a:buFont typeface="Wingdings" panose="05000000000000000000" charset="0"/>
              <a:buNone/>
            </a:pP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1" t="4410" r="27369" b="3691"/>
          <a:stretch>
            <a:fillRect/>
          </a:stretch>
        </p:blipFill>
        <p:spPr bwMode="auto">
          <a:xfrm>
            <a:off x="5292090" y="760730"/>
            <a:ext cx="3732530" cy="362267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文本框 38"/>
          <p:cNvSpPr txBox="1"/>
          <p:nvPr/>
        </p:nvSpPr>
        <p:spPr>
          <a:xfrm>
            <a:off x="64135" y="662305"/>
            <a:ext cx="5012690" cy="446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pPr marL="171450" indent="-171450" algn="l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en-US" altLang="zh-CN" sz="1600" b="1"/>
              <a:t> tie rod support structure applied for cavity string and cold shield to decrease heat load</a:t>
            </a:r>
            <a:endParaRPr lang="en-US" altLang="zh-CN" sz="1600" b="1"/>
          </a:p>
          <a:p>
            <a:pPr marL="171450" indent="-171450" algn="l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en-US" altLang="zh-CN" sz="1600" b="1"/>
              <a:t> single layer 60K cold shield</a:t>
            </a:r>
            <a:endParaRPr lang="en-US" altLang="zh-CN" sz="1600" b="1"/>
          </a:p>
          <a:p>
            <a:pPr marL="171450" indent="-171450" algn="l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en-US" altLang="zh-CN" sz="1600" b="1"/>
              <a:t> cavity string, coupler, tuner and beam pipe integration in clean room</a:t>
            </a:r>
            <a:endParaRPr lang="en-US" altLang="zh-CN" sz="1600" b="1"/>
          </a:p>
          <a:p>
            <a:pPr marL="171450" indent="-171450" algn="l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en-US" altLang="zh-CN" sz="1600" b="1"/>
              <a:t> non-embedded installation of liquid level meter, heater and P-sensor</a:t>
            </a:r>
            <a:endParaRPr lang="en-US" altLang="zh-CN" sz="1600" b="1"/>
          </a:p>
          <a:p>
            <a:pPr marL="171450" indent="-171450" algn="l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en-US" altLang="zh-CN" sz="1600" b="1"/>
              <a:t> base support ensure fine adjustment of 6-directions</a:t>
            </a:r>
            <a:endParaRPr lang="en-US" altLang="zh-CN" sz="1600" b="1"/>
          </a:p>
          <a:p>
            <a:pPr marL="171450" indent="-171450" algn="l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en-US" altLang="zh-CN" sz="1600" b="1"/>
              <a:t> two tuner service holes on the bottom in case of parts replacement  </a:t>
            </a:r>
            <a:endParaRPr lang="en-US" altLang="zh-CN" sz="1600" b="1"/>
          </a:p>
          <a:p>
            <a:pPr marL="171450" indent="-171450">
              <a:buFont typeface="Wingdings" panose="05000000000000000000" charset="0"/>
              <a:buChar char="p"/>
            </a:pPr>
            <a:endParaRPr lang="en-US" altLang="zh-CN" sz="1000" b="1"/>
          </a:p>
          <a:p>
            <a:r>
              <a:rPr lang="en-US" altLang="zh-CN" sz="1000" b="1"/>
              <a:t> </a:t>
            </a:r>
            <a:endParaRPr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8337550" y="3651885"/>
            <a:ext cx="641350" cy="245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r>
              <a:rPr lang="en-US" altLang="zh-CN" sz="1000" b="1"/>
              <a:t>coupler</a:t>
            </a:r>
            <a:endParaRPr lang="en-US" altLang="zh-CN" sz="1600" b="1"/>
          </a:p>
        </p:txBody>
      </p:sp>
      <p:cxnSp>
        <p:nvCxnSpPr>
          <p:cNvPr id="7" name="直接箭头连接符 6"/>
          <p:cNvCxnSpPr>
            <a:endCxn id="43" idx="0"/>
          </p:cNvCxnSpPr>
          <p:nvPr/>
        </p:nvCxnSpPr>
        <p:spPr>
          <a:xfrm>
            <a:off x="8101965" y="2686050"/>
            <a:ext cx="556260" cy="9658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7910195" y="598805"/>
            <a:ext cx="1114425" cy="245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r>
              <a:rPr lang="en-US" altLang="zh-CN" sz="1000" b="1"/>
              <a:t>60K cold shield</a:t>
            </a:r>
            <a:endParaRPr lang="en-US" altLang="zh-CN" sz="1600" b="1"/>
          </a:p>
        </p:txBody>
      </p:sp>
      <p:cxnSp>
        <p:nvCxnSpPr>
          <p:cNvPr id="9" name="直接箭头连接符 8"/>
          <p:cNvCxnSpPr>
            <a:endCxn id="8" idx="2"/>
          </p:cNvCxnSpPr>
          <p:nvPr/>
        </p:nvCxnSpPr>
        <p:spPr>
          <a:xfrm flipV="1">
            <a:off x="7956550" y="843915"/>
            <a:ext cx="511175" cy="57594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6443980" y="483870"/>
            <a:ext cx="1114425" cy="245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r>
              <a:rPr lang="en-US" altLang="zh-CN" sz="1000" b="1"/>
              <a:t>two-phase tube</a:t>
            </a:r>
            <a:endParaRPr lang="en-US" altLang="zh-CN" sz="1600" b="1"/>
          </a:p>
        </p:txBody>
      </p:sp>
      <p:cxnSp>
        <p:nvCxnSpPr>
          <p:cNvPr id="13" name="直接箭头连接符 12"/>
          <p:cNvCxnSpPr/>
          <p:nvPr/>
        </p:nvCxnSpPr>
        <p:spPr>
          <a:xfrm flipH="1" flipV="1">
            <a:off x="7082790" y="699135"/>
            <a:ext cx="369570" cy="9366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5219700" y="3406775"/>
            <a:ext cx="500380" cy="245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r>
              <a:rPr lang="en-US" altLang="zh-CN" sz="1000" b="1"/>
              <a:t>tuner</a:t>
            </a:r>
            <a:endParaRPr lang="en-US" altLang="zh-CN" sz="1600" b="1"/>
          </a:p>
        </p:txBody>
      </p:sp>
      <p:cxnSp>
        <p:nvCxnSpPr>
          <p:cNvPr id="15" name="直接箭头连接符 14"/>
          <p:cNvCxnSpPr>
            <a:stCxn id="14" idx="0"/>
          </p:cNvCxnSpPr>
          <p:nvPr/>
        </p:nvCxnSpPr>
        <p:spPr>
          <a:xfrm flipV="1">
            <a:off x="5469890" y="1938020"/>
            <a:ext cx="810260" cy="146875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5363845" y="3940175"/>
            <a:ext cx="1270000" cy="245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pPr algn="l"/>
            <a:r>
              <a:rPr lang="en-US" altLang="zh-CN" sz="1000" b="1"/>
              <a:t>tuner service hole</a:t>
            </a:r>
            <a:endParaRPr lang="en-US" altLang="zh-CN" sz="1000" b="1"/>
          </a:p>
        </p:txBody>
      </p:sp>
      <p:cxnSp>
        <p:nvCxnSpPr>
          <p:cNvPr id="17" name="直接箭头连接符 16"/>
          <p:cNvCxnSpPr>
            <a:endCxn id="16" idx="0"/>
          </p:cNvCxnSpPr>
          <p:nvPr/>
        </p:nvCxnSpPr>
        <p:spPr>
          <a:xfrm flipH="1">
            <a:off x="5998845" y="3291205"/>
            <a:ext cx="281305" cy="64897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5076190" y="699135"/>
            <a:ext cx="1001395" cy="245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pPr algn="l"/>
            <a:r>
              <a:rPr lang="en-US" altLang="zh-CN" sz="1000" b="1"/>
              <a:t>2K gas return</a:t>
            </a:r>
            <a:endParaRPr lang="en-US" altLang="zh-CN" sz="1000" b="1"/>
          </a:p>
        </p:txBody>
      </p:sp>
      <p:cxnSp>
        <p:nvCxnSpPr>
          <p:cNvPr id="19" name="直接箭头连接符 18"/>
          <p:cNvCxnSpPr/>
          <p:nvPr/>
        </p:nvCxnSpPr>
        <p:spPr>
          <a:xfrm flipH="1" flipV="1">
            <a:off x="5579745" y="915670"/>
            <a:ext cx="1440180" cy="7200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2" name="文本框 51"/>
          <p:cNvSpPr txBox="1"/>
          <p:nvPr/>
        </p:nvSpPr>
        <p:spPr>
          <a:xfrm>
            <a:off x="6732270" y="4117340"/>
            <a:ext cx="182181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r>
              <a:rPr lang="en-US" altLang="zh-CN" sz="1000" b="1"/>
              <a:t>liquid level meter, heater, T-sensor, P-sensor</a:t>
            </a:r>
            <a:endParaRPr lang="zh-CN" altLang="en-US"/>
          </a:p>
        </p:txBody>
      </p:sp>
      <p:cxnSp>
        <p:nvCxnSpPr>
          <p:cNvPr id="20" name="直接箭头连接符 19"/>
          <p:cNvCxnSpPr>
            <a:endCxn id="52" idx="0"/>
          </p:cNvCxnSpPr>
          <p:nvPr/>
        </p:nvCxnSpPr>
        <p:spPr>
          <a:xfrm>
            <a:off x="7283450" y="1491615"/>
            <a:ext cx="360045" cy="26257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538480" y="1635125"/>
            <a:ext cx="8066405" cy="30460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l" fontAlgn="auto">
              <a:lnSpc>
                <a:spcPct val="150000"/>
              </a:lnSpc>
              <a:buNone/>
            </a:pPr>
            <a:r>
              <a:rPr lang="en-US" altLang="zh-CN" sz="4000" b="1" dirty="0" smtClean="0">
                <a:solidFill>
                  <a:srgbClr val="0000FF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3.   The </a:t>
            </a:r>
            <a:r>
              <a:rPr lang="en-US" altLang="zh-CN" sz="4000" b="1" dirty="0" smtClean="0">
                <a:solidFill>
                  <a:srgbClr val="0000FF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Integration</a:t>
            </a:r>
            <a:r>
              <a:rPr lang="en-US" altLang="zh-CN" sz="4000" b="1" dirty="0" smtClean="0">
                <a:solidFill>
                  <a:srgbClr val="0000FF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 of DSR Cryomodule</a:t>
            </a:r>
            <a:endParaRPr lang="en-US" altLang="zh-CN" sz="4000" b="1" dirty="0" smtClean="0">
              <a:solidFill>
                <a:srgbClr val="0000FF"/>
              </a:solidFill>
              <a:latin typeface="Impact" panose="020B0806030902050204" pitchFamily="34" charset="0"/>
              <a:ea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None/>
            </a:pPr>
            <a:endParaRPr lang="en-US" altLang="zh-CN" sz="4400" b="1" dirty="0" smtClean="0">
              <a:solidFill>
                <a:srgbClr val="0000FF"/>
              </a:solidFill>
              <a:latin typeface="Impact" panose="020B0806030902050204" pitchFamily="34" charset="0"/>
              <a:ea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None/>
            </a:pPr>
            <a:endParaRPr lang="zh-CN" altLang="en-US" sz="4400"/>
          </a:p>
        </p:txBody>
      </p:sp>
    </p:spTree>
    <p:custDataLst>
      <p:tags r:id="rId1"/>
    </p:custData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2"/>
          <p:cNvSpPr/>
          <p:nvPr/>
        </p:nvSpPr>
        <p:spPr bwMode="auto">
          <a:xfrm>
            <a:off x="8252173" y="4598867"/>
            <a:ext cx="811529" cy="809270"/>
          </a:xfrm>
          <a:custGeom>
            <a:avLst/>
            <a:gdLst>
              <a:gd name="T0" fmla="*/ 528 w 1057"/>
              <a:gd name="T1" fmla="*/ 0 h 1054"/>
              <a:gd name="T2" fmla="*/ 1057 w 1057"/>
              <a:gd name="T3" fmla="*/ 527 h 1054"/>
              <a:gd name="T4" fmla="*/ 528 w 1057"/>
              <a:gd name="T5" fmla="*/ 1054 h 1054"/>
              <a:gd name="T6" fmla="*/ 510 w 1057"/>
              <a:gd name="T7" fmla="*/ 1037 h 1054"/>
              <a:gd name="T8" fmla="*/ 0 w 1057"/>
              <a:gd name="T9" fmla="*/ 527 h 1054"/>
              <a:gd name="T10" fmla="*/ 510 w 1057"/>
              <a:gd name="T11" fmla="*/ 17 h 1054"/>
              <a:gd name="T12" fmla="*/ 528 w 1057"/>
              <a:gd name="T13" fmla="*/ 0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7" h="1054">
                <a:moveTo>
                  <a:pt x="528" y="0"/>
                </a:moveTo>
                <a:lnTo>
                  <a:pt x="1057" y="527"/>
                </a:lnTo>
                <a:lnTo>
                  <a:pt x="528" y="1054"/>
                </a:lnTo>
                <a:lnTo>
                  <a:pt x="510" y="1037"/>
                </a:lnTo>
                <a:lnTo>
                  <a:pt x="0" y="527"/>
                </a:lnTo>
                <a:lnTo>
                  <a:pt x="510" y="17"/>
                </a:lnTo>
                <a:lnTo>
                  <a:pt x="528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3" name="Freeform 6"/>
          <p:cNvSpPr/>
          <p:nvPr/>
        </p:nvSpPr>
        <p:spPr bwMode="auto">
          <a:xfrm>
            <a:off x="6795922" y="-265654"/>
            <a:ext cx="928063" cy="928114"/>
          </a:xfrm>
          <a:custGeom>
            <a:avLst/>
            <a:gdLst>
              <a:gd name="T0" fmla="*/ 510 w 1020"/>
              <a:gd name="T1" fmla="*/ 0 h 1020"/>
              <a:gd name="T2" fmla="*/ 1020 w 1020"/>
              <a:gd name="T3" fmla="*/ 510 h 1020"/>
              <a:gd name="T4" fmla="*/ 1020 w 1020"/>
              <a:gd name="T5" fmla="*/ 510 h 1020"/>
              <a:gd name="T6" fmla="*/ 510 w 1020"/>
              <a:gd name="T7" fmla="*/ 1020 h 1020"/>
              <a:gd name="T8" fmla="*/ 510 w 1020"/>
              <a:gd name="T9" fmla="*/ 1020 h 1020"/>
              <a:gd name="T10" fmla="*/ 0 w 1020"/>
              <a:gd name="T11" fmla="*/ 510 h 1020"/>
              <a:gd name="T12" fmla="*/ 510 w 1020"/>
              <a:gd name="T1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0" h="1020">
                <a:moveTo>
                  <a:pt x="510" y="0"/>
                </a:moveTo>
                <a:lnTo>
                  <a:pt x="1020" y="510"/>
                </a:lnTo>
                <a:lnTo>
                  <a:pt x="1020" y="510"/>
                </a:lnTo>
                <a:lnTo>
                  <a:pt x="510" y="1020"/>
                </a:lnTo>
                <a:lnTo>
                  <a:pt x="510" y="1020"/>
                </a:lnTo>
                <a:lnTo>
                  <a:pt x="0" y="510"/>
                </a:lnTo>
                <a:lnTo>
                  <a:pt x="510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Freeform 7"/>
          <p:cNvSpPr/>
          <p:nvPr/>
        </p:nvSpPr>
        <p:spPr bwMode="auto">
          <a:xfrm>
            <a:off x="209178" y="4598692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5" name="Freeform 7"/>
          <p:cNvSpPr/>
          <p:nvPr/>
        </p:nvSpPr>
        <p:spPr bwMode="auto">
          <a:xfrm>
            <a:off x="264707" y="301804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pic>
        <p:nvPicPr>
          <p:cNvPr id="10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9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8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899795" y="239238"/>
            <a:ext cx="699516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en-US" altLang="zh-CN" sz="2800" b="1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DSR Cryomodule Assembly Procedure</a:t>
            </a:r>
            <a:endParaRPr lang="en-US" altLang="zh-CN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-7020560" y="1279750"/>
            <a:ext cx="8282940" cy="4597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 eaLnBrk="1" hangingPunct="1">
              <a:lnSpc>
                <a:spcPct val="110000"/>
              </a:lnSpc>
              <a:spcBef>
                <a:spcPts val="600"/>
              </a:spcBef>
            </a:pPr>
            <a:endParaRPr lang="zh-CN" altLang="en-US" sz="2000" b="1" dirty="0"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>
            <a:noAutofit/>
          </a:bodyPr>
          <a:lstStyle/>
          <a:p>
            <a:fld id="{49AE70B2-8BF9-45C0-BB95-33D1B9D3A854}" type="slidenum">
              <a:rPr lang="zh-CN" altLang="en-US" sz="1000" b="1" smtClean="0"/>
            </a:fld>
            <a:endParaRPr lang="zh-CN" altLang="en-US" sz="1000" b="1" dirty="0" smtClean="0"/>
          </a:p>
        </p:txBody>
      </p:sp>
      <p:sp>
        <p:nvSpPr>
          <p:cNvPr id="6" name="文本框 5"/>
          <p:cNvSpPr txBox="1"/>
          <p:nvPr/>
        </p:nvSpPr>
        <p:spPr>
          <a:xfrm>
            <a:off x="430530" y="843915"/>
            <a:ext cx="309880" cy="1153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l" fontAlgn="auto">
              <a:lnSpc>
                <a:spcPct val="150000"/>
              </a:lnSpc>
              <a:buFont typeface="Wingdings" panose="05000000000000000000" charset="0"/>
              <a:buNone/>
            </a:pP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 algn="l">
              <a:buFont typeface="Wingdings" panose="05000000000000000000" charset="0"/>
              <a:buNone/>
            </a:pPr>
            <a:endParaRPr lang="en-US" altLang="zh-CN" sz="1200" b="1" u="sng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 algn="l">
              <a:buFont typeface="Wingdings" panose="05000000000000000000" charset="0"/>
              <a:buNone/>
            </a:pPr>
            <a:endParaRPr lang="en-US" altLang="zh-CN" sz="1200" b="1" u="sng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 algn="l">
              <a:buFont typeface="Wingdings" panose="05000000000000000000" charset="0"/>
              <a:buNone/>
            </a:pP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730250" y="805180"/>
            <a:ext cx="1943735" cy="3067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r>
              <a:rPr lang="en-US" altLang="zh-CN" sz="1400" b="1"/>
              <a:t>cavity string in place</a:t>
            </a:r>
            <a:endParaRPr lang="en-US" altLang="zh-CN" sz="1400" b="1"/>
          </a:p>
        </p:txBody>
      </p:sp>
      <p:sp>
        <p:nvSpPr>
          <p:cNvPr id="19" name="右箭头 18"/>
          <p:cNvSpPr/>
          <p:nvPr/>
        </p:nvSpPr>
        <p:spPr>
          <a:xfrm>
            <a:off x="2683510" y="901700"/>
            <a:ext cx="222885" cy="1143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915920" y="805815"/>
            <a:ext cx="2575560" cy="3067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r>
              <a:rPr lang="en-US" altLang="zh-CN" sz="1400" b="1"/>
              <a:t>bottom cold shield assemby</a:t>
            </a:r>
            <a:endParaRPr lang="en-US" altLang="zh-CN" sz="1400" b="1"/>
          </a:p>
        </p:txBody>
      </p:sp>
      <p:sp>
        <p:nvSpPr>
          <p:cNvPr id="5" name="右箭头 4"/>
          <p:cNvSpPr/>
          <p:nvPr/>
        </p:nvSpPr>
        <p:spPr>
          <a:xfrm>
            <a:off x="5501005" y="901700"/>
            <a:ext cx="222885" cy="1143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723890" y="805180"/>
            <a:ext cx="2557145" cy="3067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pPr algn="l"/>
            <a:r>
              <a:rPr lang="en-US" altLang="zh-CN" sz="1400" b="1"/>
              <a:t>cryogenic pipeline assemby</a:t>
            </a:r>
            <a:endParaRPr lang="en-US" altLang="zh-CN" sz="1400" b="1"/>
          </a:p>
        </p:txBody>
      </p:sp>
      <p:sp>
        <p:nvSpPr>
          <p:cNvPr id="9" name="文本框 8"/>
          <p:cNvSpPr txBox="1"/>
          <p:nvPr/>
        </p:nvSpPr>
        <p:spPr>
          <a:xfrm>
            <a:off x="5910580" y="1137920"/>
            <a:ext cx="1913890" cy="3067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pPr algn="l"/>
            <a:r>
              <a:rPr lang="en-US" altLang="zh-CN" sz="1400" b="1"/>
              <a:t>transducer assemby</a:t>
            </a:r>
            <a:endParaRPr lang="en-US" altLang="zh-CN" sz="1400" b="1"/>
          </a:p>
        </p:txBody>
      </p:sp>
      <p:sp>
        <p:nvSpPr>
          <p:cNvPr id="12" name="右箭头 11"/>
          <p:cNvSpPr/>
          <p:nvPr/>
        </p:nvSpPr>
        <p:spPr>
          <a:xfrm rot="10800000">
            <a:off x="5687695" y="1220470"/>
            <a:ext cx="222885" cy="14160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149725" y="1137920"/>
            <a:ext cx="1537970" cy="3067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pPr algn="l"/>
            <a:r>
              <a:rPr lang="en-US" altLang="zh-CN" sz="1400" b="1">
                <a:sym typeface="+mn-ea"/>
              </a:rPr>
              <a:t>tie rod</a:t>
            </a:r>
            <a:r>
              <a:rPr lang="en-US" altLang="zh-CN" sz="1400" b="1"/>
              <a:t> assemby</a:t>
            </a:r>
            <a:endParaRPr lang="en-US" altLang="zh-CN" sz="1400" b="1"/>
          </a:p>
        </p:txBody>
      </p:sp>
      <p:sp>
        <p:nvSpPr>
          <p:cNvPr id="14" name="右箭头 13"/>
          <p:cNvSpPr/>
          <p:nvPr/>
        </p:nvSpPr>
        <p:spPr>
          <a:xfrm rot="10800000">
            <a:off x="3926840" y="1220470"/>
            <a:ext cx="222885" cy="14160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331595" y="1137920"/>
            <a:ext cx="2595245" cy="3067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pPr algn="l"/>
            <a:r>
              <a:rPr lang="en-US" altLang="zh-CN" sz="1400" b="1"/>
              <a:t>insulating material wrapping</a:t>
            </a:r>
            <a:endParaRPr lang="en-US" altLang="zh-CN" sz="1400" b="1"/>
          </a:p>
        </p:txBody>
      </p:sp>
      <p:sp>
        <p:nvSpPr>
          <p:cNvPr id="17" name="文本框 16"/>
          <p:cNvSpPr txBox="1"/>
          <p:nvPr/>
        </p:nvSpPr>
        <p:spPr>
          <a:xfrm>
            <a:off x="1115695" y="1491615"/>
            <a:ext cx="2249805" cy="3067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r>
              <a:rPr lang="en-US" altLang="zh-CN" sz="1400" b="1"/>
              <a:t>top cold shield assemby</a:t>
            </a:r>
            <a:endParaRPr lang="en-US" altLang="zh-CN" sz="1400" b="1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5" t="11580" r="20409" b="13128"/>
          <a:stretch>
            <a:fillRect/>
          </a:stretch>
        </p:blipFill>
        <p:spPr bwMode="auto">
          <a:xfrm>
            <a:off x="1403985" y="3014345"/>
            <a:ext cx="2926715" cy="200279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5" t="32605" r="30301" b="23850"/>
          <a:stretch>
            <a:fillRect/>
          </a:stretch>
        </p:blipFill>
        <p:spPr bwMode="auto">
          <a:xfrm>
            <a:off x="4716145" y="3014345"/>
            <a:ext cx="2834640" cy="199263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右箭头 17"/>
          <p:cNvSpPr/>
          <p:nvPr/>
        </p:nvSpPr>
        <p:spPr>
          <a:xfrm>
            <a:off x="3366770" y="1588135"/>
            <a:ext cx="222885" cy="1143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3589655" y="1492250"/>
            <a:ext cx="2426335" cy="3067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pPr algn="l"/>
            <a:r>
              <a:rPr lang="en-US" altLang="zh-CN" sz="1400" b="1"/>
              <a:t>aluminum fin tube welding</a:t>
            </a:r>
            <a:endParaRPr lang="en-US" altLang="zh-CN" sz="1400" b="1"/>
          </a:p>
        </p:txBody>
      </p:sp>
      <p:sp>
        <p:nvSpPr>
          <p:cNvPr id="33" name="文本框 32"/>
          <p:cNvSpPr txBox="1"/>
          <p:nvPr/>
        </p:nvSpPr>
        <p:spPr>
          <a:xfrm>
            <a:off x="6238875" y="1492250"/>
            <a:ext cx="1913890" cy="3067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pPr algn="l"/>
            <a:r>
              <a:rPr lang="en-US" altLang="zh-CN" sz="1400" b="1"/>
              <a:t>transducer assemby</a:t>
            </a:r>
            <a:endParaRPr lang="en-US" altLang="zh-CN" sz="1400" b="1"/>
          </a:p>
        </p:txBody>
      </p:sp>
      <p:sp>
        <p:nvSpPr>
          <p:cNvPr id="59" name="右箭头 58"/>
          <p:cNvSpPr/>
          <p:nvPr/>
        </p:nvSpPr>
        <p:spPr>
          <a:xfrm>
            <a:off x="6015990" y="1587500"/>
            <a:ext cx="222885" cy="1143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1" name="文本框 60"/>
          <p:cNvSpPr txBox="1"/>
          <p:nvPr/>
        </p:nvSpPr>
        <p:spPr>
          <a:xfrm>
            <a:off x="4291965" y="1851660"/>
            <a:ext cx="3860800" cy="3067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pPr algn="l"/>
            <a:r>
              <a:rPr lang="en-US" altLang="zh-CN" sz="1400" b="1"/>
              <a:t>insulating material for cold shield wrapping</a:t>
            </a:r>
            <a:endParaRPr lang="en-US" altLang="zh-CN" sz="1400" b="1"/>
          </a:p>
        </p:txBody>
      </p:sp>
      <p:sp>
        <p:nvSpPr>
          <p:cNvPr id="62" name="右箭头 61"/>
          <p:cNvSpPr/>
          <p:nvPr/>
        </p:nvSpPr>
        <p:spPr>
          <a:xfrm rot="10800000">
            <a:off x="4067810" y="1934210"/>
            <a:ext cx="222885" cy="14160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3" name="文本框 62"/>
          <p:cNvSpPr txBox="1"/>
          <p:nvPr/>
        </p:nvSpPr>
        <p:spPr>
          <a:xfrm>
            <a:off x="1262380" y="1851660"/>
            <a:ext cx="2793365" cy="3067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pPr algn="l"/>
            <a:r>
              <a:rPr lang="en-US" altLang="zh-CN" sz="1400" b="1"/>
              <a:t>installed into vacuum chamber</a:t>
            </a:r>
            <a:endParaRPr lang="en-US" altLang="zh-CN" sz="1400" b="1"/>
          </a:p>
        </p:txBody>
      </p:sp>
      <p:sp>
        <p:nvSpPr>
          <p:cNvPr id="65" name="文本框 64"/>
          <p:cNvSpPr txBox="1"/>
          <p:nvPr/>
        </p:nvSpPr>
        <p:spPr>
          <a:xfrm>
            <a:off x="899160" y="2211705"/>
            <a:ext cx="2644775" cy="3067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pPr algn="l"/>
            <a:r>
              <a:rPr lang="en-US" altLang="zh-CN" sz="1400" b="1">
                <a:sym typeface="+mn-ea"/>
              </a:rPr>
              <a:t>tie rod components</a:t>
            </a:r>
            <a:r>
              <a:rPr lang="en-US" altLang="zh-CN" sz="1400" b="1"/>
              <a:t> assemby</a:t>
            </a:r>
            <a:endParaRPr lang="en-US" altLang="zh-CN" sz="1400" b="1"/>
          </a:p>
        </p:txBody>
      </p:sp>
      <p:sp>
        <p:nvSpPr>
          <p:cNvPr id="66" name="右箭头 65"/>
          <p:cNvSpPr/>
          <p:nvPr/>
        </p:nvSpPr>
        <p:spPr>
          <a:xfrm>
            <a:off x="3563620" y="2307590"/>
            <a:ext cx="222885" cy="1143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7" name="文本框 66"/>
          <p:cNvSpPr txBox="1"/>
          <p:nvPr/>
        </p:nvSpPr>
        <p:spPr>
          <a:xfrm>
            <a:off x="3786505" y="2211705"/>
            <a:ext cx="1676400" cy="3067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pPr algn="l"/>
            <a:r>
              <a:rPr lang="en-US" altLang="zh-CN" sz="1400" b="1"/>
              <a:t>cavity collimation</a:t>
            </a:r>
            <a:endParaRPr lang="en-US" altLang="zh-CN" sz="1400" b="1"/>
          </a:p>
        </p:txBody>
      </p:sp>
      <p:sp>
        <p:nvSpPr>
          <p:cNvPr id="68" name="右箭头 67"/>
          <p:cNvSpPr/>
          <p:nvPr/>
        </p:nvSpPr>
        <p:spPr>
          <a:xfrm>
            <a:off x="5464810" y="2308225"/>
            <a:ext cx="222885" cy="1143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9" name="文本框 68"/>
          <p:cNvSpPr txBox="1"/>
          <p:nvPr/>
        </p:nvSpPr>
        <p:spPr>
          <a:xfrm>
            <a:off x="5687695" y="2211070"/>
            <a:ext cx="2881630" cy="3067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pPr algn="l"/>
            <a:r>
              <a:rPr lang="en-US" altLang="zh-CN" sz="1400" b="1"/>
              <a:t>outside part of coupler installed</a:t>
            </a:r>
            <a:endParaRPr lang="en-US" altLang="zh-CN" sz="1400" b="1"/>
          </a:p>
        </p:txBody>
      </p:sp>
      <p:sp>
        <p:nvSpPr>
          <p:cNvPr id="71" name="文本框 70"/>
          <p:cNvSpPr txBox="1"/>
          <p:nvPr/>
        </p:nvSpPr>
        <p:spPr>
          <a:xfrm>
            <a:off x="6659880" y="2571750"/>
            <a:ext cx="2249805" cy="3067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pPr algn="l"/>
            <a:r>
              <a:rPr lang="en-US" altLang="zh-CN" sz="1400" b="1"/>
              <a:t>end cold shield installed</a:t>
            </a:r>
            <a:endParaRPr lang="en-US" altLang="zh-CN" sz="1400" b="1"/>
          </a:p>
        </p:txBody>
      </p:sp>
      <p:sp>
        <p:nvSpPr>
          <p:cNvPr id="72" name="右箭头 71"/>
          <p:cNvSpPr/>
          <p:nvPr/>
        </p:nvSpPr>
        <p:spPr>
          <a:xfrm rot="10800000">
            <a:off x="6426835" y="2654300"/>
            <a:ext cx="222885" cy="14160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3" name="文本框 72"/>
          <p:cNvSpPr txBox="1"/>
          <p:nvPr/>
        </p:nvSpPr>
        <p:spPr>
          <a:xfrm>
            <a:off x="2583815" y="2571750"/>
            <a:ext cx="3843020" cy="3067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pPr algn="l"/>
            <a:r>
              <a:rPr lang="en-US" altLang="zh-CN" sz="1400" b="1"/>
              <a:t>seven channel </a:t>
            </a:r>
            <a:r>
              <a:rPr lang="en-US" altLang="zh-CN" sz="1400" b="1">
                <a:sym typeface="+mn-ea"/>
              </a:rPr>
              <a:t>cryogenic pipeline</a:t>
            </a:r>
            <a:r>
              <a:rPr lang="en-US" altLang="zh-CN" sz="1400" b="1"/>
              <a:t>  installed</a:t>
            </a:r>
            <a:endParaRPr lang="en-US" altLang="zh-CN" sz="1400" b="1"/>
          </a:p>
        </p:txBody>
      </p:sp>
      <p:sp>
        <p:nvSpPr>
          <p:cNvPr id="74" name="右箭头 73"/>
          <p:cNvSpPr/>
          <p:nvPr/>
        </p:nvSpPr>
        <p:spPr>
          <a:xfrm rot="10800000">
            <a:off x="2360930" y="2654300"/>
            <a:ext cx="222885" cy="14160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5" name="文本框 74"/>
          <p:cNvSpPr txBox="1"/>
          <p:nvPr/>
        </p:nvSpPr>
        <p:spPr>
          <a:xfrm>
            <a:off x="467360" y="2571750"/>
            <a:ext cx="1893570" cy="3067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pPr algn="l"/>
            <a:r>
              <a:rPr lang="en-US" altLang="zh-CN" sz="1400" b="1"/>
              <a:t>end flange  installed</a:t>
            </a:r>
            <a:endParaRPr lang="en-US" altLang="zh-CN" sz="1400" b="1"/>
          </a:p>
        </p:txBody>
      </p:sp>
      <p:sp>
        <p:nvSpPr>
          <p:cNvPr id="76" name="右弧形箭头 75"/>
          <p:cNvSpPr/>
          <p:nvPr/>
        </p:nvSpPr>
        <p:spPr>
          <a:xfrm>
            <a:off x="8281035" y="915670"/>
            <a:ext cx="187960" cy="363855"/>
          </a:xfrm>
          <a:prstGeom prst="curved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7" name="右弧形箭头 76"/>
          <p:cNvSpPr/>
          <p:nvPr/>
        </p:nvSpPr>
        <p:spPr>
          <a:xfrm flipH="1">
            <a:off x="899160" y="1347470"/>
            <a:ext cx="198755" cy="302895"/>
          </a:xfrm>
          <a:prstGeom prst="curved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8" name="右弧形箭头 77"/>
          <p:cNvSpPr/>
          <p:nvPr/>
        </p:nvSpPr>
        <p:spPr>
          <a:xfrm>
            <a:off x="8172450" y="1701800"/>
            <a:ext cx="187960" cy="363855"/>
          </a:xfrm>
          <a:prstGeom prst="curved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9" name="右弧形箭头 78"/>
          <p:cNvSpPr/>
          <p:nvPr/>
        </p:nvSpPr>
        <p:spPr>
          <a:xfrm flipH="1">
            <a:off x="700405" y="2139950"/>
            <a:ext cx="198755" cy="302895"/>
          </a:xfrm>
          <a:prstGeom prst="curved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0" name="右弧形箭头 79"/>
          <p:cNvSpPr/>
          <p:nvPr/>
        </p:nvSpPr>
        <p:spPr>
          <a:xfrm>
            <a:off x="8919845" y="2389505"/>
            <a:ext cx="187960" cy="363855"/>
          </a:xfrm>
          <a:prstGeom prst="curved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2"/>
          <p:cNvSpPr/>
          <p:nvPr/>
        </p:nvSpPr>
        <p:spPr bwMode="auto">
          <a:xfrm>
            <a:off x="8252173" y="4598867"/>
            <a:ext cx="811529" cy="809270"/>
          </a:xfrm>
          <a:custGeom>
            <a:avLst/>
            <a:gdLst>
              <a:gd name="T0" fmla="*/ 528 w 1057"/>
              <a:gd name="T1" fmla="*/ 0 h 1054"/>
              <a:gd name="T2" fmla="*/ 1057 w 1057"/>
              <a:gd name="T3" fmla="*/ 527 h 1054"/>
              <a:gd name="T4" fmla="*/ 528 w 1057"/>
              <a:gd name="T5" fmla="*/ 1054 h 1054"/>
              <a:gd name="T6" fmla="*/ 510 w 1057"/>
              <a:gd name="T7" fmla="*/ 1037 h 1054"/>
              <a:gd name="T8" fmla="*/ 0 w 1057"/>
              <a:gd name="T9" fmla="*/ 527 h 1054"/>
              <a:gd name="T10" fmla="*/ 510 w 1057"/>
              <a:gd name="T11" fmla="*/ 17 h 1054"/>
              <a:gd name="T12" fmla="*/ 528 w 1057"/>
              <a:gd name="T13" fmla="*/ 0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7" h="1054">
                <a:moveTo>
                  <a:pt x="528" y="0"/>
                </a:moveTo>
                <a:lnTo>
                  <a:pt x="1057" y="527"/>
                </a:lnTo>
                <a:lnTo>
                  <a:pt x="528" y="1054"/>
                </a:lnTo>
                <a:lnTo>
                  <a:pt x="510" y="1037"/>
                </a:lnTo>
                <a:lnTo>
                  <a:pt x="0" y="527"/>
                </a:lnTo>
                <a:lnTo>
                  <a:pt x="510" y="17"/>
                </a:lnTo>
                <a:lnTo>
                  <a:pt x="528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3" name="Freeform 6"/>
          <p:cNvSpPr/>
          <p:nvPr/>
        </p:nvSpPr>
        <p:spPr bwMode="auto">
          <a:xfrm>
            <a:off x="6795922" y="-265654"/>
            <a:ext cx="928063" cy="928114"/>
          </a:xfrm>
          <a:custGeom>
            <a:avLst/>
            <a:gdLst>
              <a:gd name="T0" fmla="*/ 510 w 1020"/>
              <a:gd name="T1" fmla="*/ 0 h 1020"/>
              <a:gd name="T2" fmla="*/ 1020 w 1020"/>
              <a:gd name="T3" fmla="*/ 510 h 1020"/>
              <a:gd name="T4" fmla="*/ 1020 w 1020"/>
              <a:gd name="T5" fmla="*/ 510 h 1020"/>
              <a:gd name="T6" fmla="*/ 510 w 1020"/>
              <a:gd name="T7" fmla="*/ 1020 h 1020"/>
              <a:gd name="T8" fmla="*/ 510 w 1020"/>
              <a:gd name="T9" fmla="*/ 1020 h 1020"/>
              <a:gd name="T10" fmla="*/ 0 w 1020"/>
              <a:gd name="T11" fmla="*/ 510 h 1020"/>
              <a:gd name="T12" fmla="*/ 510 w 1020"/>
              <a:gd name="T1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0" h="1020">
                <a:moveTo>
                  <a:pt x="510" y="0"/>
                </a:moveTo>
                <a:lnTo>
                  <a:pt x="1020" y="510"/>
                </a:lnTo>
                <a:lnTo>
                  <a:pt x="1020" y="510"/>
                </a:lnTo>
                <a:lnTo>
                  <a:pt x="510" y="1020"/>
                </a:lnTo>
                <a:lnTo>
                  <a:pt x="510" y="1020"/>
                </a:lnTo>
                <a:lnTo>
                  <a:pt x="0" y="510"/>
                </a:lnTo>
                <a:lnTo>
                  <a:pt x="510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Freeform 7"/>
          <p:cNvSpPr/>
          <p:nvPr/>
        </p:nvSpPr>
        <p:spPr bwMode="auto">
          <a:xfrm>
            <a:off x="209178" y="4598692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5" name="Freeform 7"/>
          <p:cNvSpPr/>
          <p:nvPr/>
        </p:nvSpPr>
        <p:spPr bwMode="auto">
          <a:xfrm>
            <a:off x="264707" y="301804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pic>
        <p:nvPicPr>
          <p:cNvPr id="10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9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8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899795" y="239238"/>
            <a:ext cx="7007225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en-US" altLang="zh-CN" sz="2800" b="1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Cavity String Assembly In Clean Room</a:t>
            </a:r>
            <a:endParaRPr lang="en-US" altLang="zh-CN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0530" y="771750"/>
            <a:ext cx="8282940" cy="4597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 eaLnBrk="1" hangingPunct="1">
              <a:lnSpc>
                <a:spcPct val="110000"/>
              </a:lnSpc>
              <a:spcBef>
                <a:spcPts val="600"/>
              </a:spcBef>
            </a:pPr>
            <a:endParaRPr lang="zh-CN" altLang="en-US" sz="2000" b="1" dirty="0"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>
            <a:noAutofit/>
          </a:bodyPr>
          <a:lstStyle/>
          <a:p>
            <a:fld id="{49AE70B2-8BF9-45C0-BB95-33D1B9D3A854}" type="slidenum">
              <a:rPr lang="zh-CN" altLang="en-US" sz="1000" b="1" smtClean="0"/>
            </a:fld>
            <a:endParaRPr lang="zh-CN" altLang="en-US" sz="1000" b="1" dirty="0" smtClean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55650" y="738505"/>
            <a:ext cx="1731645" cy="2307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826385" y="789305"/>
            <a:ext cx="1851025" cy="2256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016500" y="829945"/>
            <a:ext cx="1804670" cy="2200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7160260" y="738505"/>
            <a:ext cx="1369695" cy="22752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670" y="3075305"/>
            <a:ext cx="2353310" cy="17659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3480435" y="3075305"/>
            <a:ext cx="2576195" cy="17672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文本框 5"/>
          <p:cNvSpPr txBox="1"/>
          <p:nvPr/>
        </p:nvSpPr>
        <p:spPr>
          <a:xfrm>
            <a:off x="827405" y="2663190"/>
            <a:ext cx="1597660" cy="2755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r>
              <a:rPr lang="en-US" altLang="zh-CN" sz="1200" b="1"/>
              <a:t>FPC Outside Clean</a:t>
            </a:r>
            <a:r>
              <a:rPr lang="en-US" altLang="zh-CN" sz="1200"/>
              <a:t> </a:t>
            </a:r>
            <a:endParaRPr lang="en-US" altLang="zh-CN" sz="1200"/>
          </a:p>
        </p:txBody>
      </p:sp>
      <p:sp>
        <p:nvSpPr>
          <p:cNvPr id="7" name="箭头: 右 23"/>
          <p:cNvSpPr/>
          <p:nvPr/>
        </p:nvSpPr>
        <p:spPr bwMode="auto">
          <a:xfrm>
            <a:off x="2501900" y="1710690"/>
            <a:ext cx="338455" cy="363220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81630" y="2663190"/>
            <a:ext cx="1739265" cy="2755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r>
              <a:rPr lang="en-US" altLang="zh-CN" sz="1200" b="1"/>
              <a:t>Vesseled Cavity HPR</a:t>
            </a:r>
            <a:r>
              <a:rPr lang="en-US" altLang="zh-CN" sz="1200"/>
              <a:t> </a:t>
            </a:r>
            <a:endParaRPr lang="en-US" altLang="zh-CN" sz="1200"/>
          </a:p>
        </p:txBody>
      </p:sp>
      <p:sp>
        <p:nvSpPr>
          <p:cNvPr id="9" name="箭头: 右 23"/>
          <p:cNvSpPr/>
          <p:nvPr/>
        </p:nvSpPr>
        <p:spPr bwMode="auto">
          <a:xfrm>
            <a:off x="4707255" y="1707515"/>
            <a:ext cx="338455" cy="363220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932045" y="2663190"/>
            <a:ext cx="1925320" cy="2755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r>
              <a:rPr lang="en-US" altLang="zh-CN" sz="1200" b="1"/>
              <a:t>FPC Mounted To Cavity </a:t>
            </a:r>
            <a:endParaRPr lang="en-US" altLang="zh-CN" sz="1200" b="1"/>
          </a:p>
        </p:txBody>
      </p:sp>
      <p:sp>
        <p:nvSpPr>
          <p:cNvPr id="13" name="文本框 12"/>
          <p:cNvSpPr txBox="1"/>
          <p:nvPr/>
        </p:nvSpPr>
        <p:spPr>
          <a:xfrm>
            <a:off x="6876415" y="2663190"/>
            <a:ext cx="2277110" cy="2755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r>
              <a:rPr lang="en-US" altLang="zh-CN" sz="1200" b="1"/>
              <a:t>End Cover Bellow Assembly </a:t>
            </a:r>
            <a:endParaRPr lang="en-US" altLang="zh-CN" sz="1200" b="1"/>
          </a:p>
        </p:txBody>
      </p:sp>
      <p:sp>
        <p:nvSpPr>
          <p:cNvPr id="14" name="文本框 13"/>
          <p:cNvSpPr txBox="1"/>
          <p:nvPr/>
        </p:nvSpPr>
        <p:spPr>
          <a:xfrm>
            <a:off x="608330" y="4460875"/>
            <a:ext cx="2600960" cy="2755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r>
              <a:rPr lang="en-US" altLang="zh-CN" sz="1200" b="1"/>
              <a:t>Cavity String Assembly Auxiliary </a:t>
            </a:r>
            <a:endParaRPr lang="en-US" altLang="zh-CN" sz="1200" b="1"/>
          </a:p>
        </p:txBody>
      </p:sp>
      <p:sp>
        <p:nvSpPr>
          <p:cNvPr id="15" name="文本框 14"/>
          <p:cNvSpPr txBox="1"/>
          <p:nvPr/>
        </p:nvSpPr>
        <p:spPr>
          <a:xfrm>
            <a:off x="3808095" y="4460875"/>
            <a:ext cx="1920875" cy="2755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r>
              <a:rPr lang="en-US" altLang="zh-CN" sz="1200" b="1"/>
              <a:t>Cavity String Assembly </a:t>
            </a:r>
            <a:endParaRPr lang="en-US" altLang="zh-CN" sz="1200" b="1"/>
          </a:p>
        </p:txBody>
      </p:sp>
      <p:sp>
        <p:nvSpPr>
          <p:cNvPr id="16" name="文本框 15"/>
          <p:cNvSpPr txBox="1"/>
          <p:nvPr/>
        </p:nvSpPr>
        <p:spPr>
          <a:xfrm>
            <a:off x="6244590" y="3081655"/>
            <a:ext cx="2633980" cy="178371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000" b="1"/>
              <a:t>Integration:</a:t>
            </a:r>
            <a:endParaRPr lang="en-US" altLang="zh-CN" sz="2000" b="1"/>
          </a:p>
          <a:p>
            <a:r>
              <a:rPr lang="en-US" altLang="zh-CN" b="1"/>
              <a:t>two DSR cavities</a:t>
            </a:r>
            <a:endParaRPr lang="en-US" altLang="zh-CN" b="1"/>
          </a:p>
          <a:p>
            <a:r>
              <a:rPr lang="en-US" altLang="zh-CN" b="1"/>
              <a:t>two FPCs</a:t>
            </a:r>
            <a:endParaRPr lang="en-US" altLang="zh-CN" b="1"/>
          </a:p>
          <a:p>
            <a:r>
              <a:rPr lang="en-US" altLang="zh-CN" b="1"/>
              <a:t>two gate valves</a:t>
            </a:r>
            <a:endParaRPr lang="en-US" altLang="zh-CN" b="1"/>
          </a:p>
          <a:p>
            <a:r>
              <a:rPr lang="en-US" altLang="zh-CN" b="1"/>
              <a:t>three bellows</a:t>
            </a:r>
            <a:endParaRPr lang="en-US" altLang="zh-CN" b="1"/>
          </a:p>
          <a:p>
            <a:r>
              <a:rPr lang="en-US" altLang="zh-CN" b="1"/>
              <a:t>in class-10 clean room</a:t>
            </a:r>
            <a:endParaRPr lang="en-US" altLang="zh-CN" b="1"/>
          </a:p>
        </p:txBody>
      </p:sp>
      <p:sp>
        <p:nvSpPr>
          <p:cNvPr id="17" name="箭头: 右 23"/>
          <p:cNvSpPr/>
          <p:nvPr/>
        </p:nvSpPr>
        <p:spPr bwMode="auto">
          <a:xfrm>
            <a:off x="6821170" y="1707515"/>
            <a:ext cx="338455" cy="363220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6" name="箭头: 右 23"/>
          <p:cNvSpPr/>
          <p:nvPr/>
        </p:nvSpPr>
        <p:spPr bwMode="auto">
          <a:xfrm>
            <a:off x="8532495" y="1694180"/>
            <a:ext cx="338455" cy="363220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" name="箭头: 右 23"/>
          <p:cNvSpPr/>
          <p:nvPr/>
        </p:nvSpPr>
        <p:spPr bwMode="auto">
          <a:xfrm>
            <a:off x="3141980" y="3723640"/>
            <a:ext cx="338455" cy="363220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2"/>
          <p:cNvSpPr/>
          <p:nvPr/>
        </p:nvSpPr>
        <p:spPr bwMode="auto">
          <a:xfrm>
            <a:off x="8252173" y="4598867"/>
            <a:ext cx="811529" cy="809270"/>
          </a:xfrm>
          <a:custGeom>
            <a:avLst/>
            <a:gdLst>
              <a:gd name="T0" fmla="*/ 528 w 1057"/>
              <a:gd name="T1" fmla="*/ 0 h 1054"/>
              <a:gd name="T2" fmla="*/ 1057 w 1057"/>
              <a:gd name="T3" fmla="*/ 527 h 1054"/>
              <a:gd name="T4" fmla="*/ 528 w 1057"/>
              <a:gd name="T5" fmla="*/ 1054 h 1054"/>
              <a:gd name="T6" fmla="*/ 510 w 1057"/>
              <a:gd name="T7" fmla="*/ 1037 h 1054"/>
              <a:gd name="T8" fmla="*/ 0 w 1057"/>
              <a:gd name="T9" fmla="*/ 527 h 1054"/>
              <a:gd name="T10" fmla="*/ 510 w 1057"/>
              <a:gd name="T11" fmla="*/ 17 h 1054"/>
              <a:gd name="T12" fmla="*/ 528 w 1057"/>
              <a:gd name="T13" fmla="*/ 0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7" h="1054">
                <a:moveTo>
                  <a:pt x="528" y="0"/>
                </a:moveTo>
                <a:lnTo>
                  <a:pt x="1057" y="527"/>
                </a:lnTo>
                <a:lnTo>
                  <a:pt x="528" y="1054"/>
                </a:lnTo>
                <a:lnTo>
                  <a:pt x="510" y="1037"/>
                </a:lnTo>
                <a:lnTo>
                  <a:pt x="0" y="527"/>
                </a:lnTo>
                <a:lnTo>
                  <a:pt x="510" y="17"/>
                </a:lnTo>
                <a:lnTo>
                  <a:pt x="528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3" name="Freeform 6"/>
          <p:cNvSpPr/>
          <p:nvPr/>
        </p:nvSpPr>
        <p:spPr bwMode="auto">
          <a:xfrm>
            <a:off x="6795922" y="-265654"/>
            <a:ext cx="928063" cy="928114"/>
          </a:xfrm>
          <a:custGeom>
            <a:avLst/>
            <a:gdLst>
              <a:gd name="T0" fmla="*/ 510 w 1020"/>
              <a:gd name="T1" fmla="*/ 0 h 1020"/>
              <a:gd name="T2" fmla="*/ 1020 w 1020"/>
              <a:gd name="T3" fmla="*/ 510 h 1020"/>
              <a:gd name="T4" fmla="*/ 1020 w 1020"/>
              <a:gd name="T5" fmla="*/ 510 h 1020"/>
              <a:gd name="T6" fmla="*/ 510 w 1020"/>
              <a:gd name="T7" fmla="*/ 1020 h 1020"/>
              <a:gd name="T8" fmla="*/ 510 w 1020"/>
              <a:gd name="T9" fmla="*/ 1020 h 1020"/>
              <a:gd name="T10" fmla="*/ 0 w 1020"/>
              <a:gd name="T11" fmla="*/ 510 h 1020"/>
              <a:gd name="T12" fmla="*/ 510 w 1020"/>
              <a:gd name="T1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0" h="1020">
                <a:moveTo>
                  <a:pt x="510" y="0"/>
                </a:moveTo>
                <a:lnTo>
                  <a:pt x="1020" y="510"/>
                </a:lnTo>
                <a:lnTo>
                  <a:pt x="1020" y="510"/>
                </a:lnTo>
                <a:lnTo>
                  <a:pt x="510" y="1020"/>
                </a:lnTo>
                <a:lnTo>
                  <a:pt x="510" y="1020"/>
                </a:lnTo>
                <a:lnTo>
                  <a:pt x="0" y="510"/>
                </a:lnTo>
                <a:lnTo>
                  <a:pt x="510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Freeform 7"/>
          <p:cNvSpPr/>
          <p:nvPr/>
        </p:nvSpPr>
        <p:spPr bwMode="auto">
          <a:xfrm>
            <a:off x="209178" y="4598692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5" name="Freeform 7"/>
          <p:cNvSpPr/>
          <p:nvPr/>
        </p:nvSpPr>
        <p:spPr bwMode="auto">
          <a:xfrm>
            <a:off x="264707" y="301804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pic>
        <p:nvPicPr>
          <p:cNvPr id="10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9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8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899795" y="239238"/>
            <a:ext cx="6259195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en-US" altLang="zh-CN" sz="2800" b="1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Mock Cavity Cryomodule R&amp;D (1)</a:t>
            </a:r>
            <a:endParaRPr lang="en-US" altLang="zh-CN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0530" y="771750"/>
            <a:ext cx="8282940" cy="4597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 eaLnBrk="1" hangingPunct="1">
              <a:lnSpc>
                <a:spcPct val="110000"/>
              </a:lnSpc>
              <a:spcBef>
                <a:spcPts val="600"/>
              </a:spcBef>
            </a:pPr>
            <a:endParaRPr lang="zh-CN" altLang="en-US" sz="2000" b="1" dirty="0"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>
            <a:noAutofit/>
          </a:bodyPr>
          <a:lstStyle/>
          <a:p>
            <a:fld id="{49AE70B2-8BF9-45C0-BB95-33D1B9D3A854}" type="slidenum">
              <a:rPr lang="zh-CN" altLang="en-US" sz="1000" b="1" smtClean="0"/>
            </a:fld>
            <a:endParaRPr lang="zh-CN" altLang="en-US" sz="1000" b="1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515485" y="805180"/>
            <a:ext cx="4628515" cy="231711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7848600" y="555625"/>
            <a:ext cx="1259205" cy="118427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4098" name="Picture 2" descr="C:\Users\Administrator\Desktop\2023.9.21\微信图片_20230924142005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8580" y="3205480"/>
            <a:ext cx="2213610" cy="166179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6" name="图片 5"/>
          <p:cNvPicPr/>
          <p:nvPr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92035" y="3552190"/>
            <a:ext cx="1620520" cy="95631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179070" y="746760"/>
            <a:ext cx="4244340" cy="40481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fontAlgn="auto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en-US" altLang="zh-CN" b="1"/>
              <a:t>cavity string: mock cavity, two-  phase tube, tie rod support</a:t>
            </a:r>
            <a:endParaRPr lang="en-US" altLang="zh-CN" b="1"/>
          </a:p>
          <a:p>
            <a:pPr marL="285750" indent="-285750" fontAlgn="auto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en-US" altLang="zh-CN" b="1"/>
              <a:t>design pressure tolerance for mock cavity 2MPa, liquid nitrogen cold tested, positive pressure tested and vacuum tight tested, magnetic  permeability &lt;1.1</a:t>
            </a:r>
            <a:endParaRPr lang="en-US" altLang="zh-CN" b="1"/>
          </a:p>
          <a:p>
            <a:pPr marL="285750" indent="-285750" fontAlgn="auto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en-US" altLang="zh-CN" b="1"/>
              <a:t>tie rod support: CFRP+316L(μ&lt;1.05), strain test better than 0.8 TF at RT and better than 0.6 at LT</a:t>
            </a:r>
            <a:endParaRPr lang="en-US" altLang="zh-CN" b="1"/>
          </a:p>
        </p:txBody>
      </p:sp>
      <p:sp>
        <p:nvSpPr>
          <p:cNvPr id="7" name="文本框 6"/>
          <p:cNvSpPr txBox="1"/>
          <p:nvPr/>
        </p:nvSpPr>
        <p:spPr>
          <a:xfrm>
            <a:off x="4644390" y="817245"/>
            <a:ext cx="1592580" cy="368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r>
              <a:rPr lang="en-US" altLang="zh-CN" b="1"/>
              <a:t>Cavity String</a:t>
            </a:r>
            <a:endParaRPr lang="en-US" altLang="zh-CN" b="1"/>
          </a:p>
        </p:txBody>
      </p:sp>
      <p:sp>
        <p:nvSpPr>
          <p:cNvPr id="8" name="文本框 7"/>
          <p:cNvSpPr txBox="1"/>
          <p:nvPr/>
        </p:nvSpPr>
        <p:spPr>
          <a:xfrm>
            <a:off x="7762875" y="1464310"/>
            <a:ext cx="1301115" cy="2755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r>
              <a:rPr lang="en-US" altLang="zh-CN" sz="1200" b="1"/>
              <a:t>two-phase tube</a:t>
            </a:r>
            <a:endParaRPr lang="en-US" altLang="zh-CN" sz="1200" b="1"/>
          </a:p>
        </p:txBody>
      </p:sp>
      <p:cxnSp>
        <p:nvCxnSpPr>
          <p:cNvPr id="9" name="直接箭头连接符 8"/>
          <p:cNvCxnSpPr>
            <a:stCxn id="8" idx="0"/>
          </p:cNvCxnSpPr>
          <p:nvPr/>
        </p:nvCxnSpPr>
        <p:spPr>
          <a:xfrm flipH="1" flipV="1">
            <a:off x="8244840" y="771525"/>
            <a:ext cx="168910" cy="69278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276850" y="3166110"/>
            <a:ext cx="1956435" cy="368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r>
              <a:rPr lang="en-US" altLang="zh-CN" b="1"/>
              <a:t>Tie Rod Support</a:t>
            </a:r>
            <a:endParaRPr lang="en-US" altLang="zh-CN" b="1"/>
          </a:p>
        </p:txBody>
      </p:sp>
      <p:sp>
        <p:nvSpPr>
          <p:cNvPr id="13" name="文本框 12"/>
          <p:cNvSpPr txBox="1"/>
          <p:nvPr/>
        </p:nvSpPr>
        <p:spPr>
          <a:xfrm>
            <a:off x="8172450" y="3166110"/>
            <a:ext cx="805180" cy="368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r>
              <a:rPr lang="en-US" altLang="zh-CN" b="1"/>
              <a:t>CFRP</a:t>
            </a:r>
            <a:endParaRPr lang="en-US" altLang="zh-CN" b="1"/>
          </a:p>
        </p:txBody>
      </p:sp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2"/>
          <p:cNvSpPr/>
          <p:nvPr/>
        </p:nvSpPr>
        <p:spPr bwMode="auto">
          <a:xfrm>
            <a:off x="8252173" y="4598867"/>
            <a:ext cx="811529" cy="809270"/>
          </a:xfrm>
          <a:custGeom>
            <a:avLst/>
            <a:gdLst>
              <a:gd name="T0" fmla="*/ 528 w 1057"/>
              <a:gd name="T1" fmla="*/ 0 h 1054"/>
              <a:gd name="T2" fmla="*/ 1057 w 1057"/>
              <a:gd name="T3" fmla="*/ 527 h 1054"/>
              <a:gd name="T4" fmla="*/ 528 w 1057"/>
              <a:gd name="T5" fmla="*/ 1054 h 1054"/>
              <a:gd name="T6" fmla="*/ 510 w 1057"/>
              <a:gd name="T7" fmla="*/ 1037 h 1054"/>
              <a:gd name="T8" fmla="*/ 0 w 1057"/>
              <a:gd name="T9" fmla="*/ 527 h 1054"/>
              <a:gd name="T10" fmla="*/ 510 w 1057"/>
              <a:gd name="T11" fmla="*/ 17 h 1054"/>
              <a:gd name="T12" fmla="*/ 528 w 1057"/>
              <a:gd name="T13" fmla="*/ 0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7" h="1054">
                <a:moveTo>
                  <a:pt x="528" y="0"/>
                </a:moveTo>
                <a:lnTo>
                  <a:pt x="1057" y="527"/>
                </a:lnTo>
                <a:lnTo>
                  <a:pt x="528" y="1054"/>
                </a:lnTo>
                <a:lnTo>
                  <a:pt x="510" y="1037"/>
                </a:lnTo>
                <a:lnTo>
                  <a:pt x="0" y="527"/>
                </a:lnTo>
                <a:lnTo>
                  <a:pt x="510" y="17"/>
                </a:lnTo>
                <a:lnTo>
                  <a:pt x="528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3" name="Freeform 6"/>
          <p:cNvSpPr/>
          <p:nvPr/>
        </p:nvSpPr>
        <p:spPr bwMode="auto">
          <a:xfrm>
            <a:off x="6795922" y="-265654"/>
            <a:ext cx="928063" cy="928114"/>
          </a:xfrm>
          <a:custGeom>
            <a:avLst/>
            <a:gdLst>
              <a:gd name="T0" fmla="*/ 510 w 1020"/>
              <a:gd name="T1" fmla="*/ 0 h 1020"/>
              <a:gd name="T2" fmla="*/ 1020 w 1020"/>
              <a:gd name="T3" fmla="*/ 510 h 1020"/>
              <a:gd name="T4" fmla="*/ 1020 w 1020"/>
              <a:gd name="T5" fmla="*/ 510 h 1020"/>
              <a:gd name="T6" fmla="*/ 510 w 1020"/>
              <a:gd name="T7" fmla="*/ 1020 h 1020"/>
              <a:gd name="T8" fmla="*/ 510 w 1020"/>
              <a:gd name="T9" fmla="*/ 1020 h 1020"/>
              <a:gd name="T10" fmla="*/ 0 w 1020"/>
              <a:gd name="T11" fmla="*/ 510 h 1020"/>
              <a:gd name="T12" fmla="*/ 510 w 1020"/>
              <a:gd name="T1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0" h="1020">
                <a:moveTo>
                  <a:pt x="510" y="0"/>
                </a:moveTo>
                <a:lnTo>
                  <a:pt x="1020" y="510"/>
                </a:lnTo>
                <a:lnTo>
                  <a:pt x="1020" y="510"/>
                </a:lnTo>
                <a:lnTo>
                  <a:pt x="510" y="1020"/>
                </a:lnTo>
                <a:lnTo>
                  <a:pt x="510" y="1020"/>
                </a:lnTo>
                <a:lnTo>
                  <a:pt x="0" y="510"/>
                </a:lnTo>
                <a:lnTo>
                  <a:pt x="510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Freeform 7"/>
          <p:cNvSpPr/>
          <p:nvPr/>
        </p:nvSpPr>
        <p:spPr bwMode="auto">
          <a:xfrm>
            <a:off x="209178" y="4598692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5" name="Freeform 7"/>
          <p:cNvSpPr/>
          <p:nvPr/>
        </p:nvSpPr>
        <p:spPr bwMode="auto">
          <a:xfrm>
            <a:off x="264707" y="301804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pic>
        <p:nvPicPr>
          <p:cNvPr id="10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9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8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899795" y="239238"/>
            <a:ext cx="6259195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en-US" altLang="zh-CN" sz="2800" b="1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Mock Cavity Cryomodule R&amp;D (2)</a:t>
            </a:r>
            <a:endParaRPr lang="en-US" altLang="zh-CN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0530" y="771750"/>
            <a:ext cx="8282940" cy="4597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 eaLnBrk="1" hangingPunct="1">
              <a:lnSpc>
                <a:spcPct val="110000"/>
              </a:lnSpc>
              <a:spcBef>
                <a:spcPts val="600"/>
              </a:spcBef>
            </a:pPr>
            <a:endParaRPr lang="zh-CN" altLang="en-US" sz="2000" b="1" dirty="0"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>
            <a:noAutofit/>
          </a:bodyPr>
          <a:lstStyle/>
          <a:p>
            <a:fld id="{49AE70B2-8BF9-45C0-BB95-33D1B9D3A854}" type="slidenum">
              <a:rPr lang="zh-CN" altLang="en-US" sz="1000" b="1" smtClean="0"/>
            </a:fld>
            <a:endParaRPr lang="zh-CN" altLang="en-US" sz="1000" b="1" dirty="0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382" y="1347573"/>
            <a:ext cx="3643338" cy="273357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5" name="文本框 4"/>
          <p:cNvSpPr txBox="1"/>
          <p:nvPr/>
        </p:nvSpPr>
        <p:spPr>
          <a:xfrm>
            <a:off x="179070" y="915670"/>
            <a:ext cx="4973955" cy="36055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fontAlgn="auto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en-US" altLang="zh-CN" b="1"/>
              <a:t>multi-channel cryogenic pipeline:</a:t>
            </a:r>
            <a:endParaRPr lang="en-US" altLang="zh-CN" b="1"/>
          </a:p>
          <a:p>
            <a:pPr marL="285750" indent="-285750" fontAlgn="auto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en-US" altLang="zh-CN" b="1"/>
              <a:t>internal cryogenic transmission line, external vacuum line and cold shield included </a:t>
            </a:r>
            <a:endParaRPr lang="en-US" altLang="zh-CN" b="1"/>
          </a:p>
          <a:p>
            <a:pPr marL="285750" indent="-285750" fontAlgn="auto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en-US" altLang="zh-CN" b="1"/>
              <a:t>316L, 304 seamless SS pipe, TU1OFC</a:t>
            </a:r>
            <a:endParaRPr lang="en-US" altLang="zh-CN" b="1"/>
          </a:p>
          <a:p>
            <a:pPr marL="285750" indent="-285750" fontAlgn="auto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en-US" altLang="zh-CN" b="1"/>
              <a:t>G10 for support plate</a:t>
            </a:r>
            <a:endParaRPr lang="en-US" altLang="zh-CN" b="1"/>
          </a:p>
          <a:p>
            <a:pPr marL="285750" indent="-285750" fontAlgn="auto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en-US" altLang="zh-CN" b="1"/>
              <a:t>liquid nitrogen cold shock test, positive pressure test and leakage test</a:t>
            </a:r>
            <a:endParaRPr lang="en-US" altLang="zh-CN" b="1"/>
          </a:p>
          <a:p>
            <a:pPr marL="285750" indent="-285750" fontAlgn="auto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en-US" altLang="zh-CN" b="1"/>
              <a:t>ultrasonic clean before used</a:t>
            </a:r>
            <a:endParaRPr lang="en-US" altLang="zh-CN" b="1"/>
          </a:p>
          <a:p>
            <a:pPr marL="285750" indent="-285750">
              <a:buFont typeface="Wingdings" panose="05000000000000000000" charset="0"/>
              <a:buChar char="l"/>
            </a:pPr>
            <a:endParaRPr lang="en-US" altLang="zh-CN" b="1"/>
          </a:p>
        </p:txBody>
      </p:sp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2"/>
          <p:cNvSpPr/>
          <p:nvPr/>
        </p:nvSpPr>
        <p:spPr bwMode="auto">
          <a:xfrm>
            <a:off x="8252173" y="4598867"/>
            <a:ext cx="811529" cy="809270"/>
          </a:xfrm>
          <a:custGeom>
            <a:avLst/>
            <a:gdLst>
              <a:gd name="T0" fmla="*/ 528 w 1057"/>
              <a:gd name="T1" fmla="*/ 0 h 1054"/>
              <a:gd name="T2" fmla="*/ 1057 w 1057"/>
              <a:gd name="T3" fmla="*/ 527 h 1054"/>
              <a:gd name="T4" fmla="*/ 528 w 1057"/>
              <a:gd name="T5" fmla="*/ 1054 h 1054"/>
              <a:gd name="T6" fmla="*/ 510 w 1057"/>
              <a:gd name="T7" fmla="*/ 1037 h 1054"/>
              <a:gd name="T8" fmla="*/ 0 w 1057"/>
              <a:gd name="T9" fmla="*/ 527 h 1054"/>
              <a:gd name="T10" fmla="*/ 510 w 1057"/>
              <a:gd name="T11" fmla="*/ 17 h 1054"/>
              <a:gd name="T12" fmla="*/ 528 w 1057"/>
              <a:gd name="T13" fmla="*/ 0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7" h="1054">
                <a:moveTo>
                  <a:pt x="528" y="0"/>
                </a:moveTo>
                <a:lnTo>
                  <a:pt x="1057" y="527"/>
                </a:lnTo>
                <a:lnTo>
                  <a:pt x="528" y="1054"/>
                </a:lnTo>
                <a:lnTo>
                  <a:pt x="510" y="1037"/>
                </a:lnTo>
                <a:lnTo>
                  <a:pt x="0" y="527"/>
                </a:lnTo>
                <a:lnTo>
                  <a:pt x="510" y="17"/>
                </a:lnTo>
                <a:lnTo>
                  <a:pt x="528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3" name="Freeform 6"/>
          <p:cNvSpPr/>
          <p:nvPr/>
        </p:nvSpPr>
        <p:spPr bwMode="auto">
          <a:xfrm>
            <a:off x="6795922" y="-265654"/>
            <a:ext cx="928063" cy="928114"/>
          </a:xfrm>
          <a:custGeom>
            <a:avLst/>
            <a:gdLst>
              <a:gd name="T0" fmla="*/ 510 w 1020"/>
              <a:gd name="T1" fmla="*/ 0 h 1020"/>
              <a:gd name="T2" fmla="*/ 1020 w 1020"/>
              <a:gd name="T3" fmla="*/ 510 h 1020"/>
              <a:gd name="T4" fmla="*/ 1020 w 1020"/>
              <a:gd name="T5" fmla="*/ 510 h 1020"/>
              <a:gd name="T6" fmla="*/ 510 w 1020"/>
              <a:gd name="T7" fmla="*/ 1020 h 1020"/>
              <a:gd name="T8" fmla="*/ 510 w 1020"/>
              <a:gd name="T9" fmla="*/ 1020 h 1020"/>
              <a:gd name="T10" fmla="*/ 0 w 1020"/>
              <a:gd name="T11" fmla="*/ 510 h 1020"/>
              <a:gd name="T12" fmla="*/ 510 w 1020"/>
              <a:gd name="T1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0" h="1020">
                <a:moveTo>
                  <a:pt x="510" y="0"/>
                </a:moveTo>
                <a:lnTo>
                  <a:pt x="1020" y="510"/>
                </a:lnTo>
                <a:lnTo>
                  <a:pt x="1020" y="510"/>
                </a:lnTo>
                <a:lnTo>
                  <a:pt x="510" y="1020"/>
                </a:lnTo>
                <a:lnTo>
                  <a:pt x="510" y="1020"/>
                </a:lnTo>
                <a:lnTo>
                  <a:pt x="0" y="510"/>
                </a:lnTo>
                <a:lnTo>
                  <a:pt x="510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Freeform 7"/>
          <p:cNvSpPr/>
          <p:nvPr/>
        </p:nvSpPr>
        <p:spPr bwMode="auto">
          <a:xfrm>
            <a:off x="1145803" y="4382792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5" name="Freeform 7"/>
          <p:cNvSpPr/>
          <p:nvPr/>
        </p:nvSpPr>
        <p:spPr bwMode="auto">
          <a:xfrm>
            <a:off x="264707" y="301804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pic>
        <p:nvPicPr>
          <p:cNvPr id="10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9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8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899795" y="123033"/>
            <a:ext cx="516636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en-US" altLang="zh-CN" sz="2800" b="1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DSR Cryomodule Assembly </a:t>
            </a:r>
            <a:endParaRPr lang="en-US" altLang="zh-CN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0530" y="771750"/>
            <a:ext cx="8282940" cy="4597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 eaLnBrk="1" hangingPunct="1">
              <a:lnSpc>
                <a:spcPct val="110000"/>
              </a:lnSpc>
              <a:spcBef>
                <a:spcPts val="600"/>
              </a:spcBef>
            </a:pPr>
            <a:endParaRPr lang="zh-CN" altLang="en-US" sz="2000" b="1" dirty="0"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>
            <a:noAutofit/>
          </a:bodyPr>
          <a:lstStyle/>
          <a:p>
            <a:fld id="{49AE70B2-8BF9-45C0-BB95-33D1B9D3A854}" type="slidenum">
              <a:rPr lang="zh-CN" altLang="en-US" sz="1000" b="1" smtClean="0"/>
            </a:fld>
            <a:endParaRPr lang="zh-CN" altLang="en-US" sz="1000" b="1" dirty="0" smtClean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361690" y="661670"/>
            <a:ext cx="1924685" cy="1234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617845" y="681990"/>
            <a:ext cx="1864995" cy="124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608320" y="2113915"/>
            <a:ext cx="1904365" cy="1228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7" name="箭头: 右 26"/>
          <p:cNvSpPr/>
          <p:nvPr/>
        </p:nvSpPr>
        <p:spPr bwMode="auto">
          <a:xfrm flipH="1">
            <a:off x="5286256" y="2540476"/>
            <a:ext cx="320136" cy="363415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3319145" y="2139950"/>
            <a:ext cx="1948180" cy="1233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8" name="文本框 27"/>
          <p:cNvSpPr txBox="1"/>
          <p:nvPr/>
        </p:nvSpPr>
        <p:spPr>
          <a:xfrm>
            <a:off x="3641725" y="692785"/>
            <a:ext cx="1454785" cy="2755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Tuner Installation</a:t>
            </a:r>
            <a:endParaRPr lang="en-US" altLang="zh-CN" sz="1200" b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120775" y="662305"/>
            <a:ext cx="1920875" cy="1226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0" name="箭头: 右 29"/>
          <p:cNvSpPr/>
          <p:nvPr/>
        </p:nvSpPr>
        <p:spPr bwMode="auto">
          <a:xfrm>
            <a:off x="3041701" y="1087708"/>
            <a:ext cx="320136" cy="363415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" name="箭头: 右 30"/>
          <p:cNvSpPr/>
          <p:nvPr/>
        </p:nvSpPr>
        <p:spPr bwMode="auto">
          <a:xfrm>
            <a:off x="5291971" y="1077396"/>
            <a:ext cx="320136" cy="363415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2" name="箭头: 右 31"/>
          <p:cNvSpPr/>
          <p:nvPr/>
        </p:nvSpPr>
        <p:spPr bwMode="auto">
          <a:xfrm rot="5400000">
            <a:off x="2001327" y="3270379"/>
            <a:ext cx="320136" cy="363415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3" name="箭头: 右 32"/>
          <p:cNvSpPr/>
          <p:nvPr/>
        </p:nvSpPr>
        <p:spPr bwMode="auto">
          <a:xfrm rot="5400000">
            <a:off x="6393710" y="1874487"/>
            <a:ext cx="320136" cy="363415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1117600" y="2109470"/>
            <a:ext cx="1888490" cy="1189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1115695" y="3651885"/>
            <a:ext cx="1892935" cy="1321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3319145" y="3642995"/>
            <a:ext cx="1928495" cy="12744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0" name="文本框 39"/>
          <p:cNvSpPr txBox="1"/>
          <p:nvPr/>
        </p:nvSpPr>
        <p:spPr>
          <a:xfrm>
            <a:off x="1172845" y="681990"/>
            <a:ext cx="1804670" cy="2755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Mock String Removed</a:t>
            </a:r>
            <a:endParaRPr lang="en-US" altLang="zh-CN" sz="1200" b="1" dirty="0"/>
          </a:p>
        </p:txBody>
      </p:sp>
      <p:sp>
        <p:nvSpPr>
          <p:cNvPr id="44" name="箭头: 右 43"/>
          <p:cNvSpPr/>
          <p:nvPr/>
        </p:nvSpPr>
        <p:spPr bwMode="auto">
          <a:xfrm flipH="1">
            <a:off x="3004236" y="2499059"/>
            <a:ext cx="320136" cy="363415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1339850" y="2078990"/>
            <a:ext cx="1564005" cy="2755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C-Pipeline Welding</a:t>
            </a:r>
            <a:endParaRPr lang="en-US" altLang="zh-CN" sz="1200" b="1" dirty="0"/>
          </a:p>
        </p:txBody>
      </p:sp>
      <p:sp>
        <p:nvSpPr>
          <p:cNvPr id="57" name="文本框 56"/>
          <p:cNvSpPr txBox="1"/>
          <p:nvPr/>
        </p:nvSpPr>
        <p:spPr>
          <a:xfrm>
            <a:off x="899795" y="3583940"/>
            <a:ext cx="2300605" cy="2755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Bottom Shielding Installation</a:t>
            </a:r>
            <a:endParaRPr lang="en-US" altLang="zh-CN" sz="1200" b="1" dirty="0"/>
          </a:p>
        </p:txBody>
      </p:sp>
      <p:sp>
        <p:nvSpPr>
          <p:cNvPr id="58" name="文本框 57"/>
          <p:cNvSpPr txBox="1"/>
          <p:nvPr/>
        </p:nvSpPr>
        <p:spPr>
          <a:xfrm>
            <a:off x="3434715" y="3580130"/>
            <a:ext cx="1697990" cy="2755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String Into Chamber</a:t>
            </a:r>
            <a:endParaRPr lang="en-US" altLang="zh-CN" sz="1200" b="1" dirty="0"/>
          </a:p>
        </p:txBody>
      </p:sp>
      <p:sp>
        <p:nvSpPr>
          <p:cNvPr id="66" name="箭头: 右 65"/>
          <p:cNvSpPr/>
          <p:nvPr/>
        </p:nvSpPr>
        <p:spPr bwMode="auto">
          <a:xfrm>
            <a:off x="3041849" y="4032356"/>
            <a:ext cx="320136" cy="363415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58155" y="3642995"/>
            <a:ext cx="1970405" cy="1300480"/>
          </a:xfrm>
          <a:prstGeom prst="rect">
            <a:avLst/>
          </a:prstGeom>
        </p:spPr>
      </p:pic>
      <p:sp>
        <p:nvSpPr>
          <p:cNvPr id="41" name="箭头: 右 40"/>
          <p:cNvSpPr/>
          <p:nvPr/>
        </p:nvSpPr>
        <p:spPr bwMode="auto">
          <a:xfrm>
            <a:off x="5247784" y="4084325"/>
            <a:ext cx="320136" cy="363415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012180" y="3629025"/>
            <a:ext cx="1053465" cy="2755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Completion</a:t>
            </a:r>
            <a:endParaRPr lang="en-US" altLang="zh-CN" sz="1200" b="1" dirty="0"/>
          </a:p>
        </p:txBody>
      </p:sp>
      <p:sp>
        <p:nvSpPr>
          <p:cNvPr id="16" name="文本框 15"/>
          <p:cNvSpPr txBox="1"/>
          <p:nvPr/>
        </p:nvSpPr>
        <p:spPr>
          <a:xfrm>
            <a:off x="3390265" y="2109470"/>
            <a:ext cx="1731645" cy="2755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en-US" altLang="zh-CN" sz="1200" b="1" dirty="0"/>
              <a:t>M-Shielding Package</a:t>
            </a:r>
            <a:endParaRPr lang="en-US" altLang="zh-CN" sz="1200" b="1" dirty="0"/>
          </a:p>
        </p:txBody>
      </p:sp>
      <p:sp>
        <p:nvSpPr>
          <p:cNvPr id="17" name="文本框 16"/>
          <p:cNvSpPr txBox="1"/>
          <p:nvPr/>
        </p:nvSpPr>
        <p:spPr>
          <a:xfrm>
            <a:off x="5448300" y="2108200"/>
            <a:ext cx="2233295" cy="2755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en-US" altLang="zh-CN" sz="1200" b="1" dirty="0"/>
              <a:t>Insulation Material Package</a:t>
            </a:r>
            <a:endParaRPr lang="en-US" altLang="zh-CN" sz="1200" b="1" dirty="0"/>
          </a:p>
        </p:txBody>
      </p:sp>
      <p:sp>
        <p:nvSpPr>
          <p:cNvPr id="42" name="文本框 41"/>
          <p:cNvSpPr txBox="1"/>
          <p:nvPr/>
        </p:nvSpPr>
        <p:spPr>
          <a:xfrm>
            <a:off x="6443975" y="51422"/>
            <a:ext cx="3487026" cy="73215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indent="0">
              <a:lnSpc>
                <a:spcPts val="2500"/>
              </a:lnSpc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</a:pP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ts val="2500"/>
              </a:lnSpc>
              <a:spcBef>
                <a:spcPts val="0"/>
              </a:spcBef>
              <a:buClrTx/>
              <a:buSzTx/>
            </a:pP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725160" y="684530"/>
            <a:ext cx="1692910" cy="2755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en-US" altLang="zh-CN" sz="1200" b="1" dirty="0"/>
              <a:t>T-Sensor Installation</a:t>
            </a:r>
            <a:endParaRPr lang="en-US" altLang="zh-CN" sz="1200" b="1" dirty="0"/>
          </a:p>
        </p:txBody>
      </p:sp>
    </p:spTree>
    <p:custDataLst>
      <p:tags r:id="rId12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2339975" y="1707515"/>
            <a:ext cx="4577080" cy="41541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l" fontAlgn="auto">
              <a:lnSpc>
                <a:spcPct val="150000"/>
              </a:lnSpc>
              <a:buNone/>
            </a:pPr>
            <a:r>
              <a:rPr lang="en-US" altLang="zh-CN" sz="4400" b="1" dirty="0" smtClean="0">
                <a:solidFill>
                  <a:srgbClr val="0000FF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4.   </a:t>
            </a:r>
            <a:r>
              <a:rPr lang="en-US" altLang="zh-CN" sz="4400" b="1" dirty="0" smtClean="0">
                <a:solidFill>
                  <a:srgbClr val="0000FF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The Future Work</a:t>
            </a:r>
            <a:endParaRPr lang="zh-CN" altLang="en-US" sz="4400" b="1" dirty="0" smtClean="0">
              <a:solidFill>
                <a:srgbClr val="0000FF"/>
              </a:solidFill>
              <a:latin typeface="Impact" panose="020B0806030902050204" pitchFamily="34" charset="0"/>
              <a:ea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None/>
            </a:pPr>
            <a:endParaRPr lang="en-US" altLang="zh-CN" sz="4400" b="1" dirty="0" smtClean="0">
              <a:solidFill>
                <a:srgbClr val="0000FF"/>
              </a:solidFill>
              <a:latin typeface="Impact" panose="020B0806030902050204" pitchFamily="34" charset="0"/>
              <a:ea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None/>
            </a:pPr>
            <a:endParaRPr lang="en-US" altLang="zh-CN" sz="4400" b="1" dirty="0" smtClean="0">
              <a:solidFill>
                <a:srgbClr val="0000FF"/>
              </a:solidFill>
              <a:latin typeface="Impact" panose="020B0806030902050204" pitchFamily="34" charset="0"/>
              <a:ea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None/>
            </a:pPr>
            <a:endParaRPr lang="zh-CN" altLang="en-US" sz="4400"/>
          </a:p>
        </p:txBody>
      </p:sp>
    </p:spTree>
    <p:custDataLst>
      <p:tags r:id="rId1"/>
    </p:custData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2"/>
          <p:cNvSpPr/>
          <p:nvPr/>
        </p:nvSpPr>
        <p:spPr bwMode="auto">
          <a:xfrm>
            <a:off x="8252173" y="4598867"/>
            <a:ext cx="811529" cy="809270"/>
          </a:xfrm>
          <a:custGeom>
            <a:avLst/>
            <a:gdLst>
              <a:gd name="T0" fmla="*/ 528 w 1057"/>
              <a:gd name="T1" fmla="*/ 0 h 1054"/>
              <a:gd name="T2" fmla="*/ 1057 w 1057"/>
              <a:gd name="T3" fmla="*/ 527 h 1054"/>
              <a:gd name="T4" fmla="*/ 528 w 1057"/>
              <a:gd name="T5" fmla="*/ 1054 h 1054"/>
              <a:gd name="T6" fmla="*/ 510 w 1057"/>
              <a:gd name="T7" fmla="*/ 1037 h 1054"/>
              <a:gd name="T8" fmla="*/ 0 w 1057"/>
              <a:gd name="T9" fmla="*/ 527 h 1054"/>
              <a:gd name="T10" fmla="*/ 510 w 1057"/>
              <a:gd name="T11" fmla="*/ 17 h 1054"/>
              <a:gd name="T12" fmla="*/ 528 w 1057"/>
              <a:gd name="T13" fmla="*/ 0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7" h="1054">
                <a:moveTo>
                  <a:pt x="528" y="0"/>
                </a:moveTo>
                <a:lnTo>
                  <a:pt x="1057" y="527"/>
                </a:lnTo>
                <a:lnTo>
                  <a:pt x="528" y="1054"/>
                </a:lnTo>
                <a:lnTo>
                  <a:pt x="510" y="1037"/>
                </a:lnTo>
                <a:lnTo>
                  <a:pt x="0" y="527"/>
                </a:lnTo>
                <a:lnTo>
                  <a:pt x="510" y="17"/>
                </a:lnTo>
                <a:lnTo>
                  <a:pt x="528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3" name="Freeform 6"/>
          <p:cNvSpPr/>
          <p:nvPr/>
        </p:nvSpPr>
        <p:spPr bwMode="auto">
          <a:xfrm>
            <a:off x="6795922" y="-265654"/>
            <a:ext cx="928063" cy="928114"/>
          </a:xfrm>
          <a:custGeom>
            <a:avLst/>
            <a:gdLst>
              <a:gd name="T0" fmla="*/ 510 w 1020"/>
              <a:gd name="T1" fmla="*/ 0 h 1020"/>
              <a:gd name="T2" fmla="*/ 1020 w 1020"/>
              <a:gd name="T3" fmla="*/ 510 h 1020"/>
              <a:gd name="T4" fmla="*/ 1020 w 1020"/>
              <a:gd name="T5" fmla="*/ 510 h 1020"/>
              <a:gd name="T6" fmla="*/ 510 w 1020"/>
              <a:gd name="T7" fmla="*/ 1020 h 1020"/>
              <a:gd name="T8" fmla="*/ 510 w 1020"/>
              <a:gd name="T9" fmla="*/ 1020 h 1020"/>
              <a:gd name="T10" fmla="*/ 0 w 1020"/>
              <a:gd name="T11" fmla="*/ 510 h 1020"/>
              <a:gd name="T12" fmla="*/ 510 w 1020"/>
              <a:gd name="T1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0" h="1020">
                <a:moveTo>
                  <a:pt x="510" y="0"/>
                </a:moveTo>
                <a:lnTo>
                  <a:pt x="1020" y="510"/>
                </a:lnTo>
                <a:lnTo>
                  <a:pt x="1020" y="510"/>
                </a:lnTo>
                <a:lnTo>
                  <a:pt x="510" y="1020"/>
                </a:lnTo>
                <a:lnTo>
                  <a:pt x="510" y="1020"/>
                </a:lnTo>
                <a:lnTo>
                  <a:pt x="0" y="510"/>
                </a:lnTo>
                <a:lnTo>
                  <a:pt x="510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Freeform 7"/>
          <p:cNvSpPr/>
          <p:nvPr/>
        </p:nvSpPr>
        <p:spPr bwMode="auto">
          <a:xfrm>
            <a:off x="209178" y="4598692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5" name="Freeform 7"/>
          <p:cNvSpPr/>
          <p:nvPr/>
        </p:nvSpPr>
        <p:spPr bwMode="auto">
          <a:xfrm>
            <a:off x="264707" y="301804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pic>
        <p:nvPicPr>
          <p:cNvPr id="10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9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8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899795" y="239238"/>
            <a:ext cx="5860415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en-US" altLang="zh-CN" sz="2800" b="1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Horizontal Test Is Coming。。。</a:t>
            </a:r>
            <a:endParaRPr lang="zh-CN" altLang="en-US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0530" y="771750"/>
            <a:ext cx="8282940" cy="4597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 eaLnBrk="1" hangingPunct="1">
              <a:lnSpc>
                <a:spcPct val="110000"/>
              </a:lnSpc>
              <a:spcBef>
                <a:spcPts val="600"/>
              </a:spcBef>
            </a:pPr>
            <a:endParaRPr lang="zh-CN" altLang="en-US" sz="2000" b="1" dirty="0"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>
            <a:noAutofit/>
          </a:bodyPr>
          <a:lstStyle/>
          <a:p>
            <a:fld id="{49AE70B2-8BF9-45C0-BB95-33D1B9D3A854}" type="slidenum">
              <a:rPr lang="zh-CN" altLang="en-US" sz="1000" b="1" smtClean="0"/>
            </a:fld>
            <a:endParaRPr lang="zh-CN" altLang="en-US" sz="1000" b="1" dirty="0" smtClean="0"/>
          </a:p>
        </p:txBody>
      </p:sp>
      <p:sp>
        <p:nvSpPr>
          <p:cNvPr id="6" name="文本框 5"/>
          <p:cNvSpPr txBox="1"/>
          <p:nvPr/>
        </p:nvSpPr>
        <p:spPr>
          <a:xfrm>
            <a:off x="430530" y="843915"/>
            <a:ext cx="309880" cy="1153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l" fontAlgn="auto">
              <a:lnSpc>
                <a:spcPct val="150000"/>
              </a:lnSpc>
              <a:buFont typeface="Wingdings" panose="05000000000000000000" charset="0"/>
              <a:buNone/>
            </a:pP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 algn="l">
              <a:buFont typeface="Wingdings" panose="05000000000000000000" charset="0"/>
              <a:buNone/>
            </a:pPr>
            <a:endParaRPr lang="en-US" altLang="zh-CN" sz="1200" b="1" u="sng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 algn="l">
              <a:buFont typeface="Wingdings" panose="05000000000000000000" charset="0"/>
              <a:buNone/>
            </a:pPr>
            <a:endParaRPr lang="en-US" altLang="zh-CN" sz="1200" b="1" u="sng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 algn="l">
              <a:buFont typeface="Wingdings" panose="05000000000000000000" charset="0"/>
              <a:buNone/>
            </a:pP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77091" y="1732142"/>
            <a:ext cx="6264696" cy="3005711"/>
            <a:chOff x="759520" y="2133012"/>
            <a:chExt cx="6264696" cy="3005711"/>
          </a:xfrm>
        </p:grpSpPr>
        <p:grpSp>
          <p:nvGrpSpPr>
            <p:cNvPr id="20" name="组合 19"/>
            <p:cNvGrpSpPr/>
            <p:nvPr/>
          </p:nvGrpSpPr>
          <p:grpSpPr>
            <a:xfrm>
              <a:off x="2734342" y="2133012"/>
              <a:ext cx="4289874" cy="3004109"/>
              <a:chOff x="5007991" y="2636887"/>
              <a:chExt cx="3533043" cy="2358034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4713811" y="2935657"/>
                <a:ext cx="2353444" cy="1765083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</p:pic>
          <p:pic>
            <p:nvPicPr>
              <p:cNvPr id="26" name="图片 2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6481769" y="2931067"/>
                <a:ext cx="2353446" cy="1765085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</p:pic>
        </p:grpSp>
        <p:grpSp>
          <p:nvGrpSpPr>
            <p:cNvPr id="27" name="组合 26"/>
            <p:cNvGrpSpPr/>
            <p:nvPr/>
          </p:nvGrpSpPr>
          <p:grpSpPr>
            <a:xfrm>
              <a:off x="759520" y="2137420"/>
              <a:ext cx="1974823" cy="3001303"/>
              <a:chOff x="1407592" y="1963194"/>
              <a:chExt cx="1974823" cy="3001303"/>
            </a:xfrm>
          </p:grpSpPr>
          <p:pic>
            <p:nvPicPr>
              <p:cNvPr id="28" name="图片 2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31" t="14550" r="33675" b="9155"/>
              <a:stretch>
                <a:fillRect/>
              </a:stretch>
            </p:blipFill>
            <p:spPr>
              <a:xfrm>
                <a:off x="1407592" y="1963194"/>
                <a:ext cx="1974823" cy="1452076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</p:pic>
          <p:pic>
            <p:nvPicPr>
              <p:cNvPr id="29" name="图片 2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20" r="19761"/>
              <a:stretch>
                <a:fillRect/>
              </a:stretch>
            </p:blipFill>
            <p:spPr>
              <a:xfrm rot="5400000">
                <a:off x="1616443" y="3198526"/>
                <a:ext cx="1558337" cy="1973605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</p:pic>
        </p:grpSp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6643" y="1831236"/>
            <a:ext cx="3289548" cy="2467161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31" name="文本框 30"/>
          <p:cNvSpPr txBox="1"/>
          <p:nvPr/>
        </p:nvSpPr>
        <p:spPr>
          <a:xfrm>
            <a:off x="2339975" y="4736465"/>
            <a:ext cx="1452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solidFill>
                  <a:srgbClr val="002060"/>
                </a:solidFill>
              </a:rPr>
              <a:t>Leak Check</a:t>
            </a:r>
            <a:endParaRPr lang="en-US" altLang="zh-CN" b="1">
              <a:solidFill>
                <a:srgbClr val="002060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516370" y="4660265"/>
            <a:ext cx="24472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solidFill>
                  <a:srgbClr val="002060"/>
                </a:solidFill>
              </a:rPr>
              <a:t>Water Cooling Install</a:t>
            </a:r>
            <a:endParaRPr lang="en-US" altLang="zh-CN" b="1">
              <a:solidFill>
                <a:srgbClr val="002060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29540" y="843915"/>
            <a:ext cx="636143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>
              <a:buFont typeface="Wingdings" panose="05000000000000000000" charset="0"/>
              <a:buChar char="p"/>
            </a:pPr>
            <a:r>
              <a:rPr lang="en-US" altLang="zh-CN" b="1"/>
              <a:t>Valve box pipeline installing and valve commissioning</a:t>
            </a:r>
            <a:endParaRPr lang="en-US" altLang="zh-CN" b="1"/>
          </a:p>
          <a:p>
            <a:pPr marL="285750" indent="-285750">
              <a:buFont typeface="Wingdings" panose="05000000000000000000" charset="0"/>
              <a:buChar char="p"/>
            </a:pPr>
            <a:r>
              <a:rPr lang="en-US" altLang="zh-CN" b="1"/>
              <a:t>The solid-state amplifier under commissioning</a:t>
            </a:r>
            <a:endParaRPr lang="en-US" altLang="zh-CN" b="1"/>
          </a:p>
          <a:p>
            <a:pPr marL="285750" indent="-285750">
              <a:buFont typeface="Wingdings" panose="05000000000000000000" charset="0"/>
              <a:buChar char="p"/>
            </a:pPr>
            <a:r>
              <a:rPr lang="en-US" altLang="zh-CN" b="1"/>
              <a:t>LLRF is ready</a:t>
            </a:r>
            <a:endParaRPr lang="en-US" altLang="zh-CN" b="1"/>
          </a:p>
          <a:p>
            <a:r>
              <a:rPr lang="en-US" altLang="zh-CN"/>
              <a:t>  </a:t>
            </a:r>
            <a:endParaRPr lang="en-US" altLang="zh-CN"/>
          </a:p>
        </p:txBody>
      </p:sp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115695" y="1598295"/>
            <a:ext cx="7452360" cy="31381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l" fontAlgn="auto">
              <a:lnSpc>
                <a:spcPct val="150000"/>
              </a:lnSpc>
              <a:buNone/>
            </a:pPr>
            <a:r>
              <a:rPr lang="en-US" altLang="zh-CN" sz="4400" b="1" dirty="0" smtClean="0">
                <a:solidFill>
                  <a:srgbClr val="0000FF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Thank You For Your Attentions</a:t>
            </a:r>
            <a:r>
              <a:rPr lang="zh-CN" altLang="en-US" sz="4400" b="1" dirty="0" smtClean="0">
                <a:solidFill>
                  <a:srgbClr val="0000FF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！</a:t>
            </a:r>
            <a:endParaRPr lang="en-US" altLang="zh-CN" sz="4400" b="1" dirty="0" smtClean="0">
              <a:solidFill>
                <a:srgbClr val="0000FF"/>
              </a:solidFill>
              <a:latin typeface="Impact" panose="020B0806030902050204" pitchFamily="34" charset="0"/>
              <a:ea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None/>
            </a:pPr>
            <a:endParaRPr lang="en-US" altLang="zh-CN" sz="4400" b="1" dirty="0" smtClean="0">
              <a:solidFill>
                <a:srgbClr val="0000FF"/>
              </a:solidFill>
              <a:latin typeface="Impact" panose="020B0806030902050204" pitchFamily="34" charset="0"/>
              <a:ea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None/>
            </a:pPr>
            <a:endParaRPr lang="zh-CN" altLang="en-US" sz="4400"/>
          </a:p>
        </p:txBody>
      </p:sp>
    </p:spTree>
    <p:custDataLst>
      <p:tags r:id="rId1"/>
    </p:custData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Freeform 6"/>
          <p:cNvSpPr/>
          <p:nvPr/>
        </p:nvSpPr>
        <p:spPr bwMode="auto">
          <a:xfrm>
            <a:off x="108000" y="1395506"/>
            <a:ext cx="928063" cy="928114"/>
          </a:xfrm>
          <a:custGeom>
            <a:avLst/>
            <a:gdLst>
              <a:gd name="T0" fmla="*/ 510 w 1020"/>
              <a:gd name="T1" fmla="*/ 0 h 1020"/>
              <a:gd name="T2" fmla="*/ 1020 w 1020"/>
              <a:gd name="T3" fmla="*/ 510 h 1020"/>
              <a:gd name="T4" fmla="*/ 1020 w 1020"/>
              <a:gd name="T5" fmla="*/ 510 h 1020"/>
              <a:gd name="T6" fmla="*/ 510 w 1020"/>
              <a:gd name="T7" fmla="*/ 1020 h 1020"/>
              <a:gd name="T8" fmla="*/ 510 w 1020"/>
              <a:gd name="T9" fmla="*/ 1020 h 1020"/>
              <a:gd name="T10" fmla="*/ 0 w 1020"/>
              <a:gd name="T11" fmla="*/ 510 h 1020"/>
              <a:gd name="T12" fmla="*/ 510 w 1020"/>
              <a:gd name="T1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0" h="1020">
                <a:moveTo>
                  <a:pt x="510" y="0"/>
                </a:moveTo>
                <a:lnTo>
                  <a:pt x="1020" y="510"/>
                </a:lnTo>
                <a:lnTo>
                  <a:pt x="1020" y="510"/>
                </a:lnTo>
                <a:lnTo>
                  <a:pt x="510" y="1020"/>
                </a:lnTo>
                <a:lnTo>
                  <a:pt x="510" y="1020"/>
                </a:lnTo>
                <a:lnTo>
                  <a:pt x="0" y="510"/>
                </a:lnTo>
                <a:lnTo>
                  <a:pt x="51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Freeform 8"/>
          <p:cNvSpPr/>
          <p:nvPr/>
        </p:nvSpPr>
        <p:spPr bwMode="auto">
          <a:xfrm>
            <a:off x="606750" y="1105193"/>
            <a:ext cx="2536433" cy="2533840"/>
          </a:xfrm>
          <a:custGeom>
            <a:avLst/>
            <a:gdLst>
              <a:gd name="T0" fmla="*/ 929 w 1857"/>
              <a:gd name="T1" fmla="*/ 0 h 1855"/>
              <a:gd name="T2" fmla="*/ 1857 w 1857"/>
              <a:gd name="T3" fmla="*/ 928 h 1855"/>
              <a:gd name="T4" fmla="*/ 929 w 1857"/>
              <a:gd name="T5" fmla="*/ 1855 h 1855"/>
              <a:gd name="T6" fmla="*/ 0 w 1857"/>
              <a:gd name="T7" fmla="*/ 928 h 1855"/>
              <a:gd name="T8" fmla="*/ 929 w 1857"/>
              <a:gd name="T9" fmla="*/ 0 h 1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57" h="1855">
                <a:moveTo>
                  <a:pt x="929" y="0"/>
                </a:moveTo>
                <a:lnTo>
                  <a:pt x="1857" y="928"/>
                </a:lnTo>
                <a:lnTo>
                  <a:pt x="929" y="1855"/>
                </a:lnTo>
                <a:lnTo>
                  <a:pt x="0" y="928"/>
                </a:lnTo>
                <a:lnTo>
                  <a:pt x="929" y="0"/>
                </a:lnTo>
                <a:close/>
              </a:path>
            </a:pathLst>
          </a:custGeom>
          <a:solidFill>
            <a:srgbClr val="0000FF"/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>
              <a:solidFill>
                <a:srgbClr val="0000FF"/>
              </a:solidFill>
            </a:endParaRPr>
          </a:p>
        </p:txBody>
      </p:sp>
      <p:sp>
        <p:nvSpPr>
          <p:cNvPr id="73" name="Freeform 10"/>
          <p:cNvSpPr/>
          <p:nvPr/>
        </p:nvSpPr>
        <p:spPr bwMode="auto">
          <a:xfrm>
            <a:off x="1178376" y="3383599"/>
            <a:ext cx="678927" cy="678963"/>
          </a:xfrm>
          <a:custGeom>
            <a:avLst/>
            <a:gdLst>
              <a:gd name="T0" fmla="*/ 307 w 613"/>
              <a:gd name="T1" fmla="*/ 0 h 613"/>
              <a:gd name="T2" fmla="*/ 613 w 613"/>
              <a:gd name="T3" fmla="*/ 307 h 613"/>
              <a:gd name="T4" fmla="*/ 307 w 613"/>
              <a:gd name="T5" fmla="*/ 613 h 613"/>
              <a:gd name="T6" fmla="*/ 0 w 613"/>
              <a:gd name="T7" fmla="*/ 307 h 613"/>
              <a:gd name="T8" fmla="*/ 307 w 613"/>
              <a:gd name="T9" fmla="*/ 0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3" h="613">
                <a:moveTo>
                  <a:pt x="307" y="0"/>
                </a:moveTo>
                <a:lnTo>
                  <a:pt x="613" y="307"/>
                </a:lnTo>
                <a:lnTo>
                  <a:pt x="307" y="613"/>
                </a:lnTo>
                <a:lnTo>
                  <a:pt x="0" y="307"/>
                </a:lnTo>
                <a:lnTo>
                  <a:pt x="307" y="0"/>
                </a:ln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74" name="Freeform 12"/>
          <p:cNvSpPr/>
          <p:nvPr/>
        </p:nvSpPr>
        <p:spPr bwMode="auto">
          <a:xfrm>
            <a:off x="2793611" y="2458917"/>
            <a:ext cx="811529" cy="809270"/>
          </a:xfrm>
          <a:custGeom>
            <a:avLst/>
            <a:gdLst>
              <a:gd name="T0" fmla="*/ 528 w 1057"/>
              <a:gd name="T1" fmla="*/ 0 h 1054"/>
              <a:gd name="T2" fmla="*/ 1057 w 1057"/>
              <a:gd name="T3" fmla="*/ 527 h 1054"/>
              <a:gd name="T4" fmla="*/ 528 w 1057"/>
              <a:gd name="T5" fmla="*/ 1054 h 1054"/>
              <a:gd name="T6" fmla="*/ 510 w 1057"/>
              <a:gd name="T7" fmla="*/ 1037 h 1054"/>
              <a:gd name="T8" fmla="*/ 0 w 1057"/>
              <a:gd name="T9" fmla="*/ 527 h 1054"/>
              <a:gd name="T10" fmla="*/ 510 w 1057"/>
              <a:gd name="T11" fmla="*/ 17 h 1054"/>
              <a:gd name="T12" fmla="*/ 528 w 1057"/>
              <a:gd name="T13" fmla="*/ 0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7" h="1054">
                <a:moveTo>
                  <a:pt x="528" y="0"/>
                </a:moveTo>
                <a:lnTo>
                  <a:pt x="1057" y="527"/>
                </a:lnTo>
                <a:lnTo>
                  <a:pt x="528" y="1054"/>
                </a:lnTo>
                <a:lnTo>
                  <a:pt x="510" y="1037"/>
                </a:lnTo>
                <a:lnTo>
                  <a:pt x="0" y="527"/>
                </a:lnTo>
                <a:lnTo>
                  <a:pt x="510" y="17"/>
                </a:lnTo>
                <a:lnTo>
                  <a:pt x="528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75" name="Freeform 7"/>
          <p:cNvSpPr/>
          <p:nvPr/>
        </p:nvSpPr>
        <p:spPr bwMode="auto">
          <a:xfrm>
            <a:off x="2744631" y="3147717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76" name="Freeform 7"/>
          <p:cNvSpPr/>
          <p:nvPr/>
        </p:nvSpPr>
        <p:spPr bwMode="auto">
          <a:xfrm>
            <a:off x="1930845" y="832809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15" name="MH_Others_1"/>
          <p:cNvSpPr txBox="1"/>
          <p:nvPr>
            <p:custDataLst>
              <p:tags r:id="rId1"/>
            </p:custDataLst>
          </p:nvPr>
        </p:nvSpPr>
        <p:spPr>
          <a:xfrm>
            <a:off x="853191" y="1756798"/>
            <a:ext cx="2043552" cy="12306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OUT-</a:t>
            </a:r>
            <a:endParaRPr lang="en-US" altLang="zh-CN" sz="4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/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LINE</a:t>
            </a:r>
            <a:endParaRPr lang="en-US" altLang="zh-CN" sz="4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MH_SubTitle_1"/>
          <p:cNvSpPr txBox="1"/>
          <p:nvPr>
            <p:custDataLst>
              <p:tags r:id="rId2"/>
            </p:custDataLst>
          </p:nvPr>
        </p:nvSpPr>
        <p:spPr>
          <a:xfrm>
            <a:off x="3707656" y="987425"/>
            <a:ext cx="5723999" cy="5324475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indent="0" fontAlgn="auto">
              <a:lnSpc>
                <a:spcPct val="150000"/>
              </a:lnSpc>
              <a:buNone/>
            </a:pPr>
            <a:r>
              <a:rPr lang="en-US" altLang="zh-CN" sz="2400" b="1" dirty="0" smtClean="0">
                <a:solidFill>
                  <a:srgbClr val="0000FF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1.   General Introduction To CSNS</a:t>
            </a:r>
            <a:r>
              <a:rPr lang="en-US" altLang="zh-CN" sz="24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-Ⅱ</a:t>
            </a:r>
            <a:endParaRPr lang="en-US" altLang="zh-CN" sz="2400" b="1" dirty="0" smtClean="0">
              <a:solidFill>
                <a:srgbClr val="0000FF"/>
              </a:solidFill>
              <a:latin typeface="Impact" panose="020B0806030902050204" pitchFamily="34" charset="0"/>
              <a:ea typeface="微软雅黑" panose="020B0503020204020204" pitchFamily="34" charset="-122"/>
              <a:sym typeface="+mn-ea"/>
            </a:endParaRPr>
          </a:p>
          <a:p>
            <a:pPr marL="457200" indent="-457200" fontAlgn="auto"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0000FF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2.  The Structure of DSR Cryomodule</a:t>
            </a:r>
            <a:endParaRPr lang="zh-CN" altLang="en-US" sz="2400" b="1" dirty="0" smtClean="0">
              <a:solidFill>
                <a:srgbClr val="0000FF"/>
              </a:solidFill>
              <a:latin typeface="Impact" panose="020B0806030902050204" pitchFamily="34" charset="0"/>
              <a:ea typeface="微软雅黑" panose="020B0503020204020204" pitchFamily="34" charset="-122"/>
              <a:sym typeface="+mn-ea"/>
            </a:endParaRPr>
          </a:p>
          <a:p>
            <a:pPr marL="457200" indent="-457200" fontAlgn="auto"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0000FF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3.</a:t>
            </a:r>
            <a:r>
              <a:rPr lang="en-US" altLang="zh-CN" sz="2400" b="1" dirty="0" smtClean="0">
                <a:solidFill>
                  <a:srgbClr val="0000FF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  The Integration of DSR</a:t>
            </a:r>
            <a:r>
              <a:rPr lang="en-US" altLang="zh-CN" sz="24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400" b="1" dirty="0" smtClean="0">
                <a:solidFill>
                  <a:srgbClr val="0000FF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Cryomodule</a:t>
            </a:r>
            <a:endParaRPr lang="en-US" altLang="zh-CN" sz="2400" b="1" dirty="0" smtClean="0">
              <a:solidFill>
                <a:srgbClr val="0000FF"/>
              </a:solidFill>
              <a:latin typeface="Impact" panose="020B0806030902050204" pitchFamily="34" charset="0"/>
              <a:ea typeface="微软雅黑" panose="020B0503020204020204" pitchFamily="34" charset="-122"/>
              <a:sym typeface="+mn-ea"/>
            </a:endParaRPr>
          </a:p>
          <a:p>
            <a:pPr marL="457200" indent="-457200" fontAlgn="auto"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0000FF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4.  The Future Work</a:t>
            </a:r>
            <a:endParaRPr lang="en-US" altLang="zh-CN" sz="2400" b="1" dirty="0" smtClean="0">
              <a:solidFill>
                <a:srgbClr val="0000FF"/>
              </a:solidFill>
              <a:latin typeface="Impact" panose="020B0806030902050204" pitchFamily="34" charset="0"/>
              <a:ea typeface="微软雅黑" panose="020B0503020204020204" pitchFamily="34" charset="-122"/>
              <a:sym typeface="+mn-ea"/>
            </a:endParaRPr>
          </a:p>
          <a:p>
            <a:pPr marL="457200" indent="-457200" fontAlgn="auto">
              <a:lnSpc>
                <a:spcPct val="150000"/>
              </a:lnSpc>
            </a:pPr>
            <a:endParaRPr lang="zh-CN" altLang="en-US" sz="2400" b="1" dirty="0" smtClean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457200" indent="-457200" fontAlgn="auto">
              <a:lnSpc>
                <a:spcPct val="150000"/>
              </a:lnSpc>
            </a:pPr>
            <a:endParaRPr lang="zh-CN" altLang="en-US" sz="2400" b="1" dirty="0" smtClean="0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  <a:sym typeface="+mn-ea"/>
            </a:endParaRPr>
          </a:p>
          <a:p>
            <a:pPr marL="457200" indent="-457200" fontAlgn="auto">
              <a:lnSpc>
                <a:spcPct val="150000"/>
              </a:lnSpc>
            </a:pPr>
            <a:r>
              <a:rPr lang="zh-CN" altLang="en-US" sz="2400" b="1" dirty="0" smtClean="0"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       </a:t>
            </a:r>
            <a:r>
              <a:rPr lang="en-US" altLang="zh-CN" sz="2400" b="1" dirty="0" smtClean="0"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  </a:t>
            </a:r>
            <a:endParaRPr lang="zh-CN" altLang="en-US" sz="2400" b="1" dirty="0" smtClean="0">
              <a:solidFill>
                <a:srgbClr val="FF0000"/>
              </a:solidFill>
              <a:latin typeface="Impact" panose="020B0806030902050204" pitchFamily="34" charset="0"/>
              <a:ea typeface="微软雅黑" panose="020B0503020204020204" pitchFamily="34" charset="-122"/>
              <a:sym typeface="+mn-ea"/>
            </a:endParaRPr>
          </a:p>
          <a:p>
            <a:pPr marL="457200" indent="-457200" fontAlgn="auto">
              <a:lnSpc>
                <a:spcPct val="150000"/>
              </a:lnSpc>
            </a:pPr>
            <a:endParaRPr lang="zh-CN" altLang="en-US" sz="1800" b="1" dirty="0" smtClean="0">
              <a:latin typeface="Impact" panose="020B0806030902050204" pitchFamily="34" charset="0"/>
              <a:ea typeface="微软雅黑" panose="020B0503020204020204" pitchFamily="34" charset="-122"/>
              <a:sym typeface="+mn-ea"/>
            </a:endParaRPr>
          </a:p>
          <a:p>
            <a:pPr marL="457200" indent="-457200" fontAlgn="auto">
              <a:lnSpc>
                <a:spcPct val="150000"/>
              </a:lnSpc>
            </a:pPr>
            <a:endParaRPr lang="zh-CN" altLang="en-US" sz="1800" b="1" dirty="0" smtClean="0">
              <a:latin typeface="Impact" panose="020B0806030902050204" pitchFamily="34" charset="0"/>
              <a:ea typeface="微软雅黑" panose="020B0503020204020204" pitchFamily="34" charset="-122"/>
              <a:sym typeface="+mn-ea"/>
            </a:endParaRPr>
          </a:p>
          <a:p>
            <a:endParaRPr lang="en-US" altLang="zh-CN" sz="2000" b="1" dirty="0" smtClean="0">
              <a:solidFill>
                <a:srgbClr val="0000FF"/>
              </a:solidFill>
              <a:latin typeface="Impact" panose="020B0806030902050204" pitchFamily="34" charset="0"/>
              <a:ea typeface="微软雅黑" panose="020B0503020204020204" pitchFamily="34" charset="-122"/>
              <a:sym typeface="+mn-ea"/>
            </a:endParaRPr>
          </a:p>
          <a:p>
            <a:endParaRPr lang="zh-CN" altLang="en-US" sz="2000" b="1" dirty="0">
              <a:solidFill>
                <a:srgbClr val="0000FF"/>
              </a:solidFill>
              <a:latin typeface="Impact" panose="020B080603090205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Freeform 7"/>
          <p:cNvSpPr/>
          <p:nvPr/>
        </p:nvSpPr>
        <p:spPr bwMode="auto">
          <a:xfrm>
            <a:off x="209178" y="4598692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1" name="Freeform 7"/>
          <p:cNvSpPr/>
          <p:nvPr/>
        </p:nvSpPr>
        <p:spPr bwMode="auto">
          <a:xfrm>
            <a:off x="264707" y="435299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>
            <a:noAutofit/>
          </a:bodyPr>
          <a:lstStyle/>
          <a:p>
            <a:fld id="{49AE70B2-8BF9-45C0-BB95-33D1B9D3A854}" type="slidenum">
              <a:rPr lang="zh-CN" altLang="en-US" sz="1000" b="1" smtClean="0"/>
            </a:fld>
            <a:endParaRPr lang="zh-CN" altLang="en-US" sz="1000" b="1" dirty="0" smtClean="0"/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539750" y="1635125"/>
            <a:ext cx="8244840" cy="31381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l" fontAlgn="auto">
              <a:lnSpc>
                <a:spcPct val="150000"/>
              </a:lnSpc>
              <a:buNone/>
            </a:pPr>
            <a:r>
              <a:rPr lang="en-US" altLang="zh-CN" sz="4400" b="1" dirty="0" smtClean="0">
                <a:solidFill>
                  <a:srgbClr val="0000FF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1.   General Introduction To CSNS-</a:t>
            </a:r>
            <a:r>
              <a:rPr lang="en-US" altLang="zh-CN" sz="4400" b="1" dirty="0" smtClean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Ⅱ</a:t>
            </a:r>
            <a:endParaRPr lang="en-US" altLang="zh-CN" sz="4400" b="1" dirty="0" smtClean="0">
              <a:solidFill>
                <a:srgbClr val="0000FF"/>
              </a:solidFill>
              <a:latin typeface="Impact" panose="020B0806030902050204" pitchFamily="34" charset="0"/>
              <a:ea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None/>
            </a:pPr>
            <a:endParaRPr lang="en-US" altLang="zh-CN" sz="4400" b="1" dirty="0" smtClean="0">
              <a:solidFill>
                <a:srgbClr val="0000FF"/>
              </a:solidFill>
              <a:latin typeface="Impact" panose="020B0806030902050204" pitchFamily="34" charset="0"/>
              <a:ea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None/>
            </a:pPr>
            <a:endParaRPr lang="zh-CN" altLang="en-US" sz="4400"/>
          </a:p>
        </p:txBody>
      </p:sp>
    </p:spTree>
    <p:custDataLst>
      <p:tags r:id="rId1"/>
    </p:custData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2"/>
          <p:cNvSpPr/>
          <p:nvPr/>
        </p:nvSpPr>
        <p:spPr bwMode="auto">
          <a:xfrm>
            <a:off x="8252173" y="4598867"/>
            <a:ext cx="811529" cy="809270"/>
          </a:xfrm>
          <a:custGeom>
            <a:avLst/>
            <a:gdLst>
              <a:gd name="T0" fmla="*/ 528 w 1057"/>
              <a:gd name="T1" fmla="*/ 0 h 1054"/>
              <a:gd name="T2" fmla="*/ 1057 w 1057"/>
              <a:gd name="T3" fmla="*/ 527 h 1054"/>
              <a:gd name="T4" fmla="*/ 528 w 1057"/>
              <a:gd name="T5" fmla="*/ 1054 h 1054"/>
              <a:gd name="T6" fmla="*/ 510 w 1057"/>
              <a:gd name="T7" fmla="*/ 1037 h 1054"/>
              <a:gd name="T8" fmla="*/ 0 w 1057"/>
              <a:gd name="T9" fmla="*/ 527 h 1054"/>
              <a:gd name="T10" fmla="*/ 510 w 1057"/>
              <a:gd name="T11" fmla="*/ 17 h 1054"/>
              <a:gd name="T12" fmla="*/ 528 w 1057"/>
              <a:gd name="T13" fmla="*/ 0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7" h="1054">
                <a:moveTo>
                  <a:pt x="528" y="0"/>
                </a:moveTo>
                <a:lnTo>
                  <a:pt x="1057" y="527"/>
                </a:lnTo>
                <a:lnTo>
                  <a:pt x="528" y="1054"/>
                </a:lnTo>
                <a:lnTo>
                  <a:pt x="510" y="1037"/>
                </a:lnTo>
                <a:lnTo>
                  <a:pt x="0" y="527"/>
                </a:lnTo>
                <a:lnTo>
                  <a:pt x="510" y="17"/>
                </a:lnTo>
                <a:lnTo>
                  <a:pt x="528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3" name="Freeform 6"/>
          <p:cNvSpPr/>
          <p:nvPr/>
        </p:nvSpPr>
        <p:spPr bwMode="auto">
          <a:xfrm>
            <a:off x="6795922" y="-265654"/>
            <a:ext cx="928063" cy="928114"/>
          </a:xfrm>
          <a:custGeom>
            <a:avLst/>
            <a:gdLst>
              <a:gd name="T0" fmla="*/ 510 w 1020"/>
              <a:gd name="T1" fmla="*/ 0 h 1020"/>
              <a:gd name="T2" fmla="*/ 1020 w 1020"/>
              <a:gd name="T3" fmla="*/ 510 h 1020"/>
              <a:gd name="T4" fmla="*/ 1020 w 1020"/>
              <a:gd name="T5" fmla="*/ 510 h 1020"/>
              <a:gd name="T6" fmla="*/ 510 w 1020"/>
              <a:gd name="T7" fmla="*/ 1020 h 1020"/>
              <a:gd name="T8" fmla="*/ 510 w 1020"/>
              <a:gd name="T9" fmla="*/ 1020 h 1020"/>
              <a:gd name="T10" fmla="*/ 0 w 1020"/>
              <a:gd name="T11" fmla="*/ 510 h 1020"/>
              <a:gd name="T12" fmla="*/ 510 w 1020"/>
              <a:gd name="T1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0" h="1020">
                <a:moveTo>
                  <a:pt x="510" y="0"/>
                </a:moveTo>
                <a:lnTo>
                  <a:pt x="1020" y="510"/>
                </a:lnTo>
                <a:lnTo>
                  <a:pt x="1020" y="510"/>
                </a:lnTo>
                <a:lnTo>
                  <a:pt x="510" y="1020"/>
                </a:lnTo>
                <a:lnTo>
                  <a:pt x="510" y="1020"/>
                </a:lnTo>
                <a:lnTo>
                  <a:pt x="0" y="510"/>
                </a:lnTo>
                <a:lnTo>
                  <a:pt x="510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Freeform 7"/>
          <p:cNvSpPr/>
          <p:nvPr/>
        </p:nvSpPr>
        <p:spPr bwMode="auto">
          <a:xfrm>
            <a:off x="209178" y="4598692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5" name="Freeform 7"/>
          <p:cNvSpPr/>
          <p:nvPr/>
        </p:nvSpPr>
        <p:spPr bwMode="auto">
          <a:xfrm>
            <a:off x="264707" y="301804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pic>
        <p:nvPicPr>
          <p:cNvPr id="10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9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8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899795" y="239238"/>
            <a:ext cx="635635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en-US" altLang="zh-CN" sz="2800" b="1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China Spallation Neutron Source II</a:t>
            </a:r>
            <a:endParaRPr lang="en-US" altLang="zh-CN" sz="2800" b="1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0530" y="771750"/>
            <a:ext cx="8282940" cy="4597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 eaLnBrk="1" hangingPunct="1">
              <a:lnSpc>
                <a:spcPct val="110000"/>
              </a:lnSpc>
              <a:spcBef>
                <a:spcPts val="600"/>
              </a:spcBef>
            </a:pPr>
            <a:endParaRPr lang="zh-CN" altLang="en-US" sz="2000" b="1" dirty="0"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>
            <a:noAutofit/>
          </a:bodyPr>
          <a:lstStyle/>
          <a:p>
            <a:fld id="{49AE70B2-8BF9-45C0-BB95-33D1B9D3A854}" type="slidenum">
              <a:rPr lang="zh-CN" altLang="en-US" sz="1000" b="1" smtClean="0"/>
            </a:fld>
            <a:endParaRPr lang="zh-CN" altLang="en-US" sz="1000" b="1" dirty="0" smtClean="0"/>
          </a:p>
        </p:txBody>
      </p:sp>
      <p:sp>
        <p:nvSpPr>
          <p:cNvPr id="6" name="文本框 5"/>
          <p:cNvSpPr txBox="1"/>
          <p:nvPr/>
        </p:nvSpPr>
        <p:spPr>
          <a:xfrm>
            <a:off x="430530" y="843915"/>
            <a:ext cx="30988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l">
              <a:buFont typeface="Wingdings" panose="05000000000000000000" charset="0"/>
              <a:buNone/>
            </a:pPr>
            <a:endParaRPr lang="en-US" altLang="zh-CN" sz="1200" b="1" u="sng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 algn="l">
              <a:buFont typeface="Wingdings" panose="05000000000000000000" charset="0"/>
              <a:buNone/>
            </a:pPr>
            <a:endParaRPr lang="en-US" altLang="zh-CN" sz="1200" b="1" u="sng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 algn="l">
              <a:buFont typeface="Wingdings" panose="05000000000000000000" charset="0"/>
              <a:buNone/>
            </a:pP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" y="915035"/>
            <a:ext cx="5104130" cy="37064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5" name="表格 4"/>
          <p:cNvGraphicFramePr/>
          <p:nvPr/>
        </p:nvGraphicFramePr>
        <p:xfrm>
          <a:off x="5340350" y="889635"/>
          <a:ext cx="3839845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760"/>
                <a:gridCol w="909955"/>
                <a:gridCol w="913130"/>
              </a:tblGrid>
              <a:tr h="381000"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/>
                        <a:t>Beam </a:t>
                      </a:r>
                      <a:r>
                        <a:rPr lang="en-US" altLang="zh-CN"/>
                        <a:t>Parameters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altLang="zh-CN"/>
                        <a:t>CSNS-</a:t>
                      </a:r>
                      <a:r>
                        <a:rPr lang="en-US" altLang="zh-CN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Ⅰ</a:t>
                      </a:r>
                      <a:endParaRPr lang="en-US" altLang="zh-CN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350">
                          <a:sym typeface="+mn-ea"/>
                        </a:rPr>
                        <a:t>CSNS-</a:t>
                      </a:r>
                      <a:r>
                        <a:rPr lang="en-US" altLang="zh-CN" sz="135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Ⅱ</a:t>
                      </a:r>
                      <a:endParaRPr lang="en-US" altLang="zh-CN" sz="135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b="1"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Beam Power On Target</a:t>
                      </a:r>
                      <a:endParaRPr lang="en-US" altLang="zh-CN" b="1"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b="1"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（</a:t>
                      </a:r>
                      <a:r>
                        <a:rPr lang="en-US" altLang="zh-CN" b="1"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kW</a:t>
                      </a:r>
                      <a:r>
                        <a:rPr lang="zh-CN" altLang="en-US" b="1"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）</a:t>
                      </a:r>
                      <a:endParaRPr lang="zh-CN" altLang="en-US" b="1"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100</a:t>
                      </a:r>
                      <a:endParaRPr lang="en-US" altLang="zh-CN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500</a:t>
                      </a:r>
                      <a:endParaRPr lang="en-US" altLang="zh-CN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Average Beam Current</a:t>
                      </a:r>
                      <a:endParaRPr lang="en-US" altLang="zh-CN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（</a:t>
                      </a:r>
                      <a:r>
                        <a:rPr lang="zh-CN" altLang="en-US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μ</a:t>
                      </a:r>
                      <a:r>
                        <a:rPr lang="en-US" altLang="zh-CN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A</a:t>
                      </a:r>
                      <a:r>
                        <a:rPr lang="zh-CN" altLang="en-US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）</a:t>
                      </a:r>
                      <a:endParaRPr lang="zh-CN" altLang="en-US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62.5</a:t>
                      </a:r>
                      <a:endParaRPr lang="en-US" altLang="zh-CN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312.5</a:t>
                      </a:r>
                      <a:endParaRPr lang="en-US" altLang="zh-CN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Linac Energy</a:t>
                      </a:r>
                      <a:endParaRPr lang="en-US" altLang="zh-CN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（</a:t>
                      </a:r>
                      <a:r>
                        <a:rPr lang="en-US" altLang="zh-CN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MeV</a:t>
                      </a:r>
                      <a:r>
                        <a:rPr lang="zh-CN" altLang="en-US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）</a:t>
                      </a:r>
                      <a:endParaRPr lang="zh-CN" altLang="en-US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80</a:t>
                      </a:r>
                      <a:endParaRPr lang="en-US" altLang="zh-CN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300</a:t>
                      </a:r>
                      <a:endParaRPr lang="en-US" altLang="zh-CN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Micropulse Ave Current</a:t>
                      </a:r>
                      <a:endParaRPr lang="en-US" altLang="zh-CN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（</a:t>
                      </a:r>
                      <a:r>
                        <a:rPr lang="en-US" altLang="zh-CN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mA</a:t>
                      </a:r>
                      <a:r>
                        <a:rPr lang="zh-CN" altLang="en-US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）</a:t>
                      </a:r>
                      <a:endParaRPr lang="zh-CN" altLang="en-US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15</a:t>
                      </a:r>
                      <a:endParaRPr lang="en-US" altLang="zh-CN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40</a:t>
                      </a:r>
                      <a:endParaRPr lang="en-US" altLang="zh-CN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Linac RF Frequency</a:t>
                      </a:r>
                      <a:endParaRPr lang="en-US" altLang="zh-CN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(MHz)</a:t>
                      </a:r>
                      <a:endParaRPr lang="en-US" altLang="zh-CN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324</a:t>
                      </a:r>
                      <a:endParaRPr lang="en-US" altLang="zh-CN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324/648</a:t>
                      </a:r>
                      <a:endParaRPr lang="en-US" altLang="zh-CN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Linac Beam Width</a:t>
                      </a:r>
                      <a:endParaRPr lang="en-US" altLang="zh-CN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（</a:t>
                      </a:r>
                      <a:r>
                        <a:rPr lang="zh-CN" altLang="en-US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μ</a:t>
                      </a:r>
                      <a:r>
                        <a:rPr lang="en-US" altLang="zh-CN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S)</a:t>
                      </a:r>
                      <a:endParaRPr lang="en-US" altLang="zh-CN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400</a:t>
                      </a:r>
                      <a:endParaRPr lang="en-US" altLang="zh-CN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600</a:t>
                      </a:r>
                      <a:endParaRPr lang="en-US" altLang="zh-CN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Pulse Repetition Rate</a:t>
                      </a:r>
                      <a:endParaRPr lang="en-US" altLang="zh-CN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（</a:t>
                      </a:r>
                      <a:r>
                        <a:rPr lang="en-US" altLang="zh-CN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Hz</a:t>
                      </a:r>
                      <a:r>
                        <a:rPr lang="zh-CN" altLang="en-US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）</a:t>
                      </a:r>
                      <a:endParaRPr lang="zh-CN" altLang="en-US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25</a:t>
                      </a:r>
                      <a:endParaRPr lang="en-US" altLang="zh-CN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25</a:t>
                      </a:r>
                      <a:endParaRPr lang="en-US" altLang="zh-CN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2"/>
          <p:cNvSpPr/>
          <p:nvPr/>
        </p:nvSpPr>
        <p:spPr bwMode="auto">
          <a:xfrm>
            <a:off x="8252173" y="4598867"/>
            <a:ext cx="811529" cy="809270"/>
          </a:xfrm>
          <a:custGeom>
            <a:avLst/>
            <a:gdLst>
              <a:gd name="T0" fmla="*/ 528 w 1057"/>
              <a:gd name="T1" fmla="*/ 0 h 1054"/>
              <a:gd name="T2" fmla="*/ 1057 w 1057"/>
              <a:gd name="T3" fmla="*/ 527 h 1054"/>
              <a:gd name="T4" fmla="*/ 528 w 1057"/>
              <a:gd name="T5" fmla="*/ 1054 h 1054"/>
              <a:gd name="T6" fmla="*/ 510 w 1057"/>
              <a:gd name="T7" fmla="*/ 1037 h 1054"/>
              <a:gd name="T8" fmla="*/ 0 w 1057"/>
              <a:gd name="T9" fmla="*/ 527 h 1054"/>
              <a:gd name="T10" fmla="*/ 510 w 1057"/>
              <a:gd name="T11" fmla="*/ 17 h 1054"/>
              <a:gd name="T12" fmla="*/ 528 w 1057"/>
              <a:gd name="T13" fmla="*/ 0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7" h="1054">
                <a:moveTo>
                  <a:pt x="528" y="0"/>
                </a:moveTo>
                <a:lnTo>
                  <a:pt x="1057" y="527"/>
                </a:lnTo>
                <a:lnTo>
                  <a:pt x="528" y="1054"/>
                </a:lnTo>
                <a:lnTo>
                  <a:pt x="510" y="1037"/>
                </a:lnTo>
                <a:lnTo>
                  <a:pt x="0" y="527"/>
                </a:lnTo>
                <a:lnTo>
                  <a:pt x="510" y="17"/>
                </a:lnTo>
                <a:lnTo>
                  <a:pt x="528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3" name="Freeform 6"/>
          <p:cNvSpPr/>
          <p:nvPr/>
        </p:nvSpPr>
        <p:spPr bwMode="auto">
          <a:xfrm>
            <a:off x="6795922" y="-265654"/>
            <a:ext cx="928063" cy="928114"/>
          </a:xfrm>
          <a:custGeom>
            <a:avLst/>
            <a:gdLst>
              <a:gd name="T0" fmla="*/ 510 w 1020"/>
              <a:gd name="T1" fmla="*/ 0 h 1020"/>
              <a:gd name="T2" fmla="*/ 1020 w 1020"/>
              <a:gd name="T3" fmla="*/ 510 h 1020"/>
              <a:gd name="T4" fmla="*/ 1020 w 1020"/>
              <a:gd name="T5" fmla="*/ 510 h 1020"/>
              <a:gd name="T6" fmla="*/ 510 w 1020"/>
              <a:gd name="T7" fmla="*/ 1020 h 1020"/>
              <a:gd name="T8" fmla="*/ 510 w 1020"/>
              <a:gd name="T9" fmla="*/ 1020 h 1020"/>
              <a:gd name="T10" fmla="*/ 0 w 1020"/>
              <a:gd name="T11" fmla="*/ 510 h 1020"/>
              <a:gd name="T12" fmla="*/ 510 w 1020"/>
              <a:gd name="T1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0" h="1020">
                <a:moveTo>
                  <a:pt x="510" y="0"/>
                </a:moveTo>
                <a:lnTo>
                  <a:pt x="1020" y="510"/>
                </a:lnTo>
                <a:lnTo>
                  <a:pt x="1020" y="510"/>
                </a:lnTo>
                <a:lnTo>
                  <a:pt x="510" y="1020"/>
                </a:lnTo>
                <a:lnTo>
                  <a:pt x="510" y="1020"/>
                </a:lnTo>
                <a:lnTo>
                  <a:pt x="0" y="510"/>
                </a:lnTo>
                <a:lnTo>
                  <a:pt x="510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Freeform 7"/>
          <p:cNvSpPr/>
          <p:nvPr/>
        </p:nvSpPr>
        <p:spPr bwMode="auto">
          <a:xfrm>
            <a:off x="209178" y="4598692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5" name="Freeform 7"/>
          <p:cNvSpPr/>
          <p:nvPr/>
        </p:nvSpPr>
        <p:spPr bwMode="auto">
          <a:xfrm>
            <a:off x="264707" y="301804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pic>
        <p:nvPicPr>
          <p:cNvPr id="10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9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8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899795" y="239238"/>
            <a:ext cx="635635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en-US" altLang="zh-CN" sz="2800" b="1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China Spallation Neutron Source II</a:t>
            </a:r>
            <a:endParaRPr lang="en-US" altLang="zh-CN" sz="2800" b="1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19885" y="761365"/>
            <a:ext cx="5601970" cy="4597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zh-CN" sz="20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Upgrade scheme of linear accelerator for CSNS-II</a:t>
            </a:r>
            <a:endParaRPr lang="zh-CN" altLang="en-US" sz="2000" b="1" dirty="0"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>
            <a:noAutofit/>
          </a:bodyPr>
          <a:lstStyle/>
          <a:p>
            <a:fld id="{49AE70B2-8BF9-45C0-BB95-33D1B9D3A854}" type="slidenum">
              <a:rPr lang="zh-CN" altLang="en-US" sz="1000" b="1" smtClean="0"/>
            </a:fld>
            <a:endParaRPr lang="zh-CN" altLang="en-US" sz="1000" b="1" dirty="0" smtClean="0"/>
          </a:p>
        </p:txBody>
      </p:sp>
      <p:sp>
        <p:nvSpPr>
          <p:cNvPr id="6" name="文本框 5"/>
          <p:cNvSpPr txBox="1"/>
          <p:nvPr/>
        </p:nvSpPr>
        <p:spPr>
          <a:xfrm>
            <a:off x="430530" y="843915"/>
            <a:ext cx="30988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l">
              <a:buFont typeface="Wingdings" panose="05000000000000000000" charset="0"/>
              <a:buNone/>
            </a:pPr>
            <a:endParaRPr lang="en-US" altLang="zh-CN" sz="1200" b="1" u="sng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 algn="l">
              <a:buFont typeface="Wingdings" panose="05000000000000000000" charset="0"/>
              <a:buNone/>
            </a:pPr>
            <a:endParaRPr lang="en-US" altLang="zh-CN" sz="1200" b="1" u="sng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 algn="l">
              <a:buFont typeface="Wingdings" panose="05000000000000000000" charset="0"/>
              <a:buNone/>
            </a:pP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7950" y="1203325"/>
            <a:ext cx="8676005" cy="1745774"/>
            <a:chOff x="211524" y="1484784"/>
            <a:chExt cx="9196844" cy="2255226"/>
          </a:xfrm>
        </p:grpSpPr>
        <p:cxnSp>
          <p:nvCxnSpPr>
            <p:cNvPr id="8" name="直接连接符 7"/>
            <p:cNvCxnSpPr/>
            <p:nvPr/>
          </p:nvCxnSpPr>
          <p:spPr>
            <a:xfrm flipV="1">
              <a:off x="427548" y="2071383"/>
              <a:ext cx="8490810" cy="12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: 圆角 5"/>
            <p:cNvSpPr/>
            <p:nvPr/>
          </p:nvSpPr>
          <p:spPr>
            <a:xfrm>
              <a:off x="2205307" y="1865406"/>
              <a:ext cx="897943" cy="432301"/>
            </a:xfrm>
            <a:prstGeom prst="roundRect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FF0000"/>
                  </a:highlight>
                  <a:uLnTx/>
                  <a:uFillTx/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</a:rPr>
                <a:t>MEBT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FF0000"/>
                </a:highlight>
                <a:uLnTx/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endParaRPr>
            </a:p>
          </p:txBody>
        </p:sp>
        <p:sp>
          <p:nvSpPr>
            <p:cNvPr id="12" name="矩形: 圆角 6"/>
            <p:cNvSpPr/>
            <p:nvPr/>
          </p:nvSpPr>
          <p:spPr>
            <a:xfrm>
              <a:off x="1247728" y="1855359"/>
              <a:ext cx="792088" cy="432048"/>
            </a:xfrm>
            <a:prstGeom prst="roundRect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FF0000"/>
                  </a:highlight>
                  <a:uLnTx/>
                  <a:uFillTx/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</a:rPr>
                <a:t>RFQ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FF0000"/>
                </a:highlight>
                <a:uLnTx/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endParaRPr>
            </a:p>
          </p:txBody>
        </p:sp>
        <p:sp>
          <p:nvSpPr>
            <p:cNvPr id="13" name="矩形: 圆角 7"/>
            <p:cNvSpPr/>
            <p:nvPr/>
          </p:nvSpPr>
          <p:spPr>
            <a:xfrm>
              <a:off x="211524" y="1865339"/>
              <a:ext cx="792088" cy="432048"/>
            </a:xfrm>
            <a:prstGeom prst="roundRect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FF0000"/>
                  </a:highlight>
                  <a:uLnTx/>
                  <a:uFillTx/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</a:rPr>
                <a:t>H</a:t>
              </a:r>
              <a:r>
                <a:rPr kumimoji="0" lang="en-US" altLang="zh-CN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FF0000"/>
                  </a:highlight>
                  <a:uLnTx/>
                  <a:uFillTx/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</a:rPr>
                <a:t>-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FF0000"/>
                </a:highlight>
                <a:uLnTx/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endParaRPr>
            </a:p>
          </p:txBody>
        </p:sp>
        <p:sp>
          <p:nvSpPr>
            <p:cNvPr id="14" name="矩形: 圆角 8"/>
            <p:cNvSpPr/>
            <p:nvPr/>
          </p:nvSpPr>
          <p:spPr>
            <a:xfrm>
              <a:off x="3287688" y="1865339"/>
              <a:ext cx="792088" cy="432048"/>
            </a:xfrm>
            <a:prstGeom prst="roundRect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FF0000"/>
                  </a:highlight>
                  <a:uLnTx/>
                  <a:uFillTx/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</a:rPr>
                <a:t>DTL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FF0000"/>
                </a:highlight>
                <a:uLnTx/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endParaRPr>
            </a:p>
          </p:txBody>
        </p:sp>
        <p:sp>
          <p:nvSpPr>
            <p:cNvPr id="15" name="矩形: 圆角 9"/>
            <p:cNvSpPr/>
            <p:nvPr/>
          </p:nvSpPr>
          <p:spPr>
            <a:xfrm>
              <a:off x="5987988" y="1865339"/>
              <a:ext cx="972108" cy="43204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dir="2700000" sx="1000" sy="1000" algn="tl">
                    <a:srgbClr val="FFFFFF"/>
                  </a:outerShdw>
                </a:effectLst>
                <a:highlight>
                  <a:srgbClr val="FF0000"/>
                </a:highlight>
                <a:uLnTx/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7165840" y="1865339"/>
              <a:ext cx="2242528" cy="432301"/>
              <a:chOff x="7165840" y="1865339"/>
              <a:chExt cx="2242528" cy="432301"/>
            </a:xfrm>
          </p:grpSpPr>
          <p:sp>
            <p:nvSpPr>
              <p:cNvPr id="17" name="矩形: 圆角 21"/>
              <p:cNvSpPr/>
              <p:nvPr/>
            </p:nvSpPr>
            <p:spPr>
              <a:xfrm>
                <a:off x="7165840" y="1865339"/>
                <a:ext cx="831977" cy="432301"/>
              </a:xfrm>
              <a:prstGeom prst="roundRect">
                <a:avLst/>
              </a:prstGeom>
              <a:solidFill>
                <a:srgbClr val="FF0000"/>
              </a:solidFill>
              <a:ln w="381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FF0000"/>
                    </a:highlight>
                    <a:uLnTx/>
                    <a:uFillTx/>
                    <a:latin typeface="Times New Roman" panose="02020603050405020304" charset="0"/>
                    <a:ea typeface="楷体" panose="02010609060101010101" charset="-122"/>
                    <a:cs typeface="Times New Roman" panose="02020603050405020304" charset="0"/>
                  </a:rPr>
                  <a:t>LRBT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FF0000"/>
                  </a:highlight>
                  <a:uLnTx/>
                  <a:uFillTx/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8428348" y="1865339"/>
                <a:ext cx="980020" cy="432048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FF0000"/>
                    </a:highlight>
                    <a:uLnTx/>
                    <a:uFillTx/>
                    <a:latin typeface="Times New Roman" panose="02020603050405020304" charset="0"/>
                    <a:ea typeface="楷体" panose="02010609060101010101" charset="-122"/>
                    <a:cs typeface="Times New Roman" panose="02020603050405020304" charset="0"/>
                  </a:rPr>
                  <a:t>RCS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FF0000"/>
                  </a:highlight>
                  <a:uLnTx/>
                  <a:uFillTx/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6097840" y="1793465"/>
              <a:ext cx="792088" cy="555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Elliptical cavities</a:t>
              </a:r>
              <a:endPara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sp>
          <p:nvSpPr>
            <p:cNvPr id="20" name="矩形: 圆角 12"/>
            <p:cNvSpPr/>
            <p:nvPr/>
          </p:nvSpPr>
          <p:spPr>
            <a:xfrm>
              <a:off x="4439815" y="1865339"/>
              <a:ext cx="1074821" cy="43204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dir="2700000" sx="1000" sy="1000" algn="tl">
                    <a:srgbClr val="FFFFFF"/>
                  </a:outerShdw>
                </a:effectLst>
                <a:highlight>
                  <a:srgbClr val="FF0000"/>
                </a:highlight>
                <a:uLnTx/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304686" y="1803767"/>
              <a:ext cx="1375882" cy="555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Double-Spoke cavities</a:t>
              </a:r>
              <a:endPara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5456276" y="2230647"/>
              <a:ext cx="2075038" cy="15093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l-GR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β</a:t>
              </a:r>
              <a:r>
                <a:rPr kumimoji="0" lang="en-US" altLang="zh-CN" sz="1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g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=0.62</a:t>
              </a:r>
              <a:endPara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648MHz</a:t>
              </a:r>
              <a:endPara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400" b="1" dirty="0">
                  <a:solidFill>
                    <a:srgbClr val="000000"/>
                  </a:solidFill>
                  <a:latin typeface="Times New Roman" panose="02020603050405020304" charset="0"/>
                  <a:ea typeface="MS PGothic" panose="020B0600070205080204" pitchFamily="34" charset="-128"/>
                  <a:cs typeface="Times New Roman" panose="02020603050405020304" charset="0"/>
                </a:rPr>
                <a:t>8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MS PGothic" panose="020B0600070205080204" pitchFamily="34" charset="-128"/>
                  <a:cs typeface="Times New Roman" panose="02020603050405020304" charset="0"/>
                </a:rPr>
                <a:t>cryomodules</a:t>
              </a:r>
              <a:endPara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MS PGothic" panose="020B0600070205080204" pitchFamily="34" charset="-128"/>
                <a:cs typeface="Times New Roman" panose="0202060305040502030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400" b="1" dirty="0">
                  <a:solidFill>
                    <a:srgbClr val="000000"/>
                  </a:solidFill>
                  <a:latin typeface="Times New Roman" panose="02020603050405020304" charset="0"/>
                  <a:ea typeface="MS PGothic" panose="020B0600070205080204" pitchFamily="34" charset="-128"/>
                  <a:cs typeface="Times New Roman" panose="02020603050405020304" charset="0"/>
                </a:rPr>
                <a:t>3</a:t>
              </a:r>
              <a:r>
                <a:rPr kumimoji="0" lang="en-US" altLang="zh-CN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MS PGothic" panose="020B0600070205080204" pitchFamily="34" charset="-128"/>
                  <a:cs typeface="Times New Roman" panose="02020603050405020304" charset="0"/>
                </a:rPr>
                <a:t>cav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MS PGothic" panose="020B0600070205080204" pitchFamily="34" charset="-128"/>
                  <a:cs typeface="Times New Roman" panose="02020603050405020304" charset="0"/>
                </a:rPr>
                <a:t>/cryomodule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MS PGothic" panose="020B0600070205080204" pitchFamily="34" charset="-128"/>
                <a:cs typeface="Times New Roman" panose="0202060305040502030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MS PGothic" panose="020B0600070205080204" pitchFamily="34" charset="-128"/>
                <a:cs typeface="Times New Roman" panose="02020603050405020304" charset="0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989075" y="2253070"/>
              <a:ext cx="1944216" cy="12312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l-GR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β</a:t>
              </a:r>
              <a:r>
                <a:rPr kumimoji="0" lang="en-US" altLang="zh-CN" sz="1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0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=0.5</a:t>
              </a:r>
              <a:endPara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324MHz</a:t>
              </a:r>
              <a:endPara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MS PGothic" panose="020B0600070205080204" pitchFamily="34" charset="-128"/>
                  <a:cs typeface="Times New Roman" panose="02020603050405020304" charset="0"/>
                </a:rPr>
                <a:t>10cryomodules</a:t>
              </a:r>
              <a:endPara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MS PGothic" panose="020B0600070205080204" pitchFamily="34" charset="-128"/>
                <a:cs typeface="Times New Roman" panose="0202060305040502030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MS PGothic" panose="020B0600070205080204" pitchFamily="34" charset="-128"/>
                  <a:cs typeface="Times New Roman" panose="02020603050405020304" charset="0"/>
                </a:rPr>
                <a:t>2 </a:t>
              </a:r>
              <a:r>
                <a:rPr lang="en-US" altLang="zh-CN" sz="1400" b="1" dirty="0">
                  <a:solidFill>
                    <a:srgbClr val="000000"/>
                  </a:solidFill>
                  <a:latin typeface="Times New Roman" panose="02020603050405020304" charset="0"/>
                  <a:ea typeface="MS PGothic" panose="020B0600070205080204" pitchFamily="34" charset="-128"/>
                  <a:cs typeface="Times New Roman" panose="02020603050405020304" charset="0"/>
                </a:rPr>
                <a:t>DSR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MS PGothic" panose="020B0600070205080204" pitchFamily="34" charset="-128"/>
                  <a:cs typeface="Times New Roman" panose="02020603050405020304" charset="0"/>
                </a:rPr>
                <a:t>/cryomodule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MS PGothic" panose="020B0600070205080204" pitchFamily="34" charset="-128"/>
                <a:cs typeface="Times New Roman" panose="02020603050405020304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44620" y="1486608"/>
              <a:ext cx="792088" cy="396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50keV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799683" y="1486608"/>
              <a:ext cx="792088" cy="396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3MeV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815907" y="1486608"/>
              <a:ext cx="864096" cy="396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80MeV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5123892" y="1486608"/>
              <a:ext cx="972108" cy="396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400" b="1" dirty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165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MeV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6582054" y="1484784"/>
              <a:ext cx="972108" cy="396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300MeV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7315" y="3303270"/>
            <a:ext cx="3318510" cy="1287145"/>
            <a:chOff x="5366271" y="3861048"/>
            <a:chExt cx="3517151" cy="1371860"/>
          </a:xfrm>
        </p:grpSpPr>
        <p:grpSp>
          <p:nvGrpSpPr>
            <p:cNvPr id="34" name="组合 33"/>
            <p:cNvGrpSpPr/>
            <p:nvPr/>
          </p:nvGrpSpPr>
          <p:grpSpPr>
            <a:xfrm>
              <a:off x="5366271" y="3877526"/>
              <a:ext cx="3517151" cy="1355382"/>
              <a:chOff x="1338947" y="3634726"/>
              <a:chExt cx="3517151" cy="1355382"/>
            </a:xfrm>
          </p:grpSpPr>
          <p:pic>
            <p:nvPicPr>
              <p:cNvPr id="35" name="图片 34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7481" l="9672" r="96546">
                            <a14:backgroundMark x1="87565" y1="37531" x2="92055" y2="37280"/>
                            <a14:backgroundMark x1="86183" y1="36776" x2="92746" y2="41058"/>
                            <a14:backgroundMark x1="93955" y1="31486" x2="85147" y2="40050"/>
                            <a14:backgroundMark x1="86183" y1="31990" x2="87737" y2="41562"/>
                            <a14:backgroundMark x1="93610" y1="70277" x2="86183" y2="75063"/>
                            <a14:backgroundMark x1="88601" y1="77330" x2="93092" y2="78841"/>
                            <a14:backgroundMark x1="88256" y1="85139" x2="88601" y2="72796"/>
                            <a14:backgroundMark x1="15889" y1="40806" x2="15717" y2="28715"/>
                            <a14:backgroundMark x1="19171" y1="38035" x2="18307" y2="30730"/>
                            <a14:backgroundMark x1="15889" y1="70277" x2="15371" y2="85390"/>
                          </a14:backgroundRemoval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38947" y="3634726"/>
                <a:ext cx="1960725" cy="1340539"/>
              </a:xfrm>
              <a:prstGeom prst="rect">
                <a:avLst/>
              </a:prstGeom>
            </p:spPr>
          </p:pic>
          <p:pic>
            <p:nvPicPr>
              <p:cNvPr id="36" name="图片 35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7481" l="9672" r="96546">
                            <a14:backgroundMark x1="87565" y1="37531" x2="92055" y2="37280"/>
                            <a14:backgroundMark x1="86183" y1="36776" x2="92746" y2="41058"/>
                            <a14:backgroundMark x1="93955" y1="31486" x2="85147" y2="40050"/>
                            <a14:backgroundMark x1="86183" y1="31990" x2="87737" y2="41562"/>
                            <a14:backgroundMark x1="93610" y1="70277" x2="86183" y2="75063"/>
                            <a14:backgroundMark x1="88601" y1="77330" x2="93092" y2="78841"/>
                            <a14:backgroundMark x1="88256" y1="85139" x2="88601" y2="72796"/>
                            <a14:backgroundMark x1="15889" y1="40806" x2="15717" y2="28715"/>
                            <a14:backgroundMark x1="19171" y1="38035" x2="18307" y2="30730"/>
                            <a14:backgroundMark x1="15889" y1="70277" x2="15371" y2="85390"/>
                          </a14:backgroundRemoval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895373" y="3649569"/>
                <a:ext cx="1960725" cy="1340539"/>
              </a:xfrm>
              <a:prstGeom prst="rect">
                <a:avLst/>
              </a:prstGeom>
            </p:spPr>
          </p:pic>
        </p:grpSp>
        <p:sp>
          <p:nvSpPr>
            <p:cNvPr id="37" name="流程图: 过程 36"/>
            <p:cNvSpPr/>
            <p:nvPr/>
          </p:nvSpPr>
          <p:spPr>
            <a:xfrm>
              <a:off x="5505165" y="3861048"/>
              <a:ext cx="3239365" cy="1337999"/>
            </a:xfrm>
            <a:prstGeom prst="flowChartProcess">
              <a:avLst/>
            </a:prstGeom>
            <a:noFill/>
            <a:ln w="38100">
              <a:solidFill>
                <a:srgbClr val="FF33C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楷体" panose="02010609060101010101" charset="-122"/>
                <a:cs typeface="+mn-cs"/>
              </a:endParaRPr>
            </a:p>
          </p:txBody>
        </p:sp>
      </p:grpSp>
      <p:cxnSp>
        <p:nvCxnSpPr>
          <p:cNvPr id="39" name="直接箭头连接符 38"/>
          <p:cNvCxnSpPr/>
          <p:nvPr/>
        </p:nvCxnSpPr>
        <p:spPr>
          <a:xfrm flipH="1">
            <a:off x="2771749" y="2643300"/>
            <a:ext cx="935990" cy="648335"/>
          </a:xfrm>
          <a:prstGeom prst="straightConnector1">
            <a:avLst/>
          </a:prstGeom>
          <a:noFill/>
          <a:ln w="38100">
            <a:solidFill>
              <a:srgbClr val="FF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0" name="直接箭头连接符 39"/>
          <p:cNvCxnSpPr/>
          <p:nvPr/>
        </p:nvCxnSpPr>
        <p:spPr>
          <a:xfrm>
            <a:off x="6732178" y="2653365"/>
            <a:ext cx="864235" cy="638175"/>
          </a:xfrm>
          <a:prstGeom prst="straightConnector1">
            <a:avLst/>
          </a:prstGeom>
          <a:noFill/>
          <a:ln w="38100">
            <a:solidFill>
              <a:srgbClr val="FF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1" name="文本框 40"/>
          <p:cNvSpPr txBox="1"/>
          <p:nvPr/>
        </p:nvSpPr>
        <p:spPr>
          <a:xfrm>
            <a:off x="3275965" y="3758565"/>
            <a:ext cx="883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az-Cyrl-AZ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Х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79070" y="4631055"/>
            <a:ext cx="34493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Double-Spoke Resonator(DSR)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55" y="3264535"/>
            <a:ext cx="4520565" cy="1325880"/>
          </a:xfrm>
          <a:prstGeom prst="rect">
            <a:avLst/>
          </a:prstGeom>
        </p:spPr>
      </p:pic>
      <p:sp>
        <p:nvSpPr>
          <p:cNvPr id="44" name="文本框 43"/>
          <p:cNvSpPr txBox="1"/>
          <p:nvPr/>
        </p:nvSpPr>
        <p:spPr>
          <a:xfrm>
            <a:off x="1299845" y="2950210"/>
            <a:ext cx="1094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 err="1"/>
              <a:t>324MHz</a:t>
            </a:r>
            <a:endParaRPr lang="zh-CN" altLang="en-US" dirty="0"/>
          </a:p>
        </p:txBody>
      </p:sp>
      <p:sp>
        <p:nvSpPr>
          <p:cNvPr id="45" name="文本框 44"/>
          <p:cNvSpPr txBox="1"/>
          <p:nvPr/>
        </p:nvSpPr>
        <p:spPr>
          <a:xfrm>
            <a:off x="5796280" y="2923540"/>
            <a:ext cx="1094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 err="1"/>
              <a:t>648MHz</a:t>
            </a:r>
            <a:endParaRPr lang="zh-CN" altLang="en-US" dirty="0"/>
          </a:p>
        </p:txBody>
      </p:sp>
      <p:sp>
        <p:nvSpPr>
          <p:cNvPr id="46" name="文本框 45"/>
          <p:cNvSpPr txBox="1"/>
          <p:nvPr/>
        </p:nvSpPr>
        <p:spPr>
          <a:xfrm>
            <a:off x="8676640" y="3651885"/>
            <a:ext cx="883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az-Cyrl-AZ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Х</a:t>
            </a:r>
            <a:r>
              <a:rPr kumimoji="0" lang="en-US" altLang="az-Cyrl-AZ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</a:t>
            </a:r>
            <a:endParaRPr kumimoji="0" lang="en-US" altLang="az-Cyrl-AZ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4872355" y="4628515"/>
            <a:ext cx="34493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6-Cell Elliptical Resonator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899795" y="1491615"/>
            <a:ext cx="7682865" cy="30460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l" fontAlgn="auto">
              <a:lnSpc>
                <a:spcPct val="150000"/>
              </a:lnSpc>
              <a:buNone/>
            </a:pPr>
            <a:r>
              <a:rPr lang="en-US" altLang="zh-CN" sz="4000" b="1" dirty="0" smtClean="0">
                <a:solidFill>
                  <a:srgbClr val="0000FF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2.   </a:t>
            </a:r>
            <a:r>
              <a:rPr lang="en-US" altLang="zh-CN" sz="4000" b="1" dirty="0" smtClean="0">
                <a:solidFill>
                  <a:srgbClr val="0000FF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The Structure of DSR Cryomodule</a:t>
            </a:r>
            <a:endParaRPr lang="en-US" altLang="zh-CN" sz="4000" b="1" dirty="0" smtClean="0">
              <a:solidFill>
                <a:srgbClr val="0000FF"/>
              </a:solidFill>
              <a:latin typeface="Impact" panose="020B0806030902050204" pitchFamily="34" charset="0"/>
              <a:ea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None/>
            </a:pPr>
            <a:endParaRPr lang="en-US" altLang="zh-CN" sz="4400" b="1" dirty="0" smtClean="0">
              <a:solidFill>
                <a:srgbClr val="0000FF"/>
              </a:solidFill>
              <a:latin typeface="Impact" panose="020B0806030902050204" pitchFamily="34" charset="0"/>
              <a:ea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None/>
            </a:pPr>
            <a:endParaRPr lang="zh-CN" altLang="en-US" sz="4400"/>
          </a:p>
        </p:txBody>
      </p:sp>
    </p:spTree>
    <p:custDataLst>
      <p:tags r:id="rId1"/>
    </p:custData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2"/>
          <p:cNvSpPr/>
          <p:nvPr/>
        </p:nvSpPr>
        <p:spPr bwMode="auto">
          <a:xfrm>
            <a:off x="8252173" y="4598867"/>
            <a:ext cx="811529" cy="809270"/>
          </a:xfrm>
          <a:custGeom>
            <a:avLst/>
            <a:gdLst>
              <a:gd name="T0" fmla="*/ 528 w 1057"/>
              <a:gd name="T1" fmla="*/ 0 h 1054"/>
              <a:gd name="T2" fmla="*/ 1057 w 1057"/>
              <a:gd name="T3" fmla="*/ 527 h 1054"/>
              <a:gd name="T4" fmla="*/ 528 w 1057"/>
              <a:gd name="T5" fmla="*/ 1054 h 1054"/>
              <a:gd name="T6" fmla="*/ 510 w 1057"/>
              <a:gd name="T7" fmla="*/ 1037 h 1054"/>
              <a:gd name="T8" fmla="*/ 0 w 1057"/>
              <a:gd name="T9" fmla="*/ 527 h 1054"/>
              <a:gd name="T10" fmla="*/ 510 w 1057"/>
              <a:gd name="T11" fmla="*/ 17 h 1054"/>
              <a:gd name="T12" fmla="*/ 528 w 1057"/>
              <a:gd name="T13" fmla="*/ 0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7" h="1054">
                <a:moveTo>
                  <a:pt x="528" y="0"/>
                </a:moveTo>
                <a:lnTo>
                  <a:pt x="1057" y="527"/>
                </a:lnTo>
                <a:lnTo>
                  <a:pt x="528" y="1054"/>
                </a:lnTo>
                <a:lnTo>
                  <a:pt x="510" y="1037"/>
                </a:lnTo>
                <a:lnTo>
                  <a:pt x="0" y="527"/>
                </a:lnTo>
                <a:lnTo>
                  <a:pt x="510" y="17"/>
                </a:lnTo>
                <a:lnTo>
                  <a:pt x="528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3" name="Freeform 6"/>
          <p:cNvSpPr/>
          <p:nvPr/>
        </p:nvSpPr>
        <p:spPr bwMode="auto">
          <a:xfrm>
            <a:off x="6795922" y="-265654"/>
            <a:ext cx="928063" cy="928114"/>
          </a:xfrm>
          <a:custGeom>
            <a:avLst/>
            <a:gdLst>
              <a:gd name="T0" fmla="*/ 510 w 1020"/>
              <a:gd name="T1" fmla="*/ 0 h 1020"/>
              <a:gd name="T2" fmla="*/ 1020 w 1020"/>
              <a:gd name="T3" fmla="*/ 510 h 1020"/>
              <a:gd name="T4" fmla="*/ 1020 w 1020"/>
              <a:gd name="T5" fmla="*/ 510 h 1020"/>
              <a:gd name="T6" fmla="*/ 510 w 1020"/>
              <a:gd name="T7" fmla="*/ 1020 h 1020"/>
              <a:gd name="T8" fmla="*/ 510 w 1020"/>
              <a:gd name="T9" fmla="*/ 1020 h 1020"/>
              <a:gd name="T10" fmla="*/ 0 w 1020"/>
              <a:gd name="T11" fmla="*/ 510 h 1020"/>
              <a:gd name="T12" fmla="*/ 510 w 1020"/>
              <a:gd name="T1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0" h="1020">
                <a:moveTo>
                  <a:pt x="510" y="0"/>
                </a:moveTo>
                <a:lnTo>
                  <a:pt x="1020" y="510"/>
                </a:lnTo>
                <a:lnTo>
                  <a:pt x="1020" y="510"/>
                </a:lnTo>
                <a:lnTo>
                  <a:pt x="510" y="1020"/>
                </a:lnTo>
                <a:lnTo>
                  <a:pt x="510" y="1020"/>
                </a:lnTo>
                <a:lnTo>
                  <a:pt x="0" y="510"/>
                </a:lnTo>
                <a:lnTo>
                  <a:pt x="510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Freeform 7"/>
          <p:cNvSpPr/>
          <p:nvPr/>
        </p:nvSpPr>
        <p:spPr bwMode="auto">
          <a:xfrm>
            <a:off x="209178" y="4598692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5" name="Freeform 7"/>
          <p:cNvSpPr/>
          <p:nvPr/>
        </p:nvSpPr>
        <p:spPr bwMode="auto">
          <a:xfrm>
            <a:off x="264707" y="301804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pic>
        <p:nvPicPr>
          <p:cNvPr id="10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9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8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899795" y="123668"/>
            <a:ext cx="620395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en-US" altLang="zh-CN" sz="2800" b="1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DSR Cavity and Cryomodule Look</a:t>
            </a:r>
            <a:endParaRPr lang="en-US" altLang="zh-CN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0530" y="771750"/>
            <a:ext cx="8282940" cy="4597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 eaLnBrk="1" hangingPunct="1">
              <a:lnSpc>
                <a:spcPct val="110000"/>
              </a:lnSpc>
              <a:spcBef>
                <a:spcPts val="600"/>
              </a:spcBef>
            </a:pPr>
            <a:endParaRPr lang="zh-CN" altLang="en-US" sz="2000" b="1" dirty="0"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>
            <a:noAutofit/>
          </a:bodyPr>
          <a:lstStyle/>
          <a:p>
            <a:fld id="{49AE70B2-8BF9-45C0-BB95-33D1B9D3A854}" type="slidenum">
              <a:rPr lang="zh-CN" altLang="en-US" sz="1000" b="1" smtClean="0"/>
            </a:fld>
            <a:endParaRPr lang="zh-CN" altLang="en-US" sz="1000" b="1" dirty="0" smtClean="0"/>
          </a:p>
        </p:txBody>
      </p:sp>
      <p:sp>
        <p:nvSpPr>
          <p:cNvPr id="6" name="文本框 5"/>
          <p:cNvSpPr txBox="1"/>
          <p:nvPr/>
        </p:nvSpPr>
        <p:spPr>
          <a:xfrm>
            <a:off x="430530" y="843915"/>
            <a:ext cx="309880" cy="1153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l" fontAlgn="auto">
              <a:lnSpc>
                <a:spcPct val="150000"/>
              </a:lnSpc>
              <a:buFont typeface="Wingdings" panose="05000000000000000000" charset="0"/>
              <a:buNone/>
            </a:pP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 algn="l">
              <a:buFont typeface="Wingdings" panose="05000000000000000000" charset="0"/>
              <a:buNone/>
            </a:pPr>
            <a:endParaRPr lang="en-US" altLang="zh-CN" sz="1200" b="1" u="sng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 algn="l">
              <a:buFont typeface="Wingdings" panose="05000000000000000000" charset="0"/>
              <a:buNone/>
            </a:pPr>
            <a:endParaRPr lang="en-US" altLang="zh-CN" sz="1200" b="1" u="sng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 algn="l">
              <a:buFont typeface="Wingdings" panose="05000000000000000000" charset="0"/>
              <a:buNone/>
            </a:pP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208915" y="2385060"/>
            <a:ext cx="1682750" cy="26111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427855" y="843915"/>
            <a:ext cx="4687570" cy="17894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7900" y="2940050"/>
            <a:ext cx="4009390" cy="20942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图片 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124075" y="2406015"/>
            <a:ext cx="2084070" cy="259016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文本框 20"/>
          <p:cNvSpPr txBox="1"/>
          <p:nvPr/>
        </p:nvSpPr>
        <p:spPr>
          <a:xfrm>
            <a:off x="467995" y="2283460"/>
            <a:ext cx="1141730" cy="3067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r>
              <a:rPr lang="en-US" altLang="zh-CN" sz="1400" b="1" u="sng"/>
              <a:t>Naked DSR</a:t>
            </a:r>
            <a:endParaRPr lang="en-US" altLang="zh-CN" sz="1400" b="1" u="sng"/>
          </a:p>
        </p:txBody>
      </p:sp>
      <p:sp>
        <p:nvSpPr>
          <p:cNvPr id="26" name="文本框 25"/>
          <p:cNvSpPr txBox="1"/>
          <p:nvPr/>
        </p:nvSpPr>
        <p:spPr>
          <a:xfrm>
            <a:off x="2411730" y="2326640"/>
            <a:ext cx="1594485" cy="3067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r>
              <a:rPr lang="en-US" altLang="zh-CN" sz="1400" b="1" u="sng"/>
              <a:t>DSR With Vessel</a:t>
            </a:r>
            <a:endParaRPr lang="en-US" altLang="zh-CN" sz="1400" b="1" u="sng"/>
          </a:p>
        </p:txBody>
      </p:sp>
      <p:sp>
        <p:nvSpPr>
          <p:cNvPr id="28" name="文本框 27"/>
          <p:cNvSpPr txBox="1"/>
          <p:nvPr/>
        </p:nvSpPr>
        <p:spPr>
          <a:xfrm>
            <a:off x="5723890" y="475615"/>
            <a:ext cx="17195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 u="sng"/>
              <a:t>Helium Vessel</a:t>
            </a:r>
            <a:endParaRPr lang="en-US" altLang="zh-CN" b="1" u="sng"/>
          </a:p>
        </p:txBody>
      </p:sp>
      <p:sp>
        <p:nvSpPr>
          <p:cNvPr id="29" name="文本框 28"/>
          <p:cNvSpPr txBox="1"/>
          <p:nvPr/>
        </p:nvSpPr>
        <p:spPr>
          <a:xfrm>
            <a:off x="5939790" y="2626360"/>
            <a:ext cx="15424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u="sng"/>
              <a:t>Cryomodule</a:t>
            </a:r>
            <a:endParaRPr lang="en-US" altLang="zh-CN" b="1" u="sng"/>
          </a:p>
        </p:txBody>
      </p:sp>
      <p:sp>
        <p:nvSpPr>
          <p:cNvPr id="33" name="文本框 32"/>
          <p:cNvSpPr txBox="1"/>
          <p:nvPr/>
        </p:nvSpPr>
        <p:spPr>
          <a:xfrm>
            <a:off x="107950" y="843915"/>
            <a:ext cx="4157980" cy="1168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pPr algn="l"/>
            <a:r>
              <a:rPr lang="en-US" altLang="zh-CN" sz="1400" b="1"/>
              <a:t>Cavity</a:t>
            </a:r>
            <a:r>
              <a:rPr lang="zh-CN" altLang="en-US" sz="1400" b="1"/>
              <a:t>：</a:t>
            </a:r>
            <a:r>
              <a:rPr lang="en-US" altLang="zh-CN" sz="1400" b="1"/>
              <a:t>3.2mm/4.2mm RRR300 niobium sheets</a:t>
            </a:r>
            <a:endParaRPr lang="en-US" altLang="zh-CN" sz="1400" b="1"/>
          </a:p>
          <a:p>
            <a:pPr algn="l"/>
            <a:r>
              <a:rPr lang="en-US" altLang="zh-CN" sz="1400" b="1"/>
              <a:t>Stiffening Ribs: low purity niobium</a:t>
            </a:r>
            <a:endParaRPr lang="en-US" altLang="zh-CN" sz="1400" b="1"/>
          </a:p>
          <a:p>
            <a:pPr algn="l"/>
            <a:r>
              <a:rPr lang="en-US" altLang="zh-CN" sz="1400" b="1"/>
              <a:t>Helium Vessel:  4mm  titanium sheet</a:t>
            </a:r>
            <a:endParaRPr lang="en-US" altLang="zh-CN" sz="1400" b="1"/>
          </a:p>
          <a:p>
            <a:pPr algn="l"/>
            <a:r>
              <a:rPr lang="en-US" altLang="zh-CN" sz="1400" b="1"/>
              <a:t>Cryomodule: stainless steel</a:t>
            </a:r>
            <a:endParaRPr lang="en-US" altLang="zh-CN" sz="1400" b="1"/>
          </a:p>
          <a:p>
            <a:pPr algn="l"/>
            <a:r>
              <a:rPr lang="en-US" altLang="zh-CN" sz="1400" b="1"/>
              <a:t>Magnetic Shielding: </a:t>
            </a:r>
            <a:r>
              <a:rPr lang="en-US" altLang="zh-CN" sz="1400" b="1">
                <a:sym typeface="+mn-ea"/>
              </a:rPr>
              <a:t>1.3mm </a:t>
            </a:r>
            <a:r>
              <a:rPr lang="en-US" altLang="zh-CN" sz="1400" b="1"/>
              <a:t>permalloy (1J79) </a:t>
            </a:r>
            <a:endParaRPr lang="en-US" altLang="zh-CN" sz="1400" b="1"/>
          </a:p>
        </p:txBody>
      </p:sp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2"/>
          <p:cNvSpPr/>
          <p:nvPr/>
        </p:nvSpPr>
        <p:spPr bwMode="auto">
          <a:xfrm>
            <a:off x="8252173" y="4598867"/>
            <a:ext cx="811529" cy="809270"/>
          </a:xfrm>
          <a:custGeom>
            <a:avLst/>
            <a:gdLst>
              <a:gd name="T0" fmla="*/ 528 w 1057"/>
              <a:gd name="T1" fmla="*/ 0 h 1054"/>
              <a:gd name="T2" fmla="*/ 1057 w 1057"/>
              <a:gd name="T3" fmla="*/ 527 h 1054"/>
              <a:gd name="T4" fmla="*/ 528 w 1057"/>
              <a:gd name="T5" fmla="*/ 1054 h 1054"/>
              <a:gd name="T6" fmla="*/ 510 w 1057"/>
              <a:gd name="T7" fmla="*/ 1037 h 1054"/>
              <a:gd name="T8" fmla="*/ 0 w 1057"/>
              <a:gd name="T9" fmla="*/ 527 h 1054"/>
              <a:gd name="T10" fmla="*/ 510 w 1057"/>
              <a:gd name="T11" fmla="*/ 17 h 1054"/>
              <a:gd name="T12" fmla="*/ 528 w 1057"/>
              <a:gd name="T13" fmla="*/ 0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7" h="1054">
                <a:moveTo>
                  <a:pt x="528" y="0"/>
                </a:moveTo>
                <a:lnTo>
                  <a:pt x="1057" y="527"/>
                </a:lnTo>
                <a:lnTo>
                  <a:pt x="528" y="1054"/>
                </a:lnTo>
                <a:lnTo>
                  <a:pt x="510" y="1037"/>
                </a:lnTo>
                <a:lnTo>
                  <a:pt x="0" y="527"/>
                </a:lnTo>
                <a:lnTo>
                  <a:pt x="510" y="17"/>
                </a:lnTo>
                <a:lnTo>
                  <a:pt x="528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3" name="Freeform 6"/>
          <p:cNvSpPr/>
          <p:nvPr/>
        </p:nvSpPr>
        <p:spPr bwMode="auto">
          <a:xfrm>
            <a:off x="6795922" y="-265654"/>
            <a:ext cx="928063" cy="928114"/>
          </a:xfrm>
          <a:custGeom>
            <a:avLst/>
            <a:gdLst>
              <a:gd name="T0" fmla="*/ 510 w 1020"/>
              <a:gd name="T1" fmla="*/ 0 h 1020"/>
              <a:gd name="T2" fmla="*/ 1020 w 1020"/>
              <a:gd name="T3" fmla="*/ 510 h 1020"/>
              <a:gd name="T4" fmla="*/ 1020 w 1020"/>
              <a:gd name="T5" fmla="*/ 510 h 1020"/>
              <a:gd name="T6" fmla="*/ 510 w 1020"/>
              <a:gd name="T7" fmla="*/ 1020 h 1020"/>
              <a:gd name="T8" fmla="*/ 510 w 1020"/>
              <a:gd name="T9" fmla="*/ 1020 h 1020"/>
              <a:gd name="T10" fmla="*/ 0 w 1020"/>
              <a:gd name="T11" fmla="*/ 510 h 1020"/>
              <a:gd name="T12" fmla="*/ 510 w 1020"/>
              <a:gd name="T1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0" h="1020">
                <a:moveTo>
                  <a:pt x="510" y="0"/>
                </a:moveTo>
                <a:lnTo>
                  <a:pt x="1020" y="510"/>
                </a:lnTo>
                <a:lnTo>
                  <a:pt x="1020" y="510"/>
                </a:lnTo>
                <a:lnTo>
                  <a:pt x="510" y="1020"/>
                </a:lnTo>
                <a:lnTo>
                  <a:pt x="510" y="1020"/>
                </a:lnTo>
                <a:lnTo>
                  <a:pt x="0" y="510"/>
                </a:lnTo>
                <a:lnTo>
                  <a:pt x="510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Freeform 7"/>
          <p:cNvSpPr/>
          <p:nvPr/>
        </p:nvSpPr>
        <p:spPr bwMode="auto">
          <a:xfrm>
            <a:off x="209178" y="4598692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5" name="Freeform 7"/>
          <p:cNvSpPr/>
          <p:nvPr/>
        </p:nvSpPr>
        <p:spPr bwMode="auto">
          <a:xfrm>
            <a:off x="264707" y="301804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pic>
        <p:nvPicPr>
          <p:cNvPr id="10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9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8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899795" y="123668"/>
            <a:ext cx="5836285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en-US" altLang="zh-CN" sz="2800" b="1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DSR Cavity Fabrication and Test</a:t>
            </a:r>
            <a:endParaRPr lang="en-US" altLang="zh-CN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0530" y="771750"/>
            <a:ext cx="8282940" cy="4597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 eaLnBrk="1" hangingPunct="1">
              <a:lnSpc>
                <a:spcPct val="110000"/>
              </a:lnSpc>
              <a:spcBef>
                <a:spcPts val="600"/>
              </a:spcBef>
            </a:pPr>
            <a:endParaRPr lang="zh-CN" altLang="en-US" sz="2000" b="1" dirty="0"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>
            <a:noAutofit/>
          </a:bodyPr>
          <a:lstStyle/>
          <a:p>
            <a:fld id="{49AE70B2-8BF9-45C0-BB95-33D1B9D3A854}" type="slidenum">
              <a:rPr lang="zh-CN" altLang="en-US" sz="1000" b="1" smtClean="0"/>
            </a:fld>
            <a:endParaRPr lang="zh-CN" altLang="en-US" sz="1000" b="1" dirty="0" smtClean="0"/>
          </a:p>
        </p:txBody>
      </p:sp>
      <p:sp>
        <p:nvSpPr>
          <p:cNvPr id="6" name="文本框 5"/>
          <p:cNvSpPr txBox="1"/>
          <p:nvPr/>
        </p:nvSpPr>
        <p:spPr>
          <a:xfrm>
            <a:off x="430530" y="843915"/>
            <a:ext cx="309880" cy="1153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l" fontAlgn="auto">
              <a:lnSpc>
                <a:spcPct val="150000"/>
              </a:lnSpc>
              <a:buFont typeface="Wingdings" panose="05000000000000000000" charset="0"/>
              <a:buNone/>
            </a:pP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 algn="l">
              <a:buFont typeface="Wingdings" panose="05000000000000000000" charset="0"/>
              <a:buNone/>
            </a:pPr>
            <a:endParaRPr lang="en-US" altLang="zh-CN" sz="1200" b="1" u="sng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 algn="l">
              <a:buFont typeface="Wingdings" panose="05000000000000000000" charset="0"/>
              <a:buNone/>
            </a:pPr>
            <a:endParaRPr lang="en-US" altLang="zh-CN" sz="1200" b="1" u="sng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 algn="l">
              <a:buFont typeface="Wingdings" panose="05000000000000000000" charset="0"/>
              <a:buNone/>
            </a:pP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141470" y="848995"/>
            <a:ext cx="2451735" cy="184023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5" name="图片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82740" y="842010"/>
            <a:ext cx="2451735" cy="183959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140200" y="2860675"/>
            <a:ext cx="2453005" cy="184150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6692265" y="2860675"/>
            <a:ext cx="2432685" cy="1840865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8" name="图片 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3215" y="2139950"/>
            <a:ext cx="3481070" cy="299339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1115695" y="2139950"/>
            <a:ext cx="2086610" cy="460375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p>
            <a:r>
              <a:rPr lang="en-US" altLang="zh-CN" sz="800" b="1">
                <a:solidFill>
                  <a:srgbClr val="C00000"/>
                </a:solidFill>
              </a:rPr>
              <a:t>Design Goal:</a:t>
            </a:r>
            <a:endParaRPr lang="en-US" altLang="zh-CN" sz="800" b="1">
              <a:solidFill>
                <a:srgbClr val="C00000"/>
              </a:solidFill>
            </a:endParaRPr>
          </a:p>
          <a:p>
            <a:r>
              <a:rPr lang="en-US" altLang="zh-CN" sz="800" b="1">
                <a:solidFill>
                  <a:srgbClr val="C00000"/>
                </a:solidFill>
              </a:rPr>
              <a:t>@ performance gradient E</a:t>
            </a:r>
            <a:r>
              <a:rPr lang="en-US" altLang="zh-CN" sz="800" b="1" baseline="-25000">
                <a:solidFill>
                  <a:srgbClr val="C00000"/>
                </a:solidFill>
              </a:rPr>
              <a:t>acc</a:t>
            </a:r>
            <a:r>
              <a:rPr lang="en-US" altLang="zh-CN" sz="800" b="1">
                <a:solidFill>
                  <a:srgbClr val="C00000"/>
                </a:solidFill>
              </a:rPr>
              <a:t>=7.3 MV/m,</a:t>
            </a:r>
            <a:endParaRPr lang="en-US" altLang="zh-CN" sz="800" b="1">
              <a:solidFill>
                <a:srgbClr val="C00000"/>
              </a:solidFill>
            </a:endParaRPr>
          </a:p>
          <a:p>
            <a:r>
              <a:rPr lang="en-US" altLang="zh-CN" sz="800" b="1">
                <a:solidFill>
                  <a:srgbClr val="C00000"/>
                </a:solidFill>
              </a:rPr>
              <a:t>    Q</a:t>
            </a:r>
            <a:r>
              <a:rPr lang="en-US" altLang="zh-CN" sz="800" b="1" baseline="-25000">
                <a:solidFill>
                  <a:srgbClr val="C00000"/>
                </a:solidFill>
              </a:rPr>
              <a:t>0</a:t>
            </a:r>
            <a:r>
              <a:rPr lang="en-US" altLang="zh-CN" sz="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≥3E9 without obvious FE</a:t>
            </a:r>
            <a:endParaRPr lang="en-US" altLang="zh-CN" sz="8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7315" y="699135"/>
            <a:ext cx="4272280" cy="141478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p>
            <a:pPr marL="285750" indent="-285750" algn="l">
              <a:buFont typeface="Wingdings" panose="05000000000000000000" charset="0"/>
              <a:buChar char="p"/>
            </a:pPr>
            <a:r>
              <a:rPr lang="en-US" altLang="zh-CN" sz="1600" b="1" u="sng"/>
              <a:t>rinsing port added on the end covers</a:t>
            </a:r>
            <a:endParaRPr lang="en-US" altLang="zh-CN" sz="1600" b="1"/>
          </a:p>
          <a:p>
            <a:pPr marL="285750" indent="-285750" algn="l">
              <a:buFont typeface="Wingdings" panose="05000000000000000000" charset="0"/>
              <a:buChar char="p"/>
            </a:pPr>
            <a:r>
              <a:rPr lang="en-US" altLang="zh-CN" sz="1600" b="1" u="sng"/>
              <a:t>separate welding process</a:t>
            </a:r>
            <a:endParaRPr lang="en-US" altLang="zh-CN" sz="1600" b="1" u="sng"/>
          </a:p>
          <a:p>
            <a:pPr indent="0" algn="l">
              <a:buFont typeface="Wingdings" panose="05000000000000000000" charset="0"/>
              <a:buNone/>
            </a:pPr>
            <a:r>
              <a:rPr lang="en-US" altLang="zh-CN" b="1"/>
              <a:t>#1 cavity: E</a:t>
            </a:r>
            <a:r>
              <a:rPr lang="en-US" altLang="zh-CN" b="1" baseline="-25000"/>
              <a:t>acc</a:t>
            </a:r>
            <a:r>
              <a:rPr lang="en-US" altLang="zh-CN" b="1"/>
              <a:t>~11.6 MV/m, Q</a:t>
            </a:r>
            <a:r>
              <a:rPr lang="en-US" altLang="zh-CN" b="1" baseline="-25000"/>
              <a:t>0</a:t>
            </a:r>
            <a:r>
              <a:rPr lang="en-US" altLang="zh-CN" b="1"/>
              <a:t>~2.2E10</a:t>
            </a:r>
            <a:endParaRPr lang="en-US" altLang="zh-CN" b="1"/>
          </a:p>
          <a:p>
            <a:pPr indent="0" algn="l">
              <a:buFont typeface="Wingdings" panose="05000000000000000000" charset="0"/>
              <a:buNone/>
            </a:pPr>
            <a:r>
              <a:rPr lang="en-US" altLang="zh-CN" b="1"/>
              <a:t>#2 cavity with vessel: </a:t>
            </a:r>
            <a:r>
              <a:rPr lang="en-US" altLang="zh-CN" b="1">
                <a:sym typeface="+mn-ea"/>
              </a:rPr>
              <a:t>E</a:t>
            </a:r>
            <a:r>
              <a:rPr lang="en-US" altLang="zh-CN" b="1" baseline="-25000">
                <a:sym typeface="+mn-ea"/>
              </a:rPr>
              <a:t>acc</a:t>
            </a:r>
            <a:r>
              <a:rPr lang="en-US" altLang="zh-CN" b="1">
                <a:sym typeface="+mn-ea"/>
              </a:rPr>
              <a:t>~11.6 MV/m,</a:t>
            </a:r>
            <a:endParaRPr lang="en-US" altLang="zh-CN" b="1"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en-US" altLang="zh-CN" b="1"/>
              <a:t>Q</a:t>
            </a:r>
            <a:r>
              <a:rPr lang="en-US" altLang="zh-CN" b="1" baseline="-25000"/>
              <a:t>0</a:t>
            </a:r>
            <a:r>
              <a:rPr lang="en-US" altLang="zh-CN" b="1"/>
              <a:t>~4.6E10, B</a:t>
            </a:r>
            <a:r>
              <a:rPr lang="en-US" altLang="zh-CN" b="1" baseline="-25000"/>
              <a:t>pk</a:t>
            </a:r>
            <a:r>
              <a:rPr lang="en-US" altLang="zh-CN" b="1"/>
              <a:t>~138mT, E</a:t>
            </a:r>
            <a:r>
              <a:rPr lang="en-US" altLang="zh-CN" b="1" baseline="-25000"/>
              <a:t>pk</a:t>
            </a:r>
            <a:r>
              <a:rPr lang="en-US" altLang="zh-CN" b="1"/>
              <a:t>~61.5MV/m</a:t>
            </a:r>
            <a:endParaRPr lang="en-US" altLang="zh-CN" b="1"/>
          </a:p>
        </p:txBody>
      </p:sp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2"/>
          <p:cNvSpPr/>
          <p:nvPr/>
        </p:nvSpPr>
        <p:spPr bwMode="auto">
          <a:xfrm>
            <a:off x="8252173" y="4598867"/>
            <a:ext cx="811529" cy="809270"/>
          </a:xfrm>
          <a:custGeom>
            <a:avLst/>
            <a:gdLst>
              <a:gd name="T0" fmla="*/ 528 w 1057"/>
              <a:gd name="T1" fmla="*/ 0 h 1054"/>
              <a:gd name="T2" fmla="*/ 1057 w 1057"/>
              <a:gd name="T3" fmla="*/ 527 h 1054"/>
              <a:gd name="T4" fmla="*/ 528 w 1057"/>
              <a:gd name="T5" fmla="*/ 1054 h 1054"/>
              <a:gd name="T6" fmla="*/ 510 w 1057"/>
              <a:gd name="T7" fmla="*/ 1037 h 1054"/>
              <a:gd name="T8" fmla="*/ 0 w 1057"/>
              <a:gd name="T9" fmla="*/ 527 h 1054"/>
              <a:gd name="T10" fmla="*/ 510 w 1057"/>
              <a:gd name="T11" fmla="*/ 17 h 1054"/>
              <a:gd name="T12" fmla="*/ 528 w 1057"/>
              <a:gd name="T13" fmla="*/ 0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7" h="1054">
                <a:moveTo>
                  <a:pt x="528" y="0"/>
                </a:moveTo>
                <a:lnTo>
                  <a:pt x="1057" y="527"/>
                </a:lnTo>
                <a:lnTo>
                  <a:pt x="528" y="1054"/>
                </a:lnTo>
                <a:lnTo>
                  <a:pt x="510" y="1037"/>
                </a:lnTo>
                <a:lnTo>
                  <a:pt x="0" y="527"/>
                </a:lnTo>
                <a:lnTo>
                  <a:pt x="510" y="17"/>
                </a:lnTo>
                <a:lnTo>
                  <a:pt x="528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3" name="Freeform 6"/>
          <p:cNvSpPr/>
          <p:nvPr/>
        </p:nvSpPr>
        <p:spPr bwMode="auto">
          <a:xfrm>
            <a:off x="6795922" y="-265654"/>
            <a:ext cx="928063" cy="928114"/>
          </a:xfrm>
          <a:custGeom>
            <a:avLst/>
            <a:gdLst>
              <a:gd name="T0" fmla="*/ 510 w 1020"/>
              <a:gd name="T1" fmla="*/ 0 h 1020"/>
              <a:gd name="T2" fmla="*/ 1020 w 1020"/>
              <a:gd name="T3" fmla="*/ 510 h 1020"/>
              <a:gd name="T4" fmla="*/ 1020 w 1020"/>
              <a:gd name="T5" fmla="*/ 510 h 1020"/>
              <a:gd name="T6" fmla="*/ 510 w 1020"/>
              <a:gd name="T7" fmla="*/ 1020 h 1020"/>
              <a:gd name="T8" fmla="*/ 510 w 1020"/>
              <a:gd name="T9" fmla="*/ 1020 h 1020"/>
              <a:gd name="T10" fmla="*/ 0 w 1020"/>
              <a:gd name="T11" fmla="*/ 510 h 1020"/>
              <a:gd name="T12" fmla="*/ 510 w 1020"/>
              <a:gd name="T1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0" h="1020">
                <a:moveTo>
                  <a:pt x="510" y="0"/>
                </a:moveTo>
                <a:lnTo>
                  <a:pt x="1020" y="510"/>
                </a:lnTo>
                <a:lnTo>
                  <a:pt x="1020" y="510"/>
                </a:lnTo>
                <a:lnTo>
                  <a:pt x="510" y="1020"/>
                </a:lnTo>
                <a:lnTo>
                  <a:pt x="510" y="1020"/>
                </a:lnTo>
                <a:lnTo>
                  <a:pt x="0" y="510"/>
                </a:lnTo>
                <a:lnTo>
                  <a:pt x="510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Freeform 7"/>
          <p:cNvSpPr/>
          <p:nvPr/>
        </p:nvSpPr>
        <p:spPr bwMode="auto">
          <a:xfrm>
            <a:off x="209178" y="4598692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5" name="Freeform 7"/>
          <p:cNvSpPr/>
          <p:nvPr/>
        </p:nvSpPr>
        <p:spPr bwMode="auto">
          <a:xfrm>
            <a:off x="264707" y="301804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pic>
        <p:nvPicPr>
          <p:cNvPr id="10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9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8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899795" y="123668"/>
            <a:ext cx="504825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en-US" altLang="zh-CN" sz="2800" b="1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DSR Cavity Cryomodule (1)</a:t>
            </a:r>
            <a:endParaRPr lang="en-US" altLang="zh-CN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0530" y="771750"/>
            <a:ext cx="8282940" cy="4597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 eaLnBrk="1" hangingPunct="1">
              <a:lnSpc>
                <a:spcPct val="110000"/>
              </a:lnSpc>
              <a:spcBef>
                <a:spcPts val="600"/>
              </a:spcBef>
            </a:pPr>
            <a:endParaRPr lang="zh-CN" altLang="en-US" sz="2000" b="1" dirty="0"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>
            <a:noAutofit/>
          </a:bodyPr>
          <a:lstStyle/>
          <a:p>
            <a:fld id="{49AE70B2-8BF9-45C0-BB95-33D1B9D3A854}" type="slidenum">
              <a:rPr lang="zh-CN" altLang="en-US" sz="1000" b="1" smtClean="0"/>
            </a:fld>
            <a:endParaRPr lang="zh-CN" altLang="en-US" sz="1000" b="1" dirty="0" smtClean="0"/>
          </a:p>
        </p:txBody>
      </p:sp>
      <p:sp>
        <p:nvSpPr>
          <p:cNvPr id="6" name="文本框 5"/>
          <p:cNvSpPr txBox="1"/>
          <p:nvPr/>
        </p:nvSpPr>
        <p:spPr>
          <a:xfrm>
            <a:off x="430530" y="843915"/>
            <a:ext cx="309880" cy="1153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l" fontAlgn="auto">
              <a:lnSpc>
                <a:spcPct val="150000"/>
              </a:lnSpc>
              <a:buFont typeface="Wingdings" panose="05000000000000000000" charset="0"/>
              <a:buNone/>
            </a:pP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 algn="l">
              <a:buFont typeface="Wingdings" panose="05000000000000000000" charset="0"/>
              <a:buNone/>
            </a:pPr>
            <a:endParaRPr lang="en-US" altLang="zh-CN" sz="1200" b="1" u="sng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 algn="l">
              <a:buFont typeface="Wingdings" panose="05000000000000000000" charset="0"/>
              <a:buNone/>
            </a:pPr>
            <a:endParaRPr lang="en-US" altLang="zh-CN" sz="1200" b="1" u="sng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 algn="l">
              <a:buFont typeface="Wingdings" panose="05000000000000000000" charset="0"/>
              <a:buNone/>
            </a:pP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" t="8721" r="6885" b="17273"/>
          <a:stretch>
            <a:fillRect/>
          </a:stretch>
        </p:blipFill>
        <p:spPr bwMode="auto">
          <a:xfrm>
            <a:off x="264795" y="915670"/>
            <a:ext cx="4214495" cy="243713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7" t="11578" r="21878" b="4750"/>
          <a:stretch>
            <a:fillRect/>
          </a:stretch>
        </p:blipFill>
        <p:spPr bwMode="auto">
          <a:xfrm>
            <a:off x="4644390" y="805180"/>
            <a:ext cx="4385310" cy="392620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457835" y="1450340"/>
            <a:ext cx="500380" cy="245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r>
              <a:rPr lang="en-US" altLang="zh-CN" sz="1000" b="1"/>
              <a:t>tuner</a:t>
            </a:r>
            <a:endParaRPr lang="en-US" altLang="zh-CN" sz="1000" b="1"/>
          </a:p>
        </p:txBody>
      </p:sp>
      <p:cxnSp>
        <p:nvCxnSpPr>
          <p:cNvPr id="9" name="直接箭头连接符 8"/>
          <p:cNvCxnSpPr/>
          <p:nvPr/>
        </p:nvCxnSpPr>
        <p:spPr>
          <a:xfrm>
            <a:off x="958215" y="1643380"/>
            <a:ext cx="301625" cy="2800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97155" y="2931795"/>
            <a:ext cx="1221740" cy="245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r>
              <a:rPr lang="en-US" altLang="zh-CN" sz="1000" b="1"/>
              <a:t>thermal partition </a:t>
            </a:r>
            <a:endParaRPr lang="en-US" altLang="zh-CN" sz="1000" b="1"/>
          </a:p>
        </p:txBody>
      </p:sp>
      <p:cxnSp>
        <p:nvCxnSpPr>
          <p:cNvPr id="13" name="直接箭头连接符 12"/>
          <p:cNvCxnSpPr/>
          <p:nvPr/>
        </p:nvCxnSpPr>
        <p:spPr>
          <a:xfrm flipV="1">
            <a:off x="827405" y="2499360"/>
            <a:ext cx="144145" cy="4324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H="1" flipV="1">
            <a:off x="1432560" y="2793365"/>
            <a:ext cx="114935" cy="42608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958215" y="3219450"/>
            <a:ext cx="1284605" cy="245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pPr algn="l"/>
            <a:r>
              <a:rPr lang="en-US" altLang="zh-CN" sz="1000" b="1"/>
              <a:t>strut for assembly</a:t>
            </a:r>
            <a:endParaRPr lang="en-US" altLang="zh-CN" sz="1000" b="1"/>
          </a:p>
        </p:txBody>
      </p:sp>
      <p:cxnSp>
        <p:nvCxnSpPr>
          <p:cNvPr id="17" name="直接箭头连接符 16"/>
          <p:cNvCxnSpPr/>
          <p:nvPr/>
        </p:nvCxnSpPr>
        <p:spPr>
          <a:xfrm flipV="1">
            <a:off x="2843530" y="2793365"/>
            <a:ext cx="514985" cy="4984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2473325" y="3219450"/>
            <a:ext cx="641350" cy="245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r>
              <a:rPr lang="en-US" altLang="zh-CN" sz="1000" b="1"/>
              <a:t>coupler</a:t>
            </a:r>
            <a:endParaRPr lang="en-US" altLang="zh-CN" sz="1600" b="1"/>
          </a:p>
        </p:txBody>
      </p:sp>
      <p:sp>
        <p:nvSpPr>
          <p:cNvPr id="19" name="文本框 18"/>
          <p:cNvSpPr txBox="1"/>
          <p:nvPr/>
        </p:nvSpPr>
        <p:spPr>
          <a:xfrm>
            <a:off x="82550" y="1059180"/>
            <a:ext cx="1107440" cy="245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pPr algn="l"/>
            <a:r>
              <a:rPr lang="en-US" altLang="zh-CN" sz="1000" b="1"/>
              <a:t>two phase tube</a:t>
            </a:r>
            <a:endParaRPr lang="en-US" altLang="zh-CN" sz="1600" b="1"/>
          </a:p>
        </p:txBody>
      </p:sp>
      <p:cxnSp>
        <p:nvCxnSpPr>
          <p:cNvPr id="20" name="直接箭头连接符 19"/>
          <p:cNvCxnSpPr>
            <a:stCxn id="19" idx="3"/>
          </p:cNvCxnSpPr>
          <p:nvPr/>
        </p:nvCxnSpPr>
        <p:spPr>
          <a:xfrm>
            <a:off x="1189990" y="1181735"/>
            <a:ext cx="745490" cy="5365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>
            <a:off x="2339975" y="843915"/>
            <a:ext cx="133350" cy="55372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1875155" y="627380"/>
            <a:ext cx="1906905" cy="245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pPr algn="l"/>
            <a:r>
              <a:rPr lang="en-US" altLang="zh-CN" sz="1000" b="1"/>
              <a:t>liquid pulsimeter installation</a:t>
            </a:r>
            <a:endParaRPr lang="en-US" altLang="zh-CN" sz="1000" b="1"/>
          </a:p>
        </p:txBody>
      </p:sp>
      <p:sp>
        <p:nvSpPr>
          <p:cNvPr id="28" name="文本框 27"/>
          <p:cNvSpPr txBox="1"/>
          <p:nvPr/>
        </p:nvSpPr>
        <p:spPr>
          <a:xfrm>
            <a:off x="3131820" y="998220"/>
            <a:ext cx="1461135" cy="245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pPr algn="l"/>
            <a:r>
              <a:rPr lang="en-US" altLang="zh-CN" sz="1000" b="1"/>
              <a:t>target base for cavity</a:t>
            </a:r>
            <a:endParaRPr lang="en-US" altLang="zh-CN" sz="1600" b="1"/>
          </a:p>
        </p:txBody>
      </p:sp>
      <p:cxnSp>
        <p:nvCxnSpPr>
          <p:cNvPr id="29" name="直接箭头连接符 28"/>
          <p:cNvCxnSpPr/>
          <p:nvPr/>
        </p:nvCxnSpPr>
        <p:spPr>
          <a:xfrm flipH="1">
            <a:off x="3627755" y="1181735"/>
            <a:ext cx="700405" cy="55435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3420110" y="3065780"/>
            <a:ext cx="123507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pPr algn="l"/>
            <a:r>
              <a:rPr lang="en-US" altLang="zh-CN" sz="1000" b="1"/>
              <a:t>deformation </a:t>
            </a:r>
            <a:endParaRPr lang="en-US" altLang="zh-CN" sz="1000" b="1"/>
          </a:p>
          <a:p>
            <a:pPr algn="l"/>
            <a:r>
              <a:rPr lang="en-US" altLang="zh-CN" sz="1000" b="1"/>
              <a:t>monitoring target</a:t>
            </a:r>
            <a:endParaRPr lang="en-US" altLang="zh-CN" sz="1600" b="1"/>
          </a:p>
        </p:txBody>
      </p:sp>
      <p:cxnSp>
        <p:nvCxnSpPr>
          <p:cNvPr id="31" name="直接箭头连接符 30"/>
          <p:cNvCxnSpPr>
            <a:stCxn id="30" idx="0"/>
          </p:cNvCxnSpPr>
          <p:nvPr/>
        </p:nvCxnSpPr>
        <p:spPr>
          <a:xfrm flipH="1" flipV="1">
            <a:off x="3780155" y="2427605"/>
            <a:ext cx="257810" cy="6381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1259840" y="914400"/>
            <a:ext cx="1001395" cy="245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r>
              <a:rPr lang="en-US" altLang="zh-CN" sz="1000" b="1"/>
              <a:t>2K gas return</a:t>
            </a:r>
            <a:endParaRPr lang="en-US" altLang="zh-CN" sz="1600" b="1"/>
          </a:p>
        </p:txBody>
      </p:sp>
      <p:cxnSp>
        <p:nvCxnSpPr>
          <p:cNvPr id="33" name="直接箭头连接符 32"/>
          <p:cNvCxnSpPr/>
          <p:nvPr/>
        </p:nvCxnSpPr>
        <p:spPr>
          <a:xfrm>
            <a:off x="1763395" y="1117600"/>
            <a:ext cx="360680" cy="44577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7956550" y="645795"/>
            <a:ext cx="12782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r>
              <a:rPr lang="en-US" altLang="zh-CN" sz="1000" b="1"/>
              <a:t>collimating target </a:t>
            </a:r>
            <a:endParaRPr lang="en-US" altLang="zh-CN" sz="1000" b="1"/>
          </a:p>
          <a:p>
            <a:r>
              <a:rPr lang="en-US" altLang="zh-CN" sz="1000" b="1"/>
              <a:t>beacon base</a:t>
            </a:r>
            <a:endParaRPr lang="en-US" altLang="zh-CN" sz="1600" b="1"/>
          </a:p>
        </p:txBody>
      </p:sp>
      <p:cxnSp>
        <p:nvCxnSpPr>
          <p:cNvPr id="37" name="直接箭头连接符 36"/>
          <p:cNvCxnSpPr/>
          <p:nvPr/>
        </p:nvCxnSpPr>
        <p:spPr>
          <a:xfrm flipH="1">
            <a:off x="8316595" y="976630"/>
            <a:ext cx="396875" cy="22733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8061960" y="3940175"/>
            <a:ext cx="1082040" cy="245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r>
              <a:rPr lang="en-US" altLang="zh-CN" sz="1000" b="1"/>
              <a:t>tie rod bracing</a:t>
            </a:r>
            <a:endParaRPr lang="zh-CN" altLang="en-US"/>
          </a:p>
        </p:txBody>
      </p:sp>
      <p:cxnSp>
        <p:nvCxnSpPr>
          <p:cNvPr id="40" name="直接箭头连接符 39"/>
          <p:cNvCxnSpPr/>
          <p:nvPr/>
        </p:nvCxnSpPr>
        <p:spPr>
          <a:xfrm flipH="1" flipV="1">
            <a:off x="8028940" y="1491615"/>
            <a:ext cx="863600" cy="244856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>
            <a:stCxn id="39" idx="0"/>
          </p:cNvCxnSpPr>
          <p:nvPr/>
        </p:nvCxnSpPr>
        <p:spPr>
          <a:xfrm flipH="1" flipV="1">
            <a:off x="8100695" y="3291840"/>
            <a:ext cx="502285" cy="6483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3" name="文本框 42"/>
          <p:cNvSpPr txBox="1"/>
          <p:nvPr/>
        </p:nvSpPr>
        <p:spPr>
          <a:xfrm>
            <a:off x="4026535" y="4515485"/>
            <a:ext cx="1841500" cy="245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r>
              <a:rPr lang="en-US" altLang="zh-CN" sz="1000" b="1"/>
              <a:t>pump for insulated vacuum</a:t>
            </a:r>
            <a:endParaRPr lang="en-US" altLang="zh-CN" sz="1600" b="1"/>
          </a:p>
        </p:txBody>
      </p:sp>
      <p:cxnSp>
        <p:nvCxnSpPr>
          <p:cNvPr id="44" name="直接箭头连接符 43"/>
          <p:cNvCxnSpPr/>
          <p:nvPr/>
        </p:nvCxnSpPr>
        <p:spPr>
          <a:xfrm flipH="1">
            <a:off x="5116830" y="3291840"/>
            <a:ext cx="751205" cy="1223645"/>
          </a:xfrm>
          <a:prstGeom prst="straightConnector1">
            <a:avLst/>
          </a:prstGeom>
          <a:ln>
            <a:headEnd type="arrow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>
          <a:xfrm>
            <a:off x="4067810" y="3579495"/>
            <a:ext cx="1355725" cy="245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r>
              <a:rPr lang="en-US" altLang="zh-CN" sz="1000" b="1"/>
              <a:t>collimation window</a:t>
            </a:r>
            <a:endParaRPr lang="en-US" altLang="zh-CN" sz="1600" b="1"/>
          </a:p>
        </p:txBody>
      </p:sp>
      <p:cxnSp>
        <p:nvCxnSpPr>
          <p:cNvPr id="46" name="直接箭头连接符 45"/>
          <p:cNvCxnSpPr/>
          <p:nvPr/>
        </p:nvCxnSpPr>
        <p:spPr>
          <a:xfrm flipH="1">
            <a:off x="4787900" y="2731135"/>
            <a:ext cx="518160" cy="920750"/>
          </a:xfrm>
          <a:prstGeom prst="straightConnector1">
            <a:avLst/>
          </a:prstGeom>
          <a:ln>
            <a:headEnd type="arrow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4716145" y="598805"/>
            <a:ext cx="1099820" cy="245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r>
              <a:rPr lang="en-US" altLang="zh-CN" sz="1000" b="1"/>
              <a:t>VAN gate valve</a:t>
            </a:r>
            <a:endParaRPr lang="en-US" altLang="zh-CN" sz="1600" b="1"/>
          </a:p>
        </p:txBody>
      </p:sp>
      <p:cxnSp>
        <p:nvCxnSpPr>
          <p:cNvPr id="48" name="直接箭头连接符 47"/>
          <p:cNvCxnSpPr>
            <a:endCxn id="47" idx="2"/>
          </p:cNvCxnSpPr>
          <p:nvPr/>
        </p:nvCxnSpPr>
        <p:spPr>
          <a:xfrm flipV="1">
            <a:off x="4932045" y="843915"/>
            <a:ext cx="334010" cy="1871980"/>
          </a:xfrm>
          <a:prstGeom prst="straightConnector1">
            <a:avLst/>
          </a:prstGeom>
          <a:ln>
            <a:headEnd type="arrow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9" name="文本框 48"/>
          <p:cNvSpPr txBox="1"/>
          <p:nvPr/>
        </p:nvSpPr>
        <p:spPr>
          <a:xfrm>
            <a:off x="5868035" y="454025"/>
            <a:ext cx="1813560" cy="245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pPr algn="l"/>
            <a:r>
              <a:rPr lang="en-US" altLang="zh-CN" sz="1000" b="1"/>
              <a:t>differential pressure gauge</a:t>
            </a:r>
            <a:endParaRPr lang="en-US" altLang="zh-CN" sz="1600" b="1"/>
          </a:p>
        </p:txBody>
      </p:sp>
      <p:cxnSp>
        <p:nvCxnSpPr>
          <p:cNvPr id="50" name="直接箭头连接符 49"/>
          <p:cNvCxnSpPr/>
          <p:nvPr/>
        </p:nvCxnSpPr>
        <p:spPr>
          <a:xfrm flipH="1">
            <a:off x="6083935" y="645795"/>
            <a:ext cx="756920" cy="9899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/>
          <p:nvPr/>
        </p:nvCxnSpPr>
        <p:spPr>
          <a:xfrm>
            <a:off x="6876415" y="1131570"/>
            <a:ext cx="144145" cy="3528695"/>
          </a:xfrm>
          <a:prstGeom prst="straightConnector1">
            <a:avLst/>
          </a:prstGeom>
          <a:ln>
            <a:headEnd type="arrow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2" name="文本框 51"/>
          <p:cNvSpPr txBox="1"/>
          <p:nvPr/>
        </p:nvSpPr>
        <p:spPr>
          <a:xfrm>
            <a:off x="6083935" y="4655820"/>
            <a:ext cx="182181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r>
              <a:rPr lang="en-US" altLang="zh-CN" sz="1000" b="1"/>
              <a:t>liquid level meter, heater, T-sensor, P-sensor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5560" y="3507740"/>
            <a:ext cx="4292600" cy="1599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b="1"/>
              <a:t>Cooling Down Process:</a:t>
            </a:r>
            <a:endParaRPr lang="en-US" altLang="zh-CN" b="1"/>
          </a:p>
          <a:p>
            <a:pPr algn="l"/>
            <a:r>
              <a:rPr lang="en-US" altLang="zh-CN" sz="1600" b="1"/>
              <a:t>1.helium gas filled from bottom to precool </a:t>
            </a:r>
            <a:endParaRPr lang="en-US" altLang="zh-CN" sz="1600" b="1"/>
          </a:p>
          <a:p>
            <a:pPr algn="l"/>
            <a:r>
              <a:rPr lang="en-US" altLang="zh-CN" sz="1600" b="1"/>
              <a:t>2. 4.2K liquid helium filled from bottom</a:t>
            </a:r>
            <a:endParaRPr lang="en-US" altLang="zh-CN" sz="1600" b="1"/>
          </a:p>
          <a:p>
            <a:pPr algn="l"/>
            <a:r>
              <a:rPr lang="en-US" altLang="zh-CN" sz="1600" b="1"/>
              <a:t>3. specifed level achieved then to 2K</a:t>
            </a:r>
            <a:endParaRPr lang="en-US" altLang="zh-CN" sz="1600" b="1"/>
          </a:p>
          <a:p>
            <a:pPr algn="l"/>
            <a:r>
              <a:rPr lang="en-US" altLang="zh-CN" sz="1600" b="1"/>
              <a:t>4. supplement from top by throttle valve</a:t>
            </a:r>
            <a:endParaRPr lang="en-US" altLang="zh-CN" sz="1600" b="1"/>
          </a:p>
          <a:p>
            <a:endParaRPr lang="en-US" altLang="zh-CN" sz="1600" b="1"/>
          </a:p>
        </p:txBody>
      </p:sp>
      <p:sp>
        <p:nvSpPr>
          <p:cNvPr id="5" name="文本框 4"/>
          <p:cNvSpPr txBox="1"/>
          <p:nvPr/>
        </p:nvSpPr>
        <p:spPr>
          <a:xfrm>
            <a:off x="5076190" y="2211705"/>
            <a:ext cx="1925955" cy="245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r>
              <a:rPr lang="en-US" altLang="zh-CN" sz="1000" b="1"/>
              <a:t>7-channel cryogenic pipeline</a:t>
            </a:r>
            <a:endParaRPr lang="en-US" altLang="zh-CN" sz="1600" b="1"/>
          </a:p>
        </p:txBody>
      </p:sp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61.xml><?xml version="1.0" encoding="utf-8"?>
<p:tagLst xmlns:p="http://schemas.openxmlformats.org/presentationml/2006/main">
  <p:tag name="MH" val="20161022203036"/>
  <p:tag name="MH_LIBRARY" val="GRAPHIC"/>
  <p:tag name="MH_TYPE" val="SubTitle"/>
  <p:tag name="MH_ORDER" val="1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5.xml><?xml version="1.0" encoding="utf-8"?>
<p:tagLst xmlns:p="http://schemas.openxmlformats.org/presentationml/2006/main">
  <p:tag name="COMMONDATA" val="eyJoZGlkIjoiMGI4YTY2NzNjYzhhMDBjYjhiZDFjNDRhZjk5ZjcyM2M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4571</Words>
  <Application>WPS 演示</Application>
  <PresentationFormat>全屏显示(16:9)</PresentationFormat>
  <Paragraphs>432</Paragraphs>
  <Slides>19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1" baseType="lpstr">
      <vt:lpstr>Arial</vt:lpstr>
      <vt:lpstr>宋体</vt:lpstr>
      <vt:lpstr>Wingdings</vt:lpstr>
      <vt:lpstr>微软雅黑</vt:lpstr>
      <vt:lpstr>Wingdings</vt:lpstr>
      <vt:lpstr>Impact</vt:lpstr>
      <vt:lpstr>Times New Roman</vt:lpstr>
      <vt:lpstr>楷体</vt:lpstr>
      <vt:lpstr>MS PGothic</vt:lpstr>
      <vt:lpstr>Calibri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淙淙</cp:lastModifiedBy>
  <cp:revision>1875</cp:revision>
  <dcterms:created xsi:type="dcterms:W3CDTF">2019-06-19T02:08:00Z</dcterms:created>
  <dcterms:modified xsi:type="dcterms:W3CDTF">2023-12-03T04:37:26Z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ICV">
    <vt:lpwstr>27D76B8A2A434E72AA82B3134B74300C_13</vt:lpwstr>
  </property>
</Properties>
</file>