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20"/>
  </p:notesMasterIdLst>
  <p:sldIdLst>
    <p:sldId id="357" r:id="rId3"/>
    <p:sldId id="374" r:id="rId4"/>
    <p:sldId id="380" r:id="rId5"/>
    <p:sldId id="388" r:id="rId6"/>
    <p:sldId id="383" r:id="rId7"/>
    <p:sldId id="378" r:id="rId8"/>
    <p:sldId id="381" r:id="rId9"/>
    <p:sldId id="382" r:id="rId10"/>
    <p:sldId id="389" r:id="rId11"/>
    <p:sldId id="390" r:id="rId12"/>
    <p:sldId id="392" r:id="rId13"/>
    <p:sldId id="396" r:id="rId14"/>
    <p:sldId id="393" r:id="rId15"/>
    <p:sldId id="391" r:id="rId16"/>
    <p:sldId id="377" r:id="rId17"/>
    <p:sldId id="395" r:id="rId18"/>
    <p:sldId id="397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Lato Black" panose="020F0502020204030204" pitchFamily="34" charset="0"/>
      <p:bold r:id="rId29"/>
      <p:italic r:id="rId30"/>
      <p:boldItalic r:id="rId31"/>
    </p:embeddedFont>
    <p:embeddedFont>
      <p:font typeface="Montserrat" pitchFamily="2" charset="77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B2354F-73DC-2B47-A0F9-BCAAF0B0D7CB}">
          <p14:sldIdLst>
            <p14:sldId id="357"/>
            <p14:sldId id="374"/>
            <p14:sldId id="380"/>
            <p14:sldId id="388"/>
          </p14:sldIdLst>
        </p14:section>
        <p14:section name="What's going well" id="{4F0218AA-7D27-1748-B76C-A529A60211EF}">
          <p14:sldIdLst>
            <p14:sldId id="383"/>
            <p14:sldId id="378"/>
            <p14:sldId id="381"/>
            <p14:sldId id="382"/>
          </p14:sldIdLst>
        </p14:section>
        <p14:section name="What could go better" id="{60D3248C-34A4-E547-A133-5BC52BDA8721}">
          <p14:sldIdLst>
            <p14:sldId id="389"/>
            <p14:sldId id="390"/>
          </p14:sldIdLst>
        </p14:section>
        <p14:section name="What keeps me up at night" id="{7A0290CD-5D31-434D-8013-C9D2C89286E8}">
          <p14:sldIdLst>
            <p14:sldId id="392"/>
            <p14:sldId id="396"/>
            <p14:sldId id="393"/>
            <p14:sldId id="391"/>
          </p14:sldIdLst>
        </p14:section>
        <p14:section name="Summary" id="{9EA91549-AB7D-DA4E-B2AF-2BBCD1351DEB}">
          <p14:sldIdLst>
            <p14:sldId id="377"/>
          </p14:sldIdLst>
        </p14:section>
        <p14:section name="Backup" id="{3E4E56CD-9379-7A44-A60A-F2AB080B138D}">
          <p14:sldIdLst>
            <p14:sldId id="395"/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D24"/>
    <a:srgbClr val="E04F39"/>
    <a:srgbClr val="8C1515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90B422-1BBB-894F-BF53-71B8B1161B77}" v="1" dt="2023-12-06T00:43:56.07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80"/>
    <p:restoredTop sz="96327"/>
  </p:normalViewPr>
  <p:slideViewPr>
    <p:cSldViewPr snapToGrid="0" snapToObjects="1" showGuides="1">
      <p:cViewPr varScale="1">
        <p:scale>
          <a:sx n="142" d="100"/>
          <a:sy n="142" d="100"/>
        </p:scale>
        <p:origin x="216" y="19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3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0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  <p:sldLayoutId id="2147483692" r:id="rId14"/>
    <p:sldLayoutId id="214748369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305669-B48D-9440-A4B5-C29D87F14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487442"/>
            <a:ext cx="6455280" cy="2246574"/>
          </a:xfrm>
        </p:spPr>
        <p:txBody>
          <a:bodyPr>
            <a:normAutofit/>
          </a:bodyPr>
          <a:lstStyle/>
          <a:p>
            <a:r>
              <a:rPr lang="en-US" dirty="0"/>
              <a:t>LCLS-II SRF operational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9C3E1-E26F-0C4C-AB52-48CDCAC87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TTC2023 Fermilab, WG-4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02CE4-869C-0946-9076-1CBCDE667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Sebastian Aderhold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F037B-51D3-9E4B-A694-AE3392882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06, 2023</a:t>
            </a:r>
          </a:p>
        </p:txBody>
      </p:sp>
      <p:pic>
        <p:nvPicPr>
          <p:cNvPr id="8" name="Picture Placeholder 7" descr="A picture containing text, indoor, warehouse, subway&#10;&#10;Description automatically generated">
            <a:extLst>
              <a:ext uri="{FF2B5EF4-FFF2-40B4-BE49-F238E27FC236}">
                <a16:creationId xmlns:a16="http://schemas.microsoft.com/office/drawing/2014/main" id="{49F096AC-BFE4-5E46-8207-10EF2F986C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51"/>
          <a:stretch/>
        </p:blipFill>
        <p:spPr/>
      </p:pic>
    </p:spTree>
    <p:extLst>
      <p:ext uri="{BB962C8B-B14F-4D97-AF65-F5344CB8AC3E}">
        <p14:creationId xmlns:p14="http://schemas.microsoft.com/office/powerpoint/2010/main" val="382842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67426F-3CC8-A092-E0E4-02F2E098D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L3 insulating vacuum (downstream)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C56E4E-D2FD-18AF-F28B-1DDA8290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go better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83D34-4371-2571-86FF-F92129608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181665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L3 downstream string insulating vacuum pressure has oscillating behavior</a:t>
            </a:r>
          </a:p>
          <a:p>
            <a:pPr marL="752475" lvl="1" indent="-285750"/>
            <a:r>
              <a:rPr lang="en-US" dirty="0"/>
              <a:t>Oscillation period is dependent on whether RF is on (~1.5h) or off (~3h)</a:t>
            </a:r>
          </a:p>
          <a:p>
            <a:pPr marL="752475" lvl="1" indent="-285750"/>
            <a:r>
              <a:rPr lang="en-US" dirty="0"/>
              <a:t>Global heater feedback reacts in response to change in static </a:t>
            </a:r>
            <a:r>
              <a:rPr lang="en-US" dirty="0" err="1"/>
              <a:t>heatload</a:t>
            </a:r>
            <a:endParaRPr lang="en-US" dirty="0"/>
          </a:p>
          <a:p>
            <a:pPr marL="752475" lvl="1" indent="-285750"/>
            <a:r>
              <a:rPr lang="en-US" dirty="0"/>
              <a:t>Suspect leak in cooldown line of one of the later CMs (~CM33-34)</a:t>
            </a:r>
          </a:p>
          <a:p>
            <a:pPr marL="752475" lvl="1" indent="-285750"/>
            <a:r>
              <a:rPr lang="en-US" dirty="0"/>
              <a:t>Most notable consequence is HOM couplers on some cavities to start (over-) heating</a:t>
            </a:r>
          </a:p>
          <a:p>
            <a:pPr marL="1149350" lvl="2" indent="-285750"/>
            <a:r>
              <a:rPr lang="en-US" dirty="0"/>
              <a:t>Decreased cavity amplitudes slightly to accommodate</a:t>
            </a:r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086F6-0F68-862E-5DA9-F8B0F4927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6E6E-3251-CC86-F819-11BC948B8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2945224-7761-5ECF-529F-059E360F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256" y="3763181"/>
            <a:ext cx="5091124" cy="24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45432-DB03-380E-D086-6E54FC844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Field Emission in CM01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025EF2-B9FB-A57A-44BE-550F3C1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keeps me up at night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75D4B-B8EF-B2C4-00FC-2F1090355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605068"/>
            <a:ext cx="10459571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CM01 has specific cavity amplitude requirements for optimal injector performance and </a:t>
            </a:r>
            <a:r>
              <a:rPr lang="en-US" dirty="0" err="1"/>
              <a:t>linac</a:t>
            </a:r>
            <a:r>
              <a:rPr lang="en-US" dirty="0"/>
              <a:t> beam quality</a:t>
            </a:r>
          </a:p>
          <a:p>
            <a:pPr marL="752475" lvl="1" indent="-285750"/>
            <a:r>
              <a:rPr lang="en-US" dirty="0"/>
              <a:t>Cryomodule with high max amplitudes and without field emission was chosen for this location</a:t>
            </a:r>
          </a:p>
          <a:p>
            <a:pPr marL="752475" lvl="1" indent="-285750"/>
            <a:r>
              <a:rPr lang="en-US" dirty="0"/>
              <a:t>For best emittance preservation cavity 1 runs at low amplitude (6.5MV) and cavity 2 is chosen to be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Prompted by unexplained high signals on beam loss monitors in injector moved radiation monitors next to CM01 and re-characterized field emission</a:t>
            </a:r>
          </a:p>
          <a:p>
            <a:pPr marL="752475" lvl="1" indent="-285750"/>
            <a:r>
              <a:rPr lang="en-US" dirty="0"/>
              <a:t>Found field emission in cavities 2, 3, 4,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specific events in beamline vacuum that would explain particle migration or gas bursts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2B83-F2FC-7560-DD6A-905CBA5C4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FA064-CDE5-B4C2-FBB3-5776D5CE2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10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graphs showing different sizes of graphs&#10;&#10;Description automatically generated with medium confidence">
            <a:extLst>
              <a:ext uri="{FF2B5EF4-FFF2-40B4-BE49-F238E27FC236}">
                <a16:creationId xmlns:a16="http://schemas.microsoft.com/office/drawing/2014/main" id="{5B71F41A-CDBE-B201-66AB-856BBCD8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179" y="1150989"/>
            <a:ext cx="7772400" cy="45560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75F3F0-9715-B7A6-C019-5535F57396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CM01: measurements over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8BF847-DFE9-D49C-5A9F-26349B214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keeps me up at night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71DCE-FD4D-43B4-92C7-B3BE5EFFC6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605068"/>
            <a:ext cx="4291853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Re-measure CM01 every few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change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first RF ramp of cavity 2 (had been off before for programmatic reasons)  no FE up until 16MV, then emitter activated. Now onset at 13MV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Cavity 4 showed 50mR/</a:t>
            </a:r>
            <a:r>
              <a:rPr lang="en-US" dirty="0" err="1"/>
              <a:t>hr</a:t>
            </a:r>
            <a:r>
              <a:rPr lang="en-US" dirty="0"/>
              <a:t> at ~10MV on 9/27. On 9/28 at the same amplitude: 10R </a:t>
            </a:r>
          </a:p>
          <a:p>
            <a:pPr marL="752475" lvl="1" indent="-285750"/>
            <a:r>
              <a:rPr lang="en-US" dirty="0"/>
              <a:t>Limited to 5MV since to prevent further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10/15 see very small amount of radiation in cavity 8 as well (just above background at 16.5 MV)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617D7-58A7-F3B3-D5C0-B8B2C0A72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5E006-9376-7061-ED45-28907F9C1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08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45432-DB03-380E-D086-6E54FC844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CM01: temperature cycle to 80K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025EF2-B9FB-A57A-44BE-550F3C1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keeps me up at night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75D4B-B8EF-B2C4-00FC-2F1090355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6228229" cy="44528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thermal cycle was performed beginning of October to ~80 K to allow release of some adsorbed gases on the cavity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Following the thermal cycle, CM01 was re-characterized for field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change was observed in the field emission onsets or magnitude in any of the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Possible scenarios:</a:t>
            </a:r>
          </a:p>
          <a:p>
            <a:pPr marL="803275" lvl="1" indent="-457200">
              <a:buFont typeface="+mj-lt"/>
              <a:buAutoNum type="arabicPeriod"/>
            </a:pPr>
            <a:r>
              <a:rPr lang="en-US" dirty="0"/>
              <a:t>The cause of the contamination is not adsorbed gas related</a:t>
            </a:r>
          </a:p>
          <a:p>
            <a:pPr marL="803275" lvl="1" indent="-457200">
              <a:buFont typeface="+mj-lt"/>
              <a:buAutoNum type="arabicPeriod"/>
            </a:pPr>
            <a:r>
              <a:rPr lang="en-US" dirty="0"/>
              <a:t>80 K was not sufficiently warm to release the offending gas species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2B83-F2FC-7560-DD6A-905CBA5C4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FA064-CDE5-B4C2-FBB3-5776D5CE2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A graph of a graph showing the time and the curve&#10;&#10;Description automatically generated with medium confidence">
            <a:extLst>
              <a:ext uri="{FF2B5EF4-FFF2-40B4-BE49-F238E27FC236}">
                <a16:creationId xmlns:a16="http://schemas.microsoft.com/office/drawing/2014/main" id="{0C2DC978-37BC-1A82-9D2D-42E22A930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864" y="1910532"/>
            <a:ext cx="4864842" cy="34053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385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45432-DB03-380E-D086-6E54FC844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CM01: Path forward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025EF2-B9FB-A57A-44BE-550F3C1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keeps me up at night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75D4B-B8EF-B2C4-00FC-2F1090355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keep monitoring field emission levels in CM01 on a regular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re-characterization campaign for all other CMs (moving one set of sensors every maintenance period)</a:t>
            </a:r>
          </a:p>
          <a:p>
            <a:pPr marL="752475" lvl="1" indent="-285750"/>
            <a:r>
              <a:rPr lang="en-US" dirty="0"/>
              <a:t>No change in field emission found in the CMs checked so 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Assessing impact on injector performance</a:t>
            </a:r>
          </a:p>
          <a:p>
            <a:pPr marL="752475" lvl="1" indent="-285750"/>
            <a:r>
              <a:rPr lang="en-US" dirty="0"/>
              <a:t>Just at the lower edge of required energy for laser heater operation while keeping cavities below 50mR/</a:t>
            </a:r>
            <a:r>
              <a:rPr lang="en-US" dirty="0" err="1"/>
              <a:t>hr</a:t>
            </a:r>
            <a:r>
              <a:rPr lang="en-US" dirty="0"/>
              <a:t>  when </a:t>
            </a:r>
            <a:r>
              <a:rPr lang="en-US"/>
              <a:t>turning on cavity </a:t>
            </a:r>
            <a:r>
              <a:rPr lang="en-US" dirty="0"/>
              <a:t>2 </a:t>
            </a:r>
          </a:p>
          <a:p>
            <a:pPr marL="752475" lvl="1" indent="-285750"/>
            <a:r>
              <a:rPr lang="en-US" dirty="0"/>
              <a:t>Seems feasible as long as FE does not get worse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Looking for mechanisms that would explain pattern with highest radiation in the middle of the 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term solutions (both would need room temperature warm-up and significant work):</a:t>
            </a:r>
          </a:p>
          <a:p>
            <a:pPr marL="752475" lvl="1" indent="-285750"/>
            <a:r>
              <a:rPr lang="en-US" dirty="0"/>
              <a:t>Replace cryomodule with spare</a:t>
            </a:r>
          </a:p>
          <a:p>
            <a:pPr marL="752475" lvl="1" indent="-285750"/>
            <a:r>
              <a:rPr lang="en-US" dirty="0"/>
              <a:t>Perform in-situ plasma processing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2B83-F2FC-7560-DD6A-905CBA5C4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SRF Operational Experience, TTC2023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FA064-CDE5-B4C2-FBB3-5776D5CE2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93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0B05E2-374E-4995-DBA3-552FA6C31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0E57BB-9B46-FB31-BDBF-374ED054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29850-A5CA-5CD4-2AD3-E70F5D315A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the LCLS-II SRF operation is going well</a:t>
            </a:r>
          </a:p>
          <a:p>
            <a:pPr marL="752475" lvl="1" indent="-285750"/>
            <a:r>
              <a:rPr lang="en-US" dirty="0" err="1"/>
              <a:t>Cryo</a:t>
            </a:r>
            <a:r>
              <a:rPr lang="en-US" dirty="0"/>
              <a:t> feedback loops are robust, microphonics are within acceptable limits, automation tools are available and refined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Helium leaks into the insulating vacuum of L3 string create higher static heat loads</a:t>
            </a:r>
          </a:p>
          <a:p>
            <a:pPr marL="752475" lvl="1" indent="-285750"/>
            <a:r>
              <a:rPr lang="en-US" dirty="0"/>
              <a:t>Partially mitigated by additional pumps</a:t>
            </a:r>
          </a:p>
          <a:p>
            <a:pPr marL="752475" lvl="1" indent="-285750"/>
            <a:r>
              <a:rPr lang="en-US" dirty="0"/>
              <a:t>Open for ideas on oscillating behavior of L3 downstream insulating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CM01 now shows FE that was not present during initial commissioning</a:t>
            </a:r>
          </a:p>
          <a:p>
            <a:pPr marL="752475" lvl="1" indent="-285750"/>
            <a:r>
              <a:rPr lang="en-US" dirty="0"/>
              <a:t>Most pronounced towards the center of the cryomodule</a:t>
            </a:r>
          </a:p>
          <a:p>
            <a:pPr marL="752475" lvl="1" indent="-285750"/>
            <a:r>
              <a:rPr lang="en-US" dirty="0"/>
              <a:t>No indication of potential source of contamination or other reason for degradation yet</a:t>
            </a:r>
          </a:p>
          <a:p>
            <a:pPr marL="752475" lvl="1" indent="-285750"/>
            <a:r>
              <a:rPr lang="en-US" dirty="0"/>
              <a:t>Open for similar experiences and ideas</a:t>
            </a:r>
          </a:p>
          <a:p>
            <a:pPr marL="752475" lvl="1" indent="-28575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18075-1C53-8314-88CE-4645FA15E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6BAEA-BCF6-EEBA-DCBC-F34CA60F8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44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CE91C-FE3B-C1B3-1B8C-050A7674E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F21A00-9DAA-0734-D36B-39989E4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CM01: evolution of FE onset and max amplitudes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D94ED-25F8-94DA-839D-1DAFCC61EA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2D81C-8425-824A-CCBB-A5B4DC49A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D2617-E65E-A152-5992-35DC672B7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D8343D-EA68-D3C3-D87B-93120444A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07677"/>
              </p:ext>
            </p:extLst>
          </p:nvPr>
        </p:nvGraphicFramePr>
        <p:xfrm>
          <a:off x="1326777" y="2482599"/>
          <a:ext cx="8613283" cy="2901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611">
                  <a:extLst>
                    <a:ext uri="{9D8B030D-6E8A-4147-A177-3AD203B41FA5}">
                      <a16:colId xmlns:a16="http://schemas.microsoft.com/office/drawing/2014/main" val="930777661"/>
                    </a:ext>
                  </a:extLst>
                </a:gridCol>
                <a:gridCol w="897414">
                  <a:extLst>
                    <a:ext uri="{9D8B030D-6E8A-4147-A177-3AD203B41FA5}">
                      <a16:colId xmlns:a16="http://schemas.microsoft.com/office/drawing/2014/main" val="765934206"/>
                    </a:ext>
                  </a:extLst>
                </a:gridCol>
                <a:gridCol w="861350">
                  <a:extLst>
                    <a:ext uri="{9D8B030D-6E8A-4147-A177-3AD203B41FA5}">
                      <a16:colId xmlns:a16="http://schemas.microsoft.com/office/drawing/2014/main" val="1379763870"/>
                    </a:ext>
                  </a:extLst>
                </a:gridCol>
                <a:gridCol w="861350">
                  <a:extLst>
                    <a:ext uri="{9D8B030D-6E8A-4147-A177-3AD203B41FA5}">
                      <a16:colId xmlns:a16="http://schemas.microsoft.com/office/drawing/2014/main" val="385889017"/>
                    </a:ext>
                  </a:extLst>
                </a:gridCol>
                <a:gridCol w="861350">
                  <a:extLst>
                    <a:ext uri="{9D8B030D-6E8A-4147-A177-3AD203B41FA5}">
                      <a16:colId xmlns:a16="http://schemas.microsoft.com/office/drawing/2014/main" val="1568248186"/>
                    </a:ext>
                  </a:extLst>
                </a:gridCol>
                <a:gridCol w="861350">
                  <a:extLst>
                    <a:ext uri="{9D8B030D-6E8A-4147-A177-3AD203B41FA5}">
                      <a16:colId xmlns:a16="http://schemas.microsoft.com/office/drawing/2014/main" val="839752536"/>
                    </a:ext>
                  </a:extLst>
                </a:gridCol>
                <a:gridCol w="861350">
                  <a:extLst>
                    <a:ext uri="{9D8B030D-6E8A-4147-A177-3AD203B41FA5}">
                      <a16:colId xmlns:a16="http://schemas.microsoft.com/office/drawing/2014/main" val="2883412305"/>
                    </a:ext>
                  </a:extLst>
                </a:gridCol>
                <a:gridCol w="861350">
                  <a:extLst>
                    <a:ext uri="{9D8B030D-6E8A-4147-A177-3AD203B41FA5}">
                      <a16:colId xmlns:a16="http://schemas.microsoft.com/office/drawing/2014/main" val="3943077793"/>
                    </a:ext>
                  </a:extLst>
                </a:gridCol>
                <a:gridCol w="861350">
                  <a:extLst>
                    <a:ext uri="{9D8B030D-6E8A-4147-A177-3AD203B41FA5}">
                      <a16:colId xmlns:a16="http://schemas.microsoft.com/office/drawing/2014/main" val="1682561775"/>
                    </a:ext>
                  </a:extLst>
                </a:gridCol>
                <a:gridCol w="825808">
                  <a:extLst>
                    <a:ext uri="{9D8B030D-6E8A-4147-A177-3AD203B41FA5}">
                      <a16:colId xmlns:a16="http://schemas.microsoft.com/office/drawing/2014/main" val="4089983247"/>
                    </a:ext>
                  </a:extLst>
                </a:gridCol>
              </a:tblGrid>
              <a:tr h="283395">
                <a:tc>
                  <a:txBody>
                    <a:bodyPr/>
                    <a:lstStyle/>
                    <a:p>
                      <a:r>
                        <a:rPr lang="en-US" sz="12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Amplitude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624146"/>
                  </a:ext>
                </a:extLst>
              </a:tr>
              <a:tr h="411480"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Initial commissioning June ‘22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None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662379"/>
                  </a:ext>
                </a:extLst>
              </a:tr>
              <a:tr h="309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418255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9/27/23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23187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15.8MV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10.5MV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13.5MV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860450"/>
                  </a:ext>
                </a:extLst>
              </a:tr>
              <a:tr h="263153"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9/28/23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18583"/>
                  </a:ext>
                </a:extLst>
              </a:tr>
              <a:tr h="2631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15.8MV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10.5MV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13.5MV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46761"/>
                  </a:ext>
                </a:extLst>
              </a:tr>
              <a:tr h="286240"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10/15/23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16.5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986780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15.8MV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10.5MV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13.5MV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16.6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069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67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CE91C-FE3B-C1B3-1B8C-050A7674E3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F21A00-9DAA-0734-D36B-39989E4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CM01: evolution of FE onset and max amplitudes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D94ED-25F8-94DA-839D-1DAFCC61EA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2D81C-8425-824A-CCBB-A5B4DC49A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D2617-E65E-A152-5992-35DC672B7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53489731-B439-0EC9-9727-E0108D383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754" y="1919056"/>
            <a:ext cx="5846815" cy="37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6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045ED30-B1FB-7940-BED1-1E1140786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BCF0A88-C7AD-0A41-B67B-F2986CB126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62925" y="461807"/>
            <a:ext cx="9029075" cy="58210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Facility Overview &amp; Commissioning Recap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What’s going well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What could go better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What keeps me up at night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Summary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1" name="Title 19">
            <a:extLst>
              <a:ext uri="{FF2B5EF4-FFF2-40B4-BE49-F238E27FC236}">
                <a16:creationId xmlns:a16="http://schemas.microsoft.com/office/drawing/2014/main" id="{A93850A8-D4D7-C04E-94A5-39E0AF52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" y="590366"/>
            <a:ext cx="3411930" cy="111601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3A990-A0EA-994B-5FD2-9E4CB12B5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3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4" y="1023201"/>
            <a:ext cx="11514084" cy="33825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9D4030-F17F-E868-A0D7-EC71E68F5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&amp; FEL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417B3-8A10-92BF-13D5-24FBB306E9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56" y="3684721"/>
            <a:ext cx="8322332" cy="275944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3" name="Picture 2" descr="C:\Data Files\LCLS-II\Layout Info\image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304">
            <a:off x="213528" y="4195563"/>
            <a:ext cx="3707302" cy="18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54679" y="5699775"/>
            <a:ext cx="161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Photocathode Gun</a:t>
            </a:r>
          </a:p>
          <a:p>
            <a:r>
              <a:rPr lang="en-US" sz="1200" b="1" dirty="0"/>
              <a:t>   750 keV electrons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83389" y="2714453"/>
            <a:ext cx="871290" cy="176190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60570" y="2563790"/>
            <a:ext cx="5627226" cy="234809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97306" y="383994"/>
            <a:ext cx="4156494" cy="1354217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</a:rPr>
              <a:t>RF Photocathode Gun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</a:rPr>
              <a:t>35 1.3 GHz Cryomodules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</a:rPr>
              <a:t>2 3.9 GHz Cryomodules</a:t>
            </a:r>
          </a:p>
        </p:txBody>
      </p:sp>
    </p:spTree>
    <p:extLst>
      <p:ext uri="{BB962C8B-B14F-4D97-AF65-F5344CB8AC3E}">
        <p14:creationId xmlns:p14="http://schemas.microsoft.com/office/powerpoint/2010/main" val="12807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6566C3-9B87-8317-8B5D-8BE1D98FD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SRF commissioning was very successful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4626AC-C1CA-4A8D-DAD6-740F7876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Commissioning Recap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31DB8-BC04-8CFC-C67C-47591E6641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9931" y="1605068"/>
            <a:ext cx="5420398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97% of all cavities fully operational (planned for 94%)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commissioned (summed individual cavity) voltage exceeded design by &gt;20% and reached 4.8GV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significant change in field emission observed with respect to cryomodule acceptance tests at partner labs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977-13B5-E141-7A5A-A9BBA6AD0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SRF Operational Experience, TTC2023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C38F5-3ABB-9F2E-FEDC-98D07832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0F578-08B8-56F4-CA9D-CDCFAD0DD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820" y="2144385"/>
            <a:ext cx="4784073" cy="3348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422FDE-9E91-ED47-0B3E-3A877CB20CDC}"/>
              </a:ext>
            </a:extLst>
          </p:cNvPr>
          <p:cNvSpPr txBox="1"/>
          <p:nvPr/>
        </p:nvSpPr>
        <p:spPr>
          <a:xfrm>
            <a:off x="7608382" y="1605068"/>
            <a:ext cx="35109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B0604020202020204" charset="0"/>
              </a:rPr>
              <a:t>Gradient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373914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E1E2B4-D058-6FCA-504D-23EE0BFEA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Cavity availability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360AB-F991-C0AB-0501-1FD2D00B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going 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A6D45-F40A-67F6-F52D-E643400F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605068"/>
            <a:ext cx="6371665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initial commissioning only 3% of cavities non-operational (problems inside the CM that need room temperature warm-up)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additional cavities with problems inside cryomodule since then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new problems related to LLRF system, cables/connections or SSAs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 Solid State Amplifiers allow to take single cavities with intermittent problems offline for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Generally enough amplitude overhead to compensate for cavities being repaired while the </a:t>
            </a:r>
            <a:r>
              <a:rPr lang="en-US" dirty="0" err="1"/>
              <a:t>linac</a:t>
            </a:r>
            <a:r>
              <a:rPr lang="en-US" dirty="0"/>
              <a:t> is running or during maintenance periods</a:t>
            </a:r>
          </a:p>
          <a:p>
            <a:pPr marL="752475" lvl="1" indent="-28575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B0CC-93CF-2D3C-AA4A-83A6B2B23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C9E1-C4F8-D79C-1CE7-37F2FB58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D34FF70-88FC-81E8-6F9F-59FD687C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004" y="1817712"/>
            <a:ext cx="4865314" cy="35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E1E2B4-D058-6FCA-504D-23EE0BFEA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system is very robust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360AB-F991-C0AB-0501-1FD2D00B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going 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A6D45-F40A-67F6-F52D-E643400F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5699312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 heaters on underside of cavity helium vessels to compensate for change in RF </a:t>
            </a:r>
            <a:r>
              <a:rPr lang="en-US" dirty="0" err="1"/>
              <a:t>heatload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 loop regulates </a:t>
            </a:r>
            <a:r>
              <a:rPr lang="en-US" dirty="0" err="1"/>
              <a:t>linac</a:t>
            </a:r>
            <a:r>
              <a:rPr lang="en-US" dirty="0"/>
              <a:t> helium pressure by adjusting electric heaters to keep return pressure to cold compressors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in cases of sudden loss of all RF heat [e.g. shut-off by Personal Protection System (PPS)] feedback keeps cold compressors stable and recovers pressure within minutes</a:t>
            </a:r>
          </a:p>
          <a:p>
            <a:pPr lvl="1" indent="0">
              <a:buNone/>
            </a:pPr>
            <a:endParaRPr lang="en-US" dirty="0"/>
          </a:p>
          <a:p>
            <a:pPr marL="752475" lvl="1" indent="-28575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B0CC-93CF-2D3C-AA4A-83A6B2B23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C9E1-C4F8-D79C-1CE7-37F2FB58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470D98-F01D-946A-B1AC-E43B0480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86511" y="2080483"/>
            <a:ext cx="5002860" cy="3502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57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B2CB9A-CC43-F032-BB73-F4459892FF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 Setup GUI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360AB-F991-C0AB-0501-1FD2D00B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going 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A6D45-F40A-67F6-F52D-E643400F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Push-button tool for initial set-up or to address cavities that have become unstable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 heavily on software framework developed for and since initial </a:t>
            </a:r>
            <a:r>
              <a:rPr lang="en-US" dirty="0" err="1"/>
              <a:t>linac</a:t>
            </a:r>
            <a:r>
              <a:rPr lang="en-US" dirty="0"/>
              <a:t>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Simplified interface on top of expert screens for ease of operator use</a:t>
            </a:r>
          </a:p>
          <a:p>
            <a:pPr marL="752475" lvl="1" indent="-285750"/>
            <a:r>
              <a:rPr lang="en-US" dirty="0"/>
              <a:t>Automated sequence of steps, some level of </a:t>
            </a:r>
            <a:br>
              <a:rPr lang="en-US" dirty="0"/>
            </a:br>
            <a:r>
              <a:rPr lang="en-US" dirty="0"/>
              <a:t>error handling and checking if values are within </a:t>
            </a:r>
            <a:br>
              <a:rPr lang="en-US" dirty="0"/>
            </a:br>
            <a:r>
              <a:rPr lang="en-US" dirty="0"/>
              <a:t>set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of the whole </a:t>
            </a:r>
            <a:r>
              <a:rPr lang="en-US" dirty="0" err="1"/>
              <a:t>linac</a:t>
            </a:r>
            <a:r>
              <a:rPr lang="en-US" dirty="0"/>
              <a:t> (e.g. after maintenance days) </a:t>
            </a:r>
            <a:br>
              <a:rPr lang="en-US" dirty="0"/>
            </a:br>
            <a:r>
              <a:rPr lang="en-US" dirty="0"/>
              <a:t>CM by CM within 30min - 1h, depending on number </a:t>
            </a:r>
            <a:br>
              <a:rPr lang="en-US" dirty="0"/>
            </a:br>
            <a:r>
              <a:rPr lang="en-US" dirty="0"/>
              <a:t>of parallel instances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 infrastructure improvement cut down to </a:t>
            </a:r>
            <a:br>
              <a:rPr lang="en-US" dirty="0"/>
            </a:br>
            <a:r>
              <a:rPr lang="en-US" dirty="0"/>
              <a:t>less than 5min, true single button</a:t>
            </a:r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B0CC-93CF-2D3C-AA4A-83A6B2B23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C9E1-C4F8-D79C-1CE7-37F2FB58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A2F53-8F32-6596-70A3-B9C0D8FEA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097" y="2993958"/>
            <a:ext cx="6183256" cy="30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3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B2CB9A-CC43-F032-BB73-F4459892FF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Microphonics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360AB-F991-C0AB-0501-1FD2D00B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going 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A6D45-F40A-67F6-F52D-E643400F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5174539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microphonics levels are very good</a:t>
            </a:r>
          </a:p>
          <a:p>
            <a:pPr marL="752475" lvl="1" indent="-285750"/>
            <a:r>
              <a:rPr lang="en-US" dirty="0"/>
              <a:t>94% of cavities within specification of +/-10Hz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two cavities are currently amplitude limited due to microphonics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Biggest source of excessive microphonics are cooldown valve leaks</a:t>
            </a:r>
          </a:p>
          <a:p>
            <a:pPr lvl="1" indent="0">
              <a:buNone/>
            </a:pPr>
            <a:endParaRPr lang="en-US" dirty="0"/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details by R. Porter at SRF2023: </a:t>
            </a:r>
            <a:br>
              <a:rPr lang="en-US" dirty="0"/>
            </a:br>
            <a:r>
              <a:rPr lang="en-US" dirty="0"/>
              <a:t>MOPMB081</a:t>
            </a:r>
            <a:endParaRPr lang="en-US" sz="1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B0CC-93CF-2D3C-AA4A-83A6B2B23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SRF Operational Experience, TTC2023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C9E1-C4F8-D79C-1CE7-37F2FB58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04E137-05EB-191E-A103-E4667A3DE608}"/>
              </a:ext>
            </a:extLst>
          </p:cNvPr>
          <p:cNvGrpSpPr/>
          <p:nvPr/>
        </p:nvGrpSpPr>
        <p:grpSpPr>
          <a:xfrm>
            <a:off x="5974639" y="1421356"/>
            <a:ext cx="5953239" cy="4820255"/>
            <a:chOff x="5633980" y="1406338"/>
            <a:chExt cx="5953239" cy="48202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0A054E-7CCD-8347-BDA5-8CB82C31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3980" y="1406338"/>
              <a:ext cx="5953239" cy="476402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4AD164-A34D-C619-FD30-F8AAACACF4D5}"/>
                </a:ext>
              </a:extLst>
            </p:cNvPr>
            <p:cNvSpPr/>
            <p:nvPr/>
          </p:nvSpPr>
          <p:spPr>
            <a:xfrm>
              <a:off x="5633980" y="5909274"/>
              <a:ext cx="295835" cy="3173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2704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67426F-3CC8-A092-E0E4-02F2E098D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L3 insulating vacuum (upstream)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C56E4E-D2FD-18AF-F28B-1DDA8290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go better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83D34-4371-2571-86FF-F92129608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181665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L3 string is separated into section upstream and downstream of insulating vacuum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L3 upstream string exhibits higher than expected static </a:t>
            </a:r>
            <a:r>
              <a:rPr lang="en-US" dirty="0" err="1"/>
              <a:t>heatload</a:t>
            </a:r>
            <a:r>
              <a:rPr lang="en-US" dirty="0"/>
              <a:t> and increased insulating vacuum pressure</a:t>
            </a:r>
          </a:p>
          <a:p>
            <a:pPr marL="752475" lvl="1" indent="-285750"/>
            <a:r>
              <a:rPr lang="en-US" dirty="0"/>
              <a:t>Suspect leak from helium process pipe into insulating vacuum space</a:t>
            </a:r>
          </a:p>
          <a:p>
            <a:pPr marL="752475" lvl="1" indent="-285750"/>
            <a:r>
              <a:rPr lang="en-US" dirty="0"/>
              <a:t>Partially mitigated by doubled pump capacity</a:t>
            </a:r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086F6-0F68-862E-5DA9-F8B0F4927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Operational Experience, TTC2023 Fermilab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6E6E-3251-CC86-F819-11BC948B8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630CD043-FC35-366E-BD41-A439E27BB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101478"/>
              </p:ext>
            </p:extLst>
          </p:nvPr>
        </p:nvGraphicFramePr>
        <p:xfrm>
          <a:off x="1438742" y="3832978"/>
          <a:ext cx="8948335" cy="1771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824">
                  <a:extLst>
                    <a:ext uri="{9D8B030D-6E8A-4147-A177-3AD203B41FA5}">
                      <a16:colId xmlns:a16="http://schemas.microsoft.com/office/drawing/2014/main" val="3663755620"/>
                    </a:ext>
                  </a:extLst>
                </a:gridCol>
                <a:gridCol w="2639343">
                  <a:extLst>
                    <a:ext uri="{9D8B030D-6E8A-4147-A177-3AD203B41FA5}">
                      <a16:colId xmlns:a16="http://schemas.microsoft.com/office/drawing/2014/main" val="187402182"/>
                    </a:ext>
                  </a:extLst>
                </a:gridCol>
                <a:gridCol w="2237084">
                  <a:extLst>
                    <a:ext uri="{9D8B030D-6E8A-4147-A177-3AD203B41FA5}">
                      <a16:colId xmlns:a16="http://schemas.microsoft.com/office/drawing/2014/main" val="277859025"/>
                    </a:ext>
                  </a:extLst>
                </a:gridCol>
                <a:gridCol w="2237084">
                  <a:extLst>
                    <a:ext uri="{9D8B030D-6E8A-4147-A177-3AD203B41FA5}">
                      <a16:colId xmlns:a16="http://schemas.microsoft.com/office/drawing/2014/main" val="771298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EXPECTED CM 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OBSERVED CM STATIC</a:t>
                      </a:r>
                      <a:br>
                        <a:rPr lang="en-US" sz="1400"/>
                      </a:br>
                      <a:r>
                        <a:rPr lang="en-US" sz="1400"/>
                        <a:t>(Initial)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OBSERVED CM STATIC</a:t>
                      </a:r>
                    </a:p>
                    <a:p>
                      <a:r>
                        <a:rPr lang="en-US" sz="1400"/>
                        <a:t>(with Additional Pump)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370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LO-L2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36480"/>
                  </a:ext>
                </a:extLst>
              </a:tr>
              <a:tr h="130868">
                <a:tc>
                  <a:txBody>
                    <a:bodyPr/>
                    <a:lstStyle/>
                    <a:p>
                      <a:r>
                        <a:rPr lang="en-US" sz="1400"/>
                        <a:t>L3-UPSTREAM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90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47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470 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17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170 W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488613"/>
                  </a:ext>
                </a:extLst>
              </a:tr>
              <a:tr h="321830">
                <a:tc>
                  <a:txBody>
                    <a:bodyPr/>
                    <a:lstStyle/>
                    <a:p>
                      <a:r>
                        <a:rPr lang="en-US" sz="1400"/>
                        <a:t>L3-DOWNSTREAM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90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16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160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160 W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182116"/>
                  </a:ext>
                </a:extLst>
              </a:tr>
              <a:tr h="321830">
                <a:tc>
                  <a:txBody>
                    <a:bodyPr/>
                    <a:lstStyle/>
                    <a:p>
                      <a:r>
                        <a:rPr lang="en-US" sz="1400" b="1"/>
                        <a:t>TOTAL CM 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/>
                        <a:t>330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800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66F18"/>
                          </a:solidFill>
                        </a:rPr>
                        <a:t>500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07093"/>
                  </a:ext>
                </a:extLst>
              </a:tr>
            </a:tbl>
          </a:graphicData>
        </a:graphic>
      </p:graphicFrame>
      <p:sp>
        <p:nvSpPr>
          <p:cNvPr id="12" name="Arrow: Right 7">
            <a:extLst>
              <a:ext uri="{FF2B5EF4-FFF2-40B4-BE49-F238E27FC236}">
                <a16:creationId xmlns:a16="http://schemas.microsoft.com/office/drawing/2014/main" id="{200D4115-A0E8-65AE-A0BF-A0362AA8F16B}"/>
              </a:ext>
            </a:extLst>
          </p:cNvPr>
          <p:cNvSpPr/>
          <p:nvPr/>
        </p:nvSpPr>
        <p:spPr>
          <a:xfrm>
            <a:off x="7403192" y="5550284"/>
            <a:ext cx="1411550" cy="430567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Added Pumps</a:t>
            </a:r>
          </a:p>
        </p:txBody>
      </p:sp>
    </p:spTree>
    <p:extLst>
      <p:ext uri="{BB962C8B-B14F-4D97-AF65-F5344CB8AC3E}">
        <p14:creationId xmlns:p14="http://schemas.microsoft.com/office/powerpoint/2010/main" val="2524363790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11124</TotalTime>
  <Words>1478</Words>
  <Application>Microsoft Macintosh PowerPoint</Application>
  <PresentationFormat>Widescreen</PresentationFormat>
  <Paragraphs>272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Lato</vt:lpstr>
      <vt:lpstr>Wingdings</vt:lpstr>
      <vt:lpstr>Lato Black</vt:lpstr>
      <vt:lpstr>Montserrat</vt:lpstr>
      <vt:lpstr>Arial</vt:lpstr>
      <vt:lpstr>SLAC Covers/Title Slides</vt:lpstr>
      <vt:lpstr>SLAC Interior Slides</vt:lpstr>
      <vt:lpstr>PowerPoint Presentation</vt:lpstr>
      <vt:lpstr>Outline</vt:lpstr>
      <vt:lpstr>Linac &amp; FEL Layout</vt:lpstr>
      <vt:lpstr>SRF Commissioning Recap</vt:lpstr>
      <vt:lpstr>What’s going well</vt:lpstr>
      <vt:lpstr>What’s going well</vt:lpstr>
      <vt:lpstr>What’s going well</vt:lpstr>
      <vt:lpstr>What’s going well</vt:lpstr>
      <vt:lpstr>What could go better</vt:lpstr>
      <vt:lpstr>What could go better</vt:lpstr>
      <vt:lpstr>What keeps me up at night</vt:lpstr>
      <vt:lpstr>What keeps me up at night</vt:lpstr>
      <vt:lpstr>What keeps me up at night</vt:lpstr>
      <vt:lpstr>What keeps me up at night</vt:lpstr>
      <vt:lpstr>Summary</vt:lpstr>
      <vt:lpstr>CM01: evolution of FE onset and max amplitudes</vt:lpstr>
      <vt:lpstr>CM01: evolution of FE onset and max amplitudes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Aderhold, Sebastian C.</dc:creator>
  <cp:keywords/>
  <dc:description/>
  <cp:lastModifiedBy>Aderhold, Sebastian C.</cp:lastModifiedBy>
  <cp:revision>15</cp:revision>
  <dcterms:created xsi:type="dcterms:W3CDTF">2022-10-03T21:21:20Z</dcterms:created>
  <dcterms:modified xsi:type="dcterms:W3CDTF">2023-12-06T15:06:52Z</dcterms:modified>
  <cp:category/>
</cp:coreProperties>
</file>