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833" r:id="rId3"/>
    <p:sldId id="3018" r:id="rId4"/>
    <p:sldId id="3019" r:id="rId5"/>
    <p:sldId id="3020" r:id="rId6"/>
    <p:sldId id="3021" r:id="rId7"/>
    <p:sldId id="3022" r:id="rId8"/>
    <p:sldId id="3023" r:id="rId9"/>
    <p:sldId id="3024" r:id="rId10"/>
    <p:sldId id="3025" r:id="rId11"/>
    <p:sldId id="3026" r:id="rId12"/>
    <p:sldId id="302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5" autoAdjust="0"/>
    <p:restoredTop sz="96274" autoAdjust="0"/>
  </p:normalViewPr>
  <p:slideViewPr>
    <p:cSldViewPr snapToGrid="0">
      <p:cViewPr>
        <p:scale>
          <a:sx n="66" d="100"/>
          <a:sy n="66" d="100"/>
        </p:scale>
        <p:origin x="270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7410B-A94F-41B5-AE9D-C1A0004BBF67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FEED-4B55-40C3-BCE0-063584BBD3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72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879BEE-D74E-DD45-6C1C-A0769EF9B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C0BAE48-6B49-B18B-F471-3FA0599D0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8AA9DD-E938-EBD6-8E0E-2BDAE6BF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C8ABC7-B26D-28F3-2B0A-AF1D802A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AAC7C3-97C0-BF05-66DC-8370555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01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0D8B7D-DF5F-0402-4045-F3BC8F126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236DC1-95A3-3D8B-4CF9-329CB7FDE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AE4DB1-CD67-2658-FBAF-B540C4206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5A8C5-D6DB-0DAC-0495-0A4AE467C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FD6C9F-763C-D1BA-937B-F13AD5EF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5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8171EB7-E2A4-41CE-F88D-55AD88D12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7529C0-1779-3020-AC81-9096D7264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0A9775-1BA4-BAEA-60CB-BC033678B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EBA3A-72FF-0E33-3928-F9DC11469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F3EF33-AA52-A523-AC28-5A1B101D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7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D7AE47-A2F8-4ED2-3D89-6BB6E3BE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2C0638-8D7E-4B62-6106-7070CB210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6B6631-FBFF-1F8C-2C93-795687D3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23613E-6226-7EF8-460F-CCD99B1D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62F1FF-7A57-F892-5487-E58939B0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11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AA4779-0E78-312E-64C0-E2150F2B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518737-0686-B106-047E-C4382ECE8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22AD35-8758-3457-7E10-978E71BC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07984-CDAF-8993-8E4A-A1679AF1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3FC401-BF9A-D64C-33C8-E46DD8C9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6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BF24D-D649-2796-FBF6-B32F5D8B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57CF1F-1BE4-607B-7AEA-0145E935AA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B6CBE1A-3642-E89F-FA36-5373BBF56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04EFED-28EE-7CC1-FB2B-EFB22BC8C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BE372A-29BE-056C-74CB-984C8B31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E2478A-EFD4-725B-CB83-B683525B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89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940B23-3595-CF02-5666-4B322917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A03E2F-BC65-C1CB-89F5-43615C2F8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EE64DD-B7C0-A000-E090-24BBF3719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8E3CFE-9966-ED65-C3A5-6814BD836F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37DF2C7-C1A2-A449-63D4-29645C9B78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A53B54-08C2-7F03-B5AC-4993B449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13B3D11-3B9A-1928-A57E-06711BDC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2F984FC-D602-7151-4A28-FE5F3C16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69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620A78-70AC-78E7-4066-D771AC893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4CB6402-EEC9-C04D-C494-03F9FE4F4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8E7388-2AF2-89A2-3908-C6736F49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C476B8-FF81-F5F5-B768-6C9A808D1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77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6B5CBF-F2E6-1D9D-F645-09205301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16B0CB2-882B-EA70-5DA7-1302518E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C904B1-DF5C-4739-A98B-0300359B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279709-ECD0-544E-C30C-33DB1EE1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A9F5D1-3BA1-DF81-73A9-72AC8C0A4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CD6907-2CF2-A8D7-B838-78CD364FE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071B78-D055-DAAF-891E-07A9AC13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62C0B8-BA47-FCEE-7CC8-5062CBFBE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1F0D9F-765A-7628-BF8F-DE03A790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049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73A5A5-BA57-F1A7-2FD8-6F83B6EA7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98AC4F-0C43-F4CD-2F8F-A7A5CDE52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5F714CD-9885-149B-3B43-97C18577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A1B9B3-593D-CC63-8E15-095B4DE17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F6E95-F864-8F4C-2737-84B84269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C509C9-CFF0-963A-F3E8-491D622E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9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AD4865-700C-2E6D-3EF8-FD5A2E456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955B86-2A7C-38D9-0B5E-8C03D1074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712E59-B738-941A-BB84-248586D92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05E7C-94A1-4C74-BF61-B68E1F391856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A1791E-79E7-2A26-411B-2137DA2B4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79E17F-DD26-34EE-9252-DB65B61FF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17716-4D50-4F25-8FE7-36BDA8AB6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11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4.jp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image" Target="../media/image1.png"/><Relationship Id="rId10" Type="http://schemas.openxmlformats.org/officeDocument/2006/relationships/image" Target="../media/image35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5575E6F-CFA6-9412-1089-BC91F4704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0" y="19051"/>
            <a:ext cx="1296000" cy="1296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4A433C5-3727-29A0-B5C5-A44206E01717}"/>
              </a:ext>
            </a:extLst>
          </p:cNvPr>
          <p:cNvSpPr txBox="1"/>
          <p:nvPr/>
        </p:nvSpPr>
        <p:spPr>
          <a:xfrm>
            <a:off x="1341975" y="189998"/>
            <a:ext cx="80414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DALIAN INSTITUTE OF CHEMICAL PHYSICS,</a:t>
            </a:r>
          </a:p>
          <a:p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ACADEMY OF SCIENCES</a:t>
            </a:r>
            <a:endParaRPr lang="zh-CN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A89CA3-F2ED-A033-F8D3-CA051AF3CA48}"/>
              </a:ext>
            </a:extLst>
          </p:cNvPr>
          <p:cNvSpPr txBox="1"/>
          <p:nvPr/>
        </p:nvSpPr>
        <p:spPr>
          <a:xfrm>
            <a:off x="10369699" y="648866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6,2023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7D33A03-359D-9CCB-6045-CA844E9B019B}"/>
              </a:ext>
            </a:extLst>
          </p:cNvPr>
          <p:cNvGrpSpPr/>
          <p:nvPr/>
        </p:nvGrpSpPr>
        <p:grpSpPr>
          <a:xfrm>
            <a:off x="258543" y="1844157"/>
            <a:ext cx="5392449" cy="3827964"/>
            <a:chOff x="258543" y="1821250"/>
            <a:chExt cx="5392449" cy="382796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796F0D2-FD09-4538-DB86-E714E5AF3C69}"/>
                </a:ext>
              </a:extLst>
            </p:cNvPr>
            <p:cNvSpPr txBox="1"/>
            <p:nvPr/>
          </p:nvSpPr>
          <p:spPr>
            <a:xfrm>
              <a:off x="258543" y="1821250"/>
              <a:ext cx="53924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i="0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Development of 1.3GHz 2-cell Superconducting Accelerator Module for DALS Injector</a:t>
              </a:r>
              <a:endPara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C3A2EB8-6491-BB72-3D4D-67279751118F}"/>
                </a:ext>
              </a:extLst>
            </p:cNvPr>
            <p:cNvSpPr txBox="1"/>
            <p:nvPr/>
          </p:nvSpPr>
          <p:spPr>
            <a:xfrm>
              <a:off x="1924678" y="3717775"/>
              <a:ext cx="20601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Zhou  Ph.D.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57A6565-59DF-95EA-5674-65B2F26DBC49}"/>
                </a:ext>
              </a:extLst>
            </p:cNvPr>
            <p:cNvSpPr txBox="1"/>
            <p:nvPr/>
          </p:nvSpPr>
          <p:spPr>
            <a:xfrm>
              <a:off x="875803" y="5002883"/>
              <a:ext cx="4157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Dalian Light Source Science Laboratory,</a:t>
              </a:r>
            </a:p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SRF &amp; cryogenic Tech. Research Group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FB9C8CB-EFE6-BF85-2442-4740C0DAAC68}"/>
              </a:ext>
            </a:extLst>
          </p:cNvPr>
          <p:cNvGrpSpPr/>
          <p:nvPr/>
        </p:nvGrpSpPr>
        <p:grpSpPr>
          <a:xfrm>
            <a:off x="6244950" y="1569448"/>
            <a:ext cx="5861325" cy="4390137"/>
            <a:chOff x="6244950" y="1569448"/>
            <a:chExt cx="5861325" cy="4390137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FC64C9F0-056D-E350-60C9-5D0C4D506221}"/>
                </a:ext>
              </a:extLst>
            </p:cNvPr>
            <p:cNvGrpSpPr/>
            <p:nvPr/>
          </p:nvGrpSpPr>
          <p:grpSpPr>
            <a:xfrm>
              <a:off x="6244950" y="1569448"/>
              <a:ext cx="5760000" cy="4008050"/>
              <a:chOff x="6173457" y="1821250"/>
              <a:chExt cx="5760000" cy="272126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E8AD4691-A651-D8D0-355A-C11EDEACF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73457" y="1821250"/>
                <a:ext cx="5760000" cy="2721260"/>
              </a:xfrm>
              <a:prstGeom prst="roundRect">
                <a:avLst/>
              </a:prstGeom>
              <a:ln w="38100">
                <a:solidFill>
                  <a:schemeClr val="accent1"/>
                </a:solidFill>
              </a:ln>
            </p:spPr>
          </p:pic>
          <p:sp>
            <p:nvSpPr>
              <p:cNvPr id="30" name="星形: 五角 29">
                <a:extLst>
                  <a:ext uri="{FF2B5EF4-FFF2-40B4-BE49-F238E27FC236}">
                    <a16:creationId xmlns:a16="http://schemas.microsoft.com/office/drawing/2014/main" id="{60962288-4DA1-E995-7835-1E9E6CC786EA}"/>
                  </a:ext>
                </a:extLst>
              </p:cNvPr>
              <p:cNvSpPr/>
              <p:nvPr/>
            </p:nvSpPr>
            <p:spPr>
              <a:xfrm>
                <a:off x="7466794" y="3294459"/>
                <a:ext cx="54000" cy="54769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9DC48FB-735D-B468-24E0-F305D302F8C9}"/>
                </a:ext>
              </a:extLst>
            </p:cNvPr>
            <p:cNvSpPr txBox="1"/>
            <p:nvPr/>
          </p:nvSpPr>
          <p:spPr>
            <a:xfrm>
              <a:off x="7016748" y="5590253"/>
              <a:ext cx="19682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0" i="0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Dalian </a:t>
              </a:r>
              <a:r>
                <a:rPr lang="en-US" altLang="zh-CN" b="0" i="0" strike="noStrike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YingGeShi</a:t>
              </a:r>
              <a:r>
                <a:rPr lang="en-US" altLang="zh-CN" b="0" i="0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A96EAF7-DA3F-A203-32E1-DE4FA991343E}"/>
                </a:ext>
              </a:extLst>
            </p:cNvPr>
            <p:cNvSpPr txBox="1"/>
            <p:nvPr/>
          </p:nvSpPr>
          <p:spPr>
            <a:xfrm>
              <a:off x="8924002" y="5590253"/>
              <a:ext cx="31822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0" i="0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Dalian Advanced Light Source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2057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BB52F-4F47-2175-8E1D-7BFA635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054" y="20427"/>
            <a:ext cx="1008000" cy="1008000"/>
          </a:xfrm>
          <a:prstGeom prst="rect">
            <a:avLst/>
          </a:prstGeom>
        </p:spPr>
      </p:pic>
      <p:sp>
        <p:nvSpPr>
          <p:cNvPr id="3" name="Parallelogram 13">
            <a:extLst>
              <a:ext uri="{FF2B5EF4-FFF2-40B4-BE49-F238E27FC236}">
                <a16:creationId xmlns:a16="http://schemas.microsoft.com/office/drawing/2014/main" id="{005E75EB-8E5A-65CA-9892-8ADE04725E75}"/>
              </a:ext>
            </a:extLst>
          </p:cNvPr>
          <p:cNvSpPr/>
          <p:nvPr/>
        </p:nvSpPr>
        <p:spPr>
          <a:xfrm>
            <a:off x="0" y="0"/>
            <a:ext cx="569209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9F11E2-7C82-A14B-5B99-7FDFEED23585}"/>
              </a:ext>
            </a:extLst>
          </p:cNvPr>
          <p:cNvSpPr txBox="1"/>
          <p:nvPr/>
        </p:nvSpPr>
        <p:spPr>
          <a:xfrm>
            <a:off x="1322925" y="47374"/>
            <a:ext cx="7530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Progress: Coupler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576CB5-FADF-8B86-2FB2-83886D3081B0}"/>
              </a:ext>
            </a:extLst>
          </p:cNvPr>
          <p:cNvSpPr txBox="1"/>
          <p:nvPr/>
        </p:nvSpPr>
        <p:spPr>
          <a:xfrm>
            <a:off x="591835" y="833488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Coupler 01-06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AE0707-FA8A-B3FE-10B4-D44AE5C02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91" y="3872130"/>
            <a:ext cx="3319337" cy="28741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47D5B6-EEED-665C-D28D-1FF77E6ED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3" y="1181745"/>
            <a:ext cx="3119217" cy="2340456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9AA1D1-0684-D2CE-DB47-49A58FB70B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0" b="13906"/>
          <a:stretch/>
        </p:blipFill>
        <p:spPr bwMode="auto">
          <a:xfrm>
            <a:off x="3949496" y="1181745"/>
            <a:ext cx="5181380" cy="2340456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2421DEE-BEFF-518E-878E-68F2A3027CC3}"/>
              </a:ext>
            </a:extLst>
          </p:cNvPr>
          <p:cNvSpPr txBox="1"/>
          <p:nvPr/>
        </p:nvSpPr>
        <p:spPr>
          <a:xfrm>
            <a:off x="4236400" y="833488"/>
            <a:ext cx="387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Coupler RF processing clean assemble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C1F50CA-9B1F-7BB5-4856-67D097702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3" y="3872130"/>
            <a:ext cx="1940344" cy="2874140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5A83BBD-2FF4-B4E2-8696-D99FC86A9D07}"/>
              </a:ext>
            </a:extLst>
          </p:cNvPr>
          <p:cNvSpPr txBox="1"/>
          <p:nvPr/>
        </p:nvSpPr>
        <p:spPr>
          <a:xfrm>
            <a:off x="602134" y="3501126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Coupler RF processing setup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09460D2-3475-FA41-D92D-3A1F54288072}"/>
              </a:ext>
            </a:extLst>
          </p:cNvPr>
          <p:cNvSpPr txBox="1"/>
          <p:nvPr/>
        </p:nvSpPr>
        <p:spPr>
          <a:xfrm>
            <a:off x="4386076" y="3481745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Coupler 03 warm inner conductor bellow leaking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2DF0931-229F-79CF-076D-28F41AB68526}"/>
              </a:ext>
            </a:extLst>
          </p:cNvPr>
          <p:cNvCxnSpPr>
            <a:cxnSpLocks/>
          </p:cNvCxnSpPr>
          <p:nvPr/>
        </p:nvCxnSpPr>
        <p:spPr>
          <a:xfrm flipV="1">
            <a:off x="7539486" y="1947958"/>
            <a:ext cx="283512" cy="15838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FF91FF2E-C9CA-A0B2-3EF3-93957406E6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9110" y="1181974"/>
            <a:ext cx="1316977" cy="2340000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AC978DC-89E9-7B5E-7271-97AE601F50C8}"/>
              </a:ext>
            </a:extLst>
          </p:cNvPr>
          <p:cNvSpPr txBox="1"/>
          <p:nvPr/>
        </p:nvSpPr>
        <p:spPr>
          <a:xfrm>
            <a:off x="9691909" y="3508808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Coupler packing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B4217C5-1598-D4DA-0D40-4E12548C11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7" t="1460" r="1581"/>
          <a:stretch/>
        </p:blipFill>
        <p:spPr>
          <a:xfrm>
            <a:off x="5993160" y="3969430"/>
            <a:ext cx="5929979" cy="2513069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93C2D47-7632-B917-F09A-975207003A02}"/>
              </a:ext>
            </a:extLst>
          </p:cNvPr>
          <p:cNvSpPr txBox="1"/>
          <p:nvPr/>
        </p:nvSpPr>
        <p:spPr>
          <a:xfrm>
            <a:off x="6096000" y="6376938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processing results 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DFD0285-CD0E-144C-B19B-0EEE7FB270DA}"/>
              </a:ext>
            </a:extLst>
          </p:cNvPr>
          <p:cNvSpPr txBox="1"/>
          <p:nvPr/>
        </p:nvSpPr>
        <p:spPr>
          <a:xfrm>
            <a:off x="9841305" y="825807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Coupler 01-06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20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BB52F-4F47-2175-8E1D-7BFA635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054" y="20427"/>
            <a:ext cx="1008000" cy="1008000"/>
          </a:xfrm>
          <a:prstGeom prst="rect">
            <a:avLst/>
          </a:prstGeom>
        </p:spPr>
      </p:pic>
      <p:sp>
        <p:nvSpPr>
          <p:cNvPr id="3" name="Parallelogram 13">
            <a:extLst>
              <a:ext uri="{FF2B5EF4-FFF2-40B4-BE49-F238E27FC236}">
                <a16:creationId xmlns:a16="http://schemas.microsoft.com/office/drawing/2014/main" id="{005E75EB-8E5A-65CA-9892-8ADE04725E75}"/>
              </a:ext>
            </a:extLst>
          </p:cNvPr>
          <p:cNvSpPr/>
          <p:nvPr/>
        </p:nvSpPr>
        <p:spPr>
          <a:xfrm>
            <a:off x="0" y="0"/>
            <a:ext cx="569209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9F11E2-7C82-A14B-5B99-7FDFEED23585}"/>
              </a:ext>
            </a:extLst>
          </p:cNvPr>
          <p:cNvSpPr txBox="1"/>
          <p:nvPr/>
        </p:nvSpPr>
        <p:spPr>
          <a:xfrm>
            <a:off x="1322925" y="47374"/>
            <a:ext cx="5016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Progress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576CB5-FADF-8B86-2FB2-83886D3081B0}"/>
              </a:ext>
            </a:extLst>
          </p:cNvPr>
          <p:cNvSpPr txBox="1"/>
          <p:nvPr/>
        </p:nvSpPr>
        <p:spPr>
          <a:xfrm>
            <a:off x="5789166" y="82215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Permalloy magnetic shield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2421DEE-BEFF-518E-878E-68F2A3027CC3}"/>
              </a:ext>
            </a:extLst>
          </p:cNvPr>
          <p:cNvSpPr txBox="1"/>
          <p:nvPr/>
        </p:nvSpPr>
        <p:spPr>
          <a:xfrm>
            <a:off x="322531" y="82215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tube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5A83BBD-2FF4-B4E2-8696-D99FC86A9D07}"/>
              </a:ext>
            </a:extLst>
          </p:cNvPr>
          <p:cNvSpPr txBox="1"/>
          <p:nvPr/>
        </p:nvSpPr>
        <p:spPr>
          <a:xfrm>
            <a:off x="444288" y="325363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gate valve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DFD0285-CD0E-144C-B19B-0EEE7FB270DA}"/>
              </a:ext>
            </a:extLst>
          </p:cNvPr>
          <p:cNvSpPr txBox="1"/>
          <p:nvPr/>
        </p:nvSpPr>
        <p:spPr>
          <a:xfrm>
            <a:off x="8650737" y="2838906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Thermostat 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demagnetization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A04FB1-498F-9C57-37F4-C3E55B9E0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10818" r="14766" b="5535"/>
          <a:stretch/>
        </p:blipFill>
        <p:spPr>
          <a:xfrm>
            <a:off x="8246279" y="3208238"/>
            <a:ext cx="3776923" cy="3175289"/>
          </a:xfrm>
          <a:prstGeom prst="round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7F960C-BAB1-A852-B9DF-5396C48D56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7940" r="13353" b="20955"/>
          <a:stretch/>
        </p:blipFill>
        <p:spPr bwMode="auto">
          <a:xfrm>
            <a:off x="192750" y="1162864"/>
            <a:ext cx="5321295" cy="2045374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D9A90A-B6BC-90E7-EF58-3D55DFE33A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15854" r="9565" b="15764"/>
          <a:stretch/>
        </p:blipFill>
        <p:spPr bwMode="auto">
          <a:xfrm>
            <a:off x="192750" y="3624817"/>
            <a:ext cx="3374676" cy="2180658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0FE5FF0-BE22-59D8-E737-48EF2AA3A5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3" b="20248"/>
          <a:stretch/>
        </p:blipFill>
        <p:spPr bwMode="auto">
          <a:xfrm>
            <a:off x="5620563" y="1162864"/>
            <a:ext cx="4480311" cy="1577231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F0E556-288C-6A14-629E-E482BD3B7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4" b="13723"/>
          <a:stretch/>
        </p:blipFill>
        <p:spPr bwMode="auto">
          <a:xfrm>
            <a:off x="10207391" y="1162864"/>
            <a:ext cx="1815811" cy="1571927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7F729E3-9F85-A3D6-9E0E-2497A41D2F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30009" r="17798" b="17689"/>
          <a:stretch/>
        </p:blipFill>
        <p:spPr>
          <a:xfrm>
            <a:off x="3774517" y="3624817"/>
            <a:ext cx="4294546" cy="2177676"/>
          </a:xfrm>
          <a:prstGeom prst="round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9E07E5B5-D10E-F742-59A3-89870859204E}"/>
              </a:ext>
            </a:extLst>
          </p:cNvPr>
          <p:cNvSpPr txBox="1"/>
          <p:nvPr/>
        </p:nvSpPr>
        <p:spPr>
          <a:xfrm>
            <a:off x="3991277" y="3253631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alignment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45EDA17-6D03-28E9-6E37-C27C57E55295}"/>
              </a:ext>
            </a:extLst>
          </p:cNvPr>
          <p:cNvSpPr txBox="1"/>
          <p:nvPr/>
        </p:nvSpPr>
        <p:spPr>
          <a:xfrm>
            <a:off x="326472" y="5911963"/>
            <a:ext cx="5769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to 2K beam tube is under fabrication</a:t>
            </a:r>
          </a:p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thermostat overall leakage check to be completed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54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5575E6F-CFA6-9412-1089-BC91F4704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0" y="19051"/>
            <a:ext cx="1296000" cy="1296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4A433C5-3727-29A0-B5C5-A44206E01717}"/>
              </a:ext>
            </a:extLst>
          </p:cNvPr>
          <p:cNvSpPr txBox="1"/>
          <p:nvPr/>
        </p:nvSpPr>
        <p:spPr>
          <a:xfrm>
            <a:off x="1341975" y="189998"/>
            <a:ext cx="80414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DALIAN INSTITUTE OF CHEMICAL PHYSICS,</a:t>
            </a:r>
          </a:p>
          <a:p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ACADEMY OF SCIENCES</a:t>
            </a:r>
            <a:endParaRPr lang="zh-CN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A89CA3-F2ED-A033-F8D3-CA051AF3CA48}"/>
              </a:ext>
            </a:extLst>
          </p:cNvPr>
          <p:cNvSpPr txBox="1"/>
          <p:nvPr/>
        </p:nvSpPr>
        <p:spPr>
          <a:xfrm>
            <a:off x="10369699" y="648866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6,2023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796F0D2-FD09-4538-DB86-E714E5AF3C69}"/>
              </a:ext>
            </a:extLst>
          </p:cNvPr>
          <p:cNvSpPr txBox="1"/>
          <p:nvPr/>
        </p:nvSpPr>
        <p:spPr>
          <a:xfrm>
            <a:off x="912431" y="1775361"/>
            <a:ext cx="1048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Special Thanks to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EAD457D-5985-77D7-F314-37FE6D7CB7F7}"/>
              </a:ext>
            </a:extLst>
          </p:cNvPr>
          <p:cNvSpPr txBox="1"/>
          <p:nvPr/>
        </p:nvSpPr>
        <p:spPr>
          <a:xfrm>
            <a:off x="4013048" y="4949327"/>
            <a:ext cx="4281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Q&amp;A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C245CF8-CD0F-CDF8-689C-C71929FF0C1B}"/>
              </a:ext>
            </a:extLst>
          </p:cNvPr>
          <p:cNvSpPr txBox="1"/>
          <p:nvPr/>
        </p:nvSpPr>
        <p:spPr>
          <a:xfrm>
            <a:off x="1837897" y="3139170"/>
            <a:ext cx="8632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Surface Technology Laboratory, Linear Accelerator Center, IMP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2ECB02B-8747-4C04-2A4C-90A03BB3DCFE}"/>
              </a:ext>
            </a:extLst>
          </p:cNvPr>
          <p:cNvSpPr txBox="1"/>
          <p:nvPr/>
        </p:nvSpPr>
        <p:spPr>
          <a:xfrm>
            <a:off x="2858960" y="3854943"/>
            <a:ext cx="6590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module &amp; cryogenic system team, 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Advanced Science Facilities, Shenzhen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3AB2359-F47E-6A8B-9BD9-B1F708F627DC}"/>
              </a:ext>
            </a:extLst>
          </p:cNvPr>
          <p:cNvSpPr txBox="1"/>
          <p:nvPr/>
        </p:nvSpPr>
        <p:spPr>
          <a:xfrm>
            <a:off x="1525719" y="2423396"/>
            <a:ext cx="9256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SRF Laboratory, Institute of Heavy Ion Physics, Peking University</a:t>
            </a:r>
          </a:p>
        </p:txBody>
      </p:sp>
    </p:spTree>
    <p:extLst>
      <p:ext uri="{BB962C8B-B14F-4D97-AF65-F5344CB8AC3E}">
        <p14:creationId xmlns:p14="http://schemas.microsoft.com/office/powerpoint/2010/main" val="391030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BB52F-4F47-2175-8E1D-7BFA635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054" y="20427"/>
            <a:ext cx="1008000" cy="1008000"/>
          </a:xfrm>
          <a:prstGeom prst="rect">
            <a:avLst/>
          </a:prstGeom>
        </p:spPr>
      </p:pic>
      <p:sp>
        <p:nvSpPr>
          <p:cNvPr id="3" name="Parallelogram 13">
            <a:extLst>
              <a:ext uri="{FF2B5EF4-FFF2-40B4-BE49-F238E27FC236}">
                <a16:creationId xmlns:a16="http://schemas.microsoft.com/office/drawing/2014/main" id="{005E75EB-8E5A-65CA-9892-8ADE04725E75}"/>
              </a:ext>
            </a:extLst>
          </p:cNvPr>
          <p:cNvSpPr/>
          <p:nvPr/>
        </p:nvSpPr>
        <p:spPr>
          <a:xfrm>
            <a:off x="0" y="0"/>
            <a:ext cx="569209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9F11E2-7C82-A14B-5B99-7FDFEED23585}"/>
              </a:ext>
            </a:extLst>
          </p:cNvPr>
          <p:cNvSpPr txBox="1"/>
          <p:nvPr/>
        </p:nvSpPr>
        <p:spPr>
          <a:xfrm>
            <a:off x="1322925" y="47374"/>
            <a:ext cx="4304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Content</a:t>
            </a:r>
            <a:endParaRPr lang="zh-CN" altLang="en-US" sz="4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F220BB3-A50A-46CF-2F1E-4C05F7C1FF9C}"/>
              </a:ext>
            </a:extLst>
          </p:cNvPr>
          <p:cNvGrpSpPr/>
          <p:nvPr/>
        </p:nvGrpSpPr>
        <p:grpSpPr>
          <a:xfrm>
            <a:off x="1820645" y="1847990"/>
            <a:ext cx="8550710" cy="3509658"/>
            <a:chOff x="1450031" y="1714640"/>
            <a:chExt cx="8550710" cy="3509658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6A7ED13-1315-71A7-89D0-28E523FD1F7F}"/>
                </a:ext>
              </a:extLst>
            </p:cNvPr>
            <p:cNvGrpSpPr/>
            <p:nvPr/>
          </p:nvGrpSpPr>
          <p:grpSpPr>
            <a:xfrm>
              <a:off x="1450031" y="1714640"/>
              <a:ext cx="5801046" cy="769441"/>
              <a:chOff x="1450031" y="1714640"/>
              <a:chExt cx="5801046" cy="769441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321FE90-04F2-424D-AB5E-7F3E27975151}"/>
                  </a:ext>
                </a:extLst>
              </p:cNvPr>
              <p:cNvSpPr txBox="1"/>
              <p:nvPr/>
            </p:nvSpPr>
            <p:spPr>
              <a:xfrm>
                <a:off x="2286000" y="1714640"/>
                <a:ext cx="49650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Research Background</a:t>
                </a:r>
              </a:p>
              <a:p>
                <a:r>
                  <a:rPr lang="en-US" altLang="zh-CN" sz="2000" b="0" i="0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Dalian Advanced Light Source injector layout.</a:t>
                </a:r>
                <a:endParaRPr lang="zh-CN" altLang="en-US" sz="2000" dirty="0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7DC0BE68-A324-1AE2-047D-FDE7D5C16FFB}"/>
                  </a:ext>
                </a:extLst>
              </p:cNvPr>
              <p:cNvSpPr/>
              <p:nvPr/>
            </p:nvSpPr>
            <p:spPr>
              <a:xfrm>
                <a:off x="1450031" y="1739360"/>
                <a:ext cx="720000" cy="72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01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9889A24-1796-1209-D8F7-3A4D7EBD856F}"/>
                </a:ext>
              </a:extLst>
            </p:cNvPr>
            <p:cNvGrpSpPr/>
            <p:nvPr/>
          </p:nvGrpSpPr>
          <p:grpSpPr>
            <a:xfrm>
              <a:off x="1450031" y="3077154"/>
              <a:ext cx="8550710" cy="769441"/>
              <a:chOff x="1450031" y="3077154"/>
              <a:chExt cx="8550710" cy="769441"/>
            </a:xfrm>
          </p:grpSpPr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068E364-BAB8-6F08-1234-B09FB720A3E1}"/>
                  </a:ext>
                </a:extLst>
              </p:cNvPr>
              <p:cNvSpPr txBox="1"/>
              <p:nvPr/>
            </p:nvSpPr>
            <p:spPr>
              <a:xfrm>
                <a:off x="2286000" y="3077154"/>
                <a:ext cx="771474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i="0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Module Design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Cavity; Coupler; Tuner; Beam line component; Cryogenic thermostat etc.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A46A0E92-4084-9EB1-FB56-6679A60AA7A3}"/>
                  </a:ext>
                </a:extLst>
              </p:cNvPr>
              <p:cNvSpPr/>
              <p:nvPr/>
            </p:nvSpPr>
            <p:spPr>
              <a:xfrm>
                <a:off x="1450031" y="3101874"/>
                <a:ext cx="720000" cy="72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02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B21FCCE4-EF30-99D6-DDAC-64434FD8451B}"/>
                </a:ext>
              </a:extLst>
            </p:cNvPr>
            <p:cNvGrpSpPr/>
            <p:nvPr/>
          </p:nvGrpSpPr>
          <p:grpSpPr>
            <a:xfrm>
              <a:off x="1450031" y="4454857"/>
              <a:ext cx="4850401" cy="769441"/>
              <a:chOff x="1450031" y="4454857"/>
              <a:chExt cx="4850401" cy="769441"/>
            </a:xfrm>
          </p:grpSpPr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61D8FAA-1822-1D17-863F-C6EC6FDEFC5F}"/>
                  </a:ext>
                </a:extLst>
              </p:cNvPr>
              <p:cNvSpPr txBox="1"/>
              <p:nvPr/>
            </p:nvSpPr>
            <p:spPr>
              <a:xfrm>
                <a:off x="2286000" y="4454857"/>
                <a:ext cx="401443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i="0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Research Progress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Fabrication; Process; Test; Assemble.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0C3BE9A3-C616-787D-0677-948BD62A4908}"/>
                  </a:ext>
                </a:extLst>
              </p:cNvPr>
              <p:cNvSpPr/>
              <p:nvPr/>
            </p:nvSpPr>
            <p:spPr>
              <a:xfrm>
                <a:off x="1450031" y="4479577"/>
                <a:ext cx="720000" cy="72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3732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BB52F-4F47-2175-8E1D-7BFA635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054" y="20427"/>
            <a:ext cx="1008000" cy="1008000"/>
          </a:xfrm>
          <a:prstGeom prst="rect">
            <a:avLst/>
          </a:prstGeom>
        </p:spPr>
      </p:pic>
      <p:sp>
        <p:nvSpPr>
          <p:cNvPr id="3" name="Parallelogram 13">
            <a:extLst>
              <a:ext uri="{FF2B5EF4-FFF2-40B4-BE49-F238E27FC236}">
                <a16:creationId xmlns:a16="http://schemas.microsoft.com/office/drawing/2014/main" id="{005E75EB-8E5A-65CA-9892-8ADE04725E75}"/>
              </a:ext>
            </a:extLst>
          </p:cNvPr>
          <p:cNvSpPr/>
          <p:nvPr/>
        </p:nvSpPr>
        <p:spPr>
          <a:xfrm>
            <a:off x="0" y="0"/>
            <a:ext cx="569209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9F11E2-7C82-A14B-5B99-7FDFEED23585}"/>
              </a:ext>
            </a:extLst>
          </p:cNvPr>
          <p:cNvSpPr txBox="1"/>
          <p:nvPr/>
        </p:nvSpPr>
        <p:spPr>
          <a:xfrm>
            <a:off x="1322925" y="47374"/>
            <a:ext cx="5990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Background</a:t>
            </a:r>
            <a:endParaRPr lang="zh-CN" altLang="en-US" sz="4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E2890BD9-08EE-D262-8CFA-95652CCE8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374" y="1082783"/>
            <a:ext cx="6408000" cy="204602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C53E08F-56EC-17AB-2BE4-C388EDCB42C8}"/>
              </a:ext>
            </a:extLst>
          </p:cNvPr>
          <p:cNvSpPr txBox="1"/>
          <p:nvPr/>
        </p:nvSpPr>
        <p:spPr>
          <a:xfrm>
            <a:off x="1447766" y="3122148"/>
            <a:ext cx="3801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Dalian Advanced Light Source Injector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EBD471C9-FE71-DA9E-812C-4172DF2475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6458195"/>
                  </p:ext>
                </p:extLst>
              </p:nvPr>
            </p:nvGraphicFramePr>
            <p:xfrm>
              <a:off x="138755" y="3843905"/>
              <a:ext cx="6419439" cy="267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895189">
                      <a:extLst>
                        <a:ext uri="{9D8B030D-6E8A-4147-A177-3AD203B41FA5}">
                          <a16:colId xmlns:a16="http://schemas.microsoft.com/office/drawing/2014/main" val="2275211394"/>
                        </a:ext>
                      </a:extLst>
                    </a:gridCol>
                    <a:gridCol w="2305050">
                      <a:extLst>
                        <a:ext uri="{9D8B030D-6E8A-4147-A177-3AD203B41FA5}">
                          <a16:colId xmlns:a16="http://schemas.microsoft.com/office/drawing/2014/main" val="2850018646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969034868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Values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401031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Q</m:t>
                                    </m:r>
                                  </m:e>
                                  <m:sub>
                                    <m:r>
                                      <a:rPr lang="en-US" altLang="zh-CN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pC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677844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MHz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95539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Entrance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b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300(DC)-750(VHF)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keV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3982942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Export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b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2-4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268072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mm-</a:t>
                          </a:r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mrad</a:t>
                          </a:r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9252483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altLang="zh-CN" b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8902791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Longitudinal bunch length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1(VHF)-2(DC)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88659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EBD471C9-FE71-DA9E-812C-4172DF2475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6458195"/>
                  </p:ext>
                </p:extLst>
              </p:nvPr>
            </p:nvGraphicFramePr>
            <p:xfrm>
              <a:off x="138755" y="3843905"/>
              <a:ext cx="6419439" cy="267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895189">
                      <a:extLst>
                        <a:ext uri="{9D8B030D-6E8A-4147-A177-3AD203B41FA5}">
                          <a16:colId xmlns:a16="http://schemas.microsoft.com/office/drawing/2014/main" val="2275211394"/>
                        </a:ext>
                      </a:extLst>
                    </a:gridCol>
                    <a:gridCol w="2305050">
                      <a:extLst>
                        <a:ext uri="{9D8B030D-6E8A-4147-A177-3AD203B41FA5}">
                          <a16:colId xmlns:a16="http://schemas.microsoft.com/office/drawing/2014/main" val="2850018646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969034868"/>
                        </a:ext>
                      </a:extLst>
                    </a:gridCol>
                  </a:tblGrid>
                  <a:tr h="367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Values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401031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124528" r="-122105" b="-6452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pC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677844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224528" r="-122105" b="-5452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MHz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95539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18519" r="-122105" b="-4351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300(DC)-750(VHF)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keV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3982942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426415" r="-122105" b="-3433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2-4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268072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526415" r="-122105" b="-2433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mm-</a:t>
                          </a:r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mrad</a:t>
                          </a:r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9252483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626415" r="-122105" b="-1433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89027913"/>
                      </a:ext>
                    </a:extLst>
                  </a:tr>
                  <a:tr h="3679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631148" r="-122105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1(VHF)-2(DC)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88659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BA06CBA5-FC72-00E4-3465-30D979883A87}"/>
              </a:ext>
            </a:extLst>
          </p:cNvPr>
          <p:cNvSpPr txBox="1"/>
          <p:nvPr/>
        </p:nvSpPr>
        <p:spPr>
          <a:xfrm>
            <a:off x="1737807" y="3469498"/>
            <a:ext cx="3221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CM00 Beam Design Parameters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2AF6EE-284E-D241-A84A-11C0D43BDDF4}"/>
              </a:ext>
            </a:extLst>
          </p:cNvPr>
          <p:cNvSpPr txBox="1"/>
          <p:nvPr/>
        </p:nvSpPr>
        <p:spPr>
          <a:xfrm>
            <a:off x="124645" y="6488668"/>
            <a:ext cx="5971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DC: Direct Current gun; VHF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Very High Frequency gun;</a:t>
            </a:r>
            <a:endParaRPr lang="en-US" altLang="zh-CN" b="0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E4C54E0-09C8-FC8F-725D-84145BDC9279}"/>
              </a:ext>
            </a:extLst>
          </p:cNvPr>
          <p:cNvSpPr txBox="1"/>
          <p:nvPr/>
        </p:nvSpPr>
        <p:spPr>
          <a:xfrm>
            <a:off x="8843527" y="6456530"/>
            <a:ext cx="1584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CM00 Module</a:t>
            </a:r>
            <a:endParaRPr lang="zh-CN" altLang="en-US" dirty="0"/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AE489587-5040-3EFA-28B9-A688DDE6E6E6}"/>
              </a:ext>
            </a:extLst>
          </p:cNvPr>
          <p:cNvGrpSpPr/>
          <p:nvPr/>
        </p:nvGrpSpPr>
        <p:grpSpPr>
          <a:xfrm>
            <a:off x="7029695" y="1082783"/>
            <a:ext cx="5211719" cy="5380655"/>
            <a:chOff x="6713475" y="856095"/>
            <a:chExt cx="5211719" cy="5380655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FA90660-A560-EAA5-7069-9E7719FD4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6809" y="1097445"/>
              <a:ext cx="3630245" cy="5139305"/>
            </a:xfrm>
            <a:prstGeom prst="roundRect">
              <a:avLst>
                <a:gd name="adj" fmla="val 8271"/>
              </a:avLst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558E280-0A7B-4F46-E66D-1D319BCC84F8}"/>
                </a:ext>
              </a:extLst>
            </p:cNvPr>
            <p:cNvSpPr txBox="1"/>
            <p:nvPr/>
          </p:nvSpPr>
          <p:spPr>
            <a:xfrm>
              <a:off x="7531089" y="856095"/>
              <a:ext cx="173448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0" i="0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JT &amp; Cool Down Valve</a:t>
              </a:r>
              <a:endParaRPr lang="zh-CN" altLang="en-US" sz="1200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BF69E02-A9C0-4829-1034-212532CC2FA3}"/>
                </a:ext>
              </a:extLst>
            </p:cNvPr>
            <p:cNvSpPr txBox="1"/>
            <p:nvPr/>
          </p:nvSpPr>
          <p:spPr>
            <a:xfrm>
              <a:off x="8851858" y="1028427"/>
              <a:ext cx="117138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Vacuum Barrier</a:t>
              </a:r>
              <a:endParaRPr lang="zh-CN" altLang="en-US" sz="1200" dirty="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A396DFA-830E-6B95-15ED-72FC51DAB681}"/>
                </a:ext>
              </a:extLst>
            </p:cNvPr>
            <p:cNvSpPr txBox="1"/>
            <p:nvPr/>
          </p:nvSpPr>
          <p:spPr>
            <a:xfrm>
              <a:off x="8452253" y="1911077"/>
              <a:ext cx="4885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Post</a:t>
              </a:r>
              <a:endParaRPr lang="zh-CN" altLang="en-US" sz="1200" dirty="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5A0300EE-FA73-F99A-F3C7-FB59C5A736FB}"/>
                </a:ext>
              </a:extLst>
            </p:cNvPr>
            <p:cNvSpPr txBox="1"/>
            <p:nvPr/>
          </p:nvSpPr>
          <p:spPr>
            <a:xfrm>
              <a:off x="7072298" y="3143465"/>
              <a:ext cx="8572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VAT</a:t>
              </a:r>
            </a:p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Gate valve</a:t>
              </a:r>
              <a:endParaRPr lang="zh-CN" altLang="en-US" sz="1200" dirty="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229A029-3F6D-9775-5ED8-99E04578F569}"/>
                </a:ext>
              </a:extLst>
            </p:cNvPr>
            <p:cNvSpPr txBox="1"/>
            <p:nvPr/>
          </p:nvSpPr>
          <p:spPr>
            <a:xfrm>
              <a:off x="10842610" y="2475128"/>
              <a:ext cx="8572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Cold Plate</a:t>
              </a:r>
              <a:endParaRPr lang="zh-CN" altLang="en-US" sz="1200" dirty="0"/>
            </a:p>
          </p:txBody>
        </p: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E6359B47-A3B8-65E3-8EE0-D58A8B8770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7850" y="2651125"/>
              <a:ext cx="219075" cy="10100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CBC2476-1DD6-3960-66BB-E0F1E2036078}"/>
                </a:ext>
              </a:extLst>
            </p:cNvPr>
            <p:cNvSpPr txBox="1"/>
            <p:nvPr/>
          </p:nvSpPr>
          <p:spPr>
            <a:xfrm>
              <a:off x="10774315" y="4192935"/>
              <a:ext cx="8572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Shield</a:t>
              </a:r>
              <a:endParaRPr lang="zh-CN" altLang="en-US" sz="1200" dirty="0"/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DD4DF8BE-C1C4-0F8B-DB51-1F8DFDB758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01325" y="4088302"/>
              <a:ext cx="314325" cy="33546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314228F-15C4-3C57-CBFA-2CA5AB90D3CE}"/>
                </a:ext>
              </a:extLst>
            </p:cNvPr>
            <p:cNvSpPr txBox="1"/>
            <p:nvPr/>
          </p:nvSpPr>
          <p:spPr>
            <a:xfrm>
              <a:off x="10695270" y="3997054"/>
              <a:ext cx="8572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Tuner</a:t>
              </a:r>
              <a:endParaRPr lang="zh-CN" altLang="en-US" sz="1200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9FDADBCB-AF18-F60D-8C02-91DC210F035A}"/>
                </a:ext>
              </a:extLst>
            </p:cNvPr>
            <p:cNvSpPr txBox="1"/>
            <p:nvPr/>
          </p:nvSpPr>
          <p:spPr>
            <a:xfrm>
              <a:off x="9507277" y="4606379"/>
              <a:ext cx="8572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Twin</a:t>
              </a:r>
            </a:p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Coupler</a:t>
              </a:r>
              <a:endParaRPr lang="zh-CN" altLang="en-US" sz="1200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38ECA96-06A6-F0DD-C282-A54442127438}"/>
                </a:ext>
              </a:extLst>
            </p:cNvPr>
            <p:cNvSpPr txBox="1"/>
            <p:nvPr/>
          </p:nvSpPr>
          <p:spPr>
            <a:xfrm>
              <a:off x="7375808" y="4274053"/>
              <a:ext cx="8572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Cavity</a:t>
              </a:r>
              <a:endParaRPr lang="zh-CN" altLang="en-US" sz="1200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877D190-9716-B698-E09B-7AECDA6F2B14}"/>
                </a:ext>
              </a:extLst>
            </p:cNvPr>
            <p:cNvSpPr txBox="1"/>
            <p:nvPr/>
          </p:nvSpPr>
          <p:spPr>
            <a:xfrm>
              <a:off x="10794381" y="2814985"/>
              <a:ext cx="11308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HTC</a:t>
              </a:r>
            </a:p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Manual valve</a:t>
              </a:r>
              <a:endParaRPr lang="zh-CN" altLang="en-US" sz="1200" dirty="0"/>
            </a:p>
          </p:txBody>
        </p: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0A4C34C2-F70A-5686-9C2B-DC548B2173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44163" y="3876675"/>
              <a:ext cx="471487" cy="25313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873FB0D8-7C0A-FC8B-D366-B877C49DA7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58463" y="3045817"/>
              <a:ext cx="379418" cy="5706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82C009BD-45B2-CC7E-19BD-D35EBCE473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6384" y="3828134"/>
              <a:ext cx="805474" cy="5371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0D96B215-6C65-6949-D0B1-D406EFB59128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H="1" flipV="1">
              <a:off x="9686023" y="3997054"/>
              <a:ext cx="249879" cy="6093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15389141-8752-1D83-253C-90446815F72F}"/>
                </a:ext>
              </a:extLst>
            </p:cNvPr>
            <p:cNvSpPr txBox="1"/>
            <p:nvPr/>
          </p:nvSpPr>
          <p:spPr>
            <a:xfrm>
              <a:off x="6713475" y="2274162"/>
              <a:ext cx="14841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Carbon Steel Shield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28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BB52F-4F47-2175-8E1D-7BFA635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054" y="20427"/>
            <a:ext cx="1008000" cy="1008000"/>
          </a:xfrm>
          <a:prstGeom prst="rect">
            <a:avLst/>
          </a:prstGeom>
        </p:spPr>
      </p:pic>
      <p:sp>
        <p:nvSpPr>
          <p:cNvPr id="3" name="Parallelogram 13">
            <a:extLst>
              <a:ext uri="{FF2B5EF4-FFF2-40B4-BE49-F238E27FC236}">
                <a16:creationId xmlns:a16="http://schemas.microsoft.com/office/drawing/2014/main" id="{005E75EB-8E5A-65CA-9892-8ADE04725E75}"/>
              </a:ext>
            </a:extLst>
          </p:cNvPr>
          <p:cNvSpPr/>
          <p:nvPr/>
        </p:nvSpPr>
        <p:spPr>
          <a:xfrm>
            <a:off x="0" y="0"/>
            <a:ext cx="569209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9F11E2-7C82-A14B-5B99-7FDFEED23585}"/>
              </a:ext>
            </a:extLst>
          </p:cNvPr>
          <p:cNvSpPr txBox="1"/>
          <p:nvPr/>
        </p:nvSpPr>
        <p:spPr>
          <a:xfrm>
            <a:off x="1322925" y="47374"/>
            <a:ext cx="6237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 Design:</a:t>
            </a:r>
            <a:r>
              <a:rPr lang="zh-CN" alt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endParaRPr lang="zh-CN" altLang="en-US" sz="4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8730B27-5BFD-8012-584E-CD58CC38E751}"/>
              </a:ext>
            </a:extLst>
          </p:cNvPr>
          <p:cNvGrpSpPr/>
          <p:nvPr/>
        </p:nvGrpSpPr>
        <p:grpSpPr>
          <a:xfrm>
            <a:off x="5722668" y="1028427"/>
            <a:ext cx="3600928" cy="3230649"/>
            <a:chOff x="408981" y="827248"/>
            <a:chExt cx="3600928" cy="323064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8BF8B2A-C70C-D9F1-4C86-E0BEF2D5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981" y="1005932"/>
              <a:ext cx="3380133" cy="3051965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8FF349D-EB33-0F5E-C067-563EE9D88C7C}"/>
                </a:ext>
              </a:extLst>
            </p:cNvPr>
            <p:cNvSpPr txBox="1"/>
            <p:nvPr/>
          </p:nvSpPr>
          <p:spPr>
            <a:xfrm>
              <a:off x="3051290" y="3617618"/>
              <a:ext cx="82012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VCR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936B51F-D27C-B993-BE3D-E5FF526C2038}"/>
                </a:ext>
              </a:extLst>
            </p:cNvPr>
            <p:cNvSpPr txBox="1"/>
            <p:nvPr/>
          </p:nvSpPr>
          <p:spPr>
            <a:xfrm>
              <a:off x="1791072" y="1276963"/>
              <a:ext cx="82012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CF35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A5CE8D5-D268-CD34-DDEB-AD17B12272DB}"/>
                </a:ext>
              </a:extLst>
            </p:cNvPr>
            <p:cNvSpPr txBox="1"/>
            <p:nvPr/>
          </p:nvSpPr>
          <p:spPr>
            <a:xfrm>
              <a:off x="2553764" y="827248"/>
              <a:ext cx="12353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Type Clamp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B3CB324-CF72-A315-44D6-713F132387F7}"/>
                </a:ext>
              </a:extLst>
            </p:cNvPr>
            <p:cNvSpPr txBox="1"/>
            <p:nvPr/>
          </p:nvSpPr>
          <p:spPr>
            <a:xfrm>
              <a:off x="939999" y="2030814"/>
              <a:ext cx="4007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3548D05-D4E3-A2BA-71DA-EC367821A5F8}"/>
                </a:ext>
              </a:extLst>
            </p:cNvPr>
            <p:cNvSpPr txBox="1"/>
            <p:nvPr/>
          </p:nvSpPr>
          <p:spPr>
            <a:xfrm>
              <a:off x="786229" y="3479118"/>
              <a:ext cx="70825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HOM</a:t>
              </a:r>
              <a:endPara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A442798-0BF7-93A8-8A67-BC2159B23011}"/>
                </a:ext>
              </a:extLst>
            </p:cNvPr>
            <p:cNvSpPr txBox="1"/>
            <p:nvPr/>
          </p:nvSpPr>
          <p:spPr>
            <a:xfrm>
              <a:off x="2981832" y="3335118"/>
              <a:ext cx="70825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DN 40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23CE548-E266-EEF0-59AD-227021FC908A}"/>
                </a:ext>
              </a:extLst>
            </p:cNvPr>
            <p:cNvSpPr txBox="1"/>
            <p:nvPr/>
          </p:nvSpPr>
          <p:spPr>
            <a:xfrm rot="16200000">
              <a:off x="3517281" y="2698862"/>
              <a:ext cx="70825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DN 78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F5ED60F-E492-F98F-C23A-BD3BCB6D6F61}"/>
                </a:ext>
              </a:extLst>
            </p:cNvPr>
            <p:cNvSpPr txBox="1"/>
            <p:nvPr/>
          </p:nvSpPr>
          <p:spPr>
            <a:xfrm>
              <a:off x="2029197" y="1064813"/>
              <a:ext cx="82012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Fix Limit</a:t>
              </a: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5013530-8986-4576-D97D-4FB63BE865E2}"/>
              </a:ext>
            </a:extLst>
          </p:cNvPr>
          <p:cNvSpPr txBox="1"/>
          <p:nvPr/>
        </p:nvSpPr>
        <p:spPr>
          <a:xfrm>
            <a:off x="5426189" y="4340731"/>
            <a:ext cx="4193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1.3GHz 2-cell Twin coupler TESLA Cavity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表格 21">
                <a:extLst>
                  <a:ext uri="{FF2B5EF4-FFF2-40B4-BE49-F238E27FC236}">
                    <a16:creationId xmlns:a16="http://schemas.microsoft.com/office/drawing/2014/main" id="{2D2800AF-BEC5-B602-F260-E92435EFDA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3540397"/>
                  </p:ext>
                </p:extLst>
              </p:nvPr>
            </p:nvGraphicFramePr>
            <p:xfrm>
              <a:off x="211622" y="954995"/>
              <a:ext cx="5310319" cy="37836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21983">
                      <a:extLst>
                        <a:ext uri="{9D8B030D-6E8A-4147-A177-3AD203B41FA5}">
                          <a16:colId xmlns:a16="http://schemas.microsoft.com/office/drawing/2014/main" val="2275211394"/>
                        </a:ext>
                      </a:extLst>
                    </a:gridCol>
                    <a:gridCol w="1380744">
                      <a:extLst>
                        <a:ext uri="{9D8B030D-6E8A-4147-A177-3AD203B41FA5}">
                          <a16:colId xmlns:a16="http://schemas.microsoft.com/office/drawing/2014/main" val="2850018646"/>
                        </a:ext>
                      </a:extLst>
                    </a:gridCol>
                    <a:gridCol w="1307592">
                      <a:extLst>
                        <a:ext uri="{9D8B030D-6E8A-4147-A177-3AD203B41FA5}">
                          <a16:colId xmlns:a16="http://schemas.microsoft.com/office/drawing/2014/main" val="969034868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Parameter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Values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401031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i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perating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frequency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GHz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677844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eff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95539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=1)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219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3982942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Geometric factor G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268072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Operating gradient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𝑎𝑐𝑐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MV/m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9252483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𝐸𝑎𝑐𝑐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2.03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8902791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𝐵𝑝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𝐸𝑎𝑐𝑐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4.73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mT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/(MV/m)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88659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Field flatness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6571828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Quality factor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≥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4950342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𝑎𝑐𝑐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of</a:t>
                          </a:r>
                          <a:r>
                            <a:rPr lang="en-US" altLang="zh-CN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field emission free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＜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MV/m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95809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表格 21">
                <a:extLst>
                  <a:ext uri="{FF2B5EF4-FFF2-40B4-BE49-F238E27FC236}">
                    <a16:creationId xmlns:a16="http://schemas.microsoft.com/office/drawing/2014/main" id="{2D2800AF-BEC5-B602-F260-E92435EFDA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3540397"/>
                  </p:ext>
                </p:extLst>
              </p:nvPr>
            </p:nvGraphicFramePr>
            <p:xfrm>
              <a:off x="211622" y="954995"/>
              <a:ext cx="5310319" cy="37836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21983">
                      <a:extLst>
                        <a:ext uri="{9D8B030D-6E8A-4147-A177-3AD203B41FA5}">
                          <a16:colId xmlns:a16="http://schemas.microsoft.com/office/drawing/2014/main" val="2275211394"/>
                        </a:ext>
                      </a:extLst>
                    </a:gridCol>
                    <a:gridCol w="1380744">
                      <a:extLst>
                        <a:ext uri="{9D8B030D-6E8A-4147-A177-3AD203B41FA5}">
                          <a16:colId xmlns:a16="http://schemas.microsoft.com/office/drawing/2014/main" val="2850018646"/>
                        </a:ext>
                      </a:extLst>
                    </a:gridCol>
                    <a:gridCol w="1307592">
                      <a:extLst>
                        <a:ext uri="{9D8B030D-6E8A-4147-A177-3AD203B41FA5}">
                          <a16:colId xmlns:a16="http://schemas.microsoft.com/office/drawing/2014/main" val="969034868"/>
                        </a:ext>
                      </a:extLst>
                    </a:gridCol>
                  </a:tblGrid>
                  <a:tr h="367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Parameter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Values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401031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20370" r="-102552" b="-96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GHz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677844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224528" r="-102552" b="-886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95539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324528" r="-102552" b="-786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219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3982942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Geometric factor G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268072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526415" r="-102552" b="-5849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MV/m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9252483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626415" r="-102552" b="-4849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2.03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89027913"/>
                      </a:ext>
                    </a:extLst>
                  </a:tr>
                  <a:tr h="3679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631148" r="-102552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4.73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mT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/(MV/m)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8865900"/>
                      </a:ext>
                    </a:extLst>
                  </a:tr>
                  <a:tr h="367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Field flatness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65718283"/>
                      </a:ext>
                    </a:extLst>
                  </a:tr>
                  <a:tr h="3679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829508" r="-102552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90708" t="-829508" r="-95575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49503429"/>
                      </a:ext>
                    </a:extLst>
                  </a:tr>
                  <a:tr h="3679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945000" r="-102552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＜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MV/m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95809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A171B0A4-D041-B6FA-D215-A4A1BA3CA2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7776287"/>
                  </p:ext>
                </p:extLst>
              </p:nvPr>
            </p:nvGraphicFramePr>
            <p:xfrm>
              <a:off x="211622" y="4774624"/>
              <a:ext cx="5310319" cy="19879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21983">
                      <a:extLst>
                        <a:ext uri="{9D8B030D-6E8A-4147-A177-3AD203B41FA5}">
                          <a16:colId xmlns:a16="http://schemas.microsoft.com/office/drawing/2014/main" val="2275211394"/>
                        </a:ext>
                      </a:extLst>
                    </a:gridCol>
                    <a:gridCol w="1239833">
                      <a:extLst>
                        <a:ext uri="{9D8B030D-6E8A-4147-A177-3AD203B41FA5}">
                          <a16:colId xmlns:a16="http://schemas.microsoft.com/office/drawing/2014/main" val="2850018646"/>
                        </a:ext>
                      </a:extLst>
                    </a:gridCol>
                    <a:gridCol w="1448503">
                      <a:extLst>
                        <a:ext uri="{9D8B030D-6E8A-4147-A177-3AD203B41FA5}">
                          <a16:colId xmlns:a16="http://schemas.microsoft.com/office/drawing/2014/main" val="969034868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Mechanical Parameter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Values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401031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df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dp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Hz/mbar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677844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Tunning sensitivity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kHz/mm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95539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Cavity stiffness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14.4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kN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/mm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3982942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LFD coefficient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-0.67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dirty="0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Hz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dirty="0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/(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dirty="0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MV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dirty="0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/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dirty="0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m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dirty="0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268072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Lowest vibration </a:t>
                          </a:r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25209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A171B0A4-D041-B6FA-D215-A4A1BA3CA2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7776287"/>
                  </p:ext>
                </p:extLst>
              </p:nvPr>
            </p:nvGraphicFramePr>
            <p:xfrm>
              <a:off x="211622" y="4774624"/>
              <a:ext cx="5310319" cy="19879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21983">
                      <a:extLst>
                        <a:ext uri="{9D8B030D-6E8A-4147-A177-3AD203B41FA5}">
                          <a16:colId xmlns:a16="http://schemas.microsoft.com/office/drawing/2014/main" val="2275211394"/>
                        </a:ext>
                      </a:extLst>
                    </a:gridCol>
                    <a:gridCol w="1239833">
                      <a:extLst>
                        <a:ext uri="{9D8B030D-6E8A-4147-A177-3AD203B41FA5}">
                          <a16:colId xmlns:a16="http://schemas.microsoft.com/office/drawing/2014/main" val="2850018646"/>
                        </a:ext>
                      </a:extLst>
                    </a:gridCol>
                    <a:gridCol w="1448503">
                      <a:extLst>
                        <a:ext uri="{9D8B030D-6E8A-4147-A177-3AD203B41FA5}">
                          <a16:colId xmlns:a16="http://schemas.microsoft.com/office/drawing/2014/main" val="969034868"/>
                        </a:ext>
                      </a:extLst>
                    </a:gridCol>
                  </a:tblGrid>
                  <a:tr h="367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Mechanical Parameter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Values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401031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df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dp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Hz/mbar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677844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Tunning sensitivity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kHz/mm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95539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Cavity stiffness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14.4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kN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/mm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3982942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LFD coefficient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-0.67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66387" t="-416667" r="-420" b="-13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8072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Lowest vibration </a:t>
                          </a:r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25209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4A05EC67-F04E-85FA-FBD8-BDFD4914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199" y="2283887"/>
            <a:ext cx="3053634" cy="229022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2BCFA7C-DB08-BDBF-79B7-7C73D2242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441" y="1068676"/>
            <a:ext cx="2729151" cy="13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表格 34">
                <a:extLst>
                  <a:ext uri="{FF2B5EF4-FFF2-40B4-BE49-F238E27FC236}">
                    <a16:creationId xmlns:a16="http://schemas.microsoft.com/office/drawing/2014/main" id="{3394CAF6-8CD2-A6A4-6613-46B09475B4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8119550"/>
                  </p:ext>
                </p:extLst>
              </p:nvPr>
            </p:nvGraphicFramePr>
            <p:xfrm>
              <a:off x="5934121" y="5228276"/>
              <a:ext cx="5833387" cy="134008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306427">
                      <a:extLst>
                        <a:ext uri="{9D8B030D-6E8A-4147-A177-3AD203B41FA5}">
                          <a16:colId xmlns:a16="http://schemas.microsoft.com/office/drawing/2014/main" val="2275211394"/>
                        </a:ext>
                      </a:extLst>
                    </a:gridCol>
                    <a:gridCol w="2273327">
                      <a:extLst>
                        <a:ext uri="{9D8B030D-6E8A-4147-A177-3AD203B41FA5}">
                          <a16:colId xmlns:a16="http://schemas.microsoft.com/office/drawing/2014/main" val="2850018646"/>
                        </a:ext>
                      </a:extLst>
                    </a:gridCol>
                    <a:gridCol w="1253633">
                      <a:extLst>
                        <a:ext uri="{9D8B030D-6E8A-4147-A177-3AD203B41FA5}">
                          <a16:colId xmlns:a16="http://schemas.microsoft.com/office/drawing/2014/main" val="969034868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Frequency(MHz)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Loss factor(V/</a:t>
                          </a:r>
                          <a:r>
                            <a:rPr lang="en-US" altLang="zh-CN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pC</a:t>
                          </a:r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1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b="1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𝒅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(W)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401031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1286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4.04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1.5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677844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2300-2800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5.1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95539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2800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2.175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0.217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398294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表格 34">
                <a:extLst>
                  <a:ext uri="{FF2B5EF4-FFF2-40B4-BE49-F238E27FC236}">
                    <a16:creationId xmlns:a16="http://schemas.microsoft.com/office/drawing/2014/main" id="{3394CAF6-8CD2-A6A4-6613-46B09475B4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8119550"/>
                  </p:ext>
                </p:extLst>
              </p:nvPr>
            </p:nvGraphicFramePr>
            <p:xfrm>
              <a:off x="5934121" y="5228276"/>
              <a:ext cx="5833387" cy="134008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306427">
                      <a:extLst>
                        <a:ext uri="{9D8B030D-6E8A-4147-A177-3AD203B41FA5}">
                          <a16:colId xmlns:a16="http://schemas.microsoft.com/office/drawing/2014/main" val="2275211394"/>
                        </a:ext>
                      </a:extLst>
                    </a:gridCol>
                    <a:gridCol w="2273327">
                      <a:extLst>
                        <a:ext uri="{9D8B030D-6E8A-4147-A177-3AD203B41FA5}">
                          <a16:colId xmlns:a16="http://schemas.microsoft.com/office/drawing/2014/main" val="2850018646"/>
                        </a:ext>
                      </a:extLst>
                    </a:gridCol>
                    <a:gridCol w="1253633">
                      <a:extLst>
                        <a:ext uri="{9D8B030D-6E8A-4147-A177-3AD203B41FA5}">
                          <a16:colId xmlns:a16="http://schemas.microsoft.com/office/drawing/2014/main" val="969034868"/>
                        </a:ext>
                      </a:extLst>
                    </a:gridCol>
                  </a:tblGrid>
                  <a:tr h="367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Frequency(MHz)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Loss factor(V/</a:t>
                          </a:r>
                          <a:r>
                            <a:rPr lang="en-US" altLang="zh-CN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pC</a:t>
                          </a:r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4680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65049" t="-8197" r="-485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4010312"/>
                      </a:ext>
                    </a:extLst>
                  </a:tr>
                  <a:tr h="3241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1286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1609" t="-124528" r="-55496" b="-2452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65049" t="-124528" r="-485" b="-2452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677844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2300-2800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65049" t="-220370" r="-485" b="-1407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95539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2800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2.175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0.217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398294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文本框 37">
            <a:extLst>
              <a:ext uri="{FF2B5EF4-FFF2-40B4-BE49-F238E27FC236}">
                <a16:creationId xmlns:a16="http://schemas.microsoft.com/office/drawing/2014/main" id="{03306F66-3C46-391A-5708-027EBE8A21D2}"/>
              </a:ext>
            </a:extLst>
          </p:cNvPr>
          <p:cNvSpPr txBox="1"/>
          <p:nvPr/>
        </p:nvSpPr>
        <p:spPr>
          <a:xfrm>
            <a:off x="5923836" y="4836062"/>
            <a:ext cx="1800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 Parameters</a:t>
            </a:r>
            <a:endParaRPr lang="zh-CN" altLang="en-US" dirty="0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0F2A7FF2-B744-CD4A-D5F6-2A105BA45D00}"/>
              </a:ext>
            </a:extLst>
          </p:cNvPr>
          <p:cNvCxnSpPr>
            <a:cxnSpLocks/>
          </p:cNvCxnSpPr>
          <p:nvPr/>
        </p:nvCxnSpPr>
        <p:spPr>
          <a:xfrm>
            <a:off x="11394151" y="1166926"/>
            <a:ext cx="0" cy="1011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79F8A323-D9BD-205D-431E-A274446D7BDE}"/>
              </a:ext>
            </a:extLst>
          </p:cNvPr>
          <p:cNvSpPr txBox="1"/>
          <p:nvPr/>
        </p:nvSpPr>
        <p:spPr>
          <a:xfrm>
            <a:off x="10881958" y="1869016"/>
            <a:ext cx="875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300keV</a:t>
            </a:r>
            <a:endParaRPr lang="zh-CN" altLang="en-US" dirty="0"/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16B2ECEB-CF1F-269C-27E5-06C8059D5C1F}"/>
              </a:ext>
            </a:extLst>
          </p:cNvPr>
          <p:cNvCxnSpPr>
            <a:cxnSpLocks/>
          </p:cNvCxnSpPr>
          <p:nvPr/>
        </p:nvCxnSpPr>
        <p:spPr>
          <a:xfrm>
            <a:off x="11790529" y="1166926"/>
            <a:ext cx="0" cy="1011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D055139A-EB74-3476-2941-BE538DC49830}"/>
              </a:ext>
            </a:extLst>
          </p:cNvPr>
          <p:cNvSpPr txBox="1"/>
          <p:nvPr/>
        </p:nvSpPr>
        <p:spPr>
          <a:xfrm>
            <a:off x="11336244" y="1584798"/>
            <a:ext cx="875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700keV</a:t>
            </a:r>
            <a:endParaRPr lang="zh-CN" alt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708EFBF-D2CF-FCA6-2FA3-55A5269731A6}"/>
              </a:ext>
            </a:extLst>
          </p:cNvPr>
          <p:cNvSpPr txBox="1"/>
          <p:nvPr/>
        </p:nvSpPr>
        <p:spPr>
          <a:xfrm>
            <a:off x="10903586" y="1117483"/>
            <a:ext cx="577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60%</a:t>
            </a:r>
            <a:endParaRPr lang="zh-CN" altLang="en-US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206511C-BB73-435C-258E-0301029195B8}"/>
              </a:ext>
            </a:extLst>
          </p:cNvPr>
          <p:cNvSpPr txBox="1"/>
          <p:nvPr/>
        </p:nvSpPr>
        <p:spPr>
          <a:xfrm>
            <a:off x="11354646" y="1114381"/>
            <a:ext cx="577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85%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389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BB52F-4F47-2175-8E1D-7BFA635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054" y="20427"/>
            <a:ext cx="1008000" cy="1008000"/>
          </a:xfrm>
          <a:prstGeom prst="rect">
            <a:avLst/>
          </a:prstGeom>
        </p:spPr>
      </p:pic>
      <p:sp>
        <p:nvSpPr>
          <p:cNvPr id="3" name="Parallelogram 13">
            <a:extLst>
              <a:ext uri="{FF2B5EF4-FFF2-40B4-BE49-F238E27FC236}">
                <a16:creationId xmlns:a16="http://schemas.microsoft.com/office/drawing/2014/main" id="{005E75EB-8E5A-65CA-9892-8ADE04725E75}"/>
              </a:ext>
            </a:extLst>
          </p:cNvPr>
          <p:cNvSpPr/>
          <p:nvPr/>
        </p:nvSpPr>
        <p:spPr>
          <a:xfrm>
            <a:off x="0" y="0"/>
            <a:ext cx="569209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9F11E2-7C82-A14B-5B99-7FDFEED23585}"/>
              </a:ext>
            </a:extLst>
          </p:cNvPr>
          <p:cNvSpPr txBox="1"/>
          <p:nvPr/>
        </p:nvSpPr>
        <p:spPr>
          <a:xfrm>
            <a:off x="1322925" y="47374"/>
            <a:ext cx="6237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 Design:</a:t>
            </a:r>
            <a:r>
              <a:rPr lang="zh-CN" alt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Tuner</a:t>
            </a:r>
            <a:endParaRPr lang="zh-CN" altLang="en-US" sz="4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7FDE4C5-9D6E-A317-AD61-BCDDD95F7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73" y="1436019"/>
            <a:ext cx="5130995" cy="448413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D2C3FEE-D4A7-1830-DC51-2E78B5F4BF5B}"/>
              </a:ext>
            </a:extLst>
          </p:cNvPr>
          <p:cNvSpPr txBox="1"/>
          <p:nvPr/>
        </p:nvSpPr>
        <p:spPr>
          <a:xfrm>
            <a:off x="7970010" y="5920150"/>
            <a:ext cx="2654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KEK Slide 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ype Tuner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55AD82B3-8683-EE76-A8CD-26A7BAAC55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9918039"/>
                  </p:ext>
                </p:extLst>
              </p:nvPr>
            </p:nvGraphicFramePr>
            <p:xfrm>
              <a:off x="247539" y="1620685"/>
              <a:ext cx="6237605" cy="2268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565916">
                      <a:extLst>
                        <a:ext uri="{9D8B030D-6E8A-4147-A177-3AD203B41FA5}">
                          <a16:colId xmlns:a16="http://schemas.microsoft.com/office/drawing/2014/main" val="2275211394"/>
                        </a:ext>
                      </a:extLst>
                    </a:gridCol>
                    <a:gridCol w="1632857">
                      <a:extLst>
                        <a:ext uri="{9D8B030D-6E8A-4147-A177-3AD203B41FA5}">
                          <a16:colId xmlns:a16="http://schemas.microsoft.com/office/drawing/2014/main" val="2850018646"/>
                        </a:ext>
                      </a:extLst>
                    </a:gridCol>
                    <a:gridCol w="2038832">
                      <a:extLst>
                        <a:ext uri="{9D8B030D-6E8A-4147-A177-3AD203B41FA5}">
                          <a16:colId xmlns:a16="http://schemas.microsoft.com/office/drawing/2014/main" val="969034868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Design Values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401031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Slow</m:t>
                              </m:r>
                            </m:oMath>
                          </a14:m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tunning</a:t>
                          </a:r>
                          <a:r>
                            <a:rPr lang="en-US" altLang="zh-CN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range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1mm/1015kHz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≥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±200kHz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677844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Slow tunning sensitivity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1.8Hz/Step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≤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5Hz/Step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95539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Fast tunning range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6μm/6.1kHz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≥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±1kHz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3982942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Fast tunning sensitivity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0.3Hz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≤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1Hz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268072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Tuner stiffness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254kN/mm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14.4kN/mm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9252483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2K Heat load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0.52W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＜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0.5W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89027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55AD82B3-8683-EE76-A8CD-26A7BAAC55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9918039"/>
                  </p:ext>
                </p:extLst>
              </p:nvPr>
            </p:nvGraphicFramePr>
            <p:xfrm>
              <a:off x="247539" y="1620685"/>
              <a:ext cx="6237605" cy="2268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565916">
                      <a:extLst>
                        <a:ext uri="{9D8B030D-6E8A-4147-A177-3AD203B41FA5}">
                          <a16:colId xmlns:a16="http://schemas.microsoft.com/office/drawing/2014/main" val="2275211394"/>
                        </a:ext>
                      </a:extLst>
                    </a:gridCol>
                    <a:gridCol w="1632857">
                      <a:extLst>
                        <a:ext uri="{9D8B030D-6E8A-4147-A177-3AD203B41FA5}">
                          <a16:colId xmlns:a16="http://schemas.microsoft.com/office/drawing/2014/main" val="2850018646"/>
                        </a:ext>
                      </a:extLst>
                    </a:gridCol>
                    <a:gridCol w="2038832">
                      <a:extLst>
                        <a:ext uri="{9D8B030D-6E8A-4147-A177-3AD203B41FA5}">
                          <a16:colId xmlns:a16="http://schemas.microsoft.com/office/drawing/2014/main" val="969034868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Design Values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401031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5556" r="-143468" b="-5351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1mm/1015kHz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≥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±200kHz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677844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Slow tunning sensitivity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1.8Hz/Step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≤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5Hz/Step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95539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Fast tunning range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6μm/6.1kHz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≥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±1kHz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3982942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Fast tunning sensitivity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0.3Hz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≤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1Hz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268072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Tuner stiffness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254kN/mm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14.4kN/mm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9252483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2K Heat load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0.52W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＜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0.5W</a:t>
                          </a:r>
                        </a:p>
                      </a:txBody>
                      <a:tcPr marT="46800" marB="0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890279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C5272901-9CEE-89F6-B9D0-2020A8E45326}"/>
              </a:ext>
            </a:extLst>
          </p:cNvPr>
          <p:cNvSpPr txBox="1"/>
          <p:nvPr/>
        </p:nvSpPr>
        <p:spPr>
          <a:xfrm>
            <a:off x="247539" y="1251353"/>
            <a:ext cx="4464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Tuner Mechanical &amp; Heat Load Parameters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D97E3F6-5586-3147-2EC5-E19B5645702D}"/>
                  </a:ext>
                </a:extLst>
              </p:cNvPr>
              <p:cNvSpPr txBox="1"/>
              <p:nvPr/>
            </p:nvSpPr>
            <p:spPr>
              <a:xfrm>
                <a:off x="247539" y="4417835"/>
                <a:ext cx="6358667" cy="1785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zh-CN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The frequency shift of 2-cell module mainly comes from :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1 Helium pressure fluctuations: 31Hz/mbar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×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±0.1mbar = ±3.1Hz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2 Beam loading:</a:t>
                </a:r>
                <a:r>
                  <a: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b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= 0.1mA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= ±10° </a:t>
                </a:r>
                <a:r>
                  <a:rPr lang="en-US" altLang="zh-CN" dirty="0" err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Fre</a:t>
                </a:r>
                <a:r>
                  <a:rPr lang="en-US" altLang="zh-CN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. shift: ±1.2Hz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3 Microphonic effect: Typical value ±10Hz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4 LFD detuning: -0.67Hz/(MV/m)^2</a:t>
                </a:r>
                <a:r>
                  <a: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(9MV/m)^2=54Hz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D97E3F6-5586-3147-2EC5-E19B56457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39" y="4417835"/>
                <a:ext cx="6358667" cy="1785104"/>
              </a:xfrm>
              <a:prstGeom prst="rect">
                <a:avLst/>
              </a:prstGeom>
              <a:blipFill>
                <a:blip r:embed="rId5"/>
                <a:stretch>
                  <a:fillRect l="-863" t="-2048" b="-4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610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BB52F-4F47-2175-8E1D-7BFA635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054" y="20427"/>
            <a:ext cx="1008000" cy="1008000"/>
          </a:xfrm>
          <a:prstGeom prst="rect">
            <a:avLst/>
          </a:prstGeom>
        </p:spPr>
      </p:pic>
      <p:sp>
        <p:nvSpPr>
          <p:cNvPr id="3" name="Parallelogram 13">
            <a:extLst>
              <a:ext uri="{FF2B5EF4-FFF2-40B4-BE49-F238E27FC236}">
                <a16:creationId xmlns:a16="http://schemas.microsoft.com/office/drawing/2014/main" id="{005E75EB-8E5A-65CA-9892-8ADE04725E75}"/>
              </a:ext>
            </a:extLst>
          </p:cNvPr>
          <p:cNvSpPr/>
          <p:nvPr/>
        </p:nvSpPr>
        <p:spPr>
          <a:xfrm>
            <a:off x="0" y="0"/>
            <a:ext cx="569209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9F11E2-7C82-A14B-5B99-7FDFEED23585}"/>
              </a:ext>
            </a:extLst>
          </p:cNvPr>
          <p:cNvSpPr txBox="1"/>
          <p:nvPr/>
        </p:nvSpPr>
        <p:spPr>
          <a:xfrm>
            <a:off x="1322925" y="47374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 Design:</a:t>
            </a:r>
            <a:r>
              <a:rPr lang="zh-CN" alt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Coupler</a:t>
            </a:r>
            <a:endParaRPr lang="zh-CN" altLang="en-US" sz="4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2C3FEE-D4A7-1830-DC51-2E78B5F4BF5B}"/>
              </a:ext>
            </a:extLst>
          </p:cNvPr>
          <p:cNvSpPr txBox="1"/>
          <p:nvPr/>
        </p:nvSpPr>
        <p:spPr>
          <a:xfrm>
            <a:off x="8121155" y="3534496"/>
            <a:ext cx="2654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Modified TTF-III Coupler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5272901-9CEE-89F6-B9D0-2020A8E45326}"/>
              </a:ext>
            </a:extLst>
          </p:cNvPr>
          <p:cNvSpPr txBox="1"/>
          <p:nvPr/>
        </p:nvSpPr>
        <p:spPr>
          <a:xfrm>
            <a:off x="39772" y="749564"/>
            <a:ext cx="4464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Power required for cavity operation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557844-623D-3DAA-EB7F-9EAACAEE8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8" t="8360" r="2006" b="4674"/>
          <a:stretch/>
        </p:blipFill>
        <p:spPr>
          <a:xfrm>
            <a:off x="6939626" y="1118896"/>
            <a:ext cx="5017179" cy="2415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C09E2D-75F5-240E-7C56-3751B35E7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80" y="1075428"/>
            <a:ext cx="3242514" cy="24161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FCBE55-2087-8B7D-3494-7C9134646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2" y="1075427"/>
            <a:ext cx="3306943" cy="241618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CCA10CC-BBA0-8CBE-4055-711FC8995595}"/>
              </a:ext>
            </a:extLst>
          </p:cNvPr>
          <p:cNvSpPr txBox="1"/>
          <p:nvPr/>
        </p:nvSpPr>
        <p:spPr>
          <a:xfrm>
            <a:off x="917085" y="2701661"/>
            <a:ext cx="685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5mm</a:t>
            </a:r>
            <a:endParaRPr lang="zh-CN" alt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1C30165-3FF3-A63C-9E5E-252AC5A52F75}"/>
              </a:ext>
            </a:extLst>
          </p:cNvPr>
          <p:cNvCxnSpPr>
            <a:cxnSpLocks/>
          </p:cNvCxnSpPr>
          <p:nvPr/>
        </p:nvCxnSpPr>
        <p:spPr>
          <a:xfrm>
            <a:off x="987027" y="3032893"/>
            <a:ext cx="54530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42F1D039-FB6D-8052-02D8-7FB4317B9F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1" r="669" b="779"/>
          <a:stretch/>
        </p:blipFill>
        <p:spPr>
          <a:xfrm>
            <a:off x="497776" y="3497178"/>
            <a:ext cx="2801483" cy="1656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094613B-D94B-DA41-6749-812308C852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9" t="751" r="2624" b="2080"/>
          <a:stretch/>
        </p:blipFill>
        <p:spPr>
          <a:xfrm>
            <a:off x="526633" y="5176412"/>
            <a:ext cx="2743769" cy="1656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6564484-1E2C-0E0E-5ECF-B296FF17EF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8" t="3164" r="2047" b="2134"/>
          <a:stretch/>
        </p:blipFill>
        <p:spPr>
          <a:xfrm>
            <a:off x="3661722" y="5176412"/>
            <a:ext cx="2892431" cy="165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C58E6C9-158B-0D4F-706B-DAB121FA25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14" t="1396" r="1907" b="1525"/>
          <a:stretch/>
        </p:blipFill>
        <p:spPr>
          <a:xfrm>
            <a:off x="3721063" y="3497178"/>
            <a:ext cx="2773748" cy="165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F46F73A-464E-2B0A-789C-F76BEC0F7A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14" t="1905" r="3640" b="3673"/>
          <a:stretch/>
        </p:blipFill>
        <p:spPr>
          <a:xfrm>
            <a:off x="7210943" y="3931821"/>
            <a:ext cx="4474544" cy="253746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321771FB-E25C-888A-5620-6DC138A08096}"/>
              </a:ext>
            </a:extLst>
          </p:cNvPr>
          <p:cNvSpPr txBox="1"/>
          <p:nvPr/>
        </p:nvSpPr>
        <p:spPr>
          <a:xfrm>
            <a:off x="8086515" y="6413301"/>
            <a:ext cx="2723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Operating temperature map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D776EDA-83D6-5AC9-5DCB-F20ECC03A8B1}"/>
              </a:ext>
            </a:extLst>
          </p:cNvPr>
          <p:cNvSpPr txBox="1"/>
          <p:nvPr/>
        </p:nvSpPr>
        <p:spPr>
          <a:xfrm rot="16200000">
            <a:off x="-676310" y="4870367"/>
            <a:ext cx="1898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Heat load analysis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63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CEC2B56B-166E-9DBF-0C7F-6AF3B0B6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8" y="1334421"/>
            <a:ext cx="4758599" cy="33300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3BB52F-4F47-2175-8E1D-7BFA6356C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054" y="20427"/>
            <a:ext cx="1008000" cy="1008000"/>
          </a:xfrm>
          <a:prstGeom prst="rect">
            <a:avLst/>
          </a:prstGeom>
        </p:spPr>
      </p:pic>
      <p:sp>
        <p:nvSpPr>
          <p:cNvPr id="3" name="Parallelogram 13">
            <a:extLst>
              <a:ext uri="{FF2B5EF4-FFF2-40B4-BE49-F238E27FC236}">
                <a16:creationId xmlns:a16="http://schemas.microsoft.com/office/drawing/2014/main" id="{005E75EB-8E5A-65CA-9892-8ADE04725E75}"/>
              </a:ext>
            </a:extLst>
          </p:cNvPr>
          <p:cNvSpPr/>
          <p:nvPr/>
        </p:nvSpPr>
        <p:spPr>
          <a:xfrm>
            <a:off x="0" y="0"/>
            <a:ext cx="569209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9F11E2-7C82-A14B-5B99-7FDFEED23585}"/>
              </a:ext>
            </a:extLst>
          </p:cNvPr>
          <p:cNvSpPr txBox="1"/>
          <p:nvPr/>
        </p:nvSpPr>
        <p:spPr>
          <a:xfrm>
            <a:off x="1322925" y="47374"/>
            <a:ext cx="4134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 Design</a:t>
            </a:r>
            <a:endParaRPr lang="zh-CN" altLang="en-US" sz="4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5272901-9CEE-89F6-B9D0-2020A8E45326}"/>
              </a:ext>
            </a:extLst>
          </p:cNvPr>
          <p:cNvSpPr txBox="1"/>
          <p:nvPr/>
        </p:nvSpPr>
        <p:spPr>
          <a:xfrm>
            <a:off x="492388" y="979661"/>
            <a:ext cx="4118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Pipes; Thermostat; Cold plates and others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1A6910F-87C1-F04D-F3D1-9D81D7D7F109}"/>
              </a:ext>
            </a:extLst>
          </p:cNvPr>
          <p:cNvSpPr txBox="1"/>
          <p:nvPr/>
        </p:nvSpPr>
        <p:spPr>
          <a:xfrm>
            <a:off x="4272212" y="3854545"/>
            <a:ext cx="34817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98mm</a:t>
            </a:r>
            <a:endParaRPr lang="zh-CN" altLang="en-US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A5A81C3F-77C5-8B98-6D16-420AC9F27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5417" y="1334421"/>
            <a:ext cx="4458588" cy="535457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9DBC2E-92E7-EE60-2571-B369EB4EEBB9}"/>
              </a:ext>
            </a:extLst>
          </p:cNvPr>
          <p:cNvSpPr txBox="1"/>
          <p:nvPr/>
        </p:nvSpPr>
        <p:spPr>
          <a:xfrm>
            <a:off x="7578131" y="979661"/>
            <a:ext cx="2493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Magnetic Shield Design</a:t>
            </a:r>
            <a:endParaRPr lang="zh-CN" altLang="en-US" dirty="0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D3338E92-20C2-6174-C168-83AB78D747AB}"/>
              </a:ext>
            </a:extLst>
          </p:cNvPr>
          <p:cNvGrpSpPr/>
          <p:nvPr/>
        </p:nvGrpSpPr>
        <p:grpSpPr>
          <a:xfrm>
            <a:off x="63790" y="4559690"/>
            <a:ext cx="5615795" cy="2261332"/>
            <a:chOff x="63790" y="4664465"/>
            <a:chExt cx="5615795" cy="226133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C1AFF28-C9CF-5CC7-027E-A478E7D19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604" y="4994312"/>
              <a:ext cx="5116890" cy="1684188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8155F7A-E7C4-943F-23EE-795BBA20C65C}"/>
                </a:ext>
              </a:extLst>
            </p:cNvPr>
            <p:cNvSpPr txBox="1"/>
            <p:nvPr/>
          </p:nvSpPr>
          <p:spPr>
            <a:xfrm>
              <a:off x="1362075" y="6556465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2K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27C9AC2-183C-D015-B39C-AC61D05372C4}"/>
                </a:ext>
              </a:extLst>
            </p:cNvPr>
            <p:cNvSpPr txBox="1"/>
            <p:nvPr/>
          </p:nvSpPr>
          <p:spPr>
            <a:xfrm>
              <a:off x="3936033" y="6556465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2K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145F90AB-79BA-FE22-99C2-9FF1560B6EFF}"/>
                </a:ext>
              </a:extLst>
            </p:cNvPr>
            <p:cNvSpPr txBox="1"/>
            <p:nvPr/>
          </p:nvSpPr>
          <p:spPr>
            <a:xfrm>
              <a:off x="740714" y="6556465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50K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04F0D9F1-0AC3-90D6-B9DB-159D74B65FC6}"/>
                </a:ext>
              </a:extLst>
            </p:cNvPr>
            <p:cNvSpPr txBox="1"/>
            <p:nvPr/>
          </p:nvSpPr>
          <p:spPr>
            <a:xfrm>
              <a:off x="4461087" y="6556465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50K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3F6240AD-1568-4ADA-62E2-123E4E1EF73F}"/>
                </a:ext>
              </a:extLst>
            </p:cNvPr>
            <p:cNvSpPr txBox="1"/>
            <p:nvPr/>
          </p:nvSpPr>
          <p:spPr>
            <a:xfrm>
              <a:off x="63790" y="616625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DN63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88E4312-320B-1C61-06C3-7FA38514BE2F}"/>
                </a:ext>
              </a:extLst>
            </p:cNvPr>
            <p:cNvSpPr txBox="1"/>
            <p:nvPr/>
          </p:nvSpPr>
          <p:spPr>
            <a:xfrm>
              <a:off x="4930662" y="6085291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DN38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E5057A3F-113B-354B-EE41-A08074C86A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794" y="5845715"/>
              <a:ext cx="45244" cy="40356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C1B2EF50-8068-4A3B-A5AE-9A9D833394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3879" y="6120696"/>
              <a:ext cx="34861" cy="5119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2A3E6E1B-6077-4787-223A-F69B779996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1606" y="5949246"/>
              <a:ext cx="148837" cy="68341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C0410704-E256-C50D-DD7A-5DFAD97C84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9124" y="6047499"/>
              <a:ext cx="122133" cy="5851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928ADD54-4980-A961-CF20-4D0814C7C7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2225" y="5836406"/>
              <a:ext cx="148760" cy="32390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902F2D2A-D709-C319-7D6C-70AAFEBA3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7278" y="6056782"/>
              <a:ext cx="24914" cy="57588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EF8F0719-124C-14E7-38FB-2085F10128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1459" y="6085291"/>
              <a:ext cx="79789" cy="5566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52642EB0-E381-CE38-EA7C-4430E9D9A4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9929" y="5949246"/>
              <a:ext cx="144566" cy="69270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BFDD9C26-6974-7831-A5F4-1133A79EF07F}"/>
                </a:ext>
              </a:extLst>
            </p:cNvPr>
            <p:cNvSpPr txBox="1"/>
            <p:nvPr/>
          </p:nvSpPr>
          <p:spPr>
            <a:xfrm>
              <a:off x="2377351" y="4664465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Invar rod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67081817-FF98-EE0D-665A-38C80E6EDF7D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>
              <a:off x="2882414" y="5033797"/>
              <a:ext cx="13669" cy="12557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384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BB52F-4F47-2175-8E1D-7BFA635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054" y="20427"/>
            <a:ext cx="1008000" cy="1008000"/>
          </a:xfrm>
          <a:prstGeom prst="rect">
            <a:avLst/>
          </a:prstGeom>
        </p:spPr>
      </p:pic>
      <p:sp>
        <p:nvSpPr>
          <p:cNvPr id="3" name="Parallelogram 13">
            <a:extLst>
              <a:ext uri="{FF2B5EF4-FFF2-40B4-BE49-F238E27FC236}">
                <a16:creationId xmlns:a16="http://schemas.microsoft.com/office/drawing/2014/main" id="{005E75EB-8E5A-65CA-9892-8ADE04725E75}"/>
              </a:ext>
            </a:extLst>
          </p:cNvPr>
          <p:cNvSpPr/>
          <p:nvPr/>
        </p:nvSpPr>
        <p:spPr>
          <a:xfrm>
            <a:off x="0" y="0"/>
            <a:ext cx="569209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9F11E2-7C82-A14B-5B99-7FDFEED23585}"/>
              </a:ext>
            </a:extLst>
          </p:cNvPr>
          <p:cNvSpPr txBox="1"/>
          <p:nvPr/>
        </p:nvSpPr>
        <p:spPr>
          <a:xfrm>
            <a:off x="1322925" y="47374"/>
            <a:ext cx="7119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Progress: Cavity</a:t>
            </a:r>
            <a:endParaRPr lang="zh-CN" altLang="en-US" sz="4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F36A0A-7EE3-154E-7F85-AB1D84BF2E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t="16719" r="6174" b="25503"/>
          <a:stretch/>
        </p:blipFill>
        <p:spPr>
          <a:xfrm>
            <a:off x="249263" y="1177390"/>
            <a:ext cx="4986988" cy="2376000"/>
          </a:xfrm>
          <a:prstGeom prst="round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9576CB5-FADF-8B86-2FB2-83886D3081B0}"/>
              </a:ext>
            </a:extLst>
          </p:cNvPr>
          <p:cNvSpPr txBox="1"/>
          <p:nvPr/>
        </p:nvSpPr>
        <p:spPr>
          <a:xfrm>
            <a:off x="507361" y="871703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Cav01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39E60FD-B191-0D46-4608-9C1321FEA414}"/>
              </a:ext>
            </a:extLst>
          </p:cNvPr>
          <p:cNvSpPr txBox="1"/>
          <p:nvPr/>
        </p:nvSpPr>
        <p:spPr>
          <a:xfrm>
            <a:off x="507361" y="3499340"/>
            <a:ext cx="28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Cav01-03 with helium vessel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1C386E6-DFE6-8253-4429-A64D16390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85" y="1185242"/>
            <a:ext cx="3166733" cy="2376000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586C9A-5C96-C8BB-C26D-08BEC84D69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43" y="1177390"/>
            <a:ext cx="1783029" cy="2376000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CCA590F-8A22-EB18-ECBF-E528A33D0185}"/>
              </a:ext>
            </a:extLst>
          </p:cNvPr>
          <p:cNvSpPr txBox="1"/>
          <p:nvPr/>
        </p:nvSpPr>
        <p:spPr>
          <a:xfrm>
            <a:off x="9918285" y="87170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Cav03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DBE8333-F3A8-7C84-1243-29F7A0D6460F}"/>
              </a:ext>
            </a:extLst>
          </p:cNvPr>
          <p:cNvSpPr txBox="1"/>
          <p:nvPr/>
        </p:nvSpPr>
        <p:spPr>
          <a:xfrm>
            <a:off x="5945339" y="89087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Cav02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43974DE-585F-7C1E-3B32-CE3884E0450C}"/>
              </a:ext>
            </a:extLst>
          </p:cNvPr>
          <p:cNvSpPr txBox="1"/>
          <p:nvPr/>
        </p:nvSpPr>
        <p:spPr>
          <a:xfrm>
            <a:off x="8128023" y="3545702"/>
            <a:ext cx="4121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Cav02-03 helium vessel leaking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Cav03 severely compressed after transport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B28289-C04F-26B9-682D-E681BB49D0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4318" r="10817" b="12934"/>
          <a:stretch/>
        </p:blipFill>
        <p:spPr bwMode="auto">
          <a:xfrm>
            <a:off x="8320881" y="4176224"/>
            <a:ext cx="3621855" cy="2377145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BAD509-CD2B-7B05-0EB8-EDB51915FB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t="8663" r="10281" b="9547"/>
          <a:stretch/>
        </p:blipFill>
        <p:spPr bwMode="auto">
          <a:xfrm>
            <a:off x="249263" y="4152822"/>
            <a:ext cx="3657126" cy="2376000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157594C-9544-EB39-EEF2-A5D565C0B6AF}"/>
              </a:ext>
            </a:extLst>
          </p:cNvPr>
          <p:cNvSpPr txBox="1"/>
          <p:nvPr/>
        </p:nvSpPr>
        <p:spPr>
          <a:xfrm>
            <a:off x="507361" y="382270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Cav04-05 naked cavity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72121AA-28F1-E17B-D7C0-98CFAB2A8DA2}"/>
              </a:ext>
            </a:extLst>
          </p:cNvPr>
          <p:cNvSpPr txBox="1"/>
          <p:nvPr/>
        </p:nvSpPr>
        <p:spPr>
          <a:xfrm>
            <a:off x="507361" y="6489500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Annealing after heavy EP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65BD213-42CA-BF61-D548-A39F469A5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2350" y="3698483"/>
            <a:ext cx="4155673" cy="287543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9BA781F-BD10-042B-A643-DD8713C06ECB}"/>
              </a:ext>
            </a:extLst>
          </p:cNvPr>
          <p:cNvSpPr txBox="1"/>
          <p:nvPr/>
        </p:nvSpPr>
        <p:spPr>
          <a:xfrm>
            <a:off x="4160535" y="6489500"/>
            <a:ext cx="161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4E5DB17-CFDB-A555-86EC-4C27F4948BED}"/>
              </a:ext>
            </a:extLst>
          </p:cNvPr>
          <p:cNvSpPr txBox="1"/>
          <p:nvPr/>
        </p:nvSpPr>
        <p:spPr>
          <a:xfrm>
            <a:off x="9484836" y="648950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1296.3MHz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12F993F-5616-21F4-0D9F-FB96E9FB49B2}"/>
              </a:ext>
            </a:extLst>
          </p:cNvPr>
          <p:cNvSpPr txBox="1"/>
          <p:nvPr/>
        </p:nvSpPr>
        <p:spPr>
          <a:xfrm>
            <a:off x="4921250" y="5521325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EP: 30μm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75EF641-8449-E44D-B06D-C75132A0C38A}"/>
              </a:ext>
            </a:extLst>
          </p:cNvPr>
          <p:cNvSpPr txBox="1"/>
          <p:nvPr/>
        </p:nvSpPr>
        <p:spPr>
          <a:xfrm>
            <a:off x="7134288" y="4955737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BCP: 15μm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7">
            <a:extLst>
              <a:ext uri="{FF2B5EF4-FFF2-40B4-BE49-F238E27FC236}">
                <a16:creationId xmlns:a16="http://schemas.microsoft.com/office/drawing/2014/main" id="{375EF641-8449-E44D-B06D-C75132A0C38A}"/>
              </a:ext>
            </a:extLst>
          </p:cNvPr>
          <p:cNvSpPr txBox="1"/>
          <p:nvPr/>
        </p:nvSpPr>
        <p:spPr>
          <a:xfrm>
            <a:off x="7217889" y="4587082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EP: 30μm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27">
            <a:extLst>
              <a:ext uri="{FF2B5EF4-FFF2-40B4-BE49-F238E27FC236}">
                <a16:creationId xmlns:a16="http://schemas.microsoft.com/office/drawing/2014/main" id="{3F38BB8E-5C84-7E19-44B1-7513ECDE9A89}"/>
              </a:ext>
            </a:extLst>
          </p:cNvPr>
          <p:cNvSpPr txBox="1"/>
          <p:nvPr/>
        </p:nvSpPr>
        <p:spPr>
          <a:xfrm>
            <a:off x="6581644" y="5105793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BCP: 30μm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3E71652A-36C1-FFEB-98A6-5199A848187D}"/>
              </a:ext>
            </a:extLst>
          </p:cNvPr>
          <p:cNvSpPr/>
          <p:nvPr/>
        </p:nvSpPr>
        <p:spPr>
          <a:xfrm>
            <a:off x="4940161" y="5631024"/>
            <a:ext cx="57600" cy="57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27">
            <a:extLst>
              <a:ext uri="{FF2B5EF4-FFF2-40B4-BE49-F238E27FC236}">
                <a16:creationId xmlns:a16="http://schemas.microsoft.com/office/drawing/2014/main" id="{639618B4-5ED4-CFB7-1B1D-C3A82226C94E}"/>
              </a:ext>
            </a:extLst>
          </p:cNvPr>
          <p:cNvSpPr txBox="1"/>
          <p:nvPr/>
        </p:nvSpPr>
        <p:spPr>
          <a:xfrm>
            <a:off x="5481507" y="4304928"/>
            <a:ext cx="1418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Helium Vessel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DCA8EBDA-618B-83E5-9695-0D88CF0AE9BA}"/>
              </a:ext>
            </a:extLst>
          </p:cNvPr>
          <p:cNvSpPr/>
          <p:nvPr/>
        </p:nvSpPr>
        <p:spPr>
          <a:xfrm>
            <a:off x="5481507" y="4416229"/>
            <a:ext cx="57600" cy="57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9C5DE860-8D67-9D7B-A4FB-F81C7890C8B3}"/>
              </a:ext>
            </a:extLst>
          </p:cNvPr>
          <p:cNvSpPr/>
          <p:nvPr/>
        </p:nvSpPr>
        <p:spPr>
          <a:xfrm>
            <a:off x="6605457" y="5215492"/>
            <a:ext cx="57600" cy="5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5993EE05-107D-578C-665A-D27C4C717EC2}"/>
              </a:ext>
            </a:extLst>
          </p:cNvPr>
          <p:cNvSpPr/>
          <p:nvPr/>
        </p:nvSpPr>
        <p:spPr>
          <a:xfrm>
            <a:off x="7160289" y="5065436"/>
            <a:ext cx="57600" cy="576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059AA60F-9BED-D615-2AD5-75CCAF3E3323}"/>
              </a:ext>
            </a:extLst>
          </p:cNvPr>
          <p:cNvSpPr/>
          <p:nvPr/>
        </p:nvSpPr>
        <p:spPr>
          <a:xfrm>
            <a:off x="7241252" y="4696781"/>
            <a:ext cx="57600" cy="57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485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BB52F-4F47-2175-8E1D-7BFA6356C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7054" y="20427"/>
            <a:ext cx="1008000" cy="1008000"/>
          </a:xfrm>
          <a:prstGeom prst="rect">
            <a:avLst/>
          </a:prstGeom>
        </p:spPr>
      </p:pic>
      <p:sp>
        <p:nvSpPr>
          <p:cNvPr id="3" name="Parallelogram 13">
            <a:extLst>
              <a:ext uri="{FF2B5EF4-FFF2-40B4-BE49-F238E27FC236}">
                <a16:creationId xmlns:a16="http://schemas.microsoft.com/office/drawing/2014/main" id="{005E75EB-8E5A-65CA-9892-8ADE04725E75}"/>
              </a:ext>
            </a:extLst>
          </p:cNvPr>
          <p:cNvSpPr/>
          <p:nvPr/>
        </p:nvSpPr>
        <p:spPr>
          <a:xfrm>
            <a:off x="0" y="0"/>
            <a:ext cx="569209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9F11E2-7C82-A14B-5B99-7FDFEED23585}"/>
              </a:ext>
            </a:extLst>
          </p:cNvPr>
          <p:cNvSpPr txBox="1"/>
          <p:nvPr/>
        </p:nvSpPr>
        <p:spPr>
          <a:xfrm>
            <a:off x="1322925" y="47374"/>
            <a:ext cx="6949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Progress: Tuner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576CB5-FADF-8B86-2FB2-83886D3081B0}"/>
              </a:ext>
            </a:extLst>
          </p:cNvPr>
          <p:cNvSpPr txBox="1"/>
          <p:nvPr/>
        </p:nvSpPr>
        <p:spPr>
          <a:xfrm>
            <a:off x="358071" y="996028"/>
            <a:ext cx="126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Tuner01-02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CCA590F-8A22-EB18-ECBF-E528A33D0185}"/>
              </a:ext>
            </a:extLst>
          </p:cNvPr>
          <p:cNvSpPr txBox="1"/>
          <p:nvPr/>
        </p:nvSpPr>
        <p:spPr>
          <a:xfrm>
            <a:off x="7974804" y="996028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stroke moving test in liquid nitrogen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D7A2AA5-2C98-2F03-0F81-B5B2066842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6781" r="15434" b="14182"/>
          <a:stretch/>
        </p:blipFill>
        <p:spPr bwMode="auto">
          <a:xfrm rot="16200000">
            <a:off x="8690907" y="741992"/>
            <a:ext cx="2612639" cy="3814454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F7CD059-07DF-980D-78DF-6C04CE493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61" y="1342901"/>
            <a:ext cx="7435970" cy="2612638"/>
          </a:xfrm>
          <a:prstGeom prst="roundRect">
            <a:avLst/>
          </a:prstGeom>
          <a:ln w="6350">
            <a:solidFill>
              <a:schemeClr val="accent1"/>
            </a:solidFill>
          </a:ln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BEA1682E-A46B-12DB-6705-DD95AAEC0862}"/>
              </a:ext>
            </a:extLst>
          </p:cNvPr>
          <p:cNvGrpSpPr/>
          <p:nvPr/>
        </p:nvGrpSpPr>
        <p:grpSpPr>
          <a:xfrm>
            <a:off x="5827908" y="4321509"/>
            <a:ext cx="3156585" cy="2350804"/>
            <a:chOff x="1004" y="1213"/>
            <a:chExt cx="4398" cy="3299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F3BD2F7-24D6-B81E-58B8-FDD0BD829D8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04" y="1213"/>
              <a:ext cx="4398" cy="3299"/>
            </a:xfrm>
            <a:prstGeom prst="rect">
              <a:avLst/>
            </a:prstGeom>
          </p:spPr>
        </p:pic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908348D8-950C-0D0E-545F-1AFC7D313137}"/>
                </a:ext>
              </a:extLst>
            </p:cNvPr>
            <p:cNvCxnSpPr/>
            <p:nvPr/>
          </p:nvCxnSpPr>
          <p:spPr>
            <a:xfrm flipV="1">
              <a:off x="3035" y="2652"/>
              <a:ext cx="523" cy="298"/>
            </a:xfrm>
            <a:prstGeom prst="straightConnector1">
              <a:avLst/>
            </a:prstGeom>
            <a:ln w="3175">
              <a:solidFill>
                <a:srgbClr val="FF3F3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FE6B76E-D928-49E0-356B-D434BB02E12B}"/>
                </a:ext>
              </a:extLst>
            </p:cNvPr>
            <p:cNvSpPr txBox="1"/>
            <p:nvPr/>
          </p:nvSpPr>
          <p:spPr>
            <a:xfrm>
              <a:off x="3370" y="2824"/>
              <a:ext cx="1235" cy="337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xmlns="" type="text"/>
                </a:ext>
              </a:extLst>
            </a:bodyPr>
            <a:lstStyle/>
            <a:p>
              <a:pPr algn="l"/>
              <a:r>
                <a:rPr lang="en-US" altLang="zh-CN" sz="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8</a:t>
              </a:r>
              <a:r>
                <a:rPr lang="zh-CN" altLang="en-US" sz="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×</a:t>
              </a:r>
              <a:r>
                <a:rPr lang="en-US" altLang="zh-CN" sz="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10</a:t>
              </a:r>
              <a:r>
                <a:rPr lang="en-US" altLang="zh-CN" sz="800" baseline="300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-2</a:t>
              </a:r>
              <a:r>
                <a:rPr lang="en-US" altLang="zh-CN" sz="800">
                  <a:sym typeface="+mn-ea"/>
                </a:rPr>
                <a:t>μm</a:t>
              </a:r>
              <a:r>
                <a:rPr lang="en-US" altLang="zh-CN" sz="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/V</a:t>
              </a: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76532552-7600-31F8-5C1B-889FE02E6D9A}"/>
                </a:ext>
              </a:extLst>
            </p:cNvPr>
            <p:cNvCxnSpPr/>
            <p:nvPr/>
          </p:nvCxnSpPr>
          <p:spPr>
            <a:xfrm flipH="1">
              <a:off x="2507" y="2269"/>
              <a:ext cx="554" cy="291"/>
            </a:xfrm>
            <a:prstGeom prst="straightConnector1">
              <a:avLst/>
            </a:prstGeom>
            <a:ln w="3175">
              <a:solidFill>
                <a:srgbClr val="787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A2B955F-3B2E-F1E8-4D05-A01BE0CD35A5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914" y="1989"/>
              <a:ext cx="1512" cy="337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xmlns="" type="text"/>
                </a:ext>
              </a:extLst>
            </a:bodyPr>
            <a:lstStyle/>
            <a:p>
              <a:pPr algn="l"/>
              <a:r>
                <a:rPr lang="en-US" altLang="zh-CN" sz="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7.5</a:t>
              </a:r>
              <a:r>
                <a:rPr lang="zh-CN" altLang="en-US" sz="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×</a:t>
              </a:r>
              <a:r>
                <a:rPr lang="en-US" altLang="zh-CN" sz="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10</a:t>
              </a:r>
              <a:r>
                <a:rPr lang="en-US" altLang="zh-CN" sz="800" baseline="300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-2</a:t>
              </a:r>
              <a:r>
                <a:rPr lang="en-US" altLang="zh-CN" sz="800">
                  <a:sym typeface="+mn-ea"/>
                </a:rPr>
                <a:t>μm</a:t>
              </a:r>
              <a:r>
                <a:rPr lang="en-US" altLang="zh-CN" sz="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/V</a:t>
              </a:r>
            </a:p>
          </p:txBody>
        </p:sp>
      </p:grpSp>
      <p:graphicFrame>
        <p:nvGraphicFramePr>
          <p:cNvPr id="35" name="对象 34">
            <a:extLst>
              <a:ext uri="{FF2B5EF4-FFF2-40B4-BE49-F238E27FC236}">
                <a16:creationId xmlns:a16="http://schemas.microsoft.com/office/drawing/2014/main" id="{F22C572F-47AF-7352-5E6F-12F327639D19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4934533"/>
              </p:ext>
            </p:extLst>
          </p:nvPr>
        </p:nvGraphicFramePr>
        <p:xfrm>
          <a:off x="8645006" y="4401557"/>
          <a:ext cx="3428294" cy="2285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5138420" imgH="2967355" progId="Visio.Drawing.15">
                  <p:embed/>
                </p:oleObj>
              </mc:Choice>
              <mc:Fallback>
                <p:oleObj r:id="rId9" imgW="5138420" imgH="2967355" progId="Visio.Drawing.15">
                  <p:embed/>
                  <p:pic>
                    <p:nvPicPr>
                      <p:cNvPr id="22" name="对象 2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45006" y="4401557"/>
                        <a:ext cx="3428294" cy="2285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图片 35">
            <a:extLst>
              <a:ext uri="{FF2B5EF4-FFF2-40B4-BE49-F238E27FC236}">
                <a16:creationId xmlns:a16="http://schemas.microsoft.com/office/drawing/2014/main" id="{86AD0FC1-ACAF-CADA-877E-7AEA132FB49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6470" b="12141"/>
          <a:stretch>
            <a:fillRect/>
          </a:stretch>
        </p:blipFill>
        <p:spPr>
          <a:xfrm>
            <a:off x="312825" y="4401557"/>
            <a:ext cx="5432461" cy="2094864"/>
          </a:xfrm>
          <a:prstGeom prst="round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13C4AB97-D9A2-EB56-931F-A010DBAD49E8}"/>
              </a:ext>
            </a:extLst>
          </p:cNvPr>
          <p:cNvSpPr txBox="1"/>
          <p:nvPr/>
        </p:nvSpPr>
        <p:spPr>
          <a:xfrm>
            <a:off x="395447" y="404345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Piezo01-06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01529E6-AA32-D2BA-1C82-C1828CA83AD1}"/>
              </a:ext>
            </a:extLst>
          </p:cNvPr>
          <p:cNvSpPr txBox="1"/>
          <p:nvPr/>
        </p:nvSpPr>
        <p:spPr>
          <a:xfrm>
            <a:off x="5944348" y="4059818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curve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7EE61EA-D3EC-C572-8B53-E0777097D4A8}"/>
              </a:ext>
            </a:extLst>
          </p:cNvPr>
          <p:cNvSpPr txBox="1"/>
          <p:nvPr/>
        </p:nvSpPr>
        <p:spPr>
          <a:xfrm>
            <a:off x="9050787" y="4087085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Creep motion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572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709</Words>
  <Application>Microsoft Office PowerPoint</Application>
  <PresentationFormat>宽屏</PresentationFormat>
  <Paragraphs>233</Paragraphs>
  <Slides>12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等线</vt:lpstr>
      <vt:lpstr>等线 Light</vt:lpstr>
      <vt:lpstr>宋体</vt:lpstr>
      <vt:lpstr>Arial</vt:lpstr>
      <vt:lpstr>Cambria Math</vt:lpstr>
      <vt:lpstr>Times New Roman</vt:lpstr>
      <vt:lpstr>Office 主题​​</vt:lpstr>
      <vt:lpstr>Visio.Drawing.15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周 全</dc:creator>
  <cp:lastModifiedBy>全 周</cp:lastModifiedBy>
  <cp:revision>255</cp:revision>
  <dcterms:created xsi:type="dcterms:W3CDTF">2023-04-18T09:33:11Z</dcterms:created>
  <dcterms:modified xsi:type="dcterms:W3CDTF">2023-11-30T02:15:12Z</dcterms:modified>
</cp:coreProperties>
</file>