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42" r:id="rId2"/>
    <p:sldId id="3357" r:id="rId3"/>
    <p:sldId id="2029" r:id="rId4"/>
    <p:sldId id="3353" r:id="rId5"/>
    <p:sldId id="3354" r:id="rId6"/>
    <p:sldId id="3355" r:id="rId7"/>
    <p:sldId id="3356" r:id="rId8"/>
    <p:sldId id="3359" r:id="rId9"/>
    <p:sldId id="33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3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48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919D0F2-12A6-433C-8B0A-0CB5FB26A066}" type="datetime1">
              <a:rPr lang="zh-CN" altLang="en-US" smtClean="0"/>
              <a:pPr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97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微软雅黑" panose="020B0503020204020204" pitchFamily="34" charset="-122"/>
                <a:ea typeface="微软雅黑" pitchFamily="34" charset="-122"/>
              </a:defRPr>
            </a:lvl1pPr>
            <a:lvl2pPr>
              <a:defRPr sz="2000" baseline="0">
                <a:latin typeface="微软雅黑" panose="020B0503020204020204" pitchFamily="34" charset="-122"/>
                <a:ea typeface="微软雅黑" pitchFamily="34" charset="-122"/>
              </a:defRPr>
            </a:lvl2pPr>
            <a:lvl3pPr>
              <a:defRPr sz="2000" baseline="0">
                <a:latin typeface="微软雅黑" panose="020B0503020204020204" pitchFamily="34" charset="-122"/>
              </a:defRPr>
            </a:lvl3pPr>
            <a:lvl4pPr>
              <a:defRPr sz="1800" baseline="0">
                <a:latin typeface="微软雅黑" panose="020B0503020204020204" pitchFamily="34" charset="-122"/>
              </a:defRPr>
            </a:lvl4pPr>
            <a:lvl5pPr>
              <a:defRPr sz="1800" baseline="0"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90B04FF-E5A5-40FE-8214-A9E3A490162B}" type="datetime1">
              <a:rPr lang="zh-CN" altLang="en-US" smtClean="0"/>
              <a:pPr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4B85"/>
                </a:solidFill>
                <a:effectLst/>
                <a:latin typeface="微软雅黑" panose="020B0503020204020204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67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999DB5F-07E3-4B3F-9B47-616821155232}" type="datetime1">
              <a:rPr lang="zh-CN" altLang="en-US" smtClean="0"/>
              <a:pPr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5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1412776"/>
            <a:ext cx="12192000" cy="18002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Heat Load Measurement for 1.3 GHz CM at IHEP</a:t>
            </a:r>
            <a:endParaRPr lang="zh-CN" alt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15480" y="3429000"/>
            <a:ext cx="9144000" cy="2808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Feisi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He, Mei Li (IHEP, Beijing, China)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Presented by Han Li (IASF, Shenzhen, China)</a:t>
            </a: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TTC Meeting, FNAL, Dec. 6, 2023</a:t>
            </a:r>
          </a:p>
        </p:txBody>
      </p:sp>
    </p:spTree>
    <p:extLst>
      <p:ext uri="{BB962C8B-B14F-4D97-AF65-F5344CB8AC3E}">
        <p14:creationId xmlns:p14="http://schemas.microsoft.com/office/powerpoint/2010/main" val="280443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26EF7EB-E658-4077-AE50-E50A92A0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20" y="5700713"/>
            <a:ext cx="11402060" cy="838200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Dalian Advanced Light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ource (DALS) R&amp;D. </a:t>
            </a:r>
          </a:p>
          <a:p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 to Jiyuan </a:t>
            </a:r>
            <a:r>
              <a:rPr lang="en-US" altLang="zh-CN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Zhai’s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talk on Tuesday WG1: </a:t>
            </a:r>
            <a:r>
              <a:rPr lang="en-US" altLang="zh-C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 of First Mid-T 1.3 GHz Module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41685FF-1C05-4C40-9131-C1B3BEF7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F131428-09DE-495B-BA57-222B5A80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142852"/>
            <a:ext cx="11636619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World’s First Mid-T 1.3 GHz Cryomodule by IHEP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6D3787-0D39-4401-875D-CF9C20D30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720" y="1165649"/>
            <a:ext cx="7321063" cy="43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13080" y="142852"/>
            <a:ext cx="11199544" cy="72547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Cryogenic Control Interface 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9AF9F6C-EDBC-4E01-AEB7-43ECCB652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80" y="1039812"/>
            <a:ext cx="9793088" cy="54991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4E4E2D-2A19-43F0-B0BE-2E3DAC9F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5C58A51-FD5B-480F-A2F2-86987484B4D4}"/>
              </a:ext>
            </a:extLst>
          </p:cNvPr>
          <p:cNvSpPr/>
          <p:nvPr/>
        </p:nvSpPr>
        <p:spPr>
          <a:xfrm>
            <a:off x="4411394" y="3675449"/>
            <a:ext cx="892419" cy="4440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E90F415-A26D-4618-BB84-01A85A0A34CC}"/>
              </a:ext>
            </a:extLst>
          </p:cNvPr>
          <p:cNvSpPr/>
          <p:nvPr/>
        </p:nvSpPr>
        <p:spPr>
          <a:xfrm>
            <a:off x="5873848" y="5661045"/>
            <a:ext cx="892419" cy="4440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2734B28-AF06-44DB-B34C-356ADA72DAD1}"/>
              </a:ext>
            </a:extLst>
          </p:cNvPr>
          <p:cNvSpPr/>
          <p:nvPr/>
        </p:nvSpPr>
        <p:spPr>
          <a:xfrm>
            <a:off x="9892076" y="3675449"/>
            <a:ext cx="892419" cy="4440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F62B938-E6AD-46A2-B790-65DC640440C0}"/>
              </a:ext>
            </a:extLst>
          </p:cNvPr>
          <p:cNvSpPr/>
          <p:nvPr/>
        </p:nvSpPr>
        <p:spPr>
          <a:xfrm>
            <a:off x="5144087" y="1572622"/>
            <a:ext cx="892419" cy="4440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FD81F9F-3645-44A9-B723-CF2B7D424A5F}"/>
              </a:ext>
            </a:extLst>
          </p:cNvPr>
          <p:cNvSpPr/>
          <p:nvPr/>
        </p:nvSpPr>
        <p:spPr>
          <a:xfrm>
            <a:off x="9892077" y="5215890"/>
            <a:ext cx="699724" cy="6022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B2D7F7A-FC06-4B71-A7DD-8EDBA118A1F6}"/>
              </a:ext>
            </a:extLst>
          </p:cNvPr>
          <p:cNvSpPr/>
          <p:nvPr/>
        </p:nvSpPr>
        <p:spPr>
          <a:xfrm>
            <a:off x="1113288" y="5215890"/>
            <a:ext cx="699724" cy="6022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FF3125-7848-4754-8FA6-E3E6C58C3752}"/>
              </a:ext>
            </a:extLst>
          </p:cNvPr>
          <p:cNvSpPr txBox="1"/>
          <p:nvPr/>
        </p:nvSpPr>
        <p:spPr>
          <a:xfrm>
            <a:off x="9095783" y="3273782"/>
            <a:ext cx="2485003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Endcap pre-cooling valve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EF6EFD-8335-4982-9F4D-BBE4B658AB4B}"/>
              </a:ext>
            </a:extLst>
          </p:cNvPr>
          <p:cNvSpPr txBox="1"/>
          <p:nvPr/>
        </p:nvSpPr>
        <p:spPr>
          <a:xfrm>
            <a:off x="4741176" y="2018847"/>
            <a:ext cx="16982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Mass flow meter</a:t>
            </a:r>
            <a:endParaRPr lang="zh-CN" altLang="en-US" sz="1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71A2E2-B75F-4EAC-BCA4-5A1ED2490405}"/>
              </a:ext>
            </a:extLst>
          </p:cNvPr>
          <p:cNvSpPr txBox="1"/>
          <p:nvPr/>
        </p:nvSpPr>
        <p:spPr>
          <a:xfrm>
            <a:off x="5363965" y="3693607"/>
            <a:ext cx="1075451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J-T valve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A007352-71A1-4F02-9609-FB75B815A425}"/>
              </a:ext>
            </a:extLst>
          </p:cNvPr>
          <p:cNvSpPr txBox="1"/>
          <p:nvPr/>
        </p:nvSpPr>
        <p:spPr>
          <a:xfrm>
            <a:off x="6852796" y="5818188"/>
            <a:ext cx="173289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Cooldown valve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D3F4CB-ABFD-4030-873A-80BD0D9E4AAD}"/>
              </a:ext>
            </a:extLst>
          </p:cNvPr>
          <p:cNvSpPr txBox="1"/>
          <p:nvPr/>
        </p:nvSpPr>
        <p:spPr>
          <a:xfrm>
            <a:off x="1113288" y="5839996"/>
            <a:ext cx="2457007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Heater in liquid level tank </a:t>
            </a:r>
            <a:endParaRPr lang="zh-CN" altLang="en-US" sz="1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6B4E87-2293-49FF-A94A-37BDFB64E85F}"/>
              </a:ext>
            </a:extLst>
          </p:cNvPr>
          <p:cNvSpPr txBox="1"/>
          <p:nvPr/>
        </p:nvSpPr>
        <p:spPr>
          <a:xfrm>
            <a:off x="9132491" y="5823686"/>
            <a:ext cx="2457007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Heater in liquid level tank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1455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>
            <a:extLst>
              <a:ext uri="{FF2B5EF4-FFF2-40B4-BE49-F238E27FC236}">
                <a16:creationId xmlns:a16="http://schemas.microsoft.com/office/drawing/2014/main" id="{5ACB09F4-3581-4C72-A875-635A75BF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94" y="65540"/>
            <a:ext cx="11257502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Heat 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oad Measurement: Uncertainty of Flow 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R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ate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95A69E2-EFD1-4FED-A6F6-656A86B47089}"/>
                  </a:ext>
                </a:extLst>
              </p:cNvPr>
              <p:cNvSpPr txBox="1"/>
              <p:nvPr/>
            </p:nvSpPr>
            <p:spPr>
              <a:xfrm>
                <a:off x="224159" y="1041157"/>
                <a:ext cx="11493621" cy="2871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</a:t>
                </a:r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flow rate reading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from mass flow meter at room temperature have an </a:t>
                </a:r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uncertainty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1.96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𝑟𝑒𝑎𝑑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=0.5 %×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𝑟𝑎𝑛𝑔𝑒</m:t>
                    </m:r>
                    <m:d>
                      <m:d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𝑜𝑛𝑙𝑦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𝑖𝑓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𝑟𝑒𝑎𝑑𝑖𝑛𝑔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𝑟𝑎𝑛𝑔𝑒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+0.5 %×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𝑟𝑒𝑎𝑑𝑖𝑛𝑔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typically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𝑟𝑒𝑎𝑑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0.01−0.015</m:t>
                    </m:r>
                    <m:r>
                      <a:rPr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en-US" altLang="zh-CN" sz="16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6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flow rate data is obtained during a period of time. The standard deviation of the data is the </a:t>
                </a:r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random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(typically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altLang="zh-CN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0.001 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en-US" altLang="zh-CN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with &gt; 600 data in 5 mins) 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flow rate at static state may vary after several hours, which introduce a </a:t>
                </a:r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systematic error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and the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a:rPr lang="en-US" altLang="zh-CN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~0.05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en-US" altLang="zh-CN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can be estimated by standard deviation of measured values. By measuring the flow rate at known heater power before and after Q-measurement,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could be calibrated.</a:t>
                </a:r>
              </a:p>
              <a:p>
                <a:pPr marL="285750" indent="-28575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Total uncertainty of flow rate is </a:t>
                </a:r>
                <a14:m>
                  <m:oMath xmlns:m="http://schemas.openxmlformats.org/officeDocument/2006/math">
                    <m:r>
                      <a:rPr lang="el-GR" altLang="zh-CN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𝛿</m:t>
                    </m:r>
                    <m:r>
                      <a:rPr lang="el-GR" altLang="zh-CN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𝑓</m:t>
                    </m:r>
                    <m:r>
                      <a:rPr lang="el-GR" altLang="zh-CN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altLang="zh-CN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altLang="zh-CN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_</m:t>
                                </m:r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𝑟𝑒𝑎𝑑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_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r>
                                  <a:rPr lang="en-US" altLang="zh-CN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_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95A69E2-EFD1-4FED-A6F6-656A86B4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9" y="1041157"/>
                <a:ext cx="11493621" cy="2871363"/>
              </a:xfrm>
              <a:prstGeom prst="rect">
                <a:avLst/>
              </a:prstGeom>
              <a:blipFill>
                <a:blip r:embed="rId2"/>
                <a:stretch>
                  <a:fillRect l="-212" t="-637" r="-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50140"/>
              </p:ext>
            </p:extLst>
          </p:nvPr>
        </p:nvGraphicFramePr>
        <p:xfrm>
          <a:off x="1053220" y="3912522"/>
          <a:ext cx="2740039" cy="261619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48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4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measurement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flow rate</a:t>
                      </a:r>
                      <a:r>
                        <a:rPr lang="en-US" altLang="zh-CN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[g/s]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2023.6.26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10:19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2023.6.29 6:45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1.119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2023.7.3   1:44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1.093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2023.7.7   1:06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1.100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2023.7.7   8:16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1.070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deviation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973" y="3912520"/>
            <a:ext cx="7408342" cy="2616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94974" y="4689954"/>
            <a:ext cx="1435261" cy="1706462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82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020" y="3611882"/>
            <a:ext cx="3835275" cy="2882107"/>
          </a:xfrm>
          <a:prstGeom prst="rect">
            <a:avLst/>
          </a:prstGeom>
        </p:spPr>
      </p:pic>
      <p:sp>
        <p:nvSpPr>
          <p:cNvPr id="23" name="标题 1">
            <a:extLst>
              <a:ext uri="{FF2B5EF4-FFF2-40B4-BE49-F238E27FC236}">
                <a16:creationId xmlns:a16="http://schemas.microsoft.com/office/drawing/2014/main" id="{5ACB09F4-3581-4C72-A875-635A75BF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49" y="84352"/>
            <a:ext cx="11257502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2 K Static Heat 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oad 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M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easurement (Mass Flow Method)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95A69E2-EFD1-4FED-A6F6-656A86B47089}"/>
              </a:ext>
            </a:extLst>
          </p:cNvPr>
          <p:cNvSpPr txBox="1"/>
          <p:nvPr/>
        </p:nvSpPr>
        <p:spPr>
          <a:xfrm>
            <a:off x="467249" y="986820"/>
            <a:ext cx="1118589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Close bottom cooldown valve (CV6218), endcap pre-cooling valve (CV6215) and J-T valve (CV6214). </a:t>
            </a:r>
          </a:p>
          <a:p>
            <a:pPr marL="180000" indent="-288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Calibration of mass flow rate is done with a heater immersed in the helium liquid level tank.</a:t>
            </a:r>
          </a:p>
          <a:p>
            <a:pPr marL="180000" indent="-288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most cases, flow rate is measured from liquid level 80 % to 75 %.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55705" y="3611882"/>
                <a:ext cx="6884866" cy="2834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𝑚𝑒𝑎𝑠𝑢𝑟𝑒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</m:oMath>
                  </m:oMathPara>
                </a14:m>
                <a:endPara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dynamic heat load is 0, 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𝑚𝑒𝑎𝑠𝑢𝑟𝑒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𝑓𝑖</m:t>
                                      </m:r>
                                    </m:sub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𝑓𝑖𝑡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sz="1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</m:t>
                          </m:r>
                        </m:sub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5" y="3611882"/>
                <a:ext cx="6884866" cy="2834366"/>
              </a:xfrm>
              <a:prstGeom prst="rect">
                <a:avLst/>
              </a:prstGeom>
              <a:blipFill>
                <a:blip r:embed="rId3"/>
                <a:stretch>
                  <a:fillRect l="-2566" b="-39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32153"/>
              </p:ext>
            </p:extLst>
          </p:nvPr>
        </p:nvGraphicFramePr>
        <p:xfrm>
          <a:off x="893198" y="2178980"/>
          <a:ext cx="92763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133">
                  <a:extLst>
                    <a:ext uri="{9D8B030D-6E8A-4147-A177-3AD203B41FA5}">
                      <a16:colId xmlns:a16="http://schemas.microsoft.com/office/drawing/2014/main" val="1787115720"/>
                    </a:ext>
                  </a:extLst>
                </a:gridCol>
                <a:gridCol w="242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latent heat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calibration (2023.6.7-12)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calibration (2023.6.26-29)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</a:p>
                    <a:p>
                      <a:pPr algn="ctr"/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K static heat load [W]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(23.04 J/g) * flow [g/s]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(24.0±0.2 J/g) * flow [g/s]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(23.8±0.4J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/g) * flow [g/s]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heat load [W]</a:t>
                      </a:r>
                      <a:endParaRPr lang="zh-CN" alt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</a:t>
                      </a:r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±1.3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28.6±0.4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27.5±0.8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165380" y="4518081"/>
                <a:ext cx="3114653" cy="1692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Better fitting accuracy (important during single-cavity Q measurement) if closer to averaged flow rate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during calibration.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Better fitting accuracy with more data (</a:t>
                </a:r>
                <a:r>
                  <a:rPr lang="en-US" altLang="zh-CN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80" y="4518081"/>
                <a:ext cx="3114653" cy="1692195"/>
              </a:xfrm>
              <a:prstGeom prst="rect">
                <a:avLst/>
              </a:prstGeom>
              <a:blipFill>
                <a:blip r:embed="rId4"/>
                <a:stretch>
                  <a:fillRect l="-3131" t="-3237" b="-53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5250B9-8B18-465C-86EE-A0AA79F21EAC}"/>
                  </a:ext>
                </a:extLst>
              </p:cNvPr>
              <p:cNvSpPr txBox="1"/>
              <p:nvPr/>
            </p:nvSpPr>
            <p:spPr>
              <a:xfrm>
                <a:off x="2591408" y="3545533"/>
                <a:ext cx="5879981" cy="651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𝑠𝑡𝑎𝑡𝑖𝑐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𝑓𝑖𝑡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𝑠𝑡𝑎𝑡𝑖𝑐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0=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𝑑𝑦𝑛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𝑓𝑖𝑡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𝑠𝑡𝑎𝑡𝑖𝑐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𝑠𝑡𝑎𝑡𝑖𝑐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5250B9-8B18-465C-86EE-A0AA79F21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8" y="3545533"/>
                <a:ext cx="5879981" cy="651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F71EBFE6-CF9D-4CB9-BB4D-21138B790D15}"/>
              </a:ext>
            </a:extLst>
          </p:cNvPr>
          <p:cNvSpPr/>
          <p:nvPr/>
        </p:nvSpPr>
        <p:spPr>
          <a:xfrm>
            <a:off x="7019397" y="1880162"/>
            <a:ext cx="3254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*Note: standard deviation is used in this table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3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>
            <a:extLst>
              <a:ext uri="{FF2B5EF4-FFF2-40B4-BE49-F238E27FC236}">
                <a16:creationId xmlns:a16="http://schemas.microsoft.com/office/drawing/2014/main" id="{5ACB09F4-3581-4C72-A875-635A75BF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15" y="69233"/>
            <a:ext cx="11877769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Dynamic Heat Load of 8 Cavities at 16 MV/m and 21 MV/m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95A69E2-EFD1-4FED-A6F6-656A86B47089}"/>
                  </a:ext>
                </a:extLst>
              </p:cNvPr>
              <p:cNvSpPr txBox="1"/>
              <p:nvPr/>
            </p:nvSpPr>
            <p:spPr>
              <a:xfrm>
                <a:off x="266091" y="895540"/>
                <a:ext cx="10996855" cy="916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Close bottom cooldown valve (CV6218), endcap pre-cooling valve (CV6215) and J-T valve (CV6214).</a:t>
                </a:r>
              </a:p>
              <a:p>
                <a:pPr marL="342900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Total uncertainty of dynamic heat load is  </a:t>
                </a:r>
                <a14:m>
                  <m:oMath xmlns:m="http://schemas.openxmlformats.org/officeDocument/2006/math">
                    <m:r>
                      <a:rPr lang="el-GR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𝛿</m:t>
                    </m:r>
                    <m:sSub>
                      <m:sSubPr>
                        <m:ctrlPr>
                          <a:rPr lang="el-GR" altLang="zh-CN" sz="16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𝑑𝑦𝑛</m:t>
                        </m:r>
                      </m:sub>
                    </m:sSub>
                    <m:r>
                      <a:rPr lang="el-GR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altLang="zh-CN" sz="16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altLang="zh-CN" sz="16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𝑓𝑖𝑡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𝑓𝑖𝑡</m:t>
                                </m:r>
                              </m:sub>
                            </m:sSub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𝛿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95A69E2-EFD1-4FED-A6F6-656A86B4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91" y="895540"/>
                <a:ext cx="10996855" cy="916598"/>
              </a:xfrm>
              <a:prstGeom prst="rect">
                <a:avLst/>
              </a:prstGeom>
              <a:blipFill>
                <a:blip r:embed="rId2"/>
                <a:stretch>
                  <a:fillRect l="-222" t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06274"/>
              </p:ext>
            </p:extLst>
          </p:nvPr>
        </p:nvGraphicFramePr>
        <p:xfrm>
          <a:off x="728855" y="1891201"/>
          <a:ext cx="10230759" cy="1992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24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1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RF Voltage, cool down (date, rate)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Date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Mass flow</a:t>
                      </a:r>
                    </a:p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g/s]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400" u="none" strike="noStrike" baseline="-2500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dyn</a:t>
                      </a:r>
                      <a:r>
                        <a:rPr lang="en-US" altLang="zh-CN" sz="1400" u="none" strike="noStrike" baseline="-250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[W]</a:t>
                      </a:r>
                    </a:p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(Cal. 6.7-12)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400" u="none" strike="noStrike" baseline="-2500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dyn</a:t>
                      </a:r>
                      <a:r>
                        <a:rPr lang="en-US" altLang="zh-CN" sz="1400" u="none" strike="noStrike" baseline="-250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[W]</a:t>
                      </a:r>
                    </a:p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(Cal. 6.26-29)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400" u="none" strike="noStrike" baseline="-2500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dyn</a:t>
                      </a:r>
                      <a:r>
                        <a:rPr lang="en-US" altLang="zh-CN" sz="1400" u="none" strike="noStrike" baseline="-250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[W]</a:t>
                      </a:r>
                    </a:p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(use latent heat)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133 </a:t>
                      </a:r>
                      <a:r>
                        <a:rPr lang="en-US" altLang="zh-CN" sz="1400" b="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MV, fast cool down (6.1, &gt; 40 g/s)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2023.6.2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3.75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61.3±1.3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61.6±1.4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60.5±1.9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133 MV, fast cool down (6.1, &gt; 40 g/s)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2023.6.2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3.82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63.0±1.3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63.2±1.4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62.3±1.9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133 MV, slow cool down (6.19, ~ 7 g/s)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2023.7.3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3.60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57.7±1.2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58.0±1.4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57.2±1.9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133 MV, slow cool down (6.19, ~ 7 g/s)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2023.7.4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3.64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58.7±1.2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59.0±1.4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58.4±1.9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174 MV,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fast cool down (6.1, &gt; 40 g/s)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2023.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5.62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106.2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±1.4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106.0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±1.9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103.8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±1.9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55" y="4058784"/>
            <a:ext cx="4885906" cy="25753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237" y="4058784"/>
            <a:ext cx="5006377" cy="25753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05197" y="1574670"/>
            <a:ext cx="3254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*Note: standard deviation is used in this table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7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>
            <a:extLst>
              <a:ext uri="{FF2B5EF4-FFF2-40B4-BE49-F238E27FC236}">
                <a16:creationId xmlns:a16="http://schemas.microsoft.com/office/drawing/2014/main" id="{5ACB09F4-3581-4C72-A875-635A75BF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77"/>
            <a:ext cx="12155365" cy="8647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Dynamic Heat Load of Single Cavity at 16 MV/m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95A69E2-EFD1-4FED-A6F6-656A86B47089}"/>
              </a:ext>
            </a:extLst>
          </p:cNvPr>
          <p:cNvSpPr txBox="1"/>
          <p:nvPr/>
        </p:nvSpPr>
        <p:spPr>
          <a:xfrm>
            <a:off x="266091" y="946331"/>
            <a:ext cx="789317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The J-T valve CV6214 is fixed at 20 %. </a:t>
            </a:r>
          </a:p>
          <a:p>
            <a:r>
              <a:rPr lang="en-US" altLang="zh-CN" dirty="0"/>
              <a:t>Heater power 6-7 W keeps the liquid level constant at ~ 90 %.</a:t>
            </a:r>
          </a:p>
          <a:p>
            <a:r>
              <a:rPr lang="en-US" altLang="zh-CN" dirty="0"/>
              <a:t>The dynamic heat load is calibrated with a heater immersed in the liquid level tank; heater power 0-15 W is adopted to get best fitting accuracy around 7-8 W.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70" y="3526612"/>
            <a:ext cx="5727876" cy="3047288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89358"/>
              </p:ext>
            </p:extLst>
          </p:nvPr>
        </p:nvGraphicFramePr>
        <p:xfrm>
          <a:off x="580213" y="2359519"/>
          <a:ext cx="11252907" cy="9850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3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7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7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6851">
                <a:tc>
                  <a:txBody>
                    <a:bodyPr/>
                    <a:lstStyle/>
                    <a:p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Cav1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Cav2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Cav3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Cav4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Cav5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Cav6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Cav7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Cav8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5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Dynamic heat load at 16 MV/m [W]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7.4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10.0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8.0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6.8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6.8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7.1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10.5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6.2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±0.3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54" y="3526612"/>
            <a:ext cx="4601528" cy="303520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615706" y="2038937"/>
            <a:ext cx="3254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*Note: standard deviation is used in this table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5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5098643-3D19-40EA-99D5-14BF32FD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EBEA237-77F0-4E22-9FE3-0D71EDC7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90398"/>
            <a:ext cx="10763325" cy="725470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up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5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0886DF8-8229-4471-B891-B717D9F1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30A961-AA44-434D-AF4B-460523E0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89" y="81892"/>
            <a:ext cx="10783771" cy="72547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 Pumps and Mass Flow Meters</a:t>
            </a:r>
            <a:endParaRPr lang="zh-CN" altLang="en-US" sz="32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7114DC4-2976-4ADA-B89F-436ED522D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12" y="1041400"/>
            <a:ext cx="10669481" cy="5516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41427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804</Words>
  <Application>Microsoft Office PowerPoint</Application>
  <PresentationFormat>宽屏</PresentationFormat>
  <Paragraphs>133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Calibri</vt:lpstr>
      <vt:lpstr>Cambria Math</vt:lpstr>
      <vt:lpstr>Wingdings</vt:lpstr>
      <vt:lpstr>1_Office 主题</vt:lpstr>
      <vt:lpstr>Heat Load Measurement for 1.3 GHz CM at IHEP</vt:lpstr>
      <vt:lpstr>World’s First Mid-T 1.3 GHz Cryomodule by IHEP</vt:lpstr>
      <vt:lpstr>Module Cryogenic Control Interface </vt:lpstr>
      <vt:lpstr>Heat Load Measurement: Uncertainty of Flow Rate</vt:lpstr>
      <vt:lpstr>2 K Static Heat Load Measurement (Mass Flow Method)</vt:lpstr>
      <vt:lpstr>Dynamic Heat Load of 8 Cavities at 16 MV/m and 21 MV/m</vt:lpstr>
      <vt:lpstr>Dynamic Heat Load of Single Cavity at 16 MV/m</vt:lpstr>
      <vt:lpstr>Back up</vt:lpstr>
      <vt:lpstr>2 K Pumps and Mass Flow 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电加热器校准流量与静态漏热测量</dc:title>
  <dc:creator>Li Mei</dc:creator>
  <cp:lastModifiedBy>IASF</cp:lastModifiedBy>
  <cp:revision>139</cp:revision>
  <dcterms:created xsi:type="dcterms:W3CDTF">2023-11-27T00:40:23Z</dcterms:created>
  <dcterms:modified xsi:type="dcterms:W3CDTF">2023-12-05T15:36:39Z</dcterms:modified>
</cp:coreProperties>
</file>