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2" r:id="rId2"/>
    <p:sldId id="267" r:id="rId3"/>
    <p:sldId id="272" r:id="rId4"/>
    <p:sldId id="284" r:id="rId5"/>
    <p:sldId id="285" r:id="rId6"/>
    <p:sldId id="286" r:id="rId7"/>
    <p:sldId id="287" r:id="rId8"/>
    <p:sldId id="294" r:id="rId9"/>
    <p:sldId id="295" r:id="rId10"/>
    <p:sldId id="288" r:id="rId11"/>
    <p:sldId id="301" r:id="rId12"/>
    <p:sldId id="302" r:id="rId13"/>
    <p:sldId id="296" r:id="rId14"/>
    <p:sldId id="289" r:id="rId15"/>
    <p:sldId id="297" r:id="rId16"/>
    <p:sldId id="298" r:id="rId17"/>
    <p:sldId id="291" r:id="rId18"/>
    <p:sldId id="299" r:id="rId19"/>
    <p:sldId id="292" r:id="rId20"/>
    <p:sldId id="293" r:id="rId21"/>
    <p:sldId id="300" r:id="rId22"/>
    <p:sldId id="279" r:id="rId23"/>
    <p:sldId id="277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  <p15:guide id="4" pos="4112" userDrawn="1">
          <p15:clr>
            <a:srgbClr val="A4A3A4"/>
          </p15:clr>
        </p15:guide>
        <p15:guide id="5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DFDB"/>
    <a:srgbClr val="CCCCCC"/>
    <a:srgbClr val="FECC99"/>
    <a:srgbClr val="FEE6CC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17" autoAdjust="0"/>
    <p:restoredTop sz="94681" autoAdjust="0"/>
  </p:normalViewPr>
  <p:slideViewPr>
    <p:cSldViewPr snapToGrid="0" snapToObjects="1">
      <p:cViewPr varScale="1">
        <p:scale>
          <a:sx n="110" d="100"/>
          <a:sy n="110" d="100"/>
        </p:scale>
        <p:origin x="200" y="1040"/>
      </p:cViewPr>
      <p:guideLst>
        <p:guide orient="horz" pos="4020"/>
        <p:guide pos="347"/>
        <p:guide orient="horz" pos="822"/>
        <p:guide pos="4112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61" d="100"/>
          <a:sy n="161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188A28-8F75-1526-073D-642DBB487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F2E25-DA68-96C0-2912-98AC9BB8A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E2D34-98B8-2A49-AB24-19B9F380BA8F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F5EF3-778D-00B6-101F-BAC321DE21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099B-6C59-95EB-452B-E7BE2E81B2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D6744-0582-BC44-A07F-9A9399DED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8119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781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0778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009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en-GB" noProof="0" smtClean="0"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229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en-GB" noProof="0" smtClean="0"/>
              <a:pPr/>
              <a:t>06/12/2023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en-GB" noProof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png"/><Relationship Id="rId3" Type="http://schemas.openxmlformats.org/officeDocument/2006/relationships/image" Target="../media/image180.png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3.png"/><Relationship Id="rId9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(4)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4) Level decrease equivalent mass:</a:t>
                </a:r>
                <a:endParaRPr lang="en-SE" sz="16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closed;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regulation);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=(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)/</m:t>
                    </m:r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𝑑𝑡</m:t>
                    </m:r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− 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With stable pressure: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𝜌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∙(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</m:t>
                            </m:r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Level meter accuracy</a:t>
                </a: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Pressure stability/accuracy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Manufacturing quality ~ Geometrical model</a:t>
                </a:r>
                <a:endParaRPr lang="en-GB" sz="14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b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Evaporated mass (level) over time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65B4E-8405-334A-A785-705377EDD64B}"/>
              </a:ext>
            </a:extLst>
          </p:cNvPr>
          <p:cNvSpPr/>
          <p:nvPr/>
        </p:nvSpPr>
        <p:spPr>
          <a:xfrm>
            <a:off x="10794702" y="4180744"/>
            <a:ext cx="485427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23A140-C6E9-E92F-52D3-E1E9F52422D0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49CB91-E885-2ABB-9DC7-EA65D87B9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39" y="28345206"/>
            <a:ext cx="2495071" cy="156943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17901-8D10-4E20-2116-86D919157EA7}"/>
              </a:ext>
            </a:extLst>
          </p:cNvPr>
          <p:cNvPicPr/>
          <p:nvPr/>
        </p:nvPicPr>
        <p:blipFill rotWithShape="1">
          <a:blip r:embed="rId5"/>
          <a:srcRect t="5158" r="10270" b="2548"/>
          <a:stretch/>
        </p:blipFill>
        <p:spPr bwMode="auto">
          <a:xfrm>
            <a:off x="4853062" y="23162173"/>
            <a:ext cx="4177526" cy="2608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A4AD0E-6470-CA14-63A6-7921486E4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806" y="25027952"/>
            <a:ext cx="4243189" cy="3203547"/>
          </a:xfrm>
          <a:prstGeom prst="rect">
            <a:avLst/>
          </a:prstGeom>
        </p:spPr>
      </p:pic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50475B4D-9688-E0EE-AE24-717E9555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28635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(4)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4) Level decrease equivalent mass:</a:t>
                </a:r>
                <a:endParaRPr lang="en-SE" sz="16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closed;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regulation);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=(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)/</m:t>
                    </m:r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𝑑𝑡</m:t>
                    </m:r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− 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With stable pressure: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𝜌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∙(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</m:t>
                            </m:r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Level meter accuracy</a:t>
                </a: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Pressure stability/accuracy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Manufacturing quality ~ Geometrical model</a:t>
                </a:r>
                <a:endParaRPr lang="en-GB" sz="14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b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Evaporated mass (level) over time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49CB91-E885-2ABB-9DC7-EA65D87B9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39" y="28345206"/>
            <a:ext cx="2495071" cy="156943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17901-8D10-4E20-2116-86D919157EA7}"/>
              </a:ext>
            </a:extLst>
          </p:cNvPr>
          <p:cNvPicPr/>
          <p:nvPr/>
        </p:nvPicPr>
        <p:blipFill rotWithShape="1">
          <a:blip r:embed="rId4"/>
          <a:srcRect t="5158" r="10270" b="2548"/>
          <a:stretch/>
        </p:blipFill>
        <p:spPr bwMode="auto">
          <a:xfrm>
            <a:off x="4853062" y="23162173"/>
            <a:ext cx="4177526" cy="2608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A4AD0E-6470-CA14-63A6-7921486E4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806" y="25027952"/>
            <a:ext cx="4243189" cy="3203547"/>
          </a:xfrm>
          <a:prstGeom prst="rect">
            <a:avLst/>
          </a:prstGeom>
        </p:spPr>
      </p:pic>
      <p:pic>
        <p:nvPicPr>
          <p:cNvPr id="29" name="Content Placeholder 15">
            <a:extLst>
              <a:ext uri="{FF2B5EF4-FFF2-40B4-BE49-F238E27FC236}">
                <a16:creationId xmlns:a16="http://schemas.microsoft.com/office/drawing/2014/main" id="{A089A1EF-68BE-09FB-2267-16EDAF432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653" y="3800806"/>
            <a:ext cx="3697845" cy="2791821"/>
          </a:xfrm>
          <a:prstGeom prst="rect">
            <a:avLst/>
          </a:prstGeom>
        </p:spPr>
      </p:pic>
      <p:pic>
        <p:nvPicPr>
          <p:cNvPr id="30" name="Content Placeholder 19">
            <a:extLst>
              <a:ext uri="{FF2B5EF4-FFF2-40B4-BE49-F238E27FC236}">
                <a16:creationId xmlns:a16="http://schemas.microsoft.com/office/drawing/2014/main" id="{6ABC792A-51DF-284B-36B1-A04FF5A750F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5158" r="10270" b="2548"/>
          <a:stretch/>
        </p:blipFill>
        <p:spPr bwMode="auto">
          <a:xfrm>
            <a:off x="6442216" y="1324939"/>
            <a:ext cx="5164568" cy="2316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50475B4D-9688-E0EE-AE24-717E9555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6162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(4)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4) Level decrease equivalent mass:</a:t>
                </a:r>
                <a:endParaRPr lang="en-SE" sz="16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closed;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regulation);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=(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)/</m:t>
                    </m:r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𝑑𝑡</m:t>
                    </m:r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− 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With stable pressure: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𝜌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∙(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</m:t>
                            </m:r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Level meter accuracy</a:t>
                </a: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Pressure stability/accuracy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Manufacturing quality ~ Geometrical model</a:t>
                </a:r>
                <a:endParaRPr lang="en-GB" sz="14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b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Evaporated mass (level) over time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49CB91-E885-2ABB-9DC7-EA65D87B9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39" y="28345206"/>
            <a:ext cx="2495071" cy="156943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17901-8D10-4E20-2116-86D919157EA7}"/>
              </a:ext>
            </a:extLst>
          </p:cNvPr>
          <p:cNvPicPr/>
          <p:nvPr/>
        </p:nvPicPr>
        <p:blipFill rotWithShape="1">
          <a:blip r:embed="rId4"/>
          <a:srcRect t="5158" r="10270" b="2548"/>
          <a:stretch/>
        </p:blipFill>
        <p:spPr bwMode="auto">
          <a:xfrm>
            <a:off x="4853062" y="23162173"/>
            <a:ext cx="4177526" cy="2608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A4AD0E-6470-CA14-63A6-7921486E4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806" y="25027952"/>
            <a:ext cx="4243189" cy="3203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E9248C-03C0-8BD5-CD82-0480150F9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00" y="1326932"/>
            <a:ext cx="5471888" cy="5375361"/>
          </a:xfrm>
          <a:prstGeom prst="rect">
            <a:avLst/>
          </a:prstGeom>
        </p:spPr>
      </p:pic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50475B4D-9688-E0EE-AE24-717E9555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656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(4)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4) Level decrease equivalent mass:</a:t>
                </a:r>
                <a:endParaRPr lang="en-SE" sz="16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closed;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regulation);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=(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  <m: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</m:sub>
                    </m:sSub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)/</m:t>
                    </m:r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𝑑𝑡</m:t>
                    </m:r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 </m:t>
                            </m:r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− 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With stable pressure: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𝜌</m:t>
                        </m:r>
                        <m:d>
                          <m:d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SE" sz="1400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</m:d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∙(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;</m:t>
                            </m:r>
                            <m: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Level meter accuracy</a:t>
                </a: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Pressure stability/accuracy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Manufacturing quality ~ Geometrical model</a:t>
                </a:r>
                <a:endParaRPr lang="en-GB" sz="14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b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Evaporated mass (level) over time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49CB91-E885-2ABB-9DC7-EA65D87B9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39" y="28345206"/>
            <a:ext cx="2495071" cy="156943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17901-8D10-4E20-2116-86D919157EA7}"/>
              </a:ext>
            </a:extLst>
          </p:cNvPr>
          <p:cNvPicPr/>
          <p:nvPr/>
        </p:nvPicPr>
        <p:blipFill rotWithShape="1">
          <a:blip r:embed="rId4"/>
          <a:srcRect t="5158" r="10270" b="2548"/>
          <a:stretch/>
        </p:blipFill>
        <p:spPr bwMode="auto">
          <a:xfrm>
            <a:off x="4853062" y="23162173"/>
            <a:ext cx="4177526" cy="2608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A4AD0E-6470-CA14-63A6-7921486E4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806" y="25027952"/>
            <a:ext cx="4243189" cy="3203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86A90-452E-5AE6-8116-1782E22FA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162" y="3901457"/>
            <a:ext cx="4498975" cy="2480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0E704D-76EB-0253-D19C-562C5FEE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163" y="1304925"/>
            <a:ext cx="4479608" cy="24528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20D5F4-413B-3086-B08B-9356E8F574DF}"/>
              </a:ext>
            </a:extLst>
          </p:cNvPr>
          <p:cNvSpPr/>
          <p:nvPr/>
        </p:nvSpPr>
        <p:spPr>
          <a:xfrm>
            <a:off x="11144694" y="1304925"/>
            <a:ext cx="1047306" cy="276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Flowmeter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E3C68B-F7A1-3123-80D2-7661F0704AC3}"/>
              </a:ext>
            </a:extLst>
          </p:cNvPr>
          <p:cNvSpPr/>
          <p:nvPr/>
        </p:nvSpPr>
        <p:spPr>
          <a:xfrm>
            <a:off x="10815638" y="3871912"/>
            <a:ext cx="1376362" cy="2714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LD equiv. mass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73A6F4F6-B025-DE70-9F16-2947C135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13211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(4)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5517830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</a:t>
                </a: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) Pressure increase (accrued energy):</a:t>
                </a:r>
                <a:endParaRPr lang="en-SE" sz="1600" kern="100" dirty="0"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- </a:t>
                </a:r>
                <a:r>
                  <a:rPr lang="en-US" sz="14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CV01 closed; </a:t>
                </a:r>
                <a:br>
                  <a:rPr lang="en-US" sz="14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4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CV04 closed;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85788" lvl="3" indent="-215900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dPr>
                      <m:e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</m:e>
                    </m:d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𝑑𝐸</m:t>
                        </m:r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US" sz="1400" b="0" i="1" kern="100" smtClean="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 </m:t>
                    </m:r>
                    <m:d>
                      <m:d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𝐸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𝐸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/</m:t>
                    </m:r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𝑑𝑡</m:t>
                    </m:r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85788" lvl="3" indent="-215900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+</m:t>
                                    </m:r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SE" sz="1400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+ </m:t>
                                    </m:r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SE" sz="1400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𝐸</m:t>
                            </m:r>
                          </m:e>
                          <m:sub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𝑠𝑜𝑙𝑖𝑑𝑠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85788" lvl="3" indent="-215900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𝐿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,  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𝐿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,  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𝑚</m:t>
                                </m:r>
                                <m:r>
                                  <a:rPr lang="en-SE" sz="1400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,</m:t>
                                </m:r>
                                <m: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  <m:r>
                          <a:rPr lang="en-SE" sz="1400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𝑇</m:t>
                            </m:r>
                          </m:e>
                          <m:sub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))</m:t>
                        </m:r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Pressure 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Level meter accuracy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Manufacturing quality ~ Geometrical model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CV01/CV04 Seat leak tightness </a:t>
                </a:r>
              </a:p>
              <a:p>
                <a:pPr marL="227013" indent="-109538">
                  <a:buNone/>
                </a:pPr>
                <a:endParaRPr lang="en-GB" sz="16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5517830" cy="4768062"/>
              </a:xfrm>
              <a:blipFill>
                <a:blip r:embed="rId2"/>
                <a:stretch>
                  <a:fillRect l="-2299" t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Accrued energy of system over time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65B4E-8405-334A-A785-705377EDD64B}"/>
              </a:ext>
            </a:extLst>
          </p:cNvPr>
          <p:cNvSpPr/>
          <p:nvPr/>
        </p:nvSpPr>
        <p:spPr>
          <a:xfrm>
            <a:off x="10794702" y="4180744"/>
            <a:ext cx="485427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23A140-C6E9-E92F-52D3-E1E9F52422D0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2EA20-5B40-B56C-3734-EED770084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09" y="1378354"/>
            <a:ext cx="5177083" cy="5154301"/>
          </a:xfrm>
          <a:prstGeom prst="rect">
            <a:avLst/>
          </a:prstGeom>
        </p:spPr>
      </p:pic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A3EE0C19-051C-2034-CAFE-F420C602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2000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(4)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5517830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</a:t>
                </a: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) Pressure increase (accrued energy):</a:t>
                </a:r>
                <a:endParaRPr lang="en-SE" sz="1600" kern="100" dirty="0"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- </a:t>
                </a:r>
                <a:r>
                  <a:rPr lang="en-US" sz="14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CV01 closed; </a:t>
                </a:r>
                <a:br>
                  <a:rPr lang="en-US" sz="14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4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CV04 closed;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85788" lvl="3" indent="-215900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dPr>
                      <m:e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</m:e>
                    </m:d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𝑑𝐸</m:t>
                        </m:r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  <m:r>
                      <a:rPr lang="en-US" sz="1400" b="0" i="1" kern="100" smtClean="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 </m:t>
                    </m:r>
                    <m:d>
                      <m:d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𝐸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𝐸</m:t>
                            </m:r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/</m:t>
                    </m:r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𝑑𝑡</m:t>
                    </m:r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85788" lvl="3" indent="-215900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+</m:t>
                                    </m:r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SE" sz="1400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SE" sz="1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Arial Unicode MS" panose="020B0604020202020204" pitchFamily="34" charset="-128"/>
                                            <a:cs typeface="Arial Unicode MS" panose="020B0604020202020204" pitchFamily="34" charset="-128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SE" sz="1400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+ </m:t>
                                    </m:r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SE" sz="1400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SE" sz="1400" i="1" kern="100"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𝐸</m:t>
                            </m:r>
                          </m:e>
                          <m:sub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𝑠𝑜𝑙𝑖𝑑𝑠</m:t>
                            </m:r>
                          </m:sub>
                        </m:sSub>
                      </m:num>
                      <m:den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85788" lvl="3" indent="-215900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𝐿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,  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𝑓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𝐿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,  </m:t>
                                    </m:r>
                                    <m:r>
                                      <a:rPr lang="en-SE" sz="1400" i="1" kern="10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SE" sz="1400" i="1" kern="10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𝑚</m:t>
                                </m:r>
                                <m:r>
                                  <a:rPr lang="en-SE" sz="1400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,</m:t>
                                </m:r>
                                <m: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chemeClr val="tx2">
                                        <a:lumMod val="50000"/>
                                        <a:lumOff val="50000"/>
                                      </a:schemeClr>
                                    </a:solidFill>
                                    <a:effectLst/>
                                    <a:highlight>
                                      <a:srgbClr val="CCDFDB"/>
                                    </a:highlight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  <m:r>
                          <a:rPr lang="en-SE" sz="1400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𝑇</m:t>
                            </m:r>
                          </m:e>
                          <m:sub>
                            <m:r>
                              <a:rPr lang="en-SE" sz="1400" i="1" kern="10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highlight>
                                  <a:srgbClr val="CCDFDB"/>
                                </a:highlight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SE" sz="1400" i="1" kern="10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effectLst/>
                            <a:highlight>
                              <a:srgbClr val="CCDFDB"/>
                            </a:highlight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))</m:t>
                        </m:r>
                      </m:num>
                      <m:den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𝑑𝑡</m:t>
                        </m:r>
                      </m:den>
                    </m:f>
                  </m:oMath>
                </a14:m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Pressure 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Level meter accuracy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Manufacturing quality ~ Geometrical model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CV01/CV04 Seat leak tightness </a:t>
                </a:r>
              </a:p>
              <a:p>
                <a:pPr marL="227013" indent="-109538">
                  <a:buNone/>
                </a:pPr>
                <a:endParaRPr lang="en-GB" sz="16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5517830" cy="4768062"/>
              </a:xfrm>
              <a:blipFill>
                <a:blip r:embed="rId2"/>
                <a:stretch>
                  <a:fillRect l="-2299" t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Accrued energy of system over time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C1254-8637-9696-6FDC-D9A652A9C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12" y="1297159"/>
            <a:ext cx="5347263" cy="50845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06688B2-5446-BCDE-9130-392A42BDBF53}"/>
              </a:ext>
            </a:extLst>
          </p:cNvPr>
          <p:cNvSpPr/>
          <p:nvPr/>
        </p:nvSpPr>
        <p:spPr>
          <a:xfrm>
            <a:off x="11144694" y="1304925"/>
            <a:ext cx="1047306" cy="276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#CM32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60AA9066-BEC2-4B20-6187-CA34946E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1712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(summary)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45581-62E8-B9BB-4E8E-FCD022FEB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961" y="1453053"/>
            <a:ext cx="3486151" cy="49286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F42292-FCB5-C746-6FD1-C87CCC3C7AD0}"/>
              </a:ext>
            </a:extLst>
          </p:cNvPr>
          <p:cNvSpPr/>
          <p:nvPr/>
        </p:nvSpPr>
        <p:spPr>
          <a:xfrm>
            <a:off x="11144694" y="1304925"/>
            <a:ext cx="1047306" cy="276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#CM07</a:t>
            </a:r>
          </a:p>
        </p:txBody>
      </p:sp>
      <p:sp>
        <p:nvSpPr>
          <p:cNvPr id="12" name="Platshållare för innehåll 6">
            <a:extLst>
              <a:ext uri="{FF2B5EF4-FFF2-40B4-BE49-F238E27FC236}">
                <a16:creationId xmlns:a16="http://schemas.microsoft.com/office/drawing/2014/main" id="{2209D59A-790D-4AE1-CF79-5DEF2F84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2553194"/>
            <a:ext cx="4993785" cy="3777267"/>
          </a:xfrm>
        </p:spPr>
        <p:txBody>
          <a:bodyPr/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</a:t>
            </a:r>
            <a:r>
              <a:rPr lang="en-GB" sz="1600" b="1" dirty="0">
                <a:solidFill>
                  <a:srgbClr val="00B0F0"/>
                </a:solidFill>
              </a:rPr>
              <a:t>ESS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 use a diversity of methods to calculate the </a:t>
            </a:r>
            <a:r>
              <a:rPr lang="en-GB" sz="1600" b="1" dirty="0">
                <a:solidFill>
                  <a:srgbClr val="00B050"/>
                </a:solidFill>
              </a:rPr>
              <a:t>SHL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allows us to: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cross-check the results against each other.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characterize systematic errors of instrumentation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characterize (up to some extent) the sources of the heat loads.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better understand the behaviour of the system.</a:t>
            </a:r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E1CE71C-BB2E-1B7A-EFF9-79289198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5797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Heat Loads (1)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4694707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6) DHL Heater Compensation (Steady State)</a:t>
                </a:r>
                <a:endParaRPr lang="en-SE" sz="1600" kern="100" dirty="0"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Heaters (on level regulation)</a:t>
                </a:r>
                <a:b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opened: fixed opening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</a:t>
                </a:r>
                <a:r>
                  <a:rPr lang="en-US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opened (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on pressure regulation)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𝐷𝐻𝐿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𝑑𝑦𝑛𝑎𝑚𝑖𝑐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r>
                      <a:rPr lang="en-SE" sz="1400" i="1" kern="1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𝑁𝑜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r>
                      <a:rPr lang="en-SE" sz="1400" i="1" kern="1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𝑤𝑖𝑡h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</m:sub>
                    </m:sSub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CV01 stability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DHL stability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Heater dissipated power 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Heater level regualtion stability</a:t>
                </a:r>
              </a:p>
              <a:p>
                <a:pPr marL="227013" indent="-109538">
                  <a:buNone/>
                </a:pPr>
                <a:endParaRPr lang="en-GB" sz="16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4694707" cy="4768062"/>
              </a:xfrm>
              <a:blipFill>
                <a:blip r:embed="rId3"/>
                <a:stretch>
                  <a:fillRect l="-2703" t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Compensation of DHL with cavity heaters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523A140-C6E9-E92F-52D3-E1E9F52422D0}"/>
              </a:ext>
            </a:extLst>
          </p:cNvPr>
          <p:cNvSpPr/>
          <p:nvPr/>
        </p:nvSpPr>
        <p:spPr>
          <a:xfrm>
            <a:off x="7711295" y="5390248"/>
            <a:ext cx="3281170" cy="365125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93895AB-30F1-2948-FDFA-749F16560BFA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711C88-334B-C67E-16DE-C98DF1AF38CC}"/>
              </a:ext>
            </a:extLst>
          </p:cNvPr>
          <p:cNvSpPr/>
          <p:nvPr/>
        </p:nvSpPr>
        <p:spPr>
          <a:xfrm>
            <a:off x="8523169" y="2132355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49FBE6AD-EF93-0A84-BF34-DBE11253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23387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Heat Loads (1)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4694707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6) DHL Heater Compensation (Steady State)</a:t>
                </a:r>
                <a:endParaRPr lang="en-SE" sz="1600" kern="100" dirty="0"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Heaters (on level regulation)</a:t>
                </a:r>
                <a:b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opened: fixed opening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</a:t>
                </a:r>
                <a:r>
                  <a:rPr lang="en-US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opened (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on pressure regulation)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𝐷𝐻𝐿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𝑑𝑦𝑛𝑎𝑚𝑖𝑐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r>
                      <a:rPr lang="en-SE" sz="1400" i="1" kern="1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𝑁𝑜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r>
                      <a:rPr lang="en-SE" sz="1400" i="1" kern="1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𝑤𝑖𝑡h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</m:sub>
                    </m:sSub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CV01 stability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DHL stability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Heater dissipated power 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Heater level regualtion stability</a:t>
                </a:r>
              </a:p>
              <a:p>
                <a:pPr marL="227013" indent="-109538">
                  <a:buNone/>
                </a:pPr>
                <a:endParaRPr lang="en-GB" sz="16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4694707" cy="4768062"/>
              </a:xfrm>
              <a:blipFill>
                <a:blip r:embed="rId3"/>
                <a:stretch>
                  <a:fillRect l="-2703" t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Compensation of DHL with cavity heaters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5B2CE-7CDC-70F6-A5F2-49B9F8511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73" t="-3251" r="-1085" b="-908"/>
          <a:stretch/>
        </p:blipFill>
        <p:spPr>
          <a:xfrm>
            <a:off x="4045726" y="3743119"/>
            <a:ext cx="7940149" cy="229586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18E1E8C4-982F-3429-C5E6-37EFC1EA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40676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Heat Loads (1)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4694707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6) DHL Heater Compensation (Steady State)</a:t>
                </a:r>
                <a:endParaRPr lang="en-SE" sz="1600" kern="100" dirty="0"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Heaters (on level regulation)</a:t>
                </a:r>
                <a:b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opened: fixed opening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</a:t>
                </a:r>
                <a:r>
                  <a:rPr lang="en-US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opened (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on pressure regulation)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𝐷𝐻𝐿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𝑑𝑦𝑛𝑎𝑚𝑖𝑐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r>
                      <a:rPr lang="en-SE" sz="1400" i="1" kern="1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𝑁𝑜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</m:sub>
                    </m:sSub>
                    <m:r>
                      <a:rPr lang="en-SE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−</m:t>
                    </m:r>
                    <m:r>
                      <a:rPr lang="en-SE" sz="1400" i="1" kern="1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𝑤𝑖𝑡h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_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𝑅𝐹</m:t>
                        </m:r>
                      </m:sub>
                    </m:sSub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CV01 stability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DHL stability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Heater dissipated power accuracy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Heater level regualtion stability</a:t>
                </a:r>
              </a:p>
              <a:p>
                <a:pPr marL="227013" indent="-109538">
                  <a:buNone/>
                </a:pPr>
                <a:endParaRPr lang="en-GB" sz="16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4694707" cy="4768062"/>
              </a:xfrm>
              <a:blipFill>
                <a:blip r:embed="rId3"/>
                <a:stretch>
                  <a:fillRect l="-2703" t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Compensation of DHL with cavity heaters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B27AC7-EF00-9FA7-8547-E25E85F57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13" y="1438102"/>
            <a:ext cx="2457931" cy="12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A4443-0C1A-5EBE-23FC-161288DF1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313" y="2723261"/>
            <a:ext cx="2457931" cy="12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592E31-303D-B28B-5D3B-2D8132B5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313" y="5277525"/>
            <a:ext cx="2470098" cy="12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5FC98D-D29D-003D-1B4F-36B15F46C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780" y="1438102"/>
            <a:ext cx="2501004" cy="126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22AF0C-E391-8B36-947D-86792E222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5059" y="2718476"/>
            <a:ext cx="2470098" cy="126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3867B1-AF41-BEAD-42FB-1DA27B6AB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7621" y="3992551"/>
            <a:ext cx="2470098" cy="12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55320C-773B-0D02-BDB0-CD82806FA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8127" y="5271131"/>
            <a:ext cx="2488657" cy="126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BF4702-10BA-D697-3CB8-5993FC35F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4313" y="4013910"/>
            <a:ext cx="2470982" cy="1254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9D4DEB-25FE-6B96-E6B1-BA019D2667FA}"/>
              </a:ext>
            </a:extLst>
          </p:cNvPr>
          <p:cNvSpPr/>
          <p:nvPr/>
        </p:nvSpPr>
        <p:spPr>
          <a:xfrm>
            <a:off x="11144694" y="1304925"/>
            <a:ext cx="1047306" cy="276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#CM33</a:t>
            </a:r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BE71430C-EC2D-77F2-0040-15694C56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650F2A-CB63-F098-5E86-FFFBACA09319}"/>
                  </a:ext>
                </a:extLst>
              </p:cNvPr>
              <p:cNvSpPr txBox="1"/>
              <p:nvPr/>
            </p:nvSpPr>
            <p:spPr>
              <a:xfrm>
                <a:off x="9115059" y="868523"/>
                <a:ext cx="1894279" cy="43640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GB" sz="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GB" sz="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m:rPr>
                                      <m:lit/>
                                    </m:rPr>
                                    <a:rPr lang="en-GB" sz="8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𝒂𝒄𝒄</m:t>
                                  </m:r>
                                  <m:r>
                                    <a:rPr lang="en-GB" sz="8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m:rPr>
                                      <m:lit/>
                                    </m:rPr>
                                    <a:rPr lang="en-GB" sz="8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𝒂𝒄𝒄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GB" sz="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num>
                                <m:den>
                                  <m:r>
                                    <a:rPr lang="en-GB" sz="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den>
                              </m:f>
                            </m:e>
                          </m:d>
                          <m:r>
                            <a:rPr lang="en-GB" sz="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𝑫𝑯𝑳</m:t>
                          </m:r>
                        </m:den>
                      </m:f>
                      <m:r>
                        <a:rPr lang="en-GB" sz="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sz="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𝑹𝑹</m:t>
                          </m:r>
                          <m:r>
                            <a:rPr lang="en-GB" sz="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𝑷𝑳</m:t>
                          </m:r>
                        </m:e>
                      </m:d>
                    </m:oMath>
                  </m:oMathPara>
                </a14:m>
                <a:endParaRPr lang="en-GB" sz="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650F2A-CB63-F098-5E86-FFFBACA09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059" y="868523"/>
                <a:ext cx="1894279" cy="436402"/>
              </a:xfrm>
              <a:prstGeom prst="rect">
                <a:avLst/>
              </a:prstGeom>
              <a:blipFill>
                <a:blip r:embed="rId13"/>
                <a:stretch>
                  <a:fillRect t="-8571" b="-7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1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153621"/>
            <a:ext cx="11234736" cy="2893446"/>
          </a:xfrm>
        </p:spPr>
        <p:txBody>
          <a:bodyPr/>
          <a:lstStyle/>
          <a:p>
            <a:r>
              <a:rPr lang="en-GB" sz="2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Methods and results of heat load measurements (static/dynamic), valid for test stands cryomodules installed in the </a:t>
            </a:r>
            <a:r>
              <a:rPr lang="en-GB" sz="28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linac</a:t>
            </a:r>
            <a:r>
              <a:rPr lang="en-GB" sz="2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at ESS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CM Heat Load Measurements at ESS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5657453"/>
            <a:ext cx="6290892" cy="459883"/>
          </a:xfrm>
        </p:spPr>
        <p:txBody>
          <a:bodyPr/>
          <a:lstStyle/>
          <a:p>
            <a:r>
              <a:rPr lang="en-GB" dirty="0"/>
              <a:t>PRESENTED BY &lt;NUNO ELIAS&gt;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50863" y="6169631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2023-12-06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Error quantification </a:t>
            </a:r>
            <a:r>
              <a:rPr lang="en-US" sz="4400" kern="100" dirty="0"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≈ @SHL=20W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994757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b="1" kern="100" dirty="0">
                    <a:solidFill>
                      <a:schemeClr val="accent1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SHL:</a:t>
                </a:r>
              </a:p>
              <a:p>
                <a:pPr marL="342900" indent="-342900">
                  <a:spcBef>
                    <a:spcPts val="400"/>
                  </a:spcBef>
                  <a:spcAft>
                    <a:spcPts val="400"/>
                  </a:spcAft>
                  <a:buFont typeface="+mj-lt"/>
                  <a:buAutoNum type="arabicPeriod"/>
                </a:pP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Flowmeter : Evaporated Flow</a:t>
                </a:r>
                <a:b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kern="100" dirty="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accPr>
                      <m:e>
                        <m:r>
                          <a:rPr lang="en-US" sz="1600" i="1" kern="100" dirty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  <m:r>
                          <a:rPr lang="en-US" sz="1600" b="0" i="1" kern="100" dirty="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(</m:t>
                        </m:r>
                      </m:e>
                    </m:acc>
                  </m:oMath>
                </a14:m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1g/s≈23W); </a:t>
                </a:r>
              </a:p>
              <a:p>
                <a:pPr marL="342900" indent="-342900">
                  <a:spcBef>
                    <a:spcPts val="400"/>
                  </a:spcBef>
                  <a:spcAft>
                    <a:spcPts val="400"/>
                  </a:spcAft>
                  <a:buFont typeface="+mj-lt"/>
                  <a:buAutoNum type="arabicPeriod"/>
                </a:pP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Flowmeter : Nominal Flow (JT)</a:t>
                </a:r>
                <a:b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kern="100" dirty="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accPr>
                      <m:e>
                        <m:r>
                          <a:rPr lang="en-US" sz="1600" i="1" kern="100" dirty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  <m:r>
                          <a:rPr lang="en-US" sz="1600" b="0" i="1" kern="100" dirty="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(</m:t>
                        </m:r>
                      </m:e>
                    </m:acc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1g/s≈</a:t>
                </a: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23W);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b="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𝑇</m:t>
                        </m:r>
                      </m:e>
                      <m:sub>
                        <m:r>
                          <a:rPr lang="en-US" sz="1600" b="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𝐽</m:t>
                        </m:r>
                        <m:sSub>
                          <m:sSubPr>
                            <m:ctrlPr>
                              <a:rPr lang="en-US" sz="1600" b="0" i="1" kern="100" smtClean="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600" b="0" i="1" kern="100" smtClean="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kern="100" smtClean="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(0.1K ≈2W)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6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600" b="0" i="1" kern="100" smtClean="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𝐽</m:t>
                            </m:r>
                            <m:sSub>
                              <m:sSubPr>
                                <m:ctrlPr>
                                  <a:rPr lang="en-US" sz="1600" i="1" kern="100"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100"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600" i="1" kern="100"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  <m:r>
                          <m:rPr>
                            <m:nor/>
                          </m:rPr>
                          <a:rPr lang="en-US" sz="1600" kern="100" dirty="0"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(0.1</m:t>
                        </m:r>
                        <m:r>
                          <m:rPr>
                            <m:nor/>
                          </m:rPr>
                          <a:rPr lang="en-US" sz="1600" b="0" i="0" kern="100" dirty="0" smtClean="0"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bar</m:t>
                        </m:r>
                        <m:r>
                          <m:rPr>
                            <m:nor/>
                          </m:rPr>
                          <a:rPr lang="en-US" sz="1600" kern="100" dirty="0"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≈</m:t>
                        </m:r>
                        <m:r>
                          <m:rPr>
                            <m:nor/>
                          </m:rPr>
                          <a:rPr lang="en-US" sz="1600" b="0" i="0" kern="100" dirty="0" smtClean="0"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0,1</m:t>
                        </m:r>
                        <m:r>
                          <m:rPr>
                            <m:nor/>
                          </m:rPr>
                          <a:rPr lang="en-US" sz="1600" kern="100" dirty="0"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en-US" sz="1600" kern="100" dirty="0"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 ;</m:t>
                        </m:r>
                        <m:r>
                          <a:rPr lang="en-US" sz="1600" b="0" i="1" kern="100" dirty="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 </m:t>
                        </m:r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</m:e>
                      <m:sub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𝑏𝑎𝑡h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(1mbar ≈0.1W); </a:t>
                </a:r>
              </a:p>
              <a:p>
                <a:pPr marL="342900" indent="-342900">
                  <a:spcBef>
                    <a:spcPts val="400"/>
                  </a:spcBef>
                  <a:spcAft>
                    <a:spcPts val="400"/>
                  </a:spcAft>
                  <a:buFont typeface="+mj-lt"/>
                  <a:buAutoNum type="arabicPeriod"/>
                </a:pP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Flowmeter + 2_point enthalpic difference</a:t>
                </a:r>
                <a:b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kern="100" dirty="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accPr>
                      <m:e>
                        <m:r>
                          <a:rPr lang="en-US" sz="1600" i="1" kern="100" dirty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</a:t>
                </a: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1g/s≈</a:t>
                </a: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23W);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b="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𝑇</m:t>
                        </m:r>
                      </m:e>
                      <m:sub>
                        <m:r>
                          <a:rPr lang="en-US" sz="1600" b="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𝐽</m:t>
                        </m:r>
                        <m:sSub>
                          <m:sSubPr>
                            <m:ctrlPr>
                              <a:rPr lang="en-US" sz="1600" b="0" i="1" kern="100" smtClean="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600" b="0" i="1" kern="100" smtClean="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kern="100" smtClean="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(0.1K ≈2W)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𝑇</m:t>
                        </m:r>
                      </m:e>
                      <m:sub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(0.1K ≈3W)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</m:e>
                      <m:sub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(0.1bar ≈1W);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𝑇</m:t>
                        </m:r>
                      </m:e>
                      <m:sub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(0.1K ≈1W);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</m:e>
                      <m:sub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𝑏𝑎𝑡h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(1mbar ≈0.1W); </a:t>
                </a:r>
              </a:p>
              <a:p>
                <a:pPr marL="342900" indent="-342900">
                  <a:spcBef>
                    <a:spcPts val="400"/>
                  </a:spcBef>
                  <a:spcAft>
                    <a:spcPts val="400"/>
                  </a:spcAft>
                  <a:buFont typeface="+mj-lt"/>
                  <a:buAutoNum type="arabicPeriod"/>
                </a:pPr>
                <a:r>
                  <a:rPr lang="en-US" sz="1600" kern="100" dirty="0">
                    <a:effectLst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</a:t>
                </a: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evel Decrease (equivalent evaporated mass)</a:t>
                </a:r>
                <a:b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𝐿𝑇</m:t>
                        </m:r>
                      </m:e>
                      <m:sub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𝑜𝑓𝑓𝑠𝑒𝑡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(1%≈1-2W)</a:t>
                </a:r>
              </a:p>
              <a:p>
                <a:pPr marL="342900" indent="-342900">
                  <a:spcBef>
                    <a:spcPts val="400"/>
                  </a:spcBef>
                  <a:spcAft>
                    <a:spcPts val="400"/>
                  </a:spcAft>
                  <a:buFont typeface="+mj-lt"/>
                  <a:buAutoNum type="arabicPeriod"/>
                </a:pP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Pressure increase (system accrued energy)</a:t>
                </a:r>
                <a:b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𝐿𝑇</m:t>
                        </m:r>
                      </m:e>
                      <m:sub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𝑜𝑓𝑓𝑠𝑒𝑡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(1%≈0.3W);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600" b="0" i="1" kern="100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</m:e>
                      <m:sub>
                        <m:r>
                          <a:rPr lang="en-US" sz="16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𝑜𝑓𝑓𝑠𝑒𝑡</m:t>
                        </m:r>
                      </m:sub>
                    </m:sSub>
                  </m:oMath>
                </a14:m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(2mbar ≈ 1W)</a:t>
                </a:r>
              </a:p>
              <a:p>
                <a:pPr marL="0" indent="0"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z="1600" b="1" kern="100" dirty="0">
                    <a:solidFill>
                      <a:srgbClr val="00B050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DHL</a:t>
                </a:r>
              </a:p>
              <a:p>
                <a:pPr marL="342900" indent="-342900">
                  <a:spcBef>
                    <a:spcPts val="400"/>
                  </a:spcBef>
                  <a:spcAft>
                    <a:spcPts val="400"/>
                  </a:spcAft>
                  <a:buFont typeface="+mj-lt"/>
                  <a:buAutoNum type="arabicPeriod"/>
                </a:pPr>
                <a:r>
                  <a:rPr lang="en-US" sz="16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Heater Compensation</a:t>
                </a:r>
              </a:p>
              <a:p>
                <a:pPr marL="438400" lvl="3" indent="0"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z="1200" kern="100" dirty="0"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 Heater dissipated power accuracy 1W = 1W</a:t>
                </a: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9947572" cy="4768062"/>
              </a:xfrm>
              <a:blipFill>
                <a:blip r:embed="rId3"/>
                <a:stretch>
                  <a:fillRect l="-1403" t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Sources of errors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D9B2D-9A34-F423-9487-40C16A02312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5"/>
          <a:stretch/>
        </p:blipFill>
        <p:spPr>
          <a:xfrm>
            <a:off x="7068010" y="31418784"/>
            <a:ext cx="5572982" cy="280228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B20F295-FD66-6078-0A24-34E00095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18014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684742-94B3-4A4A-8E41-8C94F757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measured heat loads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D0174-8377-67B8-FB75-B6B23EB7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8F2968-08AA-8F79-090F-A4FFB4067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1664" y="1588365"/>
            <a:ext cx="9360000" cy="507076"/>
          </a:xfrm>
        </p:spPr>
        <p:txBody>
          <a:bodyPr/>
          <a:lstStyle/>
          <a:p>
            <a:r>
              <a:rPr lang="en-GB" dirty="0"/>
              <a:t>Static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1D47581-FC36-3208-A8E6-0D70D8D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6652BB9F-B47C-8E5E-139A-DD41A7E8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EAFB1-D3D7-D20A-1B0B-405020FA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820" y="884799"/>
            <a:ext cx="5777205" cy="559047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62A1343-449E-F7C1-5342-ABE1B282C060}"/>
              </a:ext>
            </a:extLst>
          </p:cNvPr>
          <p:cNvSpPr txBox="1">
            <a:spLocks/>
          </p:cNvSpPr>
          <p:nvPr/>
        </p:nvSpPr>
        <p:spPr>
          <a:xfrm>
            <a:off x="941664" y="3172958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Dynamic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FB1615-D12A-7D07-3A46-9D94239CB6F6}"/>
              </a:ext>
            </a:extLst>
          </p:cNvPr>
          <p:cNvSpPr txBox="1">
            <a:spLocks/>
          </p:cNvSpPr>
          <p:nvPr/>
        </p:nvSpPr>
        <p:spPr>
          <a:xfrm>
            <a:off x="941664" y="5016097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42040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Instrumentation and Acquisition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3119066" cy="476806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Flowmeters: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Honeywell QA/QAE Quantometer.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Weber Vent-captor 3205.30 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026" name="Picture 2" descr="QA/QAE - Quantometer Image">
            <a:extLst>
              <a:ext uri="{FF2B5EF4-FFF2-40B4-BE49-F238E27FC236}">
                <a16:creationId xmlns:a16="http://schemas.microsoft.com/office/drawing/2014/main" id="{625710B0-9618-7E15-BD2C-6BEEE13B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46" y="2317438"/>
            <a:ext cx="1519641" cy="15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BB7F1D9-1527-7B67-F16F-DFA64985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96" y="4369379"/>
            <a:ext cx="1298221" cy="11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52F6C2-406E-496D-8137-50E124CFCF9B}"/>
              </a:ext>
            </a:extLst>
          </p:cNvPr>
          <p:cNvSpPr txBox="1"/>
          <p:nvPr/>
        </p:nvSpPr>
        <p:spPr>
          <a:xfrm>
            <a:off x="2334022" y="4576140"/>
            <a:ext cx="2253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Calorimetric principle</a:t>
            </a:r>
            <a:endParaRPr lang="en-GB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CA007-7863-FD75-1460-77E9EDB79300}"/>
              </a:ext>
            </a:extLst>
          </p:cNvPr>
          <p:cNvSpPr txBox="1"/>
          <p:nvPr/>
        </p:nvSpPr>
        <p:spPr>
          <a:xfrm>
            <a:off x="2632160" y="2875698"/>
            <a:ext cx="1432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Turbine gas meter</a:t>
            </a:r>
            <a:endParaRPr lang="en-GB" sz="1200" dirty="0"/>
          </a:p>
        </p:txBody>
      </p:sp>
      <p:sp>
        <p:nvSpPr>
          <p:cNvPr id="2" name="Platshållare för innehåll 6">
            <a:extLst>
              <a:ext uri="{FF2B5EF4-FFF2-40B4-BE49-F238E27FC236}">
                <a16:creationId xmlns:a16="http://schemas.microsoft.com/office/drawing/2014/main" id="{D9359BFC-C35B-39CE-9DB7-FD20D379CE29}"/>
              </a:ext>
            </a:extLst>
          </p:cNvPr>
          <p:cNvSpPr txBox="1">
            <a:spLocks/>
          </p:cNvSpPr>
          <p:nvPr/>
        </p:nvSpPr>
        <p:spPr>
          <a:xfrm>
            <a:off x="4314713" y="1556888"/>
            <a:ext cx="3119066" cy="47680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 sensors: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Honeywell STJE.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 conditioning: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HBM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ClipX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signal conditioner.</a:t>
            </a:r>
          </a:p>
        </p:txBody>
      </p:sp>
      <p:pic>
        <p:nvPicPr>
          <p:cNvPr id="1028" name="Picture 4" descr="Model Super TJE">
            <a:extLst>
              <a:ext uri="{FF2B5EF4-FFF2-40B4-BE49-F238E27FC236}">
                <a16:creationId xmlns:a16="http://schemas.microsoft.com/office/drawing/2014/main" id="{C0FF2F52-9411-3C59-BE2C-CB617110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39" y="2317439"/>
            <a:ext cx="1109625" cy="11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easurement Technology 4.0 | HBM">
            <a:extLst>
              <a:ext uri="{FF2B5EF4-FFF2-40B4-BE49-F238E27FC236}">
                <a16:creationId xmlns:a16="http://schemas.microsoft.com/office/drawing/2014/main" id="{FDF660D4-EC38-AB5A-A1A8-8D1B08BF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38" y="4456837"/>
            <a:ext cx="2210620" cy="16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tshållare för innehåll 6">
            <a:extLst>
              <a:ext uri="{FF2B5EF4-FFF2-40B4-BE49-F238E27FC236}">
                <a16:creationId xmlns:a16="http://schemas.microsoft.com/office/drawing/2014/main" id="{E0B748CE-BFE9-8F40-9005-ECBBEA6D4D92}"/>
              </a:ext>
            </a:extLst>
          </p:cNvPr>
          <p:cNvSpPr txBox="1">
            <a:spLocks/>
          </p:cNvSpPr>
          <p:nvPr/>
        </p:nvSpPr>
        <p:spPr>
          <a:xfrm>
            <a:off x="7615197" y="1556888"/>
            <a:ext cx="3119066" cy="18865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 sensors: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CernoX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 conditioning:</a:t>
            </a:r>
          </a:p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Lakeshore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CABTR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latshållare för innehåll 6">
            <a:extLst>
              <a:ext uri="{FF2B5EF4-FFF2-40B4-BE49-F238E27FC236}">
                <a16:creationId xmlns:a16="http://schemas.microsoft.com/office/drawing/2014/main" id="{D4BE480A-676F-91F0-D3F2-86F466886095}"/>
              </a:ext>
            </a:extLst>
          </p:cNvPr>
          <p:cNvSpPr txBox="1">
            <a:spLocks/>
          </p:cNvSpPr>
          <p:nvPr/>
        </p:nvSpPr>
        <p:spPr>
          <a:xfrm>
            <a:off x="7615197" y="3700712"/>
            <a:ext cx="3119066" cy="26242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sensors: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Cryomagnetics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conditioning:</a:t>
            </a:r>
          </a:p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Cryomagnetics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FAE1B69-74CA-26EE-165E-CCA1D51A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096" y="5190748"/>
            <a:ext cx="2587614" cy="8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52E38C07-7FE7-B3E8-ED01-9F27167E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13708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153621"/>
            <a:ext cx="8640000" cy="2387600"/>
          </a:xfrm>
        </p:spPr>
        <p:txBody>
          <a:bodyPr/>
          <a:lstStyle/>
          <a:p>
            <a:r>
              <a:rPr lang="en-GB" dirty="0"/>
              <a:t>Presentation 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D5776-3803-6DB5-43F1-26BDF49C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699" y="4278923"/>
            <a:ext cx="5349286" cy="1015888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D85DE7C-6A37-DA7C-B695-053A0C831EE7}"/>
              </a:ext>
            </a:extLst>
          </p:cNvPr>
          <p:cNvSpPr txBox="1">
            <a:spLocks/>
          </p:cNvSpPr>
          <p:nvPr/>
        </p:nvSpPr>
        <p:spPr>
          <a:xfrm>
            <a:off x="6527800" y="3541221"/>
            <a:ext cx="4986220" cy="798021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GB" sz="3200" i="1" dirty="0"/>
              <a:t>Reference: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1060"/>
              </p:ext>
            </p:extLst>
          </p:nvPr>
        </p:nvGraphicFramePr>
        <p:xfrm>
          <a:off x="330734" y="1633448"/>
          <a:ext cx="7594070" cy="366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407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Static Heat Loads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lvl="0">
                        <a:tabLst>
                          <a:tab pos="357188" algn="l"/>
                        </a:tabLst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	- Flowmeter (evaporated mass flow)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	- Flowmeter (nominal mass flow)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2401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	- Flowmeter + 2_point enthalpic difference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29154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lvl="0">
                        <a:tabLst>
                          <a:tab pos="357188" algn="l"/>
                        </a:tabLst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	- Level Decrease (equivalent evaporated mass)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	- Pressure Increase (accrued energy)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Dynamic Heat Loads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	- Heater Compensation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2023-12-06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E97A9-EBCB-5B20-CC8C-4DF72E806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3879"/>
                    </a14:imgEffect>
                    <a14:imgEffect>
                      <a14:saturation sat="152000"/>
                    </a14:imgEffect>
                  </a14:imgLayer>
                </a14:imgProps>
              </a:ext>
            </a:extLst>
          </a:blip>
          <a:srcRect l="2609" r="32989"/>
          <a:stretch/>
        </p:blipFill>
        <p:spPr>
          <a:xfrm>
            <a:off x="7512727" y="1304926"/>
            <a:ext cx="4510027" cy="5417608"/>
          </a:xfrm>
          <a:prstGeom prst="rect">
            <a:avLst/>
          </a:prstGeom>
          <a:ln w="635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Elliptical Cryomodule at TS2(simple)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562400"/>
            <a:ext cx="6169152" cy="4768062"/>
          </a:xfrm>
        </p:spPr>
        <p:txBody>
          <a:bodyPr/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sz="1600" b="1" dirty="0">
                <a:solidFill>
                  <a:srgbClr val="00B0F0"/>
                </a:solidFill>
              </a:rPr>
              <a:t>level of the helium bath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measured by two redundant level gauges, </a:t>
            </a:r>
            <a:r>
              <a:rPr lang="en-GB" sz="1600" b="1" dirty="0">
                <a:solidFill>
                  <a:srgbClr val="00B0F0"/>
                </a:solidFill>
              </a:rPr>
              <a:t>LT-01 and LT-02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it is controlled by regulating the </a:t>
            </a:r>
            <a:r>
              <a:rPr lang="en-GB" sz="1600" b="1" dirty="0">
                <a:solidFill>
                  <a:srgbClr val="00B0F0"/>
                </a:solidFill>
              </a:rPr>
              <a:t>JT valve (CV-01)</a:t>
            </a:r>
            <a:r>
              <a:rPr lang="en-GB" sz="1600" b="1" dirty="0">
                <a:solidFill>
                  <a:schemeClr val="accent4"/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opening. The typical operating level is 90 %±5 % with liquid on the diphasic line.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sz="1600" b="1" dirty="0">
                <a:solidFill>
                  <a:srgbClr val="00B0F0"/>
                </a:solidFill>
              </a:rPr>
              <a:t>pressure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 saturated </a:t>
            </a:r>
            <a:r>
              <a:rPr lang="en-GB" sz="1600" b="1" dirty="0">
                <a:solidFill>
                  <a:srgbClr val="00B0F0"/>
                </a:solidFill>
              </a:rPr>
              <a:t>helium bath</a:t>
            </a:r>
            <a:r>
              <a:rPr lang="en-GB" sz="1600" dirty="0">
                <a:solidFill>
                  <a:srgbClr val="00B0F0"/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measured by </a:t>
            </a:r>
            <a:r>
              <a:rPr lang="en-GB" sz="1600" b="1" dirty="0">
                <a:solidFill>
                  <a:srgbClr val="00B0F0"/>
                </a:solidFill>
              </a:rPr>
              <a:t>PT-04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and maintained stable by </a:t>
            </a:r>
            <a:r>
              <a:rPr lang="en-GB" sz="1600" dirty="0">
                <a:solidFill>
                  <a:srgbClr val="00B0F0"/>
                </a:solidFill>
              </a:rPr>
              <a:t>controlling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VLP return </a:t>
            </a:r>
            <a:r>
              <a:rPr lang="en-GB" sz="1600" b="1" dirty="0">
                <a:solidFill>
                  <a:srgbClr val="00B0F0"/>
                </a:solidFill>
              </a:rPr>
              <a:t>valve (CV-04)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placed downstream of the HX.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sz="1600" b="1" dirty="0">
                <a:solidFill>
                  <a:srgbClr val="00B0F0"/>
                </a:solidFill>
              </a:rPr>
              <a:t>flow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returned to the TICP is measured after the 2 K pumps by the flowmeters </a:t>
            </a:r>
            <a:r>
              <a:rPr lang="en-GB" sz="1600" dirty="0">
                <a:solidFill>
                  <a:srgbClr val="00B0F0"/>
                </a:solidFill>
              </a:rPr>
              <a:t>FT-20 and FT-21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600" dirty="0">
                <a:solidFill>
                  <a:srgbClr val="00B0F0"/>
                </a:solidFill>
              </a:rPr>
              <a:t>fraction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 HP helium supply </a:t>
            </a:r>
            <a:r>
              <a:rPr lang="en-GB" sz="1600" dirty="0">
                <a:solidFill>
                  <a:srgbClr val="00B0F0"/>
                </a:solidFill>
              </a:rPr>
              <a:t>flow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used to cool the power couplers double wall (</a:t>
            </a:r>
            <a:r>
              <a:rPr lang="en-GB" sz="1600" dirty="0">
                <a:solidFill>
                  <a:srgbClr val="00B0F0"/>
                </a:solidFill>
              </a:rPr>
              <a:t>23 mg/s per coupler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limiting heat loads by conduction from the external vessel parts through the power coupler structure into the cavities.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E76A9369-1EC5-10D2-9F08-26C45498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10663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(1)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lv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1) Flowmeter method (Evaporated flow):</a:t>
                </a:r>
              </a:p>
              <a:p>
                <a:pPr marL="355600" lvl="1" indent="0">
                  <a:buNone/>
                </a:pPr>
                <a: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CV01 closed</a:t>
                </a:r>
                <a:b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</a:t>
                </a:r>
                <a:b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SE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1400" i="1" kern="100"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𝑒𝑣𝑎𝑝𝑜𝑟𝑎𝑡𝑒𝑑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</m:sub>
                        </m:sSub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𝑏𝑎𝑡h</m:t>
                            </m:r>
                          </m:sub>
                        </m:sSub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</m:oMath>
                </a14:m>
                <a:endParaRPr lang="en-SE" sz="14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 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F</a:t>
                </a: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lowmeter accuracy/stability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Pressure stability/accuracy, level stability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Transients associated with closing CV01 (bath pressure regulation, uncontrolled pressure between CV04 and cryoplant)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CV01 Seat leak tightness </a:t>
                </a:r>
              </a:p>
              <a:p>
                <a:endPara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b="-7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Evaporated mass flow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BF1E58-D947-32E4-E3CF-BFD212F0F1FB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A0A18EDF-AEDF-7041-9660-626B989B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42744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(2)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2) Flowmeter method (Steady State):</a:t>
                </a:r>
                <a:endParaRPr lang="en-SE" sz="16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opened (level regulation)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 smtClean="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𝑒𝑣𝑎𝑝𝑜𝑟𝑎𝑡𝑒𝑑</m:t>
                        </m:r>
                      </m:sub>
                    </m:sSub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+</m:t>
                    </m:r>
                    <m:sSub>
                      <m:sSubPr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𝑓𝑙𝑎𝑠h</m:t>
                        </m:r>
                      </m:sub>
                    </m:sSub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</m:sub>
                        </m:sSub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+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ED7D31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solidFill>
                              <a:srgbClr val="ED7D31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𝑓𝑙𝑎𝑠h</m:t>
                        </m:r>
                      </m:sub>
                    </m:sSub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𝑣</m:t>
                            </m:r>
                          </m:sub>
                        </m:sSub>
                        <m:sSub>
                          <m:sSubPr>
                            <m:ctrlPr>
                              <a:rPr lang="en-SE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a:rPr lang="en-US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−</m:t>
                            </m:r>
                            <m:r>
                              <a:rPr lang="en-US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𝐽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US" sz="1400" i="1" kern="100">
                                <a:solidFill>
                                  <a:srgbClr val="4472C4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400" i="1" kern="100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f>
                      <m:fPr>
                        <m:type m:val="lin"/>
                        <m:ctrlPr>
                          <a:rPr lang="en-SE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fPr>
                      <m:num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=(</m:t>
                        </m:r>
                        <m:r>
                          <a:rPr lang="en-US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𝑆𝐻𝐿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+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𝐸𝐻</m:t>
                        </m:r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num>
                      <m:den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(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i="1" kern="10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𝑏𝑎𝑡h</m:t>
                                </m:r>
                              </m:sub>
                            </m:sSub>
                          </m:e>
                        </m:d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US" sz="1400" i="1" kern="10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𝐽</m:t>
                                </m:r>
                                <m:sSub>
                                  <m:sSubPr>
                                    <m:ctrlPr>
                                      <a:rPr lang="en-SE" sz="1400" i="1" kern="100">
                                        <a:solidFill>
                                          <a:srgbClr val="ED7D3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kern="100">
                                        <a:solidFill>
                                          <a:srgbClr val="ED7D3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400" i="1" kern="100">
                                        <a:solidFill>
                                          <a:srgbClr val="ED7D3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1400" i="1" kern="100">
                                <a:solidFill>
                                  <a:srgbClr val="ED7D3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i="1" kern="100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𝐽</m:t>
                                </m:r>
                                <m:sSub>
                                  <m:sSubPr>
                                    <m:ctrlPr>
                                      <a:rPr lang="en-SE" sz="1400" i="1" kern="100">
                                        <a:solidFill>
                                          <a:srgbClr val="ED7D3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kern="100">
                                        <a:solidFill>
                                          <a:srgbClr val="ED7D3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400" i="1" kern="100">
                                        <a:solidFill>
                                          <a:srgbClr val="ED7D3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Arial Unicode MS" panose="020B0604020202020204" pitchFamily="34" charset="-128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)</m:t>
                        </m:r>
                      </m:den>
                    </m:f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Constraints 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F</a:t>
                </a:r>
                <a:r>
                  <a:rPr lang="en-SE" sz="14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lowmeter accuracy, stability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pressure stability/accuracy, level stability</a:t>
                </a:r>
                <a:endParaRPr lang="en-SE" sz="14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Measuremement accuracy of Thermodynamic properties based of pressure and temperature at </a:t>
                </a:r>
                <a:r>
                  <a:rPr lang="en-SE" sz="1400" i="1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en-GB" sz="1400" i="1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SE" sz="1400" i="1" kern="100" baseline="-25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 </a:t>
                </a:r>
                <a:endParaRPr lang="en-GB" sz="14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r="-1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Nominal Flow (steady state)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65B4E-8405-334A-A785-705377EDD64B}"/>
              </a:ext>
            </a:extLst>
          </p:cNvPr>
          <p:cNvSpPr/>
          <p:nvPr/>
        </p:nvSpPr>
        <p:spPr>
          <a:xfrm>
            <a:off x="10926285" y="1736744"/>
            <a:ext cx="608275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F7839B-3AAE-4D03-BB29-F9144B4CD4A9}"/>
              </a:ext>
            </a:extLst>
          </p:cNvPr>
          <p:cNvSpPr/>
          <p:nvPr/>
        </p:nvSpPr>
        <p:spPr>
          <a:xfrm>
            <a:off x="7934993" y="3751244"/>
            <a:ext cx="322039" cy="507076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F7DB26-D8E9-DCD1-71E6-538658E37AA3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C80ADC46-2579-039E-FE9F-E552F7F8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17229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(3)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3) Flowmeter, Enthalpic difference (Steady State):</a:t>
                </a:r>
                <a:endParaRPr lang="en-SE" sz="16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60363" lvl="0" indent="-4763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</a:t>
                </a: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CV01 opened (level regulation);</a:t>
                </a:r>
                <a:b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- CV04 opened (pressure regulation)</a:t>
                </a:r>
              </a:p>
              <a:p>
                <a:pPr marL="360363" lvl="0" indent="-4763">
                  <a:buNone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sz="1400" b="0" i="1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𝑆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𝐻𝐿</m:t>
                        </m:r>
                      </m:e>
                      <m:sub>
                        <m:r>
                          <a:rPr lang="en-SE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1−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𝑃</m:t>
                        </m:r>
                        <m:r>
                          <a:rPr lang="en-SE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2</m:t>
                        </m:r>
                      </m:sub>
                    </m:sSub>
                    <m:r>
                      <a:rPr lang="en-US" sz="1400" b="0" i="1" kern="100" smtClean="0">
                        <a:solidFill>
                          <a:srgbClr val="00B05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+</m:t>
                    </m:r>
                    <m:r>
                      <a:rPr lang="en-US" sz="1400" b="0" i="1" kern="100" smtClean="0">
                        <a:solidFill>
                          <a:srgbClr val="00B05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𝐸𝐻</m:t>
                    </m:r>
                    <m:r>
                      <a:rPr lang="en-SE" sz="1400" i="1" kern="10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SE" sz="1400" i="1" kern="10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SE" sz="14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∙</m:t>
                    </m:r>
                    <m:d>
                      <m:dPr>
                        <m:ctrlPr>
                          <a:rPr lang="en-SE" sz="14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SE" sz="14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SE" sz="1400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H</m:t>
                            </m:r>
                          </m:e>
                          <m:sub>
                            <m:r>
                              <a:rPr lang="en-SE" sz="14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  <m:r>
                              <a:rPr lang="en-SE" sz="14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SE" sz="14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sSub>
                          <m:sSubPr>
                            <m:ctrlPr>
                              <a:rPr lang="en-SE" sz="14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SE" sz="1400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H</m:t>
                            </m:r>
                          </m:e>
                          <m:sub>
                            <m:r>
                              <a:rPr lang="en-SE" sz="14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𝑃</m:t>
                            </m:r>
                            <m:r>
                              <a:rPr lang="en-SE" sz="1400" i="1" kern="100"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SE" sz="1400" kern="1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36575" lvl="3" indent="-176213">
                  <a:buFont typeface="Symbol" pitchFamily="2" charset="2"/>
                  <a:buChar char=""/>
                </a:pPr>
                <a14:m>
                  <m:oMath xmlns:m="http://schemas.openxmlformats.org/officeDocument/2006/math">
                    <m:r>
                      <a:rPr lang="en-SE" sz="1400" kern="100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= </m:t>
                    </m:r>
                    <m:sSub>
                      <m:sSubPr>
                        <m:ctrlPr>
                          <a:rPr lang="en-SE" sz="14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400" i="1" kern="10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accPr>
                          <m:e>
                            <m:r>
                              <a:rPr lang="en-SE" sz="1400" i="1" kern="10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SE" sz="1400" i="1" kern="1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𝑡𝑜𝑡𝑎𝑙</m:t>
                        </m:r>
                      </m:sub>
                    </m:sSub>
                    <m:r>
                      <a:rPr lang="en-SE" sz="1400" kern="100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∙</m:t>
                    </m:r>
                    <m:d>
                      <m:dPr>
                        <m:ctrlPr>
                          <a:rPr lang="en-SE" sz="14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dPr>
                      <m:e>
                        <m:r>
                          <a:rPr lang="en-SE" sz="1400" i="1" kern="1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SE" sz="1400" i="1" kern="10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SE" sz="1400" i="1" kern="10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−</m:t>
                        </m:r>
                        <m:r>
                          <a:rPr lang="en-SE" sz="1400" i="1" kern="1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𝑓</m:t>
                        </m:r>
                        <m:d>
                          <m:dPr>
                            <m:ctrlPr>
                              <a:rPr lang="en-SE" sz="1400" i="1" kern="1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SE" sz="1400" i="1" kern="10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Arial Unicode MS" panose="020B0604020202020204" pitchFamily="34" charset="-128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𝑃</m:t>
                                </m:r>
                                <m:r>
                                  <a:rPr lang="en-SE" sz="1400" i="1" kern="100">
                                    <a:solidFill>
                                      <a:srgbClr val="ED7D31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Arial Unicode MS" panose="020B0604020202020204" pitchFamily="34" charset="-128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600200" lvl="3" indent="-228600">
                  <a:buFont typeface="Symbol" pitchFamily="2" charset="2"/>
                  <a:buChar char=""/>
                </a:pP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endParaRPr lang="en-SE" sz="1400" b="1" u="sng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17475" indent="0">
                  <a:buNone/>
                </a:pPr>
                <a:r>
                  <a:rPr lang="en-SE" sz="1400" b="1" u="sng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Constraints : 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F</a:t>
                </a:r>
                <a:r>
                  <a:rPr lang="en-SE" sz="1400" kern="100" dirty="0">
                    <a:effectLst/>
                    <a:ea typeface="Verdana" panose="020B0604030504040204" pitchFamily="34" charset="0"/>
                    <a:cs typeface="Verdana" panose="020B0604030504040204" pitchFamily="34" charset="0"/>
                  </a:rPr>
                  <a:t>lowmeter accuracy/stability</a:t>
                </a: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Pressure stability/accuracy, level stability</a:t>
                </a:r>
                <a:endParaRPr lang="en-SE" sz="1400" kern="100" dirty="0">
                  <a:effectLst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27013" indent="-109538">
                  <a:buNone/>
                </a:pPr>
                <a:r>
                  <a:rPr lang="en-SE" sz="1400" kern="100" dirty="0">
                    <a:ea typeface="Verdana" panose="020B0604030504040204" pitchFamily="34" charset="0"/>
                    <a:cs typeface="Verdana" panose="020B0604030504040204" pitchFamily="34" charset="0"/>
                  </a:rPr>
                  <a:t>- Measuremement accuracy of Thermodynamic properties based of pressure and temperature</a:t>
                </a:r>
                <a:endParaRPr lang="en-GB" sz="1400" i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762752E2-2F80-4819-B076-C4D61E38A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216" y="1562400"/>
                <a:ext cx="6169152" cy="4768062"/>
              </a:xfrm>
              <a:blipFill>
                <a:blip r:embed="rId2"/>
                <a:stretch>
                  <a:fillRect l="-2058" t="-265" r="-1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Flowmeter + Enthalpic difference (circuit)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65B4E-8405-334A-A785-705377EDD64B}"/>
              </a:ext>
            </a:extLst>
          </p:cNvPr>
          <p:cNvSpPr/>
          <p:nvPr/>
        </p:nvSpPr>
        <p:spPr>
          <a:xfrm>
            <a:off x="10926285" y="1736744"/>
            <a:ext cx="608275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F7839B-3AAE-4D03-BB29-F9144B4CD4A9}"/>
              </a:ext>
            </a:extLst>
          </p:cNvPr>
          <p:cNvSpPr/>
          <p:nvPr/>
        </p:nvSpPr>
        <p:spPr>
          <a:xfrm>
            <a:off x="7934993" y="3751244"/>
            <a:ext cx="322039" cy="507076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FA89F7-57BF-0349-45B9-9BEF95ABD171}"/>
              </a:ext>
            </a:extLst>
          </p:cNvPr>
          <p:cNvSpPr/>
          <p:nvPr/>
        </p:nvSpPr>
        <p:spPr>
          <a:xfrm>
            <a:off x="8114300" y="2826537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256FA7-1C49-43FE-5C91-799C1034612D}"/>
              </a:ext>
            </a:extLst>
          </p:cNvPr>
          <p:cNvSpPr/>
          <p:nvPr/>
        </p:nvSpPr>
        <p:spPr>
          <a:xfrm>
            <a:off x="8704017" y="2846154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9E9BF2-3B87-09B8-2CF2-8AC29FBB4DEF}"/>
              </a:ext>
            </a:extLst>
          </p:cNvPr>
          <p:cNvSpPr/>
          <p:nvPr/>
        </p:nvSpPr>
        <p:spPr>
          <a:xfrm>
            <a:off x="8704016" y="2502443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63FA45-952E-DD57-22D5-BF19E3722EDB}"/>
              </a:ext>
            </a:extLst>
          </p:cNvPr>
          <p:cNvSpPr/>
          <p:nvPr/>
        </p:nvSpPr>
        <p:spPr>
          <a:xfrm>
            <a:off x="7690104" y="2450241"/>
            <a:ext cx="585215" cy="356681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23A140-C6E9-E92F-52D3-E1E9F52422D0}"/>
              </a:ext>
            </a:extLst>
          </p:cNvPr>
          <p:cNvSpPr/>
          <p:nvPr/>
        </p:nvSpPr>
        <p:spPr>
          <a:xfrm>
            <a:off x="8688036" y="4140093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58A94A-DBF5-6515-4CAE-8350D6086348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latshållare för sidfot 5">
            <a:extLst>
              <a:ext uri="{FF2B5EF4-FFF2-40B4-BE49-F238E27FC236}">
                <a16:creationId xmlns:a16="http://schemas.microsoft.com/office/drawing/2014/main" id="{470AF2F5-5FDB-89D0-3807-5F56A107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42537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(3)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Flowmeter + Enthalpic difference (circuit)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65B4E-8405-334A-A785-705377EDD64B}"/>
              </a:ext>
            </a:extLst>
          </p:cNvPr>
          <p:cNvSpPr/>
          <p:nvPr/>
        </p:nvSpPr>
        <p:spPr>
          <a:xfrm>
            <a:off x="10926285" y="1736744"/>
            <a:ext cx="608275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F7839B-3AAE-4D03-BB29-F9144B4CD4A9}"/>
              </a:ext>
            </a:extLst>
          </p:cNvPr>
          <p:cNvSpPr/>
          <p:nvPr/>
        </p:nvSpPr>
        <p:spPr>
          <a:xfrm>
            <a:off x="7934993" y="3751244"/>
            <a:ext cx="322039" cy="507076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FA89F7-57BF-0349-45B9-9BEF95ABD171}"/>
              </a:ext>
            </a:extLst>
          </p:cNvPr>
          <p:cNvSpPr/>
          <p:nvPr/>
        </p:nvSpPr>
        <p:spPr>
          <a:xfrm>
            <a:off x="8114300" y="2826537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256FA7-1C49-43FE-5C91-799C1034612D}"/>
              </a:ext>
            </a:extLst>
          </p:cNvPr>
          <p:cNvSpPr/>
          <p:nvPr/>
        </p:nvSpPr>
        <p:spPr>
          <a:xfrm>
            <a:off x="8704017" y="2846154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9E9BF2-3B87-09B8-2CF2-8AC29FBB4DEF}"/>
              </a:ext>
            </a:extLst>
          </p:cNvPr>
          <p:cNvSpPr/>
          <p:nvPr/>
        </p:nvSpPr>
        <p:spPr>
          <a:xfrm>
            <a:off x="8704016" y="2502443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63FA45-952E-DD57-22D5-BF19E3722EDB}"/>
              </a:ext>
            </a:extLst>
          </p:cNvPr>
          <p:cNvSpPr/>
          <p:nvPr/>
        </p:nvSpPr>
        <p:spPr>
          <a:xfrm>
            <a:off x="7690104" y="2450241"/>
            <a:ext cx="585215" cy="356681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23A140-C6E9-E92F-52D3-E1E9F52422D0}"/>
              </a:ext>
            </a:extLst>
          </p:cNvPr>
          <p:cNvSpPr/>
          <p:nvPr/>
        </p:nvSpPr>
        <p:spPr>
          <a:xfrm>
            <a:off x="8688036" y="4140093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58A94A-DBF5-6515-4CAE-8350D6086348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7361D20-2F74-A91C-5E2C-EACBAA949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863" y="1304925"/>
            <a:ext cx="3188850" cy="2268538"/>
          </a:xfrm>
          <a:ln w="15875">
            <a:solidFill>
              <a:schemeClr val="accent1"/>
            </a:solidFill>
          </a:ln>
        </p:spPr>
      </p:pic>
      <p:pic>
        <p:nvPicPr>
          <p:cNvPr id="23" name="Content Placeholder 21">
            <a:extLst>
              <a:ext uri="{FF2B5EF4-FFF2-40B4-BE49-F238E27FC236}">
                <a16:creationId xmlns:a16="http://schemas.microsoft.com/office/drawing/2014/main" id="{7DF0013E-CC78-BBFB-84E1-903183AD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61086" y="1314069"/>
            <a:ext cx="3026317" cy="225939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24" name="Content Placeholder 21">
            <a:extLst>
              <a:ext uri="{FF2B5EF4-FFF2-40B4-BE49-F238E27FC236}">
                <a16:creationId xmlns:a16="http://schemas.microsoft.com/office/drawing/2014/main" id="{CB12EEA3-0C40-7402-2E7B-41FE0658F0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0863" y="3749041"/>
            <a:ext cx="6330919" cy="263347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C6D9BED-537D-8F61-FFB0-922F610CD352}"/>
              </a:ext>
            </a:extLst>
          </p:cNvPr>
          <p:cNvSpPr/>
          <p:nvPr/>
        </p:nvSpPr>
        <p:spPr>
          <a:xfrm>
            <a:off x="6452884" y="5023883"/>
            <a:ext cx="394483" cy="164805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21EBF2-CFF1-6EC5-4C54-AE9C7DD4FB9D}"/>
              </a:ext>
            </a:extLst>
          </p:cNvPr>
          <p:cNvSpPr/>
          <p:nvPr/>
        </p:nvSpPr>
        <p:spPr>
          <a:xfrm>
            <a:off x="6456428" y="5973725"/>
            <a:ext cx="394483" cy="408025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841813-CA4E-FECE-630A-029D5E17D3F6}"/>
              </a:ext>
            </a:extLst>
          </p:cNvPr>
          <p:cNvSpPr/>
          <p:nvPr/>
        </p:nvSpPr>
        <p:spPr>
          <a:xfrm>
            <a:off x="606056" y="6060558"/>
            <a:ext cx="1047306" cy="276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EH= 12.8 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DC628BF-6929-9C7C-878F-B7F5FB2B79C3}"/>
              </a:ext>
            </a:extLst>
          </p:cNvPr>
          <p:cNvSpPr/>
          <p:nvPr/>
        </p:nvSpPr>
        <p:spPr>
          <a:xfrm>
            <a:off x="715658" y="1466273"/>
            <a:ext cx="1520238" cy="2107190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0E4472-9B9C-16CC-29EF-51DA94154F44}"/>
              </a:ext>
            </a:extLst>
          </p:cNvPr>
          <p:cNvSpPr/>
          <p:nvPr/>
        </p:nvSpPr>
        <p:spPr>
          <a:xfrm>
            <a:off x="5693735" y="3827721"/>
            <a:ext cx="350874" cy="398721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56F2-7D4C-9B13-EBDC-AC85E42EF778}"/>
              </a:ext>
            </a:extLst>
          </p:cNvPr>
          <p:cNvSpPr/>
          <p:nvPr/>
        </p:nvSpPr>
        <p:spPr>
          <a:xfrm>
            <a:off x="5298559" y="3825949"/>
            <a:ext cx="350874" cy="398721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A1BDE3-9557-293C-9595-04FE97DD7EC3}"/>
              </a:ext>
            </a:extLst>
          </p:cNvPr>
          <p:cNvSpPr/>
          <p:nvPr/>
        </p:nvSpPr>
        <p:spPr>
          <a:xfrm>
            <a:off x="5303875" y="4389474"/>
            <a:ext cx="350874" cy="772633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880FA4-AA0E-0D22-AD17-68EA87BAF920}"/>
              </a:ext>
            </a:extLst>
          </p:cNvPr>
          <p:cNvSpPr/>
          <p:nvPr/>
        </p:nvSpPr>
        <p:spPr>
          <a:xfrm>
            <a:off x="5691963" y="5341088"/>
            <a:ext cx="350874" cy="398721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F4265F-7604-3B4C-C6F2-2374BF8EFE47}"/>
              </a:ext>
            </a:extLst>
          </p:cNvPr>
          <p:cNvSpPr/>
          <p:nvPr/>
        </p:nvSpPr>
        <p:spPr>
          <a:xfrm>
            <a:off x="5291471" y="5334000"/>
            <a:ext cx="350874" cy="398721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F35510-844E-80EF-F0EB-DD5E5CF23D62}"/>
              </a:ext>
            </a:extLst>
          </p:cNvPr>
          <p:cNvSpPr/>
          <p:nvPr/>
        </p:nvSpPr>
        <p:spPr>
          <a:xfrm>
            <a:off x="5295015" y="5983029"/>
            <a:ext cx="350874" cy="398721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D0BAA5-BDC5-7FD7-4AF2-FC2D264E22C1}"/>
              </a:ext>
            </a:extLst>
          </p:cNvPr>
          <p:cNvSpPr/>
          <p:nvPr/>
        </p:nvSpPr>
        <p:spPr>
          <a:xfrm>
            <a:off x="5679558" y="5983029"/>
            <a:ext cx="350874" cy="398721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A9F35C-14CA-87CE-5D98-FBA6F5201C51}"/>
              </a:ext>
            </a:extLst>
          </p:cNvPr>
          <p:cNvSpPr/>
          <p:nvPr/>
        </p:nvSpPr>
        <p:spPr>
          <a:xfrm>
            <a:off x="2296025" y="1737670"/>
            <a:ext cx="578698" cy="980478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latshållare för innehåll 6">
            <a:extLst>
              <a:ext uri="{FF2B5EF4-FFF2-40B4-BE49-F238E27FC236}">
                <a16:creationId xmlns:a16="http://schemas.microsoft.com/office/drawing/2014/main" id="{9E8A0C4D-3E23-6A3A-8DEE-5FC74427BF4B}"/>
              </a:ext>
            </a:extLst>
          </p:cNvPr>
          <p:cNvSpPr txBox="1">
            <a:spLocks/>
          </p:cNvSpPr>
          <p:nvPr/>
        </p:nvSpPr>
        <p:spPr>
          <a:xfrm>
            <a:off x="7072438" y="41098"/>
            <a:ext cx="4820371" cy="231368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accent5"/>
                </a:solidFill>
              </a:rPr>
              <a:t>- Bath T discrepancy</a:t>
            </a:r>
            <a:br>
              <a:rPr lang="en-GB" sz="1600" b="1" dirty="0">
                <a:solidFill>
                  <a:srgbClr val="00B0F0"/>
                </a:solidFill>
              </a:rPr>
            </a:br>
            <a:r>
              <a:rPr lang="en-GB" sz="1600" b="1" dirty="0">
                <a:solidFill>
                  <a:schemeClr val="accent5"/>
                </a:solidFill>
              </a:rPr>
              <a:t>- Redundant sensors discrepancy</a:t>
            </a:r>
            <a:br>
              <a:rPr lang="en-GB" sz="1600" b="1" dirty="0">
                <a:solidFill>
                  <a:srgbClr val="00B0F0"/>
                </a:solidFill>
              </a:rPr>
            </a:br>
            <a:r>
              <a:rPr lang="en-GB" sz="1600" b="1" dirty="0">
                <a:solidFill>
                  <a:schemeClr val="accent5"/>
                </a:solidFill>
              </a:rPr>
              <a:t>- JT efficiency (liquid/vapor fraction)</a:t>
            </a:r>
            <a:b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b="1" dirty="0">
                <a:solidFill>
                  <a:schemeClr val="accent6"/>
                </a:solidFill>
              </a:rPr>
              <a:t>- HX heat balance</a:t>
            </a:r>
            <a:br>
              <a:rPr lang="en-GB" sz="1600" b="1" dirty="0">
                <a:solidFill>
                  <a:schemeClr val="accent6"/>
                </a:solidFill>
              </a:rPr>
            </a:br>
            <a:r>
              <a:rPr lang="en-GB" sz="1600" b="1" dirty="0">
                <a:solidFill>
                  <a:schemeClr val="accent1"/>
                </a:solidFill>
              </a:rPr>
              <a:t>- Heat Loads  </a:t>
            </a:r>
            <a:r>
              <a:rPr lang="en-GB" sz="1600" b="1" dirty="0">
                <a:solidFill>
                  <a:schemeClr val="accent5"/>
                </a:solidFill>
              </a:rPr>
              <a:t>(</a:t>
            </a:r>
            <a:r>
              <a:rPr lang="en-GB" sz="1600" b="1" dirty="0" err="1">
                <a:solidFill>
                  <a:schemeClr val="accent5"/>
                </a:solidFill>
              </a:rPr>
              <a:t>syst</a:t>
            </a:r>
            <a:r>
              <a:rPr lang="en-GB" sz="1600" b="1" dirty="0">
                <a:solidFill>
                  <a:schemeClr val="accent5"/>
                </a:solidFill>
              </a:rPr>
              <a:t> T errors)</a:t>
            </a:r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8133C9CD-7DD5-B9A8-2957-742B27A3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4816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Static Heat Loads (3)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Flowmeter + Enthalpic difference (circuit)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7F94A-2DCA-0D13-756B-6455C5F56F8F}"/>
              </a:ext>
            </a:extLst>
          </p:cNvPr>
          <p:cNvSpPr/>
          <p:nvPr/>
        </p:nvSpPr>
        <p:spPr>
          <a:xfrm>
            <a:off x="7991061" y="4194312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7CF42-668F-314A-188E-EA8CE3DF6F07}"/>
              </a:ext>
            </a:extLst>
          </p:cNvPr>
          <p:cNvSpPr/>
          <p:nvPr/>
        </p:nvSpPr>
        <p:spPr>
          <a:xfrm>
            <a:off x="8509221" y="2142128"/>
            <a:ext cx="608275" cy="308113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65B4E-8405-334A-A785-705377EDD64B}"/>
              </a:ext>
            </a:extLst>
          </p:cNvPr>
          <p:cNvSpPr/>
          <p:nvPr/>
        </p:nvSpPr>
        <p:spPr>
          <a:xfrm>
            <a:off x="10926285" y="1736744"/>
            <a:ext cx="608275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F7839B-3AAE-4D03-BB29-F9144B4CD4A9}"/>
              </a:ext>
            </a:extLst>
          </p:cNvPr>
          <p:cNvSpPr/>
          <p:nvPr/>
        </p:nvSpPr>
        <p:spPr>
          <a:xfrm>
            <a:off x="7934993" y="3751244"/>
            <a:ext cx="322039" cy="507076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FA89F7-57BF-0349-45B9-9BEF95ABD171}"/>
              </a:ext>
            </a:extLst>
          </p:cNvPr>
          <p:cNvSpPr/>
          <p:nvPr/>
        </p:nvSpPr>
        <p:spPr>
          <a:xfrm>
            <a:off x="8114300" y="2826537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256FA7-1C49-43FE-5C91-799C1034612D}"/>
              </a:ext>
            </a:extLst>
          </p:cNvPr>
          <p:cNvSpPr/>
          <p:nvPr/>
        </p:nvSpPr>
        <p:spPr>
          <a:xfrm>
            <a:off x="8704017" y="2846154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9E9BF2-3B87-09B8-2CF2-8AC29FBB4DEF}"/>
              </a:ext>
            </a:extLst>
          </p:cNvPr>
          <p:cNvSpPr/>
          <p:nvPr/>
        </p:nvSpPr>
        <p:spPr>
          <a:xfrm>
            <a:off x="8704016" y="2502443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63FA45-952E-DD57-22D5-BF19E3722EDB}"/>
              </a:ext>
            </a:extLst>
          </p:cNvPr>
          <p:cNvSpPr/>
          <p:nvPr/>
        </p:nvSpPr>
        <p:spPr>
          <a:xfrm>
            <a:off x="7690104" y="2450241"/>
            <a:ext cx="585215" cy="356681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23A140-C6E9-E92F-52D3-E1E9F52422D0}"/>
              </a:ext>
            </a:extLst>
          </p:cNvPr>
          <p:cNvSpPr/>
          <p:nvPr/>
        </p:nvSpPr>
        <p:spPr>
          <a:xfrm>
            <a:off x="8688036" y="4140093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58A94A-DBF5-6515-4CAE-8350D6086348}"/>
              </a:ext>
            </a:extLst>
          </p:cNvPr>
          <p:cNvSpPr/>
          <p:nvPr/>
        </p:nvSpPr>
        <p:spPr>
          <a:xfrm>
            <a:off x="9353282" y="4308699"/>
            <a:ext cx="322039" cy="308113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7361D20-2F74-A91C-5E2C-EACBAA949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50863" y="1304926"/>
            <a:ext cx="3188850" cy="2268538"/>
          </a:xfrm>
          <a:noFill/>
          <a:ln w="15875">
            <a:solidFill>
              <a:schemeClr val="accent1"/>
            </a:solidFill>
          </a:ln>
        </p:spPr>
      </p:pic>
      <p:pic>
        <p:nvPicPr>
          <p:cNvPr id="23" name="Content Placeholder 21">
            <a:extLst>
              <a:ext uri="{FF2B5EF4-FFF2-40B4-BE49-F238E27FC236}">
                <a16:creationId xmlns:a16="http://schemas.microsoft.com/office/drawing/2014/main" id="{7DF0013E-CC78-BBFB-84E1-903183AD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39674" y="1304925"/>
            <a:ext cx="3048489" cy="226853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24" name="Content Placeholder 21">
            <a:extLst>
              <a:ext uri="{FF2B5EF4-FFF2-40B4-BE49-F238E27FC236}">
                <a16:creationId xmlns:a16="http://schemas.microsoft.com/office/drawing/2014/main" id="{CB12EEA3-0C40-7402-2E7B-41FE0658F0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8434" y="3749040"/>
            <a:ext cx="6317328" cy="263271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AE8C6-D6F0-2CBF-1B3D-E31A19E257B3}"/>
              </a:ext>
            </a:extLst>
          </p:cNvPr>
          <p:cNvSpPr/>
          <p:nvPr/>
        </p:nvSpPr>
        <p:spPr>
          <a:xfrm>
            <a:off x="6452884" y="5023883"/>
            <a:ext cx="394483" cy="164805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6138B8-D170-2DF7-EF61-22C524FBFE1E}"/>
              </a:ext>
            </a:extLst>
          </p:cNvPr>
          <p:cNvSpPr/>
          <p:nvPr/>
        </p:nvSpPr>
        <p:spPr>
          <a:xfrm>
            <a:off x="6456428" y="5973725"/>
            <a:ext cx="394483" cy="408025"/>
          </a:xfrm>
          <a:prstGeom prst="ellipse">
            <a:avLst/>
          </a:prstGeom>
          <a:noFill/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ADCBB-8722-6CEF-0B28-2E7B8DADD455}"/>
              </a:ext>
            </a:extLst>
          </p:cNvPr>
          <p:cNvSpPr/>
          <p:nvPr/>
        </p:nvSpPr>
        <p:spPr>
          <a:xfrm>
            <a:off x="606056" y="6060558"/>
            <a:ext cx="1047306" cy="276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EH= 24.9 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418586-7174-A83E-7B73-1B225129C671}"/>
              </a:ext>
            </a:extLst>
          </p:cNvPr>
          <p:cNvSpPr/>
          <p:nvPr/>
        </p:nvSpPr>
        <p:spPr>
          <a:xfrm>
            <a:off x="715658" y="1466273"/>
            <a:ext cx="1520238" cy="2107190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ED9FD3-3E73-9324-4A14-841919BD7C30}"/>
              </a:ext>
            </a:extLst>
          </p:cNvPr>
          <p:cNvSpPr/>
          <p:nvPr/>
        </p:nvSpPr>
        <p:spPr>
          <a:xfrm>
            <a:off x="5693735" y="3827721"/>
            <a:ext cx="350874" cy="398721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159CE4-AD8C-EC5B-8A99-0EC64B46E3F0}"/>
              </a:ext>
            </a:extLst>
          </p:cNvPr>
          <p:cNvSpPr/>
          <p:nvPr/>
        </p:nvSpPr>
        <p:spPr>
          <a:xfrm>
            <a:off x="5298559" y="3825949"/>
            <a:ext cx="350874" cy="398721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29639F-4222-28EB-C7D2-CA9C28E8C4F0}"/>
              </a:ext>
            </a:extLst>
          </p:cNvPr>
          <p:cNvSpPr/>
          <p:nvPr/>
        </p:nvSpPr>
        <p:spPr>
          <a:xfrm>
            <a:off x="5303875" y="4389474"/>
            <a:ext cx="350874" cy="772633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17E4C6-8715-A310-7C46-F1385D7790CD}"/>
              </a:ext>
            </a:extLst>
          </p:cNvPr>
          <p:cNvSpPr/>
          <p:nvPr/>
        </p:nvSpPr>
        <p:spPr>
          <a:xfrm>
            <a:off x="5691963" y="5341088"/>
            <a:ext cx="350874" cy="398721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5530CA-C0C3-AE34-4126-B4CB1FD921E8}"/>
              </a:ext>
            </a:extLst>
          </p:cNvPr>
          <p:cNvSpPr/>
          <p:nvPr/>
        </p:nvSpPr>
        <p:spPr>
          <a:xfrm>
            <a:off x="5291471" y="5334000"/>
            <a:ext cx="350874" cy="398721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3BE582-2D47-941C-13A8-2870643E36A7}"/>
              </a:ext>
            </a:extLst>
          </p:cNvPr>
          <p:cNvSpPr/>
          <p:nvPr/>
        </p:nvSpPr>
        <p:spPr>
          <a:xfrm>
            <a:off x="5295015" y="5983029"/>
            <a:ext cx="350874" cy="398721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33C6A8-94B6-02FD-CED7-78CB76F7C895}"/>
              </a:ext>
            </a:extLst>
          </p:cNvPr>
          <p:cNvSpPr/>
          <p:nvPr/>
        </p:nvSpPr>
        <p:spPr>
          <a:xfrm>
            <a:off x="5679558" y="5983029"/>
            <a:ext cx="350874" cy="398721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ED8F0E-FF6F-57AA-244C-74C2CFCA80A7}"/>
              </a:ext>
            </a:extLst>
          </p:cNvPr>
          <p:cNvSpPr/>
          <p:nvPr/>
        </p:nvSpPr>
        <p:spPr>
          <a:xfrm>
            <a:off x="2296025" y="1737670"/>
            <a:ext cx="578698" cy="980478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atshållare för innehåll 6">
            <a:extLst>
              <a:ext uri="{FF2B5EF4-FFF2-40B4-BE49-F238E27FC236}">
                <a16:creationId xmlns:a16="http://schemas.microsoft.com/office/drawing/2014/main" id="{3732DBA2-62A1-C3B2-27AE-71A91D5AE688}"/>
              </a:ext>
            </a:extLst>
          </p:cNvPr>
          <p:cNvSpPr txBox="1">
            <a:spLocks/>
          </p:cNvSpPr>
          <p:nvPr/>
        </p:nvSpPr>
        <p:spPr>
          <a:xfrm>
            <a:off x="7072438" y="41098"/>
            <a:ext cx="4820371" cy="231368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accent5"/>
                </a:solidFill>
              </a:rPr>
              <a:t>- Bath T discrepancy</a:t>
            </a:r>
            <a:br>
              <a:rPr lang="en-GB" sz="1600" b="1" dirty="0">
                <a:solidFill>
                  <a:srgbClr val="00B0F0"/>
                </a:solidFill>
              </a:rPr>
            </a:br>
            <a:r>
              <a:rPr lang="en-GB" sz="1600" b="1" dirty="0">
                <a:solidFill>
                  <a:schemeClr val="accent5"/>
                </a:solidFill>
              </a:rPr>
              <a:t>- Redundant sensors discrepancy</a:t>
            </a:r>
            <a:br>
              <a:rPr lang="en-GB" sz="1600" b="1" dirty="0">
                <a:solidFill>
                  <a:srgbClr val="00B0F0"/>
                </a:solidFill>
              </a:rPr>
            </a:br>
            <a:r>
              <a:rPr lang="en-GB" sz="1600" b="1" dirty="0">
                <a:solidFill>
                  <a:schemeClr val="accent5"/>
                </a:solidFill>
              </a:rPr>
              <a:t>- JT efficiency (liquid/vapor fraction)</a:t>
            </a:r>
            <a:b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b="1" dirty="0">
                <a:solidFill>
                  <a:schemeClr val="accent6"/>
                </a:solidFill>
              </a:rPr>
              <a:t>- HX heat balance</a:t>
            </a:r>
            <a:br>
              <a:rPr lang="en-GB" sz="1600" b="1" dirty="0">
                <a:solidFill>
                  <a:schemeClr val="accent6"/>
                </a:solidFill>
              </a:rPr>
            </a:br>
            <a:r>
              <a:rPr lang="en-GB" sz="1600" b="1" dirty="0">
                <a:solidFill>
                  <a:schemeClr val="accent1"/>
                </a:solidFill>
              </a:rPr>
              <a:t>- Heat Loads  </a:t>
            </a:r>
            <a:r>
              <a:rPr lang="en-GB" sz="1600" b="1" dirty="0">
                <a:solidFill>
                  <a:schemeClr val="accent5"/>
                </a:solidFill>
              </a:rPr>
              <a:t>(</a:t>
            </a:r>
            <a:r>
              <a:rPr lang="en-GB" sz="1600" b="1" dirty="0" err="1">
                <a:solidFill>
                  <a:schemeClr val="accent5"/>
                </a:solidFill>
              </a:rPr>
              <a:t>syst</a:t>
            </a:r>
            <a:r>
              <a:rPr lang="en-GB" sz="1600" b="1" dirty="0">
                <a:solidFill>
                  <a:schemeClr val="accent5"/>
                </a:solidFill>
              </a:rPr>
              <a:t> T errors)</a:t>
            </a:r>
          </a:p>
        </p:txBody>
      </p:sp>
      <p:sp>
        <p:nvSpPr>
          <p:cNvPr id="33" name="Platshållare för sidfot 5">
            <a:extLst>
              <a:ext uri="{FF2B5EF4-FFF2-40B4-BE49-F238E27FC236}">
                <a16:creationId xmlns:a16="http://schemas.microsoft.com/office/drawing/2014/main" id="{143C8523-87D2-05E9-F9D7-87DAE3DF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HEAT LOADS MEASUREMENTS AT ESS | NUNO ELIAS | TTC2023</a:t>
            </a:r>
          </a:p>
        </p:txBody>
      </p:sp>
    </p:spTree>
    <p:extLst>
      <p:ext uri="{BB962C8B-B14F-4D97-AF65-F5344CB8AC3E}">
        <p14:creationId xmlns:p14="http://schemas.microsoft.com/office/powerpoint/2010/main" val="23039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 Presentation1" id="{984E15BE-6292-3B46-9A6D-70F45E114399}" vid="{A3C96E52-0939-9547-8548-8BFE039E44A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11231</TotalTime>
  <Words>1785</Words>
  <Application>Microsoft Macintosh PowerPoint</Application>
  <PresentationFormat>Widescreen</PresentationFormat>
  <Paragraphs>311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 Math</vt:lpstr>
      <vt:lpstr>Segoe UI</vt:lpstr>
      <vt:lpstr>Segoe UI Light</vt:lpstr>
      <vt:lpstr>Segoe UI Semibold</vt:lpstr>
      <vt:lpstr>Symbol</vt:lpstr>
      <vt:lpstr>Wingdings</vt:lpstr>
      <vt:lpstr>Office-tema</vt:lpstr>
      <vt:lpstr>PowerPoint Presentation</vt:lpstr>
      <vt:lpstr>Methods and results of heat load measurements (static/dynamic), valid for test stands cryomodules installed in the linac at ESS  CM Heat Load Measurements at ESS</vt:lpstr>
      <vt:lpstr>Agenda</vt:lpstr>
      <vt:lpstr>ESS Elliptical Cryomodule at TS2(simple)</vt:lpstr>
      <vt:lpstr>Static Heat Loads (1) </vt:lpstr>
      <vt:lpstr>Static Heat Loads (2) </vt:lpstr>
      <vt:lpstr>Static Heat Loads (3) </vt:lpstr>
      <vt:lpstr>Static Heat Loads (3) </vt:lpstr>
      <vt:lpstr>Static Heat Loads (3) </vt:lpstr>
      <vt:lpstr>Static Heat Loads (4) </vt:lpstr>
      <vt:lpstr>Static Heat Loads (4) </vt:lpstr>
      <vt:lpstr>Static Heat Loads (4) </vt:lpstr>
      <vt:lpstr>Static Heat Loads (4) </vt:lpstr>
      <vt:lpstr>Static Heat Loads (4) </vt:lpstr>
      <vt:lpstr>Static Heat Loads (4) </vt:lpstr>
      <vt:lpstr>Static Heat Loads (summary) </vt:lpstr>
      <vt:lpstr>Dynamic Heat Loads (1)</vt:lpstr>
      <vt:lpstr>Dynamic Heat Loads (1)</vt:lpstr>
      <vt:lpstr>Dynamic Heat Loads (1)</vt:lpstr>
      <vt:lpstr>Error quantification ≈ @SHL=20W </vt:lpstr>
      <vt:lpstr>Summary of measured heat loads</vt:lpstr>
      <vt:lpstr>Instrumentation and Acquisition</vt:lpstr>
      <vt:lpstr>Presentation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</cp:revision>
  <cp:lastPrinted>2019-03-08T10:27:30Z</cp:lastPrinted>
  <dcterms:created xsi:type="dcterms:W3CDTF">2023-11-13T13:26:08Z</dcterms:created>
  <dcterms:modified xsi:type="dcterms:W3CDTF">2023-12-06T21:08:42Z</dcterms:modified>
</cp:coreProperties>
</file>