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18"/>
  </p:notesMasterIdLst>
  <p:sldIdLst>
    <p:sldId id="357" r:id="rId3"/>
    <p:sldId id="388" r:id="rId4"/>
    <p:sldId id="371" r:id="rId5"/>
    <p:sldId id="380" r:id="rId6"/>
    <p:sldId id="379" r:id="rId7"/>
    <p:sldId id="381" r:id="rId8"/>
    <p:sldId id="368" r:id="rId9"/>
    <p:sldId id="382" r:id="rId10"/>
    <p:sldId id="373" r:id="rId11"/>
    <p:sldId id="346" r:id="rId12"/>
    <p:sldId id="374" r:id="rId13"/>
    <p:sldId id="383" r:id="rId14"/>
    <p:sldId id="385" r:id="rId15"/>
    <p:sldId id="386" r:id="rId16"/>
    <p:sldId id="39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4" pitchFamily="34" charset="0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8BA90-2A03-1A47-9CE3-C5AD862D8AE4}" v="835" dt="2023-12-01T00:32:41.835"/>
    <p1510:client id="{B0229A24-3A1D-0D40-80A0-E0FF1DF6132A}" v="1772" dt="2023-12-06T04:18:33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lac.sharepoint.com/sites/lcls/lcls-2/cryogenic/cryop/A-%20PROJECT%20DOCUMENTATION/21-ST-P/HRS.00.00.ST-SLAC-C1%20LINAC%20CM%20Static%20Heat%20Load%20(DRAFT)/HRS.00.00-ST-SLAC-C1-LINAC%20CM%20Static%20Heat%20Load%20(DRAFT)_2022-06-29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</a:t>
            </a:r>
            <a:r>
              <a:rPr lang="en-US" sz="1400" b="0" i="0" u="none" strike="noStrike" baseline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 dL/dt  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dl/dt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Sheet1!$B$4:$B$8</c:f>
              <c:numCache>
                <c:formatCode>General</c:formatCode>
                <c:ptCount val="5"/>
                <c:pt idx="0">
                  <c:v>80</c:v>
                </c:pt>
                <c:pt idx="1">
                  <c:v>60</c:v>
                </c:pt>
                <c:pt idx="2">
                  <c:v>40</c:v>
                </c:pt>
                <c:pt idx="3">
                  <c:v>20</c:v>
                </c:pt>
                <c:pt idx="4">
                  <c:v>0</c:v>
                </c:pt>
              </c:numCache>
            </c:numRef>
          </c:xVal>
          <c:yVal>
            <c:numRef>
              <c:f>Sheet1!$C$4:$C$8</c:f>
              <c:numCache>
                <c:formatCode>General</c:formatCode>
                <c:ptCount val="5"/>
                <c:pt idx="0">
                  <c:v>31</c:v>
                </c:pt>
                <c:pt idx="1">
                  <c:v>23.7</c:v>
                </c:pt>
                <c:pt idx="2">
                  <c:v>16.399999999999999</c:v>
                </c:pt>
                <c:pt idx="3">
                  <c:v>9.1999999999999993</c:v>
                </c:pt>
                <c:pt idx="4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28-8C47-87CF-35ED08344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5837872"/>
        <c:axId val="1435837040"/>
      </c:scatterChart>
      <c:valAx>
        <c:axId val="143583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Heater</a:t>
                </a:r>
                <a:r>
                  <a:rPr lang="en-US" baseline="0"/>
                  <a:t>, W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837040"/>
        <c:crosses val="autoZero"/>
        <c:crossBetween val="midCat"/>
      </c:valAx>
      <c:valAx>
        <c:axId val="143583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dL/dt, %/</a:t>
                </a:r>
                <a:r>
                  <a:rPr lang="en-US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hr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c:rich>
          </c:tx>
          <c:layout>
            <c:manualLayout>
              <c:xMode val="edge"/>
              <c:yMode val="edge"/>
              <c:x val="2.6402640264026403E-2"/>
              <c:y val="0.373997514966677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837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Average DS and US </a:t>
            </a:r>
            <a:r>
              <a:rPr lang="en-US" err="1"/>
              <a:t>dLL</a:t>
            </a:r>
            <a:r>
              <a:rPr lang="en-US"/>
              <a:t>/dt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>
                <a:effectLst/>
                <a:latin typeface="Arial"/>
                <a:ea typeface="Calibri" panose="020F0502020204030204" pitchFamily="34" charset="0"/>
                <a:sym typeface="Wingdings" panose="05000000000000000000" pitchFamily="2" charset="2"/>
              </a:rPr>
              <a:t>For CM static heat load the JT valve was closed.  So the latent heat of 23 J/g works fine for converting g/s to W.</a:t>
            </a:r>
          </a:p>
          <a:p>
            <a:pPr marL="0" marR="0" indent="0">
              <a:spcBef>
                <a:spcPts val="200"/>
              </a:spcBef>
              <a:spcAft>
                <a:spcPts val="200"/>
              </a:spcAft>
              <a:buNone/>
            </a:pPr>
            <a:endParaRPr lang="en-US" sz="1200">
              <a:effectLst/>
              <a:latin typeface="Arial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0" marR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>
                <a:effectLst/>
                <a:latin typeface="Arial"/>
                <a:ea typeface="Calibri" panose="020F0502020204030204" pitchFamily="34" charset="0"/>
                <a:sym typeface="Wingdings" panose="05000000000000000000" pitchFamily="2" charset="2"/>
              </a:rPr>
              <a:t>If the JT valve is open, the conversion factor from g/s to Watts should consider the effect of flash (vapor production downstream of the valve)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85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CMs had leaky CD valves, which prevented measurement. Expected error ~10%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4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5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Low heat load calibrations took a minimum of 5 hours and had corrections as high as 50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43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Higher heat loads allow for full calibration in as little as an hour with corrections as small as 10^-2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 cavity measurement required new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03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Validation of benefits of degaussing strengthened case for it being standard part of CM installation</a:t>
            </a:r>
          </a:p>
          <a:p>
            <a:r>
              <a:rPr lang="en-US"/>
              <a:t>Almost fully automated</a:t>
            </a:r>
          </a:p>
          <a:p>
            <a:r>
              <a:rPr lang="en-US"/>
              <a:t>15-20%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ccelconf.web.cern.ch/srf2023/papers/mopmb090.pdf" TargetMode="Externa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305669-B48D-9440-A4B5-C29D87F14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647264"/>
            <a:ext cx="6237515" cy="22465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Heat Load Measurements at LCLS-II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9C3E1-E26F-0C4C-AB52-48CDCAC87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2903265"/>
            <a:ext cx="6237514" cy="5054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02CE4-869C-0946-9076-1CBCDE667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Lisa Zacarias, SRF Engineer, SC </a:t>
            </a:r>
            <a:r>
              <a:rPr lang="en-US" err="1"/>
              <a:t>Linac</a:t>
            </a:r>
            <a:r>
              <a:rPr lang="en-US"/>
              <a:t> Physics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F037B-51D3-9E4B-A694-AE3392882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Presented to the TESLA Technology Collaboration (TTC) on Dec 6, 2023</a:t>
            </a:r>
          </a:p>
        </p:txBody>
      </p:sp>
      <p:pic>
        <p:nvPicPr>
          <p:cNvPr id="8" name="Picture Placeholder 7" descr="A picture containing text, indoor, warehouse, subway&#10;&#10;Description automatically generated">
            <a:extLst>
              <a:ext uri="{FF2B5EF4-FFF2-40B4-BE49-F238E27FC236}">
                <a16:creationId xmlns:a16="http://schemas.microsoft.com/office/drawing/2014/main" id="{49F096AC-BFE4-5E46-8207-10EF2F986C1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0600" y="0"/>
            <a:ext cx="4851400" cy="5864225"/>
          </a:xfrm>
        </p:spPr>
      </p:pic>
    </p:spTree>
    <p:extLst>
      <p:ext uri="{BB962C8B-B14F-4D97-AF65-F5344CB8AC3E}">
        <p14:creationId xmlns:p14="http://schemas.microsoft.com/office/powerpoint/2010/main" val="382842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D4166-DD8F-094E-A9F2-D7454878C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1082C-5E2E-B245-987E-D01772D72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8D9736-05E6-F642-BB38-1B0A660F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Calibrations</a:t>
            </a:r>
          </a:p>
        </p:txBody>
      </p:sp>
      <p:pic>
        <p:nvPicPr>
          <p:cNvPr id="30" name="Picture Placeholder 29" descr="A graph of different colors&#10;&#10;Description automatically generated">
            <a:extLst>
              <a:ext uri="{FF2B5EF4-FFF2-40B4-BE49-F238E27FC236}">
                <a16:creationId xmlns:a16="http://schemas.microsoft.com/office/drawing/2014/main" id="{59D3D175-A26C-6012-E655-060DDA3A73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3198" r="-13198"/>
          <a:stretch/>
        </p:blipFill>
        <p:spPr>
          <a:xfrm>
            <a:off x="800100" y="1107622"/>
            <a:ext cx="5143050" cy="3190048"/>
          </a:xfrm>
        </p:spPr>
      </p:pic>
      <p:pic>
        <p:nvPicPr>
          <p:cNvPr id="32" name="Picture Placeholder 31" descr="A graph of a liquid level&#10;&#10;Description automatically generated">
            <a:extLst>
              <a:ext uri="{FF2B5EF4-FFF2-40B4-BE49-F238E27FC236}">
                <a16:creationId xmlns:a16="http://schemas.microsoft.com/office/drawing/2014/main" id="{7CF9F0CD-7A3E-AD71-929D-7962A33C4D2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3"/>
          <a:srcRect l="-9339" r="-9339"/>
          <a:stretch/>
        </p:blipFill>
        <p:spPr/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 Placeholder 3">
                <a:extLst>
                  <a:ext uri="{FF2B5EF4-FFF2-40B4-BE49-F238E27FC236}">
                    <a16:creationId xmlns:a16="http://schemas.microsoft.com/office/drawing/2014/main" id="{AE38B2CF-E6DA-C08E-0A6B-33432B04ABA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800100" y="4955452"/>
                <a:ext cx="5143050" cy="1102433"/>
              </a:xfrm>
            </p:spPr>
            <p:txBody>
              <a:bodyPr anchor="t"/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Measurement heat loads applied </a:t>
                </a:r>
                <a:r>
                  <a:rPr lang="en-US" i="1"/>
                  <a:t>on top of </a:t>
                </a:r>
                <a:r>
                  <a:rPr lang="en-US"/>
                  <a:t>baseline 48 W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Linear regression “calibration curve” represents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𝑑𝐿𝐿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𝑑𝑖𝑠𝑠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Y intercept subtracted out as heat load correction</a:t>
                </a:r>
              </a:p>
            </p:txBody>
          </p:sp>
        </mc:Choice>
        <mc:Fallback>
          <p:sp>
            <p:nvSpPr>
              <p:cNvPr id="38" name="Text Placeholder 3">
                <a:extLst>
                  <a:ext uri="{FF2B5EF4-FFF2-40B4-BE49-F238E27FC236}">
                    <a16:creationId xmlns:a16="http://schemas.microsoft.com/office/drawing/2014/main" id="{AE38B2CF-E6DA-C08E-0A6B-33432B04A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800100" y="4955452"/>
                <a:ext cx="5143050" cy="1102433"/>
              </a:xfrm>
              <a:blipFill>
                <a:blip r:embed="rId4"/>
                <a:stretch>
                  <a:fillRect l="-1966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8729E6E-CEE5-1F54-7C89-088BB144F2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100" y="4482939"/>
            <a:ext cx="5143050" cy="398482"/>
          </a:xfrm>
        </p:spPr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F4E2F2EF-B77F-04FB-70D3-B01ECD16B2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422" y="4955452"/>
            <a:ext cx="5143050" cy="1102433"/>
          </a:xfrm>
        </p:spPr>
        <p:txBody>
          <a:bodyPr anchor="t"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Single cavity heat loads cost time and accuracy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Now measure full cryomodule instead of single cavities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16DA172-045B-9F10-08C1-2C3675F482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422" y="4482939"/>
            <a:ext cx="5143050" cy="398482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281243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D4166-DD8F-094E-A9F2-D7454878C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1082C-5E2E-B245-987E-D01772D72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8D9736-05E6-F642-BB38-1B0A660F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Calibrations</a:t>
            </a:r>
          </a:p>
        </p:txBody>
      </p:sp>
      <p:pic>
        <p:nvPicPr>
          <p:cNvPr id="16" name="Picture Placeholder 15" descr="A graph of a liquid level&#10;&#10;Description automatically generated">
            <a:extLst>
              <a:ext uri="{FF2B5EF4-FFF2-40B4-BE49-F238E27FC236}">
                <a16:creationId xmlns:a16="http://schemas.microsoft.com/office/drawing/2014/main" id="{D0E2F0F4-3262-6455-9DF8-509AD92AB0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4650" r="-14650"/>
          <a:stretch/>
        </p:blipFill>
        <p:spPr/>
      </p:pic>
      <p:pic>
        <p:nvPicPr>
          <p:cNvPr id="20" name="Picture Placeholder 19" descr="A graph of a liquid level&#10;&#10;Description automatically generated">
            <a:extLst>
              <a:ext uri="{FF2B5EF4-FFF2-40B4-BE49-F238E27FC236}">
                <a16:creationId xmlns:a16="http://schemas.microsoft.com/office/drawing/2014/main" id="{06FCE2A5-8B8B-2CDD-4269-EE9B3BD82B3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4"/>
          <a:srcRect l="-11063" r="-11063"/>
          <a:stretch/>
        </p:blipFill>
        <p:spPr/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3">
                <a:extLst>
                  <a:ext uri="{FF2B5EF4-FFF2-40B4-BE49-F238E27FC236}">
                    <a16:creationId xmlns:a16="http://schemas.microsoft.com/office/drawing/2014/main" id="{9080EDED-979E-1FE3-B5D0-7DFBF3DF816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800100" y="4955452"/>
                <a:ext cx="5143050" cy="1102433"/>
              </a:xfrm>
            </p:spPr>
            <p:txBody>
              <a:bodyPr anchor="t"/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Measurement heat loads applied </a:t>
                </a:r>
                <a:r>
                  <a:rPr lang="en-US" i="1"/>
                  <a:t>on top of </a:t>
                </a:r>
                <a:r>
                  <a:rPr lang="en-US"/>
                  <a:t>baseline 48 W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Linear regression “calibration curve” represents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𝑑𝐿𝐿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𝑑𝑖𝑠𝑠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Y intercept subtracted out as heat load correction</a:t>
                </a:r>
              </a:p>
            </p:txBody>
          </p:sp>
        </mc:Choice>
        <mc:Fallback>
          <p:sp>
            <p:nvSpPr>
              <p:cNvPr id="11" name="Text Placeholder 3">
                <a:extLst>
                  <a:ext uri="{FF2B5EF4-FFF2-40B4-BE49-F238E27FC236}">
                    <a16:creationId xmlns:a16="http://schemas.microsoft.com/office/drawing/2014/main" id="{9080EDED-979E-1FE3-B5D0-7DFBF3DF81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800100" y="4955452"/>
                <a:ext cx="5143050" cy="1102433"/>
              </a:xfrm>
              <a:blipFill>
                <a:blip r:embed="rId5"/>
                <a:stretch>
                  <a:fillRect l="-1966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254C734-CE6B-CE60-6677-9EBCC13948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100" y="4482939"/>
            <a:ext cx="5143050" cy="398482"/>
          </a:xfrm>
        </p:spPr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E432FF-BBB3-0E17-380B-1124C7FF1A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422" y="4955452"/>
            <a:ext cx="5143050" cy="1102433"/>
          </a:xfrm>
        </p:spPr>
        <p:txBody>
          <a:bodyPr anchor="t"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Single cavity heat loads cost time and accuracy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Now measure full cryomodule instead of single cavities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E2928C8-724A-93A1-F77B-4A8335CC0D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422" y="4482939"/>
            <a:ext cx="5143050" cy="398482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703221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aph of a liquid level&#10;&#10;Description automatically generated">
            <a:extLst>
              <a:ext uri="{FF2B5EF4-FFF2-40B4-BE49-F238E27FC236}">
                <a16:creationId xmlns:a16="http://schemas.microsoft.com/office/drawing/2014/main" id="{B230EAF5-D661-1129-8E27-98DC0418E3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3085" r="-13085"/>
          <a:stretch/>
        </p:blipFill>
        <p:spPr>
          <a:xfrm>
            <a:off x="800100" y="1041520"/>
            <a:ext cx="5143050" cy="3190048"/>
          </a:xfrm>
        </p:spPr>
      </p:pic>
      <p:pic>
        <p:nvPicPr>
          <p:cNvPr id="14" name="Picture Placeholder 13" descr="A graph of a graph with a red line and blue dots&#10;&#10;Description automatically generated">
            <a:extLst>
              <a:ext uri="{FF2B5EF4-FFF2-40B4-BE49-F238E27FC236}">
                <a16:creationId xmlns:a16="http://schemas.microsoft.com/office/drawing/2014/main" id="{41715F69-6FAD-F17C-BBAA-2E7A20BA8CEB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4"/>
          <a:srcRect l="-6217" r="-6217"/>
          <a:stretch/>
        </p:blipFill>
        <p:spPr>
          <a:xfrm>
            <a:off x="6229939" y="1041518"/>
            <a:ext cx="5123861" cy="3190049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ED1DEED-D1FA-02AE-4B48-1A64BCBE9B4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800100" y="4713078"/>
                <a:ext cx="5143050" cy="1514661"/>
              </a:xfrm>
            </p:spPr>
            <p:txBody>
              <a:bodyPr/>
              <a:lstStyle/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/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ED1DEED-D1FA-02AE-4B48-1A64BCBE9B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800100" y="4713078"/>
                <a:ext cx="5143050" cy="1514661"/>
              </a:xfrm>
              <a:blipFill>
                <a:blip r:embed="rId5"/>
                <a:stretch>
                  <a:fillRect l="-196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70355-CB3C-7ACB-1C00-CE9F20BF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100" y="4240565"/>
            <a:ext cx="5143050" cy="398482"/>
          </a:xfrm>
        </p:spPr>
        <p:txBody>
          <a:bodyPr/>
          <a:lstStyle/>
          <a:p>
            <a:r>
              <a:rPr lang="en-US"/>
              <a:t>Effective Q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C77716-851B-E5DF-1457-683D939BEC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422" y="4713078"/>
            <a:ext cx="5143050" cy="11024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Calibration used significantly impacted measured heat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Introduced secondary 80 W heater measurement to account for drift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37CAE6-18FA-8684-6991-A2C3D2C3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422" y="4240565"/>
            <a:ext cx="5143050" cy="398482"/>
          </a:xfrm>
        </p:spPr>
        <p:txBody>
          <a:bodyPr/>
          <a:lstStyle/>
          <a:p>
            <a:r>
              <a:rPr lang="en-US"/>
              <a:t>Drift</a:t>
            </a:r>
          </a:p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0FD67-8DD7-896D-9EAB-9E0414153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311EB-CD98-0AE2-D5F1-A59293C66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C4E9809-A7A0-02B9-7AAE-DDBE88BE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005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506B8D3-93EA-3906-0D10-89A3EF63A4FA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 anchor="ctr"/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Heat load with all cavities except cavity </a:t>
                </a:r>
                <a:r>
                  <a:rPr lang="en-US" i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</a:t>
                </a:r>
                <a:r>
                  <a:rPr lang="en-US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on</a:t>
                </a:r>
              </a:p>
              <a:p>
                <a:pPr marL="752475" lvl="1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Heat load from each cavity alone</a:t>
                </a:r>
              </a:p>
              <a:p>
                <a:pPr marL="752475" lvl="1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Cavity on/off status during measurement</a:t>
                </a:r>
              </a:p>
              <a:p>
                <a:pPr marL="752475" lvl="1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en-US" dirty="0"/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506B8D3-93EA-3906-0D10-89A3EF63A4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2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66B7F-24D8-F5D0-5AB3-A0BDC85032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9"/>
            <a:ext cx="5157788" cy="12834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time intensive, used 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Cavities dissipating &lt; 4 W fall within noise</a:t>
            </a:r>
          </a:p>
          <a:p>
            <a:pPr marL="752475" lvl="1" indent="-285750"/>
            <a:r>
              <a:rPr lang="en-US" dirty="0"/>
              <a:t>Very large error bars</a:t>
            </a:r>
          </a:p>
          <a:p>
            <a:pPr marL="752475" lvl="1" indent="-285750"/>
            <a:endParaRPr lang="en-US" dirty="0"/>
          </a:p>
          <a:p>
            <a:pPr marL="285750" indent="-28575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FF2A6-0B2C-60FE-ECCF-09CDE286A7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84BBD-DB3A-05A2-19BC-E0EE56F88C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9AED8C-65B0-CBB6-9B76-D5631E6F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Cavity Extraction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1D5E9D-1633-A6B9-20F7-3AAEAF8E0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9F03B4-4CCA-0817-630E-B8A3B4205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FF43BCF-2915-F2B0-A4AA-EB69A6723C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5553931"/>
                  </p:ext>
                </p:extLst>
              </p:nvPr>
            </p:nvGraphicFramePr>
            <p:xfrm>
              <a:off x="6239304" y="2917154"/>
              <a:ext cx="5157790" cy="3175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1558">
                      <a:extLst>
                        <a:ext uri="{9D8B030D-6E8A-4147-A177-3AD203B41FA5}">
                          <a16:colId xmlns:a16="http://schemas.microsoft.com/office/drawing/2014/main" val="3750705380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107831431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4118947022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1951377906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36903695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Cavity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Measured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600"/>
                            <a:t> (W) 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Extracted P (W)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oMath>
                          </a14:m>
                          <a:r>
                            <a:rPr lang="en-US" sz="1600"/>
                            <a:t> (MV)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52338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52.5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11.6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2.4e10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661413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12.9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2.1e10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457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53.1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2.5e10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005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61.3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10.3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3.7e10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99790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53.1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2.5e10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8386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61.5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1.1e11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641462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15.6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408693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FF43BCF-2915-F2B0-A4AA-EB69A6723C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5553931"/>
                  </p:ext>
                </p:extLst>
              </p:nvPr>
            </p:nvGraphicFramePr>
            <p:xfrm>
              <a:off x="6239304" y="2917154"/>
              <a:ext cx="5157790" cy="3175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1558">
                      <a:extLst>
                        <a:ext uri="{9D8B030D-6E8A-4147-A177-3AD203B41FA5}">
                          <a16:colId xmlns:a16="http://schemas.microsoft.com/office/drawing/2014/main" val="3750705380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107831431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4118947022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1951377906"/>
                        </a:ext>
                      </a:extLst>
                    </a:gridCol>
                    <a:gridCol w="1031558">
                      <a:extLst>
                        <a:ext uri="{9D8B030D-6E8A-4147-A177-3AD203B41FA5}">
                          <a16:colId xmlns:a16="http://schemas.microsoft.com/office/drawing/2014/main" val="3690369502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Cavity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000" t="-2174" r="-298780" b="-45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Extracted P (W)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780" t="-2174" r="-100000" b="-45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3704" t="-2174" r="-1235" b="-45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2338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52.5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11.6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2.4e10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661413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12.9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2.1e10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457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53.1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2.5e10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005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61.3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10.3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3.7e10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99790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53.1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2.5e10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8386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61.5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16.6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1.1e11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641462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51.9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15.6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2e10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408693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841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F49310BB-7C36-73B1-425F-23D72BBE34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710" b="5710"/>
          <a:stretch>
            <a:fillRect/>
          </a:stretch>
        </p:blipFill>
        <p:spPr/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B9878313-AC52-DEA0-75B1-DE9DEE6C662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Average machine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/>
                  <a:t> </a:t>
                </a:r>
                <a:r>
                  <a:rPr lang="en-US"/>
                  <a:t>of 2.8e10 e</a:t>
                </a:r>
                <a:r>
                  <a:rPr lang="en-US" sz="1400"/>
                  <a:t>xceeded spec (2.7e10)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Cryomodules degaussed pre-commissioning had highest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/>
                  <a:t> in first round of measurements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1400"/>
                  <a:t>Cryomodules degaussed during downtime saw drastic improvement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B9878313-AC52-DEA0-75B1-DE9DEE6C66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4"/>
                <a:stretch>
                  <a:fillRect l="-1966" t="-1136" b="-19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1B83B-C2B3-A1F0-D15B-8BA8DF62C7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Degaussing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4F50FBF-2AC4-951D-AF95-95F016E01141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PPS error led to sudden revocation of all RF permits</a:t>
                </a:r>
              </a:p>
              <a:p>
                <a:pPr marL="752475" lvl="1" indent="-28575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400"/>
                  <a:t>Dropped from 3.5 GV to 0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err="1"/>
                  <a:t>Cryoplant</a:t>
                </a:r>
                <a:r>
                  <a:rPr lang="en-US"/>
                  <a:t> </a:t>
                </a:r>
                <a:r>
                  <a:rPr lang="en-US" i="1"/>
                  <a:t>did not</a:t>
                </a:r>
                <a:r>
                  <a:rPr lang="en-US"/>
                  <a:t> trip</a:t>
                </a:r>
              </a:p>
              <a:p>
                <a:pPr marL="752475" lvl="1" indent="-28575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400"/>
                  <a:t>Heaters able to use calculated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/>
                  <a:t> to compensate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</a:pPr>
                <a:endParaRPr lang="en-US"/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4F50FBF-2AC4-951D-AF95-95F016E011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5"/>
                <a:stretch>
                  <a:fillRect l="-2217" t="-113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40A59C-B60C-9554-7E81-CFEB8D8500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Stress Test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394F7-E87D-EF6E-2E5F-0FBCBEFE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70A1AC-8B94-39C1-DDB5-6F02949EF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2061AF-2C66-DE14-FC8B-9BAD5AFA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Picture Placeholder 13">
                <a:extLst>
                  <a:ext uri="{FF2B5EF4-FFF2-40B4-BE49-F238E27FC236}">
                    <a16:creationId xmlns:a16="http://schemas.microsoft.com/office/drawing/2014/main" id="{676AAAD2-9B0C-F98E-5514-4A8BB0BE2123}"/>
                  </a:ext>
                </a:extLst>
              </p:cNvPr>
              <p:cNvGraphicFramePr>
                <a:graphicFrameLocks noGrp="1"/>
              </p:cNvGraphicFramePr>
              <p:nvPr>
                <p:ph type="pic" idx="12"/>
                <p:extLst>
                  <p:ext uri="{D42A27DB-BD31-4B8C-83A1-F6EECF244321}">
                    <p14:modId xmlns:p14="http://schemas.microsoft.com/office/powerpoint/2010/main" val="3769293402"/>
                  </p:ext>
                </p:extLst>
              </p:nvPr>
            </p:nvGraphicFramePr>
            <p:xfrm>
              <a:off x="6217920" y="1789668"/>
              <a:ext cx="5162552" cy="1639332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90638">
                      <a:extLst>
                        <a:ext uri="{9D8B030D-6E8A-4147-A177-3AD203B41FA5}">
                          <a16:colId xmlns:a16="http://schemas.microsoft.com/office/drawing/2014/main" val="4044941997"/>
                        </a:ext>
                      </a:extLst>
                    </a:gridCol>
                    <a:gridCol w="1290638">
                      <a:extLst>
                        <a:ext uri="{9D8B030D-6E8A-4147-A177-3AD203B41FA5}">
                          <a16:colId xmlns:a16="http://schemas.microsoft.com/office/drawing/2014/main" val="1320453780"/>
                        </a:ext>
                      </a:extLst>
                    </a:gridCol>
                    <a:gridCol w="1290638">
                      <a:extLst>
                        <a:ext uri="{9D8B030D-6E8A-4147-A177-3AD203B41FA5}">
                          <a16:colId xmlns:a16="http://schemas.microsoft.com/office/drawing/2014/main" val="1965284559"/>
                        </a:ext>
                      </a:extLst>
                    </a:gridCol>
                    <a:gridCol w="1290638">
                      <a:extLst>
                        <a:ext uri="{9D8B030D-6E8A-4147-A177-3AD203B41FA5}">
                          <a16:colId xmlns:a16="http://schemas.microsoft.com/office/drawing/2014/main" val="3753608449"/>
                        </a:ext>
                      </a:extLst>
                    </a:gridCol>
                  </a:tblGrid>
                  <a:tr h="546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Cryomodule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/>
                            <a:t> Before Degauss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/>
                            <a:t> After Degauss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𝒅𝒊𝒔𝒔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/>
                            <a:t> Savings at 16 MV/m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19393107"/>
                      </a:ext>
                    </a:extLst>
                  </a:tr>
                  <a:tr h="546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1.3e10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3.4e10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104 W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1930910"/>
                      </a:ext>
                    </a:extLst>
                  </a:tr>
                  <a:tr h="546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27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1.0e10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2.6e10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134 W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120357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Picture Placeholder 13">
                <a:extLst>
                  <a:ext uri="{FF2B5EF4-FFF2-40B4-BE49-F238E27FC236}">
                    <a16:creationId xmlns:a16="http://schemas.microsoft.com/office/drawing/2014/main" id="{676AAAD2-9B0C-F98E-5514-4A8BB0BE2123}"/>
                  </a:ext>
                </a:extLst>
              </p:cNvPr>
              <p:cNvGraphicFramePr>
                <a:graphicFrameLocks noGrp="1"/>
              </p:cNvGraphicFramePr>
              <p:nvPr>
                <p:ph type="pic" idx="12"/>
                <p:extLst>
                  <p:ext uri="{D42A27DB-BD31-4B8C-83A1-F6EECF244321}">
                    <p14:modId xmlns:p14="http://schemas.microsoft.com/office/powerpoint/2010/main" val="3769293402"/>
                  </p:ext>
                </p:extLst>
              </p:nvPr>
            </p:nvGraphicFramePr>
            <p:xfrm>
              <a:off x="6217920" y="1789668"/>
              <a:ext cx="5162552" cy="1639332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90638">
                      <a:extLst>
                        <a:ext uri="{9D8B030D-6E8A-4147-A177-3AD203B41FA5}">
                          <a16:colId xmlns:a16="http://schemas.microsoft.com/office/drawing/2014/main" val="4044941997"/>
                        </a:ext>
                      </a:extLst>
                    </a:gridCol>
                    <a:gridCol w="1290638">
                      <a:extLst>
                        <a:ext uri="{9D8B030D-6E8A-4147-A177-3AD203B41FA5}">
                          <a16:colId xmlns:a16="http://schemas.microsoft.com/office/drawing/2014/main" val="1320453780"/>
                        </a:ext>
                      </a:extLst>
                    </a:gridCol>
                    <a:gridCol w="1290638">
                      <a:extLst>
                        <a:ext uri="{9D8B030D-6E8A-4147-A177-3AD203B41FA5}">
                          <a16:colId xmlns:a16="http://schemas.microsoft.com/office/drawing/2014/main" val="1965284559"/>
                        </a:ext>
                      </a:extLst>
                    </a:gridCol>
                    <a:gridCol w="1290638">
                      <a:extLst>
                        <a:ext uri="{9D8B030D-6E8A-4147-A177-3AD203B41FA5}">
                          <a16:colId xmlns:a16="http://schemas.microsoft.com/office/drawing/2014/main" val="3753608449"/>
                        </a:ext>
                      </a:extLst>
                    </a:gridCol>
                  </a:tblGrid>
                  <a:tr h="546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Cryomodule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980" r="-200980" b="-2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980" r="-100980" b="-2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0980" r="-980" b="-2069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393107"/>
                      </a:ext>
                    </a:extLst>
                  </a:tr>
                  <a:tr h="546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1.3e10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3.4e10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104 W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1930910"/>
                      </a:ext>
                    </a:extLst>
                  </a:tr>
                  <a:tr h="546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27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1.0e10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2.6e10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134 W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120357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3149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69A56-5BD3-B2DA-2B1C-6359A78F5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482" y="1616648"/>
            <a:ext cx="10551033" cy="10221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Liquid level-based measurements have proven to be robust enough for standard accelerator operation</a:t>
            </a:r>
          </a:p>
          <a:p>
            <a:pPr marL="752475" lvl="1" indent="-285750"/>
            <a:r>
              <a:rPr lang="en-US" sz="1400" dirty="0"/>
              <a:t>Reliable static measurements led to an improvement of 300 W</a:t>
            </a:r>
          </a:p>
          <a:p>
            <a:pPr marL="752475" lvl="1" indent="-285750"/>
            <a:r>
              <a:rPr lang="en-US" sz="1400" dirty="0"/>
              <a:t>Reliable dynamic measurements validated the use of degaussing in cryomodule installation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F34F7-A5E0-07C7-07AF-34536CB9A2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099" y="1107622"/>
            <a:ext cx="10596994" cy="398482"/>
          </a:xfrm>
        </p:spPr>
        <p:txBody>
          <a:bodyPr/>
          <a:lstStyle/>
          <a:p>
            <a:r>
              <a:rPr lang="en-US" dirty="0"/>
              <a:t>Main takeaways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08DF7-CE7D-1679-BE9F-0CAECCCB02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643" y="3260180"/>
            <a:ext cx="10551031" cy="8157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heat load measurement details in SRF 23 proceedings</a:t>
            </a:r>
          </a:p>
          <a:p>
            <a:pPr marL="752475" lvl="1" indent="-285750"/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https://accelconf.web.cern.ch/srf2023/papers/mopmb090.pdf</a:t>
            </a:r>
            <a:endParaRPr lang="en-US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CFA13C-A822-4C48-81F2-E1837B2AB5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9852" y="2750237"/>
            <a:ext cx="10551032" cy="398482"/>
          </a:xfrm>
        </p:spPr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8F400-0E28-2848-19EF-CF488CD4C7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7434" y="4697350"/>
            <a:ext cx="10603450" cy="15854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Jlab</a:t>
            </a:r>
            <a:r>
              <a:rPr lang="en-US" dirty="0"/>
              <a:t> team including but not limited to E. Daly, M. Drury, D. </a:t>
            </a:r>
            <a:r>
              <a:rPr lang="en-US" dirty="0" err="1"/>
              <a:t>Savransky</a:t>
            </a:r>
            <a:r>
              <a:rPr lang="en-US" dirty="0"/>
              <a:t>, J. Kent for initial idea and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 </a:t>
            </a:r>
            <a:r>
              <a:rPr lang="en-US" dirty="0" err="1"/>
              <a:t>cryo</a:t>
            </a:r>
            <a:r>
              <a:rPr lang="en-US" dirty="0"/>
              <a:t> group for measurement support; V. </a:t>
            </a:r>
            <a:r>
              <a:rPr lang="en-US" dirty="0" err="1"/>
              <a:t>Ravindranath</a:t>
            </a:r>
            <a:r>
              <a:rPr lang="en-US" dirty="0"/>
              <a:t>, E. Fauve, and A. </a:t>
            </a:r>
            <a:r>
              <a:rPr lang="en-US" dirty="0" err="1"/>
              <a:t>Apte</a:t>
            </a:r>
            <a:r>
              <a:rPr lang="en-US" dirty="0"/>
              <a:t> specifically for static heat load measurement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 SRF team and operations for assistance in development and data gathering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91001B-6FF1-C178-C19F-C9D813875C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642" y="4187407"/>
            <a:ext cx="10551031" cy="398482"/>
          </a:xfrm>
        </p:spPr>
        <p:txBody>
          <a:bodyPr/>
          <a:lstStyle/>
          <a:p>
            <a:r>
              <a:rPr lang="en-US" dirty="0"/>
              <a:t>(Incomplete) Acknowledgements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20354D6-32D4-A185-3666-3A690684A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Heat Load Measurements at LCLS-II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EA5ACB-0A3D-93CF-F560-E7AD3E95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A82B9D6-5310-8460-E5FE-35E7A17E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277178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6DE3-CD41-0822-0A24-8AF66A1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A167C-6EBF-F18A-5AD9-A9EBD08DB5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3687" y="723006"/>
            <a:ext cx="6960832" cy="811503"/>
          </a:xfrm>
        </p:spPr>
        <p:txBody>
          <a:bodyPr/>
          <a:lstStyle/>
          <a:p>
            <a:r>
              <a:rPr lang="en-US" dirty="0"/>
              <a:t>Static Heat Load Measurements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DFCDD-2B72-38EC-19A1-BE64704EA1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3686" y="2704266"/>
            <a:ext cx="6960831" cy="398482"/>
          </a:xfrm>
        </p:spPr>
        <p:txBody>
          <a:bodyPr/>
          <a:lstStyle/>
          <a:p>
            <a:r>
              <a:rPr lang="en-US" dirty="0"/>
              <a:t>Dynamic Heat Load Measurements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629C08-2E90-97A7-2248-8294AD890D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03686" y="1242613"/>
            <a:ext cx="6960833" cy="14331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Verifying Linearity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Dissipated Power from Rate of Helium Evaporation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6DA52C-6B32-3218-A952-789BF148AC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03724" y="3131217"/>
            <a:ext cx="6950075" cy="21815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Cavity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14B838-CC85-DD0C-C098-525750BC1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Heat Load Measurements at LCLS-II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EEF94A-6792-0A56-274B-F0A4A3F4D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EA18-58C5-6746-B873-47FE7FF7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Static Heat Load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7F906-EBB0-E243-B728-C87575528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7963-B265-6E41-A029-4E46487B6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04201-C3FD-C4CC-DC47-1F0A182E3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099" y="4955452"/>
            <a:ext cx="10553699" cy="110243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/>
              <a:t>Set electric heater power to fixed value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/>
              <a:t>Close JT valve to prevent filling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/>
              <a:t>Record averaged rate of liquid level drop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/>
              <a:t>Decrease heater power from 80 W to 0 W in steps of 20 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652D8-DA5B-C6B0-5FF5-FC3252CA1A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100" y="4482939"/>
            <a:ext cx="10553700" cy="398482"/>
          </a:xfrm>
        </p:spPr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C80A4D-CF2E-8906-271D-7FA52A6A3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Static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4EF0D8-35DE-8290-B9F2-DCDAE3925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6CEF00C-F0F0-4918-6961-3EBBD9C2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Verifying Linearity</a:t>
            </a:r>
          </a:p>
        </p:txBody>
      </p:sp>
      <p:graphicFrame>
        <p:nvGraphicFramePr>
          <p:cNvPr id="14" name="Picture Placeholder 13">
            <a:extLst>
              <a:ext uri="{FF2B5EF4-FFF2-40B4-BE49-F238E27FC236}">
                <a16:creationId xmlns:a16="http://schemas.microsoft.com/office/drawing/2014/main" id="{0063B636-FCF6-22E4-E0A1-F42C6F0E6B7B}"/>
              </a:ext>
            </a:extLst>
          </p:cNvPr>
          <p:cNvGraphicFramePr>
            <a:graphicFrameLocks noGrp="1"/>
          </p:cNvGraphicFramePr>
          <p:nvPr>
            <p:ph type="pic" idx="12"/>
            <p:extLst>
              <p:ext uri="{D42A27DB-BD31-4B8C-83A1-F6EECF244321}">
                <p14:modId xmlns:p14="http://schemas.microsoft.com/office/powerpoint/2010/main" val="1041732874"/>
              </p:ext>
            </p:extLst>
          </p:nvPr>
        </p:nvGraphicFramePr>
        <p:xfrm>
          <a:off x="6229350" y="1108075"/>
          <a:ext cx="5124450" cy="318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Picture Placeholder 14">
            <a:extLst>
              <a:ext uri="{FF2B5EF4-FFF2-40B4-BE49-F238E27FC236}">
                <a16:creationId xmlns:a16="http://schemas.microsoft.com/office/drawing/2014/main" id="{7C2985D5-566E-AED3-AF9E-AA3E27C02655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888269967"/>
              </p:ext>
            </p:extLst>
          </p:nvPr>
        </p:nvGraphicFramePr>
        <p:xfrm>
          <a:off x="1850834" y="1123791"/>
          <a:ext cx="3272009" cy="317357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07135">
                  <a:extLst>
                    <a:ext uri="{9D8B030D-6E8A-4147-A177-3AD203B41FA5}">
                      <a16:colId xmlns:a16="http://schemas.microsoft.com/office/drawing/2014/main" val="1225491931"/>
                    </a:ext>
                  </a:extLst>
                </a:gridCol>
                <a:gridCol w="1564874">
                  <a:extLst>
                    <a:ext uri="{9D8B030D-6E8A-4147-A177-3AD203B41FA5}">
                      <a16:colId xmlns:a16="http://schemas.microsoft.com/office/drawing/2014/main" val="3130510654"/>
                    </a:ext>
                  </a:extLst>
                </a:gridCol>
              </a:tblGrid>
              <a:tr h="528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Heater Power 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dL/dt (%/</a:t>
                      </a:r>
                      <a:r>
                        <a:rPr lang="en-US" sz="1800" b="0" u="none" strike="noStrike" err="1">
                          <a:effectLst/>
                        </a:rPr>
                        <a:t>hr</a:t>
                      </a:r>
                      <a:r>
                        <a:rPr lang="en-US" sz="1800" b="0" u="none" strike="noStrike">
                          <a:effectLst/>
                        </a:rPr>
                        <a:t>)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38503936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80 W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31.0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77012538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60 W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23.7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3827047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40 W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16.4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82336861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20 W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9.2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3656877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0 W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1.5</a:t>
                      </a:r>
                      <a:endParaRPr lang="en-US" sz="1800" b="0" i="0" u="none" strike="noStrike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6716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26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668A9B-988C-2A49-8629-9BE8433A3FD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Liquid helium density at 2 K: </a:t>
                </a:r>
                <a:r>
                  <a:rPr lang="en-US" b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0.146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b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Liquid helium surface area in 2-phase pipe: </a:t>
                </a:r>
                <a:r>
                  <a:rPr lang="en-US" b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10150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1% liquid level change: </a:t>
                </a:r>
                <a:r>
                  <a:rPr lang="en-US" b="1"/>
                  <a:t>3 vertical mm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Mass of 3 vertical mm of liquid helium: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𝟒𝟒𝟔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b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668A9B-988C-2A49-8629-9BE8433A3F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966" t="-1136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9284A-5952-0642-9910-29271816D7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Mass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EB6AD4-ECD0-AE40-AC86-A8FE299DFE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Latent heat: </a:t>
            </a:r>
            <a:r>
              <a:rPr lang="en-US" b="1"/>
              <a:t>23 J/g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Rate of change of mass given </a:t>
            </a:r>
            <a:r>
              <a:rPr lang="en-US" b="1" i="1"/>
              <a:t>r</a:t>
            </a:r>
            <a:r>
              <a:rPr lang="en-US"/>
              <a:t> [%/s]: </a:t>
            </a:r>
            <a:r>
              <a:rPr lang="en-US" b="1"/>
              <a:t>446</a:t>
            </a:r>
            <a:r>
              <a:rPr lang="en-US" b="1" i="1"/>
              <a:t>r</a:t>
            </a:r>
            <a:r>
              <a:rPr lang="en-US" b="1"/>
              <a:t> g/s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Power from helium evaporation given </a:t>
            </a:r>
            <a:r>
              <a:rPr lang="en-US" b="1" i="1"/>
              <a:t>r</a:t>
            </a:r>
            <a:r>
              <a:rPr lang="en-US"/>
              <a:t> [%/s]: </a:t>
            </a:r>
            <a:r>
              <a:rPr lang="en-US" b="1"/>
              <a:t>10225</a:t>
            </a:r>
            <a:r>
              <a:rPr lang="en-US" b="1" i="1"/>
              <a:t>r</a:t>
            </a:r>
            <a:r>
              <a:rPr lang="en-US" b="1"/>
              <a:t> 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FE2871-D033-A34D-852E-2F9A073176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Power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D4166-DD8F-094E-A9F2-D7454878C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Static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1082C-5E2E-B245-987E-D01772D72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8D9736-05E6-F642-BB38-1B0A660F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Dissipated Power from Rate of Helium Evaporation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11C094A-864B-1794-FCF6-18ED25C9E6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-3632" r="-3632"/>
          <a:stretch/>
        </p:blipFill>
        <p:spPr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95C90D6-7D0C-1865-CF32-B9365E5E3A0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5"/>
          <a:srcRect l="-59244" r="-5924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 descr="A graph showing the amount of pumps&#10;&#10;Description automatically generated with medium confidence">
            <a:extLst>
              <a:ext uri="{FF2B5EF4-FFF2-40B4-BE49-F238E27FC236}">
                <a16:creationId xmlns:a16="http://schemas.microsoft.com/office/drawing/2014/main" id="{4FCC1818-DF43-28C2-6A26-66060D9FA4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4995" r="-14995"/>
          <a:stretch/>
        </p:blipFill>
        <p:spPr>
          <a:xfrm>
            <a:off x="800100" y="1108075"/>
            <a:ext cx="10553700" cy="2714625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563367-C84A-67D6-E296-ADAAAEFE6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Static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702BD-E1EE-6608-1F3F-52FF35F35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D1AD9E-A731-0D61-13B4-BD2F6637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6FBB6EB0-2E30-040A-3934-F8BE43819D45}"/>
              </a:ext>
            </a:extLst>
          </p:cNvPr>
          <p:cNvGraphicFramePr>
            <a:graphicFrameLocks noGrp="1"/>
          </p:cNvGraphicFramePr>
          <p:nvPr>
            <p:ph type="pic" idx="12"/>
            <p:extLst>
              <p:ext uri="{D42A27DB-BD31-4B8C-83A1-F6EECF244321}">
                <p14:modId xmlns:p14="http://schemas.microsoft.com/office/powerpoint/2010/main" val="4190846239"/>
              </p:ext>
            </p:extLst>
          </p:nvPr>
        </p:nvGraphicFramePr>
        <p:xfrm>
          <a:off x="1621832" y="4031922"/>
          <a:ext cx="8948335" cy="17714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4824">
                  <a:extLst>
                    <a:ext uri="{9D8B030D-6E8A-4147-A177-3AD203B41FA5}">
                      <a16:colId xmlns:a16="http://schemas.microsoft.com/office/drawing/2014/main" val="3663755620"/>
                    </a:ext>
                  </a:extLst>
                </a:gridCol>
                <a:gridCol w="2639343">
                  <a:extLst>
                    <a:ext uri="{9D8B030D-6E8A-4147-A177-3AD203B41FA5}">
                      <a16:colId xmlns:a16="http://schemas.microsoft.com/office/drawing/2014/main" val="187402182"/>
                    </a:ext>
                  </a:extLst>
                </a:gridCol>
                <a:gridCol w="2237084">
                  <a:extLst>
                    <a:ext uri="{9D8B030D-6E8A-4147-A177-3AD203B41FA5}">
                      <a16:colId xmlns:a16="http://schemas.microsoft.com/office/drawing/2014/main" val="277859025"/>
                    </a:ext>
                  </a:extLst>
                </a:gridCol>
                <a:gridCol w="2237084">
                  <a:extLst>
                    <a:ext uri="{9D8B030D-6E8A-4147-A177-3AD203B41FA5}">
                      <a16:colId xmlns:a16="http://schemas.microsoft.com/office/drawing/2014/main" val="771298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EXPECTED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OBSERVED CM STATIC</a:t>
                      </a:r>
                      <a:br>
                        <a:rPr lang="en-US" sz="1400"/>
                      </a:br>
                      <a:r>
                        <a:rPr lang="en-US" sz="1400"/>
                        <a:t>(Initial)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OBSERVED CM STATIC</a:t>
                      </a:r>
                    </a:p>
                    <a:p>
                      <a:r>
                        <a:rPr lang="en-US" sz="1400"/>
                        <a:t>(with Additional Pump)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7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LO-L2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36480"/>
                  </a:ext>
                </a:extLst>
              </a:tr>
              <a:tr h="130868">
                <a:tc>
                  <a:txBody>
                    <a:bodyPr/>
                    <a:lstStyle/>
                    <a:p>
                      <a:r>
                        <a:rPr lang="en-US" sz="1400"/>
                        <a:t>L3-UPSTREAM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90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47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470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17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170 W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488613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400"/>
                        <a:t>L3-DOWNSTREAM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90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16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160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16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160 W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82116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400" b="1"/>
                        <a:t>TOTAL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/>
                        <a:t>330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800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C66F18"/>
                          </a:solidFill>
                        </a:rPr>
                        <a:t>500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7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54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EA18-58C5-6746-B873-47FE7FF7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7F906-EBB0-E243-B728-C87575528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7963-B265-6E41-A029-4E46487B6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8CCFCDB-E7DB-6C84-3BDB-A241C06E188B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Cryomodules built without mass flow 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Cryomodule helium pressure cannot be isolated (shared </a:t>
                </a:r>
                <a:r>
                  <a:rPr lang="en-US" err="1"/>
                  <a:t>cryo</a:t>
                </a:r>
                <a:r>
                  <a:rPr lang="en-US"/>
                  <a:t> piping)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Cavities too strongly coupled to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/>
              </a:p>
              <a:p>
                <a:pPr marL="752475" lvl="1" indent="-285750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  <a:p>
                <a:pPr marL="752475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752475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752475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/>
              </a:p>
              <a:p>
                <a:pPr marL="285750" indent="-285750"/>
                <a:endParaRPr lang="en-US"/>
              </a:p>
              <a:p>
                <a:pPr marL="752475" lvl="1" indent="-285750"/>
                <a:endParaRPr lang="en-US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8CCFCDB-E7DB-6C84-3BDB-A241C06E18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2211" t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BA58E-87D1-6CE2-9973-D8575FC9F9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Joule-Thomson (JT) valve regulates downstream liquid level</a:t>
            </a:r>
            <a:endParaRPr lang="en-US" i="1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ea typeface="Cambria Math" panose="02040503050406030204" pitchFamily="18" charset="0"/>
              </a:rPr>
              <a:t>Constant heat load</a:t>
            </a:r>
          </a:p>
          <a:p>
            <a:pPr marL="752475" lvl="1" indent="-285750"/>
            <a:r>
              <a:rPr lang="en-US"/>
              <a:t>Rate of refill = rate of evaporation</a:t>
            </a:r>
          </a:p>
          <a:p>
            <a:pPr marL="752475" lvl="1" indent="-285750"/>
            <a:r>
              <a:rPr lang="en-US"/>
              <a:t>JT valve reaches steady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Locking JT valve at steady position and changing heat load allows liquid level to change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B45CC-72F0-BEC9-D3DD-05DF27928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Why not use existing methods?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535C57-7C7E-62A1-D5AF-0D4EAAE325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Premise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CFD3B4-975F-A9E8-7A69-3DF971A4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DE7CFA-A111-0602-B00B-EEE3B5461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33A7D3-13EC-B724-7F65-E4802561B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0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668A9B-988C-2A49-8629-9BE8433A3FD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 anchor="t"/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Measurement heat loads applied </a:t>
                </a:r>
                <a:r>
                  <a:rPr lang="en-US" i="1"/>
                  <a:t>on top of </a:t>
                </a:r>
                <a:r>
                  <a:rPr lang="en-US"/>
                  <a:t>baseline 48 W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Linear regression “calibration curve” represents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𝑑𝐿𝐿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𝑑𝑖𝑠𝑠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Y intercept subtracted out as heat load correction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668A9B-988C-2A49-8629-9BE8433A3F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1966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9284A-5952-0642-9910-29271816D7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EB6AD4-ECD0-AE40-AC86-A8FE299DFE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t"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Single cavity heat loads cost time and accuracy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Now measure full cryomodule instead of single cavities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FE2871-D033-A34D-852E-2F9A073176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D4166-DD8F-094E-A9F2-D7454878C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Dynamic Heat Load Measurements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1082C-5E2E-B245-987E-D01772D72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8D9736-05E6-F642-BB38-1B0A660F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Calibrations</a:t>
            </a:r>
          </a:p>
        </p:txBody>
      </p:sp>
      <p:pic>
        <p:nvPicPr>
          <p:cNvPr id="16" name="Picture Placeholder 1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70BC6D1-E710-4814-411E-77B9CA8AD2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-13162" r="-13162"/>
          <a:stretch/>
        </p:blipFill>
        <p:spPr/>
      </p:pic>
      <p:pic>
        <p:nvPicPr>
          <p:cNvPr id="20" name="Picture Placeholder 19" descr="A graph of a liquid level&#10;&#10;Description automatically generated with medium confidence">
            <a:extLst>
              <a:ext uri="{FF2B5EF4-FFF2-40B4-BE49-F238E27FC236}">
                <a16:creationId xmlns:a16="http://schemas.microsoft.com/office/drawing/2014/main" id="{8490E380-3D15-9642-F745-62AA2696E0A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5"/>
          <a:srcRect l="-10188" r="-10188"/>
          <a:stretch/>
        </p:blipFill>
        <p:spPr/>
      </p:pic>
    </p:spTree>
    <p:extLst>
      <p:ext uri="{BB962C8B-B14F-4D97-AF65-F5344CB8AC3E}">
        <p14:creationId xmlns:p14="http://schemas.microsoft.com/office/powerpoint/2010/main" val="876458071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template" id="{541B6581-2536-5E49-B9DA-6C51D583BFC6}" vid="{AEBB3531-C3C8-B945-85D0-41AD85BAA3EF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template" id="{541B6581-2536-5E49-B9DA-6C51D583BFC6}" vid="{FF982117-25B8-CE47-A7FA-196F9FDE81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0</TotalTime>
  <Words>1131</Words>
  <Application>Microsoft Macintosh PowerPoint</Application>
  <PresentationFormat>Widescreen</PresentationFormat>
  <Paragraphs>248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Lato</vt:lpstr>
      <vt:lpstr>Calibri</vt:lpstr>
      <vt:lpstr>Cambria Math</vt:lpstr>
      <vt:lpstr>Wingdings</vt:lpstr>
      <vt:lpstr>Arial</vt:lpstr>
      <vt:lpstr>Montserrat</vt:lpstr>
      <vt:lpstr>Lato Black</vt:lpstr>
      <vt:lpstr>SLAC Covers/Title Slides</vt:lpstr>
      <vt:lpstr>SLAC Interior Slides</vt:lpstr>
      <vt:lpstr>PowerPoint Presentation</vt:lpstr>
      <vt:lpstr>Outline</vt:lpstr>
      <vt:lpstr>Static Heat Load Measurements</vt:lpstr>
      <vt:lpstr>Verifying Linearity</vt:lpstr>
      <vt:lpstr>Dissipated Power from Rate of Helium Evaporation</vt:lpstr>
      <vt:lpstr>Results</vt:lpstr>
      <vt:lpstr>Dynamic Heat Load Measurements</vt:lpstr>
      <vt:lpstr>Background</vt:lpstr>
      <vt:lpstr>Calibrations</vt:lpstr>
      <vt:lpstr>Calibrations</vt:lpstr>
      <vt:lpstr>Calibrations</vt:lpstr>
      <vt:lpstr>RF Measurements</vt:lpstr>
      <vt:lpstr>Single Cavity Extraction</vt:lpstr>
      <vt:lpstr>Results</vt:lpstr>
      <vt:lpstr>Final Thoughts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Zacarias, Lisa M</dc:creator>
  <cp:keywords/>
  <dc:description/>
  <cp:lastModifiedBy>Zacarias, Lisa M</cp:lastModifiedBy>
  <cp:revision>1</cp:revision>
  <dcterms:created xsi:type="dcterms:W3CDTF">2023-11-27T21:46:31Z</dcterms:created>
  <dcterms:modified xsi:type="dcterms:W3CDTF">2023-12-06T04:18:38Z</dcterms:modified>
  <cp:category/>
</cp:coreProperties>
</file>