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1"/>
  </p:notesMasterIdLst>
  <p:sldIdLst>
    <p:sldId id="412" r:id="rId2"/>
    <p:sldId id="405" r:id="rId3"/>
    <p:sldId id="343" r:id="rId4"/>
    <p:sldId id="342" r:id="rId5"/>
    <p:sldId id="407" r:id="rId6"/>
    <p:sldId id="409" r:id="rId7"/>
    <p:sldId id="411" r:id="rId8"/>
    <p:sldId id="406" r:id="rId9"/>
    <p:sldId id="33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met Mathieu" initials="OM" lastIdx="1" clrIdx="0">
    <p:extLst>
      <p:ext uri="{19B8F6BF-5375-455C-9EA6-DF929625EA0E}">
        <p15:presenceInfo xmlns:p15="http://schemas.microsoft.com/office/powerpoint/2012/main" userId="0400952d450a930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50A1"/>
    <a:srgbClr val="6C9BD2"/>
    <a:srgbClr val="DD6430"/>
    <a:srgbClr val="D17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8" autoAdjust="0"/>
    <p:restoredTop sz="86410" autoAdjust="0"/>
  </p:normalViewPr>
  <p:slideViewPr>
    <p:cSldViewPr snapToGrid="0">
      <p:cViewPr varScale="1">
        <p:scale>
          <a:sx n="75" d="100"/>
          <a:sy n="75" d="100"/>
        </p:scale>
        <p:origin x="72" y="28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064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9.xml"/><Relationship Id="rId1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2FD1B-8103-4D2E-B2B8-F6B4FA21BB42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8FCD5-2B77-4CDA-9A16-0E7825A18A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65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 dirty="0"/>
              <a:t>Click to edit Master subtitle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3AEF057-80C9-4608-B16D-388BCDBF41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0708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r>
              <a:rPr lang="en-US"/>
              <a:t>Name, 2022/00/00</a:t>
            </a:r>
            <a:endParaRPr lang="en-US" sz="120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8F9F536-F701-4951-BCB9-6C6F94FDF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0280" y="6356350"/>
            <a:ext cx="469392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pPr algn="ctr"/>
            <a:r>
              <a:rPr lang="en-US" dirty="0"/>
              <a:t>Title of talk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B8B18CA-0BB9-4C11-BF9E-AD2979E62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9280" y="6356350"/>
            <a:ext cx="60452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6C9BD2"/>
                </a:solidFill>
              </a:defRPr>
            </a:lvl1pPr>
          </a:lstStyle>
          <a:p>
            <a:pPr algn="r"/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D50A1"/>
                </a:solidFill>
              </a:defRPr>
            </a:lvl1pPr>
          </a:lstStyle>
          <a:p>
            <a:r>
              <a:rPr lang="en-US" altLang="ja-JP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1D50A1"/>
                </a:solidFill>
              </a:defRPr>
            </a:lvl1pPr>
            <a:lvl2pPr>
              <a:defRPr>
                <a:solidFill>
                  <a:srgbClr val="1D50A1"/>
                </a:solidFill>
              </a:defRPr>
            </a:lvl2pPr>
            <a:lvl3pPr>
              <a:defRPr>
                <a:solidFill>
                  <a:srgbClr val="1D50A1"/>
                </a:solidFill>
              </a:defRPr>
            </a:lvl3pPr>
            <a:lvl4pPr>
              <a:defRPr>
                <a:solidFill>
                  <a:srgbClr val="1D50A1"/>
                </a:solidFill>
              </a:defRPr>
            </a:lvl4pPr>
            <a:lvl5pPr>
              <a:defRPr>
                <a:solidFill>
                  <a:srgbClr val="1D50A1"/>
                </a:solidFill>
              </a:defRPr>
            </a:lvl5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ED926A-4B86-45C7-B292-8D89BE092C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0280" y="6356350"/>
            <a:ext cx="469392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pPr algn="ctr"/>
            <a:r>
              <a:rPr lang="en-US" dirty="0"/>
              <a:t>Title of talk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19E0886-86FC-4A2D-A295-309F62C05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9280" y="6356350"/>
            <a:ext cx="60452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6C9BD2"/>
                </a:solidFill>
              </a:defRPr>
            </a:lvl1pPr>
          </a:lstStyle>
          <a:p>
            <a:pPr algn="r"/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A78908A-8004-4403-ADBD-423D01A47A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0708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r>
              <a:rPr lang="en-US"/>
              <a:t>Name, 2022/00/00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1D50A1"/>
                </a:solidFill>
              </a:defRPr>
            </a:lvl1pPr>
          </a:lstStyle>
          <a:p>
            <a:r>
              <a:rPr lang="en-US" altLang="ja-JP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rgbClr val="1D50A1"/>
                </a:solidFill>
              </a:defRPr>
            </a:lvl1pPr>
            <a:lvl2pPr>
              <a:defRPr>
                <a:solidFill>
                  <a:srgbClr val="1D50A1"/>
                </a:solidFill>
              </a:defRPr>
            </a:lvl2pPr>
            <a:lvl3pPr>
              <a:defRPr>
                <a:solidFill>
                  <a:srgbClr val="1D50A1"/>
                </a:solidFill>
              </a:defRPr>
            </a:lvl3pPr>
            <a:lvl4pPr>
              <a:defRPr>
                <a:solidFill>
                  <a:srgbClr val="1D50A1"/>
                </a:solidFill>
              </a:defRPr>
            </a:lvl4pPr>
            <a:lvl5pPr>
              <a:defRPr>
                <a:solidFill>
                  <a:srgbClr val="1D50A1"/>
                </a:solidFill>
              </a:defRPr>
            </a:lvl5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BF8CB5E-D785-4338-8700-86D88E800F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0280" y="6356350"/>
            <a:ext cx="469392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pPr algn="ctr"/>
            <a:r>
              <a:rPr lang="en-US" dirty="0"/>
              <a:t>Title of talk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808530-7C9C-4EE1-9130-912439B44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9280" y="6356350"/>
            <a:ext cx="60452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6C9BD2"/>
                </a:solidFill>
              </a:defRPr>
            </a:lvl1pPr>
          </a:lstStyle>
          <a:p>
            <a:pPr algn="r"/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BA6A365-E806-4BEE-82EA-4E4EAD38C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0708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r>
              <a:rPr lang="en-US"/>
              <a:t>Name, 2022/00/00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01" y="291210"/>
            <a:ext cx="7699768" cy="1215114"/>
          </a:xfrm>
        </p:spPr>
        <p:txBody>
          <a:bodyPr/>
          <a:lstStyle>
            <a:lvl1pPr>
              <a:defRPr>
                <a:solidFill>
                  <a:srgbClr val="1D50A1"/>
                </a:solidFill>
              </a:defRPr>
            </a:lvl1pPr>
          </a:lstStyle>
          <a:p>
            <a:r>
              <a:rPr lang="en-US" altLang="ja-JP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569" y="1595832"/>
            <a:ext cx="11397795" cy="4671010"/>
          </a:xfrm>
        </p:spPr>
        <p:txBody>
          <a:bodyPr/>
          <a:lstStyle>
            <a:lvl1pPr>
              <a:defRPr>
                <a:solidFill>
                  <a:srgbClr val="1D50A1"/>
                </a:solidFill>
              </a:defRPr>
            </a:lvl1pPr>
            <a:lvl2pPr>
              <a:defRPr>
                <a:solidFill>
                  <a:srgbClr val="1D50A1"/>
                </a:solidFill>
              </a:defRPr>
            </a:lvl2pPr>
            <a:lvl3pPr>
              <a:defRPr>
                <a:solidFill>
                  <a:srgbClr val="1D50A1"/>
                </a:solidFill>
              </a:defRPr>
            </a:lvl3pPr>
            <a:lvl4pPr>
              <a:defRPr>
                <a:solidFill>
                  <a:srgbClr val="1D50A1"/>
                </a:solidFill>
              </a:defRPr>
            </a:lvl4pPr>
            <a:lvl5pPr>
              <a:defRPr>
                <a:solidFill>
                  <a:srgbClr val="1D50A1"/>
                </a:solidFill>
              </a:defRPr>
            </a:lvl5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E6C49D2-B768-45B5-82C7-5783C35543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18061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r>
              <a:rPr lang="en-US"/>
              <a:t>Name, 2022/00/00</a:t>
            </a:r>
            <a:endParaRPr lang="en-US" sz="12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76915AD-03D4-4732-A51D-2978E46F1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72988" y="6356350"/>
            <a:ext cx="6880811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pPr algn="ctr"/>
            <a:r>
              <a:rPr lang="en-US" dirty="0"/>
              <a:t>Title of talk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5466798-AB9E-42BB-BF1D-95A152C5AA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6536" y="6354658"/>
            <a:ext cx="60452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6C9BD2"/>
                </a:solidFill>
              </a:defRPr>
            </a:lvl1pPr>
          </a:lstStyle>
          <a:p>
            <a:pPr algn="r"/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1D50A1"/>
                </a:solidFill>
              </a:defRPr>
            </a:lvl1pPr>
          </a:lstStyle>
          <a:p>
            <a:r>
              <a:rPr lang="en-US" altLang="ja-JP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D50A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538FC61-1EC9-4BC0-A5D1-AF31EE2306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0280" y="6356350"/>
            <a:ext cx="469392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pPr algn="ctr"/>
            <a:r>
              <a:rPr lang="en-US" dirty="0"/>
              <a:t>Title of talk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57A3908-8832-4F58-86EA-72FE4C34F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9280" y="6356350"/>
            <a:ext cx="60452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6C9BD2"/>
                </a:solidFill>
              </a:defRPr>
            </a:lvl1pPr>
          </a:lstStyle>
          <a:p>
            <a:pPr algn="r"/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24C1486-B79E-4E04-8D5A-CA37ED002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0708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r>
              <a:rPr lang="en-US"/>
              <a:t>Name, 2022/00/00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D50A1"/>
                </a:solidFill>
              </a:defRPr>
            </a:lvl1pPr>
          </a:lstStyle>
          <a:p>
            <a:r>
              <a:rPr lang="en-US" altLang="ja-JP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1D50A1"/>
                </a:solidFill>
              </a:defRPr>
            </a:lvl1pPr>
            <a:lvl2pPr>
              <a:defRPr>
                <a:solidFill>
                  <a:srgbClr val="1D50A1"/>
                </a:solidFill>
              </a:defRPr>
            </a:lvl2pPr>
            <a:lvl3pPr>
              <a:defRPr>
                <a:solidFill>
                  <a:srgbClr val="1D50A1"/>
                </a:solidFill>
              </a:defRPr>
            </a:lvl3pPr>
            <a:lvl4pPr>
              <a:defRPr>
                <a:solidFill>
                  <a:srgbClr val="1D50A1"/>
                </a:solidFill>
              </a:defRPr>
            </a:lvl4pPr>
            <a:lvl5pPr>
              <a:defRPr>
                <a:solidFill>
                  <a:srgbClr val="1D50A1"/>
                </a:solidFill>
              </a:defRPr>
            </a:lvl5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1D50A1"/>
                </a:solidFill>
              </a:defRPr>
            </a:lvl1pPr>
            <a:lvl2pPr>
              <a:defRPr>
                <a:solidFill>
                  <a:srgbClr val="1D50A1"/>
                </a:solidFill>
              </a:defRPr>
            </a:lvl2pPr>
            <a:lvl3pPr>
              <a:defRPr>
                <a:solidFill>
                  <a:srgbClr val="1D50A1"/>
                </a:solidFill>
              </a:defRPr>
            </a:lvl3pPr>
            <a:lvl4pPr>
              <a:defRPr>
                <a:solidFill>
                  <a:srgbClr val="1D50A1"/>
                </a:solidFill>
              </a:defRPr>
            </a:lvl4pPr>
            <a:lvl5pPr>
              <a:defRPr>
                <a:solidFill>
                  <a:srgbClr val="1D50A1"/>
                </a:solidFill>
              </a:defRPr>
            </a:lvl5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A9C7CC5-3D7C-45D3-9C90-A2A87E645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0280" y="6356350"/>
            <a:ext cx="469392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pPr algn="ctr"/>
            <a:r>
              <a:rPr lang="en-US" dirty="0"/>
              <a:t>Title of talk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24FF08C-28BB-4C24-A1FB-6BBBBBCC1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9280" y="6356350"/>
            <a:ext cx="60452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6C9BD2"/>
                </a:solidFill>
              </a:defRPr>
            </a:lvl1pPr>
          </a:lstStyle>
          <a:p>
            <a:pPr algn="r"/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B9DE162-3E60-4AF4-915B-2985FF3C4F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708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r>
              <a:rPr lang="en-US"/>
              <a:t>Name, 2022/00/00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1D50A1"/>
                </a:solidFill>
              </a:defRPr>
            </a:lvl1pPr>
          </a:lstStyle>
          <a:p>
            <a:r>
              <a:rPr lang="en-US" altLang="ja-JP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D50A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1D50A1"/>
                </a:solidFill>
              </a:defRPr>
            </a:lvl1pPr>
            <a:lvl2pPr>
              <a:defRPr>
                <a:solidFill>
                  <a:srgbClr val="1D50A1"/>
                </a:solidFill>
              </a:defRPr>
            </a:lvl2pPr>
            <a:lvl3pPr>
              <a:defRPr>
                <a:solidFill>
                  <a:srgbClr val="1D50A1"/>
                </a:solidFill>
              </a:defRPr>
            </a:lvl3pPr>
            <a:lvl4pPr>
              <a:defRPr>
                <a:solidFill>
                  <a:srgbClr val="1D50A1"/>
                </a:solidFill>
              </a:defRPr>
            </a:lvl4pPr>
            <a:lvl5pPr>
              <a:defRPr>
                <a:solidFill>
                  <a:srgbClr val="1D50A1"/>
                </a:solidFill>
              </a:defRPr>
            </a:lvl5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D50A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1D50A1"/>
                </a:solidFill>
              </a:defRPr>
            </a:lvl1pPr>
            <a:lvl2pPr>
              <a:defRPr>
                <a:solidFill>
                  <a:srgbClr val="1D50A1"/>
                </a:solidFill>
              </a:defRPr>
            </a:lvl2pPr>
            <a:lvl3pPr>
              <a:defRPr>
                <a:solidFill>
                  <a:srgbClr val="1D50A1"/>
                </a:solidFill>
              </a:defRPr>
            </a:lvl3pPr>
            <a:lvl4pPr>
              <a:defRPr>
                <a:solidFill>
                  <a:srgbClr val="1D50A1"/>
                </a:solidFill>
              </a:defRPr>
            </a:lvl4pPr>
            <a:lvl5pPr>
              <a:defRPr>
                <a:solidFill>
                  <a:srgbClr val="1D50A1"/>
                </a:solidFill>
              </a:defRPr>
            </a:lvl5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25264B7-E440-49D2-AF5C-8A699A8F8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0280" y="6356350"/>
            <a:ext cx="469392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pPr algn="ctr"/>
            <a:r>
              <a:rPr lang="en-US" dirty="0"/>
              <a:t>Title of talk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ECC2BF5-011F-4586-80B8-15AD6530D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9280" y="6356350"/>
            <a:ext cx="60452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6C9BD2"/>
                </a:solidFill>
              </a:defRPr>
            </a:lvl1pPr>
          </a:lstStyle>
          <a:p>
            <a:pPr algn="r"/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D4E5174-E206-4BD1-957B-D1A1DB85A39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30708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r>
              <a:rPr lang="en-US"/>
              <a:t>Name, 2022/00/00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D50A1"/>
                </a:solidFill>
              </a:defRPr>
            </a:lvl1pPr>
          </a:lstStyle>
          <a:p>
            <a:r>
              <a:rPr lang="en-US" altLang="ja-JP" dirty="0"/>
              <a:t>Click to edit Master title style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ABBF98-260C-4D92-85B5-9BAB7F2BF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0280" y="6356350"/>
            <a:ext cx="469392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pPr algn="ctr"/>
            <a:r>
              <a:rPr lang="en-US" dirty="0"/>
              <a:t>Title of talk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9320617-6FE9-49B6-AD8B-DA3E5F868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9280" y="6356350"/>
            <a:ext cx="60452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6C9BD2"/>
                </a:solidFill>
              </a:defRPr>
            </a:lvl1pPr>
          </a:lstStyle>
          <a:p>
            <a:pPr algn="r"/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D622247-6132-4697-A5EC-41A7684813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0708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r>
              <a:rPr lang="en-US"/>
              <a:t>Name, 2022/00/00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FD31073-5F42-4238-AA33-E5C65276C5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0280" y="6356350"/>
            <a:ext cx="469392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pPr algn="ctr"/>
            <a:r>
              <a:rPr lang="en-US" dirty="0"/>
              <a:t>Title of talk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61B24D-50D9-4742-9103-E7C6414E2F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9280" y="6356350"/>
            <a:ext cx="60452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6C9BD2"/>
                </a:solidFill>
              </a:defRPr>
            </a:lvl1pPr>
          </a:lstStyle>
          <a:p>
            <a:pPr algn="r"/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8D217AB-9441-4952-A158-3F3CE317D6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0708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r>
              <a:rPr lang="en-US"/>
              <a:t>Name, 2022/00/00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D50A1"/>
                </a:solidFill>
              </a:defRPr>
            </a:lvl1pPr>
          </a:lstStyle>
          <a:p>
            <a:r>
              <a:rPr lang="en-US" altLang="ja-JP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1D50A1"/>
                </a:solidFill>
              </a:defRPr>
            </a:lvl1pPr>
            <a:lvl2pPr>
              <a:defRPr sz="2800">
                <a:solidFill>
                  <a:srgbClr val="1D50A1"/>
                </a:solidFill>
              </a:defRPr>
            </a:lvl2pPr>
            <a:lvl3pPr>
              <a:defRPr sz="2400">
                <a:solidFill>
                  <a:srgbClr val="1D50A1"/>
                </a:solidFill>
              </a:defRPr>
            </a:lvl3pPr>
            <a:lvl4pPr>
              <a:defRPr sz="2000">
                <a:solidFill>
                  <a:srgbClr val="1D50A1"/>
                </a:solidFill>
              </a:defRPr>
            </a:lvl4pPr>
            <a:lvl5pPr>
              <a:defRPr sz="2000">
                <a:solidFill>
                  <a:srgbClr val="1D50A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D50A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11678FC-6856-4C4E-B397-A83FE2A905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0280" y="6356350"/>
            <a:ext cx="469392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pPr algn="ctr"/>
            <a:r>
              <a:rPr lang="en-US" dirty="0"/>
              <a:t>Title of talk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9AC7561-7E46-405F-8D17-988C4A9A9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9280" y="6356350"/>
            <a:ext cx="60452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6C9BD2"/>
                </a:solidFill>
              </a:defRPr>
            </a:lvl1pPr>
          </a:lstStyle>
          <a:p>
            <a:pPr algn="r"/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402911D-65C7-45CA-9394-6C0A7DFD42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708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r>
              <a:rPr lang="en-US"/>
              <a:t>Name, 2022/00/00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D50A1"/>
                </a:solidFill>
              </a:defRPr>
            </a:lvl1pPr>
          </a:lstStyle>
          <a:p>
            <a:r>
              <a:rPr lang="en-US" altLang="ja-JP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>
                <a:solidFill>
                  <a:srgbClr val="1D50A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ja-JP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D50A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CEC779B-132A-4582-9A57-F94B7E99CD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0280" y="6356350"/>
            <a:ext cx="469392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pPr algn="ctr"/>
            <a:r>
              <a:rPr lang="en-US" dirty="0"/>
              <a:t>Title of talk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4C56F00-6750-49DC-A495-CB6B4C806B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9280" y="6356350"/>
            <a:ext cx="60452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6C9BD2"/>
                </a:solidFill>
              </a:defRPr>
            </a:lvl1pPr>
          </a:lstStyle>
          <a:p>
            <a:pPr algn="r"/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C9C7A72-4BD9-4688-85A7-DD13DF0ED5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708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r>
              <a:rPr lang="en-US"/>
              <a:t>Name, 2022/00/00</a:t>
            </a:r>
            <a:endParaRPr lang="en-US" sz="12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101" y="136525"/>
            <a:ext cx="7699768" cy="11739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ja-JP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88" y="184700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pic>
        <p:nvPicPr>
          <p:cNvPr id="8" name="Picture 7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69C8DE71-210D-4A86-AF36-B35607A0F63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46044" y="208809"/>
            <a:ext cx="1129833" cy="6616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52A519-9CAA-44DF-8093-10C07AD7F8C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317081"/>
            <a:ext cx="1840448" cy="54092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5A1D9F0-4713-4456-BC8D-0DB8675FE6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18061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r>
              <a:rPr lang="en-US"/>
              <a:t>Name, 2022/00/00</a:t>
            </a:r>
            <a:endParaRPr lang="en-US" sz="1200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6309B28-2831-43AB-8C00-31958F2C3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72988" y="6356350"/>
            <a:ext cx="6880811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pPr algn="ctr"/>
            <a:r>
              <a:rPr lang="en-US" dirty="0"/>
              <a:t>Title of talk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78F6E2C-DC1E-4AD1-8983-AAD2AFBF1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6536" y="6354658"/>
            <a:ext cx="60452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6C9BD2"/>
                </a:solidFill>
              </a:defRPr>
            </a:lvl1pPr>
          </a:lstStyle>
          <a:p>
            <a:pPr algn="r"/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1817C92-9248-425F-9F26-D14C73DA5D4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318186" y="208022"/>
            <a:ext cx="1412079" cy="662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6B658D-32BF-36CA-7CE0-B05E26C42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74837"/>
          </a:xfrm>
        </p:spPr>
        <p:txBody>
          <a:bodyPr/>
          <a:lstStyle/>
          <a:p>
            <a:r>
              <a:rPr lang="en-US" altLang="ja-JP" b="1" dirty="0"/>
              <a:t>Heat load measurements on STF and </a:t>
            </a:r>
            <a:r>
              <a:rPr lang="en-US" altLang="ja-JP" b="1" dirty="0" err="1"/>
              <a:t>cERL</a:t>
            </a:r>
            <a:r>
              <a:rPr lang="en-US" altLang="ja-JP" b="1" dirty="0"/>
              <a:t> at KEK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B47DBFD-5A28-2E40-D008-978D4512B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02138"/>
            <a:ext cx="9144000" cy="906462"/>
          </a:xfrm>
        </p:spPr>
        <p:txBody>
          <a:bodyPr/>
          <a:lstStyle/>
          <a:p>
            <a:r>
              <a:rPr kumimoji="1" lang="en-US" altLang="ja-JP" dirty="0"/>
              <a:t>Hiroshi Sakai </a:t>
            </a:r>
          </a:p>
          <a:p>
            <a:r>
              <a:rPr kumimoji="1" lang="en-US" altLang="ja-JP" dirty="0"/>
              <a:t>on behalf of STF and </a:t>
            </a:r>
            <a:r>
              <a:rPr kumimoji="1" lang="en-US" altLang="ja-JP" dirty="0" err="1"/>
              <a:t>cERL</a:t>
            </a:r>
            <a:r>
              <a:rPr kumimoji="1" lang="en-US" altLang="ja-JP" dirty="0"/>
              <a:t> Grp.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9013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E.Kako\デスクトップ\２０１１年１月から, 2012, May 09\Conference and Workshop, 2011, 2012\IPAC12 at New Orleans\Figures\P1090478a.JPG">
            <a:extLst>
              <a:ext uri="{FF2B5EF4-FFF2-40B4-BE49-F238E27FC236}">
                <a16:creationId xmlns:a16="http://schemas.microsoft.com/office/drawing/2014/main" id="{FF2B99DC-6CF3-6B99-419E-25199E1E2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721" y="855662"/>
            <a:ext cx="244792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グループ化 27">
            <a:extLst>
              <a:ext uri="{FF2B5EF4-FFF2-40B4-BE49-F238E27FC236}">
                <a16:creationId xmlns:a16="http://schemas.microsoft.com/office/drawing/2014/main" id="{441B96EE-8D4C-BB9D-7BFE-F04A1386AE42}"/>
              </a:ext>
            </a:extLst>
          </p:cNvPr>
          <p:cNvGrpSpPr>
            <a:grpSpLocks/>
          </p:cNvGrpSpPr>
          <p:nvPr/>
        </p:nvGrpSpPr>
        <p:grpSpPr bwMode="auto">
          <a:xfrm>
            <a:off x="341109" y="3716337"/>
            <a:ext cx="3510091" cy="1998662"/>
            <a:chOff x="2043624" y="700486"/>
            <a:chExt cx="4861687" cy="2709463"/>
          </a:xfrm>
        </p:grpSpPr>
        <p:pic>
          <p:nvPicPr>
            <p:cNvPr id="6187" name="図 165" descr="断熱真空タンク_斜め上.JPG">
              <a:extLst>
                <a:ext uri="{FF2B5EF4-FFF2-40B4-BE49-F238E27FC236}">
                  <a16:creationId xmlns:a16="http://schemas.microsoft.com/office/drawing/2014/main" id="{6C49ADC6-4841-9057-899F-E56A3452A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9213" y="873125"/>
              <a:ext cx="3544886" cy="2536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88" name="Text Box 16">
              <a:extLst>
                <a:ext uri="{FF2B5EF4-FFF2-40B4-BE49-F238E27FC236}">
                  <a16:creationId xmlns:a16="http://schemas.microsoft.com/office/drawing/2014/main" id="{4550BA86-713A-FF2B-103C-5648E10E3F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3624" y="2957667"/>
              <a:ext cx="1363682" cy="333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000">
                  <a:solidFill>
                    <a:srgbClr val="FF9900"/>
                  </a:solidFill>
                  <a:latin typeface="Arial" panose="020B0604020202020204" pitchFamily="34" charset="0"/>
                </a:rPr>
                <a:t>Input couplers</a:t>
              </a:r>
            </a:p>
          </p:txBody>
        </p:sp>
        <p:sp>
          <p:nvSpPr>
            <p:cNvPr id="6189" name="Text Box 18">
              <a:extLst>
                <a:ext uri="{FF2B5EF4-FFF2-40B4-BE49-F238E27FC236}">
                  <a16:creationId xmlns:a16="http://schemas.microsoft.com/office/drawing/2014/main" id="{B9AFF4DC-F9B9-E51F-978C-5502994437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7462" y="710853"/>
              <a:ext cx="915255" cy="333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000">
                  <a:solidFill>
                    <a:srgbClr val="C00000"/>
                  </a:solidFill>
                  <a:latin typeface="Arial" panose="020B0604020202020204" pitchFamily="34" charset="0"/>
                </a:rPr>
                <a:t>Cryostat</a:t>
              </a:r>
            </a:p>
          </p:txBody>
        </p:sp>
        <p:sp>
          <p:nvSpPr>
            <p:cNvPr id="6190" name="Line 19">
              <a:extLst>
                <a:ext uri="{FF2B5EF4-FFF2-40B4-BE49-F238E27FC236}">
                  <a16:creationId xmlns:a16="http://schemas.microsoft.com/office/drawing/2014/main" id="{60FF6EB1-4D71-9506-F7F2-500DEFCBDB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3100" y="2320925"/>
              <a:ext cx="427038" cy="727075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91" name="Line 22">
              <a:extLst>
                <a:ext uri="{FF2B5EF4-FFF2-40B4-BE49-F238E27FC236}">
                  <a16:creationId xmlns:a16="http://schemas.microsoft.com/office/drawing/2014/main" id="{A4C4E928-6515-5F65-6F32-013CDE9A09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2625" y="2424113"/>
              <a:ext cx="690563" cy="604837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92" name="Text Box 33">
              <a:extLst>
                <a:ext uri="{FF2B5EF4-FFF2-40B4-BE49-F238E27FC236}">
                  <a16:creationId xmlns:a16="http://schemas.microsoft.com/office/drawing/2014/main" id="{ADFA6906-6ADF-F089-D9A4-FF8BAB4724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7754" y="1477413"/>
              <a:ext cx="717587" cy="333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000">
                  <a:solidFill>
                    <a:srgbClr val="00B050"/>
                  </a:solidFill>
                  <a:latin typeface="Arial" panose="020B0604020202020204" pitchFamily="34" charset="0"/>
                </a:rPr>
                <a:t>Tuner</a:t>
              </a:r>
            </a:p>
          </p:txBody>
        </p:sp>
        <p:sp>
          <p:nvSpPr>
            <p:cNvPr id="6193" name="Line 34">
              <a:extLst>
                <a:ext uri="{FF2B5EF4-FFF2-40B4-BE49-F238E27FC236}">
                  <a16:creationId xmlns:a16="http://schemas.microsoft.com/office/drawing/2014/main" id="{F82479CC-AF0F-E4F7-4E5C-59BD6BECB0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69956" y="1739605"/>
              <a:ext cx="346075" cy="636587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94" name="Text Box 35">
              <a:extLst>
                <a:ext uri="{FF2B5EF4-FFF2-40B4-BE49-F238E27FC236}">
                  <a16:creationId xmlns:a16="http://schemas.microsoft.com/office/drawing/2014/main" id="{40F9D34C-1AAC-BD5C-0305-14C9D0D7FA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8343" y="785554"/>
              <a:ext cx="1416968" cy="333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000">
                  <a:solidFill>
                    <a:srgbClr val="7030A0"/>
                  </a:solidFill>
                  <a:latin typeface="Arial" panose="020B0604020202020204" pitchFamily="34" charset="0"/>
                </a:rPr>
                <a:t>HOM absorber</a:t>
              </a:r>
            </a:p>
          </p:txBody>
        </p:sp>
        <p:sp>
          <p:nvSpPr>
            <p:cNvPr id="6195" name="Line 36">
              <a:extLst>
                <a:ext uri="{FF2B5EF4-FFF2-40B4-BE49-F238E27FC236}">
                  <a16:creationId xmlns:a16="http://schemas.microsoft.com/office/drawing/2014/main" id="{97B4DA64-FC90-8535-B8F7-34330C4EEF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89939" y="1114706"/>
              <a:ext cx="1410860" cy="790294"/>
            </a:xfrm>
            <a:prstGeom prst="line">
              <a:avLst/>
            </a:prstGeom>
            <a:noFill/>
            <a:ln w="9525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96" name="Text Box 17">
              <a:extLst>
                <a:ext uri="{FF2B5EF4-FFF2-40B4-BE49-F238E27FC236}">
                  <a16:creationId xmlns:a16="http://schemas.microsoft.com/office/drawing/2014/main" id="{BDE8AB4C-28F8-1ECD-0207-FB83091FB9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2453" y="700486"/>
              <a:ext cx="2100807" cy="333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000" b="1">
                  <a:solidFill>
                    <a:srgbClr val="FF0000"/>
                  </a:solidFill>
                  <a:latin typeface="Arial" panose="020B0604020202020204" pitchFamily="34" charset="0"/>
                </a:rPr>
                <a:t>Two 9-cell SC cavities</a:t>
              </a:r>
            </a:p>
          </p:txBody>
        </p:sp>
      </p:grp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82CCD92A-9C80-16B3-3E48-D957D21C730B}"/>
              </a:ext>
            </a:extLst>
          </p:cNvPr>
          <p:cNvCxnSpPr/>
          <p:nvPr/>
        </p:nvCxnSpPr>
        <p:spPr>
          <a:xfrm flipH="1">
            <a:off x="1471409" y="3994149"/>
            <a:ext cx="523875" cy="2921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076D12BE-7528-8C82-BC49-1565E83514A2}"/>
              </a:ext>
            </a:extLst>
          </p:cNvPr>
          <p:cNvCxnSpPr/>
          <p:nvPr/>
        </p:nvCxnSpPr>
        <p:spPr>
          <a:xfrm>
            <a:off x="2123870" y="3994150"/>
            <a:ext cx="158750" cy="7731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Line 36">
            <a:extLst>
              <a:ext uri="{FF2B5EF4-FFF2-40B4-BE49-F238E27FC236}">
                <a16:creationId xmlns:a16="http://schemas.microsoft.com/office/drawing/2014/main" id="{A9115832-6108-D35A-FFCD-D8452BB8D4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1409" y="4046537"/>
            <a:ext cx="180975" cy="874712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51" name="Line 36">
            <a:extLst>
              <a:ext uri="{FF2B5EF4-FFF2-40B4-BE49-F238E27FC236}">
                <a16:creationId xmlns:a16="http://schemas.microsoft.com/office/drawing/2014/main" id="{ED42BE12-03E7-C544-27C4-412DAA4537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25346" y="3995737"/>
            <a:ext cx="1666875" cy="258762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D1DE1009-68B8-0B0A-98CF-31FE94D3186D}"/>
              </a:ext>
            </a:extLst>
          </p:cNvPr>
          <p:cNvCxnSpPr/>
          <p:nvPr/>
        </p:nvCxnSpPr>
        <p:spPr>
          <a:xfrm flipH="1" flipV="1">
            <a:off x="2808084" y="5126037"/>
            <a:ext cx="434975" cy="241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テキスト ボックス 13">
            <a:extLst>
              <a:ext uri="{FF2B5EF4-FFF2-40B4-BE49-F238E27FC236}">
                <a16:creationId xmlns:a16="http://schemas.microsoft.com/office/drawing/2014/main" id="{64A5DCAA-66D8-D7C5-95B9-D9D29899B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2959" y="5465763"/>
            <a:ext cx="898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200">
                <a:latin typeface="Arial" panose="020B0604020202020204" pitchFamily="34" charset="0"/>
              </a:rPr>
              <a:t>e-</a:t>
            </a:r>
            <a:endParaRPr lang="ja-JP" altLang="en-US" sz="1200">
              <a:latin typeface="Arial" panose="020B0604020202020204" pitchFamily="34" charset="0"/>
            </a:endParaRPr>
          </a:p>
        </p:txBody>
      </p: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FBAE02BB-42C1-D64B-D025-5CCD0B3F8A37}"/>
              </a:ext>
            </a:extLst>
          </p:cNvPr>
          <p:cNvCxnSpPr/>
          <p:nvPr/>
        </p:nvCxnSpPr>
        <p:spPr>
          <a:xfrm flipH="1" flipV="1">
            <a:off x="417308" y="3924299"/>
            <a:ext cx="436562" cy="241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5" name="Picture 7" descr="cERL配置図_ERL13用">
            <a:extLst>
              <a:ext uri="{FF2B5EF4-FFF2-40B4-BE49-F238E27FC236}">
                <a16:creationId xmlns:a16="http://schemas.microsoft.com/office/drawing/2014/main" id="{F310213F-1636-5F5C-7E21-56033BE43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184" y="2690813"/>
            <a:ext cx="5634037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2" descr="2セルクライオスタット（ホワイト）">
            <a:extLst>
              <a:ext uri="{FF2B5EF4-FFF2-40B4-BE49-F238E27FC236}">
                <a16:creationId xmlns:a16="http://schemas.microsoft.com/office/drawing/2014/main" id="{135B7E22-20FC-415C-E008-3BBB6DBE8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7" r="22978"/>
          <a:stretch>
            <a:fillRect/>
          </a:stretch>
        </p:blipFill>
        <p:spPr bwMode="auto">
          <a:xfrm>
            <a:off x="2781096" y="192087"/>
            <a:ext cx="2500313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図 6" descr="IMG_2411.JPG">
            <a:extLst>
              <a:ext uri="{FF2B5EF4-FFF2-40B4-BE49-F238E27FC236}">
                <a16:creationId xmlns:a16="http://schemas.microsoft.com/office/drawing/2014/main" id="{97E9D38D-A6BD-6BD5-1D5F-C1E022E4AD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670" y="5389563"/>
            <a:ext cx="1957388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テキスト ボックス 7">
            <a:extLst>
              <a:ext uri="{FF2B5EF4-FFF2-40B4-BE49-F238E27FC236}">
                <a16:creationId xmlns:a16="http://schemas.microsoft.com/office/drawing/2014/main" id="{82A8B316-0041-BC5A-8560-B2E674BBA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46" y="192087"/>
            <a:ext cx="190341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b="1" u="sng">
                <a:solidFill>
                  <a:srgbClr val="00B050"/>
                </a:solidFill>
                <a:latin typeface="Arial" panose="020B0604020202020204" pitchFamily="34" charset="0"/>
              </a:rPr>
              <a:t>Injector module</a:t>
            </a:r>
            <a:endParaRPr lang="ja-JP" altLang="en-US" sz="1800" b="1" u="sng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6159" name="テキスト ボックス 8">
            <a:extLst>
              <a:ext uri="{FF2B5EF4-FFF2-40B4-BE49-F238E27FC236}">
                <a16:creationId xmlns:a16="http://schemas.microsoft.com/office/drawing/2014/main" id="{B1185778-7EE2-2A54-87E9-4D91519A3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70" y="2900363"/>
            <a:ext cx="2185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b="1" u="sng">
                <a:solidFill>
                  <a:srgbClr val="00B050"/>
                </a:solidFill>
                <a:latin typeface="Arial" panose="020B0604020202020204" pitchFamily="34" charset="0"/>
              </a:rPr>
              <a:t>Main linac module</a:t>
            </a:r>
            <a:endParaRPr lang="ja-JP" altLang="en-US" sz="1800" b="1" u="sng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6160" name="右矢印 10">
            <a:extLst>
              <a:ext uri="{FF2B5EF4-FFF2-40B4-BE49-F238E27FC236}">
                <a16:creationId xmlns:a16="http://schemas.microsoft.com/office/drawing/2014/main" id="{95F3F525-433E-37DF-9787-5C82D7C4886F}"/>
              </a:ext>
            </a:extLst>
          </p:cNvPr>
          <p:cNvSpPr>
            <a:spLocks noChangeArrowheads="1"/>
          </p:cNvSpPr>
          <p:nvPr/>
        </p:nvSpPr>
        <p:spPr bwMode="auto">
          <a:xfrm rot="1156090">
            <a:off x="5060746" y="1471613"/>
            <a:ext cx="455613" cy="4587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Blip>
                <a:blip r:embed="rId7"/>
              </a:buBlip>
            </a:pPr>
            <a:endParaRPr lang="ja-JP" altLang="en-US" sz="2000" b="1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6161" name="右矢印 12">
            <a:extLst>
              <a:ext uri="{FF2B5EF4-FFF2-40B4-BE49-F238E27FC236}">
                <a16:creationId xmlns:a16="http://schemas.microsoft.com/office/drawing/2014/main" id="{D154C8CD-AAD8-65AE-C946-FC2AEAABA866}"/>
              </a:ext>
            </a:extLst>
          </p:cNvPr>
          <p:cNvSpPr>
            <a:spLocks noChangeArrowheads="1"/>
          </p:cNvSpPr>
          <p:nvPr/>
        </p:nvSpPr>
        <p:spPr bwMode="auto">
          <a:xfrm rot="1775160">
            <a:off x="3125583" y="4841874"/>
            <a:ext cx="469900" cy="50958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Blip>
                <a:blip r:embed="rId7"/>
              </a:buBlip>
            </a:pPr>
            <a:endParaRPr lang="ja-JP" altLang="en-US" sz="2000" b="1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0E55517-7241-2012-74DE-9845AE423AB0}"/>
              </a:ext>
            </a:extLst>
          </p:cNvPr>
          <p:cNvSpPr txBox="1"/>
          <p:nvPr/>
        </p:nvSpPr>
        <p:spPr>
          <a:xfrm>
            <a:off x="496683" y="595313"/>
            <a:ext cx="161290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400" b="1" dirty="0">
                <a:solidFill>
                  <a:schemeClr val="bg2">
                    <a:lumMod val="1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2-cell cavity × 3</a:t>
            </a:r>
          </a:p>
          <a:p>
            <a:pPr>
              <a:defRPr/>
            </a:pPr>
            <a:r>
              <a:rPr lang="en-US" altLang="ja-JP" sz="1400" b="1" dirty="0">
                <a:solidFill>
                  <a:srgbClr val="3333FF"/>
                </a:solidFill>
                <a:latin typeface="Microsoft YaHei" pitchFamily="34" charset="-122"/>
                <a:ea typeface="Microsoft YaHei" pitchFamily="34" charset="-122"/>
              </a:rPr>
              <a:t>Double coupler</a:t>
            </a:r>
            <a:endParaRPr lang="ja-JP" altLang="en-US" sz="1400" b="1" dirty="0">
              <a:solidFill>
                <a:srgbClr val="3333FF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D5D1582-B09D-8DEB-F74D-232EC0CCDD79}"/>
              </a:ext>
            </a:extLst>
          </p:cNvPr>
          <p:cNvSpPr txBox="1"/>
          <p:nvPr/>
        </p:nvSpPr>
        <p:spPr>
          <a:xfrm>
            <a:off x="210933" y="3235325"/>
            <a:ext cx="4487862" cy="5238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400" b="1" dirty="0">
                <a:solidFill>
                  <a:srgbClr val="3333FF"/>
                </a:solidFill>
                <a:latin typeface="Microsoft YaHei" pitchFamily="34" charset="-122"/>
                <a:ea typeface="Microsoft YaHei" pitchFamily="34" charset="-122"/>
              </a:rPr>
              <a:t>HOM damped  (for 100mA BBU suppression)</a:t>
            </a:r>
          </a:p>
          <a:p>
            <a:pPr>
              <a:defRPr/>
            </a:pPr>
            <a:r>
              <a:rPr lang="en-US" altLang="ja-JP" sz="1400" b="1" dirty="0">
                <a:solidFill>
                  <a:schemeClr val="bg2">
                    <a:lumMod val="1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   9-cell cavity (named as ERL-model2)× 2</a:t>
            </a:r>
          </a:p>
        </p:txBody>
      </p:sp>
      <p:sp>
        <p:nvSpPr>
          <p:cNvPr id="6168" name="タイトル 1">
            <a:extLst>
              <a:ext uri="{FF2B5EF4-FFF2-40B4-BE49-F238E27FC236}">
                <a16:creationId xmlns:a16="http://schemas.microsoft.com/office/drawing/2014/main" id="{8F48817F-93C2-DB9D-9E4E-545B217A0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3858" y="120650"/>
            <a:ext cx="3389312" cy="61436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altLang="ja-JP" sz="2000" dirty="0">
                <a:solidFill>
                  <a:srgbClr val="0070C0"/>
                </a:solidFill>
              </a:rPr>
              <a:t>A) Apparatus of </a:t>
            </a:r>
            <a:r>
              <a:rPr lang="en-US" altLang="ja-JP" sz="2000" dirty="0" err="1">
                <a:solidFill>
                  <a:srgbClr val="0070C0"/>
                </a:solidFill>
              </a:rPr>
              <a:t>cERL</a:t>
            </a:r>
            <a:r>
              <a:rPr lang="en-US" altLang="ja-JP" sz="2000" dirty="0">
                <a:solidFill>
                  <a:srgbClr val="0070C0"/>
                </a:solidFill>
              </a:rPr>
              <a:t> injector &amp; main </a:t>
            </a:r>
            <a:r>
              <a:rPr lang="en-US" altLang="ja-JP" sz="2000" dirty="0" err="1">
                <a:solidFill>
                  <a:srgbClr val="0070C0"/>
                </a:solidFill>
              </a:rPr>
              <a:t>linac</a:t>
            </a:r>
            <a:r>
              <a:rPr lang="en-US" altLang="ja-JP" sz="2000" dirty="0">
                <a:solidFill>
                  <a:srgbClr val="0070C0"/>
                </a:solidFill>
              </a:rPr>
              <a:t> cryomodule</a:t>
            </a:r>
            <a:endParaRPr lang="ja-JP" altLang="en-US" sz="2000" dirty="0">
              <a:solidFill>
                <a:srgbClr val="0070C0"/>
              </a:solidFill>
            </a:endParaRPr>
          </a:p>
        </p:txBody>
      </p: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CD686321-0F8C-DAC5-4D9F-3F03B4F2C15B}"/>
              </a:ext>
            </a:extLst>
          </p:cNvPr>
          <p:cNvCxnSpPr/>
          <p:nvPr/>
        </p:nvCxnSpPr>
        <p:spPr>
          <a:xfrm flipH="1" flipV="1">
            <a:off x="4213021" y="1498600"/>
            <a:ext cx="523875" cy="493713"/>
          </a:xfrm>
          <a:prstGeom prst="straightConnector1">
            <a:avLst/>
          </a:prstGeom>
          <a:ln w="285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1" name="テキスト ボックス 45">
            <a:extLst>
              <a:ext uri="{FF2B5EF4-FFF2-40B4-BE49-F238E27FC236}">
                <a16:creationId xmlns:a16="http://schemas.microsoft.com/office/drawing/2014/main" id="{2EDA023D-C63B-A5AE-36CD-41DA7A289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184" y="2030412"/>
            <a:ext cx="1165225" cy="277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200">
                <a:solidFill>
                  <a:srgbClr val="FF6600"/>
                </a:solidFill>
                <a:latin typeface="Comic Sans MS" panose="030F0702030302020204" pitchFamily="66" charset="0"/>
              </a:rPr>
              <a:t>Input Coupler</a:t>
            </a:r>
            <a:endParaRPr lang="ja-JP" altLang="en-US" sz="1200"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C1019031-824A-EB28-2BEB-8739723D3FF9}"/>
              </a:ext>
            </a:extLst>
          </p:cNvPr>
          <p:cNvCxnSpPr>
            <a:stCxn id="6156" idx="2"/>
          </p:cNvCxnSpPr>
          <p:nvPr/>
        </p:nvCxnSpPr>
        <p:spPr>
          <a:xfrm flipH="1" flipV="1">
            <a:off x="3554208" y="1508125"/>
            <a:ext cx="476250" cy="78422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3" name="テキスト ボックス 47">
            <a:extLst>
              <a:ext uri="{FF2B5EF4-FFF2-40B4-BE49-F238E27FC236}">
                <a16:creationId xmlns:a16="http://schemas.microsoft.com/office/drawing/2014/main" id="{FEC0E804-01FA-9060-78EE-F0E797AC3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246" y="2409825"/>
            <a:ext cx="1241425" cy="430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100">
                <a:solidFill>
                  <a:srgbClr val="7030A0"/>
                </a:solidFill>
                <a:latin typeface="Comic Sans MS" panose="030F0702030302020204" pitchFamily="66" charset="0"/>
              </a:rPr>
              <a:t>HOM Coupler &amp;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100">
                <a:solidFill>
                  <a:srgbClr val="7030A0"/>
                </a:solidFill>
                <a:latin typeface="Comic Sans MS" panose="030F0702030302020204" pitchFamily="66" charset="0"/>
              </a:rPr>
              <a:t>RF Feedthrough</a:t>
            </a:r>
            <a:endParaRPr lang="ja-JP" altLang="en-US" sz="110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7C8F20A6-B40D-2DD6-3C4E-B7EFFA3465D9}"/>
              </a:ext>
            </a:extLst>
          </p:cNvPr>
          <p:cNvCxnSpPr/>
          <p:nvPr/>
        </p:nvCxnSpPr>
        <p:spPr>
          <a:xfrm flipH="1">
            <a:off x="3747883" y="366713"/>
            <a:ext cx="100012" cy="10001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5" name="テキスト ボックス 50">
            <a:extLst>
              <a:ext uri="{FF2B5EF4-FFF2-40B4-BE49-F238E27FC236}">
                <a16:creationId xmlns:a16="http://schemas.microsoft.com/office/drawing/2014/main" id="{361FA8CB-1B6A-FF65-F756-FABCAA19F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8134" y="114299"/>
            <a:ext cx="1004887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100">
                <a:solidFill>
                  <a:srgbClr val="FF0000"/>
                </a:solidFill>
                <a:latin typeface="Comic Sans MS" panose="030F0702030302020204" pitchFamily="66" charset="0"/>
              </a:rPr>
              <a:t>2-cell Cavity</a:t>
            </a:r>
            <a:endParaRPr lang="ja-JP" altLang="en-US" sz="11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21E394CF-1880-A6C8-AB05-474FF4863526}"/>
              </a:ext>
            </a:extLst>
          </p:cNvPr>
          <p:cNvCxnSpPr/>
          <p:nvPr/>
        </p:nvCxnSpPr>
        <p:spPr>
          <a:xfrm flipH="1">
            <a:off x="4400345" y="112712"/>
            <a:ext cx="336550" cy="84296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7" name="テキスト ボックス 58">
            <a:extLst>
              <a:ext uri="{FF2B5EF4-FFF2-40B4-BE49-F238E27FC236}">
                <a16:creationId xmlns:a16="http://schemas.microsoft.com/office/drawing/2014/main" id="{D936A846-79E3-15CC-A37F-5F8F64C12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2758" y="19050"/>
            <a:ext cx="608012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200">
                <a:solidFill>
                  <a:srgbClr val="00B050"/>
                </a:solidFill>
                <a:latin typeface="Comic Sans MS" panose="030F0702030302020204" pitchFamily="66" charset="0"/>
              </a:rPr>
              <a:t>Tuner</a:t>
            </a:r>
            <a:endParaRPr lang="ja-JP" altLang="en-US" sz="120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6178" name="Text Box 19">
            <a:extLst>
              <a:ext uri="{FF2B5EF4-FFF2-40B4-BE49-F238E27FC236}">
                <a16:creationId xmlns:a16="http://schemas.microsoft.com/office/drawing/2014/main" id="{1850B4DD-0B89-8A7F-6BEF-6A07B014B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21" y="5757863"/>
            <a:ext cx="2646363" cy="998537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ja-JP" sz="1200" b="1">
                <a:solidFill>
                  <a:srgbClr val="333399"/>
                </a:solidFill>
                <a:latin typeface="Arial" panose="020B0604020202020204" pitchFamily="34" charset="0"/>
              </a:rPr>
              <a:t>RF frequency:  1.3 GHz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ja-JP" sz="1200" b="1">
                <a:solidFill>
                  <a:srgbClr val="333399"/>
                </a:solidFill>
                <a:latin typeface="Arial" panose="020B0604020202020204" pitchFamily="34" charset="0"/>
              </a:rPr>
              <a:t>Input power :   </a:t>
            </a:r>
            <a:r>
              <a:rPr lang="en-US" altLang="ja-JP" sz="1200" b="1">
                <a:solidFill>
                  <a:srgbClr val="FF0000"/>
                </a:solidFill>
                <a:latin typeface="Arial" panose="020B0604020202020204" pitchFamily="34" charset="0"/>
              </a:rPr>
              <a:t>20kW CW (SW) </a:t>
            </a:r>
            <a:endParaRPr lang="en-US" altLang="ja-JP" sz="1200" b="1" baseline="50000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ja-JP" sz="1200" b="1" i="1">
                <a:solidFill>
                  <a:srgbClr val="333399"/>
                </a:solidFill>
                <a:latin typeface="Arial" panose="020B0604020202020204" pitchFamily="34" charset="0"/>
              </a:rPr>
              <a:t>E</a:t>
            </a:r>
            <a:r>
              <a:rPr lang="en-US" altLang="ja-JP" sz="1200" b="1" baseline="-25000">
                <a:solidFill>
                  <a:srgbClr val="333399"/>
                </a:solidFill>
                <a:latin typeface="Arial" panose="020B0604020202020204" pitchFamily="34" charset="0"/>
              </a:rPr>
              <a:t>acc</a:t>
            </a:r>
            <a:r>
              <a:rPr lang="en-US" altLang="ja-JP" sz="1200" b="1">
                <a:solidFill>
                  <a:srgbClr val="333399"/>
                </a:solidFill>
                <a:latin typeface="Arial" panose="020B0604020202020204" pitchFamily="34" charset="0"/>
              </a:rPr>
              <a:t>:  </a:t>
            </a:r>
            <a:r>
              <a:rPr lang="ja-JP" altLang="en-US" sz="1200" b="1">
                <a:solidFill>
                  <a:srgbClr val="333399"/>
                </a:solidFill>
                <a:latin typeface="Arial" panose="020B0604020202020204" pitchFamily="34" charset="0"/>
              </a:rPr>
              <a:t>　　          </a:t>
            </a:r>
            <a:r>
              <a:rPr lang="en-US" altLang="ja-JP" sz="1200" b="1">
                <a:solidFill>
                  <a:srgbClr val="FF0000"/>
                </a:solidFill>
                <a:latin typeface="Arial" panose="020B0604020202020204" pitchFamily="34" charset="0"/>
              </a:rPr>
              <a:t>15 MV/m</a:t>
            </a:r>
            <a:r>
              <a:rPr lang="ja-JP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（</a:t>
            </a:r>
            <a:r>
              <a:rPr lang="en-US" altLang="ja-JP" sz="1200" b="1">
                <a:solidFill>
                  <a:srgbClr val="FF0000"/>
                </a:solidFill>
                <a:latin typeface="Arial" panose="020B0604020202020204" pitchFamily="34" charset="0"/>
              </a:rPr>
              <a:t>design</a:t>
            </a:r>
            <a:r>
              <a:rPr lang="ja-JP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）</a:t>
            </a:r>
            <a:endParaRPr lang="en-US" altLang="ja-JP" sz="12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ja-JP" sz="1200" b="1">
                <a:solidFill>
                  <a:srgbClr val="333399"/>
                </a:solidFill>
                <a:latin typeface="Arial" panose="020B0604020202020204" pitchFamily="34" charset="0"/>
              </a:rPr>
              <a:t>Unloaded-Q:</a:t>
            </a:r>
            <a:r>
              <a:rPr lang="ja-JP" altLang="en-US" sz="1200" b="1">
                <a:solidFill>
                  <a:srgbClr val="333399"/>
                </a:solidFill>
                <a:latin typeface="Arial" panose="020B0604020202020204" pitchFamily="34" charset="0"/>
              </a:rPr>
              <a:t>　　</a:t>
            </a:r>
            <a:r>
              <a:rPr lang="en-US" altLang="ja-JP" sz="1200" b="1">
                <a:solidFill>
                  <a:srgbClr val="FF0000"/>
                </a:solidFill>
                <a:latin typeface="Arial" panose="020B0604020202020204" pitchFamily="34" charset="0"/>
              </a:rPr>
              <a:t>Q</a:t>
            </a:r>
            <a:r>
              <a:rPr lang="en-US" altLang="ja-JP" sz="1200" b="1" baseline="-2500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n-US" altLang="ja-JP" sz="1200" b="1">
                <a:solidFill>
                  <a:srgbClr val="FF0000"/>
                </a:solidFill>
                <a:latin typeface="Arial" panose="020B0604020202020204" pitchFamily="34" charset="0"/>
              </a:rPr>
              <a:t> &gt; 1</a:t>
            </a:r>
            <a:r>
              <a:rPr lang="en-US" altLang="ja-JP" sz="1200" b="1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ja-JP" sz="1200" b="1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  <a:r>
              <a:rPr lang="en-US" altLang="ja-JP" sz="1200" b="1" baseline="3000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6179" name="Text Box 18">
            <a:extLst>
              <a:ext uri="{FF2B5EF4-FFF2-40B4-BE49-F238E27FC236}">
                <a16:creationId xmlns:a16="http://schemas.microsoft.com/office/drawing/2014/main" id="{471AC823-5D87-0F3E-253B-81A9C4D9A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0470" y="427037"/>
            <a:ext cx="9271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00">
                <a:solidFill>
                  <a:srgbClr val="C00000"/>
                </a:solidFill>
                <a:latin typeface="Arial" panose="020B0604020202020204" pitchFamily="34" charset="0"/>
              </a:rPr>
              <a:t>Cryostat</a:t>
            </a:r>
          </a:p>
        </p:txBody>
      </p:sp>
      <p:sp>
        <p:nvSpPr>
          <p:cNvPr id="6180" name="Text Box 19">
            <a:extLst>
              <a:ext uri="{FF2B5EF4-FFF2-40B4-BE49-F238E27FC236}">
                <a16:creationId xmlns:a16="http://schemas.microsoft.com/office/drawing/2014/main" id="{09A6A876-FAE4-C242-8C81-F471E088E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283" y="1100138"/>
            <a:ext cx="2589212" cy="17176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ja-JP" sz="1200" b="1">
                <a:solidFill>
                  <a:srgbClr val="333399"/>
                </a:solidFill>
                <a:latin typeface="Arial" panose="020B0604020202020204" pitchFamily="34" charset="0"/>
              </a:rPr>
              <a:t>RF frequency:  1.3 GHz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ja-JP" sz="1200" b="1">
                <a:solidFill>
                  <a:srgbClr val="333399"/>
                </a:solidFill>
                <a:latin typeface="Arial" panose="020B0604020202020204" pitchFamily="34" charset="0"/>
              </a:rPr>
              <a:t>Input power : 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ja-JP" sz="1200" b="1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en-US" altLang="ja-JP" sz="1200" b="1">
                <a:solidFill>
                  <a:srgbClr val="FF0000"/>
                </a:solidFill>
                <a:latin typeface="Arial" panose="020B0604020202020204" pitchFamily="34" charset="0"/>
              </a:rPr>
              <a:t>10kW/coupler (10mA, 5MeV)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ja-JP" sz="12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ja-JP" sz="1200" b="1">
                <a:solidFill>
                  <a:srgbClr val="3333FF"/>
                </a:solidFill>
                <a:latin typeface="Arial" panose="020B0604020202020204" pitchFamily="34" charset="0"/>
              </a:rPr>
              <a:t>180kW/coupler (100mA, 10MeV) </a:t>
            </a:r>
            <a:endParaRPr lang="en-US" altLang="ja-JP" sz="1200" b="1" baseline="5000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ja-JP" sz="1200" b="1" i="1">
                <a:solidFill>
                  <a:srgbClr val="333399"/>
                </a:solidFill>
                <a:latin typeface="Arial" panose="020B0604020202020204" pitchFamily="34" charset="0"/>
              </a:rPr>
              <a:t>E</a:t>
            </a:r>
            <a:r>
              <a:rPr lang="en-US" altLang="ja-JP" sz="1200" b="1" baseline="-25000">
                <a:solidFill>
                  <a:srgbClr val="333399"/>
                </a:solidFill>
                <a:latin typeface="Arial" panose="020B0604020202020204" pitchFamily="34" charset="0"/>
              </a:rPr>
              <a:t>acc</a:t>
            </a:r>
            <a:r>
              <a:rPr lang="en-US" altLang="ja-JP" sz="1200" b="1">
                <a:solidFill>
                  <a:srgbClr val="333399"/>
                </a:solidFill>
                <a:latin typeface="Arial" panose="020B0604020202020204" pitchFamily="34" charset="0"/>
              </a:rPr>
              <a:t>:  </a:t>
            </a:r>
            <a:r>
              <a:rPr lang="ja-JP" altLang="en-US" sz="1200" b="1">
                <a:solidFill>
                  <a:srgbClr val="333399"/>
                </a:solidFill>
                <a:latin typeface="Arial" panose="020B0604020202020204" pitchFamily="34" charset="0"/>
              </a:rPr>
              <a:t>　　  </a:t>
            </a:r>
            <a:r>
              <a:rPr lang="en-US" altLang="ja-JP" sz="1200" b="1">
                <a:solidFill>
                  <a:srgbClr val="FF0000"/>
                </a:solidFill>
                <a:latin typeface="Arial" panose="020B0604020202020204" pitchFamily="34" charset="0"/>
              </a:rPr>
              <a:t>7.6MV/m</a:t>
            </a:r>
            <a:r>
              <a:rPr lang="ja-JP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（</a:t>
            </a:r>
            <a:r>
              <a:rPr lang="en-US" altLang="ja-JP" sz="1200" b="1">
                <a:solidFill>
                  <a:srgbClr val="FF0000"/>
                </a:solidFill>
                <a:latin typeface="Arial" panose="020B0604020202020204" pitchFamily="34" charset="0"/>
              </a:rPr>
              <a:t>5MeV</a:t>
            </a:r>
            <a:r>
              <a:rPr lang="ja-JP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）</a:t>
            </a:r>
            <a:endParaRPr lang="en-US" altLang="ja-JP" sz="12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ja-JP" sz="1200" b="1">
                <a:solidFill>
                  <a:srgbClr val="FF0000"/>
                </a:solidFill>
                <a:latin typeface="Arial" panose="020B0604020202020204" pitchFamily="34" charset="0"/>
              </a:rPr>
              <a:t>                </a:t>
            </a:r>
            <a:r>
              <a:rPr lang="en-US" altLang="ja-JP" sz="1200" b="1">
                <a:solidFill>
                  <a:srgbClr val="3333FF"/>
                </a:solidFill>
                <a:latin typeface="Arial" panose="020B0604020202020204" pitchFamily="34" charset="0"/>
              </a:rPr>
              <a:t>15MV/m (10MeV)      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ja-JP" sz="1200" b="1">
                <a:solidFill>
                  <a:srgbClr val="333399"/>
                </a:solidFill>
                <a:latin typeface="Arial" panose="020B0604020202020204" pitchFamily="34" charset="0"/>
              </a:rPr>
              <a:t>Unloaded-Q:</a:t>
            </a:r>
            <a:r>
              <a:rPr lang="ja-JP" altLang="en-US" sz="1200" b="1">
                <a:solidFill>
                  <a:srgbClr val="333399"/>
                </a:solidFill>
                <a:latin typeface="Arial" panose="020B0604020202020204" pitchFamily="34" charset="0"/>
              </a:rPr>
              <a:t>　　</a:t>
            </a:r>
            <a:r>
              <a:rPr lang="en-US" altLang="ja-JP" sz="1200" b="1">
                <a:solidFill>
                  <a:srgbClr val="FF0000"/>
                </a:solidFill>
                <a:latin typeface="Arial" panose="020B0604020202020204" pitchFamily="34" charset="0"/>
              </a:rPr>
              <a:t>Q</a:t>
            </a:r>
            <a:r>
              <a:rPr lang="en-US" altLang="ja-JP" sz="1200" b="1" baseline="-2500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n-US" altLang="ja-JP" sz="1200" b="1">
                <a:solidFill>
                  <a:srgbClr val="FF0000"/>
                </a:solidFill>
                <a:latin typeface="Arial" panose="020B0604020202020204" pitchFamily="34" charset="0"/>
              </a:rPr>
              <a:t> &gt; 1</a:t>
            </a:r>
            <a:r>
              <a:rPr lang="en-US" altLang="ja-JP" sz="1200" b="1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ja-JP" sz="1200" b="1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  <a:r>
              <a:rPr lang="en-US" altLang="ja-JP" sz="1200" b="1" baseline="3000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</a:p>
        </p:txBody>
      </p: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AA4C08B9-3A3F-C9F2-3E47-894E9486BDE2}"/>
              </a:ext>
            </a:extLst>
          </p:cNvPr>
          <p:cNvCxnSpPr/>
          <p:nvPr/>
        </p:nvCxnSpPr>
        <p:spPr>
          <a:xfrm>
            <a:off x="210933" y="2900362"/>
            <a:ext cx="4525962" cy="0"/>
          </a:xfrm>
          <a:prstGeom prst="line">
            <a:avLst/>
          </a:prstGeom>
          <a:ln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652C2A79-638F-39AB-1079-80CF43AE16D8}"/>
              </a:ext>
            </a:extLst>
          </p:cNvPr>
          <p:cNvCxnSpPr/>
          <p:nvPr/>
        </p:nvCxnSpPr>
        <p:spPr>
          <a:xfrm flipV="1">
            <a:off x="2723946" y="1844675"/>
            <a:ext cx="373063" cy="2190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83" name="テキスト ボックス 13">
            <a:extLst>
              <a:ext uri="{FF2B5EF4-FFF2-40B4-BE49-F238E27FC236}">
                <a16:creationId xmlns:a16="http://schemas.microsoft.com/office/drawing/2014/main" id="{2AE79EA0-8CC7-7C36-7CE3-AACA4321C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9359" y="1985963"/>
            <a:ext cx="898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200">
                <a:latin typeface="Arial" panose="020B0604020202020204" pitchFamily="34" charset="0"/>
              </a:rPr>
              <a:t>e-</a:t>
            </a:r>
            <a:endParaRPr lang="ja-JP" altLang="en-US" sz="1200">
              <a:latin typeface="Arial" panose="020B0604020202020204" pitchFamily="34" charset="0"/>
            </a:endParaRPr>
          </a:p>
        </p:txBody>
      </p:sp>
      <p:sp>
        <p:nvSpPr>
          <p:cNvPr id="6184" name="右矢印 12">
            <a:extLst>
              <a:ext uri="{FF2B5EF4-FFF2-40B4-BE49-F238E27FC236}">
                <a16:creationId xmlns:a16="http://schemas.microsoft.com/office/drawing/2014/main" id="{02FCF696-D7E1-D192-25BB-255881242C88}"/>
              </a:ext>
            </a:extLst>
          </p:cNvPr>
          <p:cNvSpPr>
            <a:spLocks noChangeArrowheads="1"/>
          </p:cNvSpPr>
          <p:nvPr/>
        </p:nvSpPr>
        <p:spPr bwMode="auto">
          <a:xfrm rot="20444023">
            <a:off x="4686096" y="5194300"/>
            <a:ext cx="1712913" cy="219075"/>
          </a:xfrm>
          <a:prstGeom prst="rightArrow">
            <a:avLst>
              <a:gd name="adj1" fmla="val 50000"/>
              <a:gd name="adj2" fmla="val 49737"/>
            </a:avLst>
          </a:prstGeom>
          <a:noFill/>
          <a:ln w="28575" algn="ctr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Blip>
                <a:blip r:embed="rId7"/>
              </a:buBlip>
            </a:pPr>
            <a:endParaRPr lang="ja-JP" altLang="en-US" sz="2000" b="1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6185" name="右矢印 12">
            <a:extLst>
              <a:ext uri="{FF2B5EF4-FFF2-40B4-BE49-F238E27FC236}">
                <a16:creationId xmlns:a16="http://schemas.microsoft.com/office/drawing/2014/main" id="{ADB533D0-D195-018F-0E1F-8ED15995B22C}"/>
              </a:ext>
            </a:extLst>
          </p:cNvPr>
          <p:cNvSpPr>
            <a:spLocks noChangeArrowheads="1"/>
          </p:cNvSpPr>
          <p:nvPr/>
        </p:nvSpPr>
        <p:spPr bwMode="auto">
          <a:xfrm rot="4361816">
            <a:off x="5829890" y="3431381"/>
            <a:ext cx="2257425" cy="303213"/>
          </a:xfrm>
          <a:prstGeom prst="rightArrow">
            <a:avLst>
              <a:gd name="adj1" fmla="val 50000"/>
              <a:gd name="adj2" fmla="val 50150"/>
            </a:avLst>
          </a:prstGeom>
          <a:noFill/>
          <a:ln w="28575" algn="ctr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Blip>
                <a:blip r:embed="rId7"/>
              </a:buBlip>
            </a:pPr>
            <a:endParaRPr lang="ja-JP" altLang="en-US" sz="2000" b="1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E095FD1-1A38-5CBA-9F5A-B0CE0186DF0B}"/>
              </a:ext>
            </a:extLst>
          </p:cNvPr>
          <p:cNvSpPr txBox="1"/>
          <p:nvPr/>
        </p:nvSpPr>
        <p:spPr>
          <a:xfrm>
            <a:off x="9710184" y="3685643"/>
            <a:ext cx="1660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Operation at 2K</a:t>
            </a:r>
            <a:endParaRPr kumimoji="1" lang="ja-JP" altLang="en-US" dirty="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630F3ABB-F70C-5349-F209-C84380508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048000"/>
              </p:ext>
            </p:extLst>
          </p:nvPr>
        </p:nvGraphicFramePr>
        <p:xfrm>
          <a:off x="9450591" y="4789454"/>
          <a:ext cx="2659063" cy="1596588"/>
        </p:xfrm>
        <a:graphic>
          <a:graphicData uri="http://schemas.openxmlformats.org/drawingml/2006/table">
            <a:tbl>
              <a:tblPr firstRow="1" firstCol="1" bandRow="1"/>
              <a:tblGrid>
                <a:gridCol w="1559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9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716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Energy</a:t>
                      </a:r>
                      <a:endParaRPr lang="ja-JP" sz="14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2A37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17.6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MeV </a:t>
                      </a:r>
                      <a:endParaRPr lang="ja-JP" sz="14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2A37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716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Injector</a:t>
                      </a: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 Energy</a:t>
                      </a:r>
                      <a:endParaRPr lang="ja-JP" sz="14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2A37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5.0 MeV</a:t>
                      </a:r>
                      <a:endParaRPr lang="ja-JP" sz="14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2A37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716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E-Gun</a:t>
                      </a:r>
                      <a:r>
                        <a:rPr lang="en-US" altLang="ja-JP" sz="1400" baseline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Energy</a:t>
                      </a:r>
                      <a:endParaRPr lang="ja-JP" sz="14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2A37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keV</a:t>
                      </a:r>
                      <a:endParaRPr lang="ja-JP" sz="14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2A37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716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Beam repetition</a:t>
                      </a:r>
                      <a:endParaRPr lang="ja-JP" sz="14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2A37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1.3 GHz</a:t>
                      </a:r>
                      <a:endParaRPr lang="ja-JP" sz="14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2A37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716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Average current</a:t>
                      </a:r>
                      <a:endParaRPr lang="ja-JP" sz="14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2A37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1 mA CW (max)</a:t>
                      </a:r>
                      <a:endParaRPr lang="ja-JP" sz="14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2A37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図 59">
            <a:extLst>
              <a:ext uri="{FF2B5EF4-FFF2-40B4-BE49-F238E27FC236}">
                <a16:creationId xmlns:a16="http://schemas.microsoft.com/office/drawing/2014/main" id="{723A6E86-D9EA-9D97-76F9-13FD43A5C3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703" y="1257031"/>
            <a:ext cx="3518144" cy="233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68DEB42-F3B7-3312-B098-B3EDEBEEFCE6}"/>
              </a:ext>
            </a:extLst>
          </p:cNvPr>
          <p:cNvSpPr txBox="1"/>
          <p:nvPr/>
        </p:nvSpPr>
        <p:spPr>
          <a:xfrm>
            <a:off x="9883566" y="4397931"/>
            <a:ext cx="1561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Present status </a:t>
            </a:r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C02DA8-C91D-B58D-7570-114F6BF88F03}"/>
              </a:ext>
            </a:extLst>
          </p:cNvPr>
          <p:cNvSpPr txBox="1"/>
          <p:nvPr/>
        </p:nvSpPr>
        <p:spPr>
          <a:xfrm>
            <a:off x="8606794" y="910695"/>
            <a:ext cx="3463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Beam Operation started from 2013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D737298-71B1-9E6A-01C0-9957556338DF}"/>
              </a:ext>
            </a:extLst>
          </p:cNvPr>
          <p:cNvSpPr txBox="1"/>
          <p:nvPr/>
        </p:nvSpPr>
        <p:spPr>
          <a:xfrm>
            <a:off x="5400130" y="842828"/>
            <a:ext cx="2362200" cy="3063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400" b="1" dirty="0">
                <a:solidFill>
                  <a:schemeClr val="bg2">
                    <a:lumMod val="1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Assembling in Jun/2012</a:t>
            </a:r>
            <a:endParaRPr lang="ja-JP" altLang="en-US" sz="1400" b="1" dirty="0">
              <a:solidFill>
                <a:schemeClr val="bg2">
                  <a:lumMod val="10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216884C-5C79-0312-D762-8303B579E6AD}"/>
              </a:ext>
            </a:extLst>
          </p:cNvPr>
          <p:cNvSpPr txBox="1"/>
          <p:nvPr/>
        </p:nvSpPr>
        <p:spPr>
          <a:xfrm>
            <a:off x="2933368" y="4368889"/>
            <a:ext cx="2355850" cy="3079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400" b="1" dirty="0">
                <a:solidFill>
                  <a:schemeClr val="bg2">
                    <a:lumMod val="1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Assembling in Oct/2012</a:t>
            </a:r>
            <a:endParaRPr lang="ja-JP" altLang="en-US" sz="1400" b="1" dirty="0">
              <a:solidFill>
                <a:schemeClr val="bg2">
                  <a:lumMod val="10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9" name="日付プレースホルダー 3">
            <a:extLst>
              <a:ext uri="{FF2B5EF4-FFF2-40B4-BE49-F238E27FC236}">
                <a16:creationId xmlns:a16="http://schemas.microsoft.com/office/drawing/2014/main" id="{38B85EB0-4C94-6651-4CA0-10F6DC3639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9344" y="6532238"/>
            <a:ext cx="2743200" cy="365125"/>
          </a:xfrm>
        </p:spPr>
        <p:txBody>
          <a:bodyPr/>
          <a:lstStyle/>
          <a:p>
            <a:r>
              <a:rPr lang="en-US" altLang="ja-JP" dirty="0"/>
              <a:t>Hiroshi Sakai, Eiji KAKO (KEK, Japan)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DF1F9E69-BC4B-607F-290E-9CE1B861A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85" y="673540"/>
            <a:ext cx="6065606" cy="3939063"/>
          </a:xfrm>
          <a:prstGeom prst="rect">
            <a:avLst/>
          </a:prstGeom>
        </p:spPr>
      </p:pic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B346A7FC-4ACA-B155-7D03-5C321A7CD9FA}"/>
              </a:ext>
            </a:extLst>
          </p:cNvPr>
          <p:cNvSpPr/>
          <p:nvPr/>
        </p:nvSpPr>
        <p:spPr>
          <a:xfrm>
            <a:off x="401892" y="582766"/>
            <a:ext cx="6015377" cy="4149279"/>
          </a:xfrm>
          <a:prstGeom prst="roundRect">
            <a:avLst>
              <a:gd name="adj" fmla="val 9379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ACC154ED-7482-4356-992F-E7DD7324566D}"/>
              </a:ext>
            </a:extLst>
          </p:cNvPr>
          <p:cNvSpPr/>
          <p:nvPr/>
        </p:nvSpPr>
        <p:spPr>
          <a:xfrm>
            <a:off x="6784258" y="273050"/>
            <a:ext cx="5261734" cy="6402387"/>
          </a:xfrm>
          <a:prstGeom prst="roundRect">
            <a:avLst>
              <a:gd name="adj" fmla="val 9379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596EEF87-5D15-4BAA-ABAD-FF1FE94848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0280" y="6492875"/>
            <a:ext cx="4693920" cy="365125"/>
          </a:xfrm>
        </p:spPr>
        <p:txBody>
          <a:bodyPr/>
          <a:lstStyle/>
          <a:p>
            <a:pPr algn="ctr"/>
            <a:r>
              <a:rPr lang="en-US"/>
              <a:t>Title of talk</a:t>
            </a:r>
            <a:endParaRPr 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66F175B-CFC8-425D-AC5E-D53958585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9280" y="6492875"/>
            <a:ext cx="604520" cy="365125"/>
          </a:xfrm>
        </p:spPr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3</a:t>
            </a:fld>
            <a:endParaRPr 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E45CFC1-4955-9C59-085F-6CEF3165AA09}"/>
              </a:ext>
            </a:extLst>
          </p:cNvPr>
          <p:cNvSpPr txBox="1"/>
          <p:nvPr/>
        </p:nvSpPr>
        <p:spPr>
          <a:xfrm>
            <a:off x="791742" y="649164"/>
            <a:ext cx="1816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>
                <a:solidFill>
                  <a:srgbClr val="FF0000"/>
                </a:solidFill>
              </a:rPr>
              <a:t>cERL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 injector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78B5B2D-1F51-A788-99E1-2F57ECD00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879" y="775177"/>
            <a:ext cx="4213644" cy="383742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F753AD0-C72C-3CD0-6385-92975A6E2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8538" y="4412302"/>
            <a:ext cx="4065262" cy="2263135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17F9330-D16C-A19C-A91F-F2F287E66D09}"/>
              </a:ext>
            </a:extLst>
          </p:cNvPr>
          <p:cNvSpPr txBox="1"/>
          <p:nvPr/>
        </p:nvSpPr>
        <p:spPr>
          <a:xfrm>
            <a:off x="7288538" y="339448"/>
            <a:ext cx="2143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>
                <a:solidFill>
                  <a:srgbClr val="FF0000"/>
                </a:solidFill>
              </a:rPr>
              <a:t>cERL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 main </a:t>
            </a:r>
            <a:r>
              <a:rPr kumimoji="1" lang="en-US" altLang="ja-JP" sz="2400" b="1" dirty="0" err="1">
                <a:solidFill>
                  <a:srgbClr val="FF0000"/>
                </a:solidFill>
              </a:rPr>
              <a:t>linac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タイトル 14">
            <a:extLst>
              <a:ext uri="{FF2B5EF4-FFF2-40B4-BE49-F238E27FC236}">
                <a16:creationId xmlns:a16="http://schemas.microsoft.com/office/drawing/2014/main" id="{025262ED-059A-6BC0-56E8-EEBA9A3D9F4E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latinLnBrk="0" hangingPunct="1"/>
            <a:r>
              <a:rPr kumimoji="1" lang="en-US" altLang="ja-JP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游ゴシック" panose="020B0400000000000000" pitchFamily="50" charset="-128"/>
                <a:cs typeface="+mn-cs"/>
              </a:rPr>
              <a:t>cERL</a:t>
            </a:r>
            <a:r>
              <a:rPr kumimoji="1" lang="en-US" altLang="ja-JP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游ゴシック" panose="020B0400000000000000" pitchFamily="50" charset="-128"/>
                <a:cs typeface="+mn-cs"/>
              </a:rPr>
              <a:t> detailed Cryomodule temperature distribution</a:t>
            </a:r>
            <a:endParaRPr lang="ja-JP" altLang="ja-JP" dirty="0">
              <a:effectLst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33DD8D8-6237-6C86-DA3C-EFDB3E03EA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97" y="4907230"/>
            <a:ext cx="6724965" cy="1698054"/>
          </a:xfrm>
          <a:prstGeom prst="rect">
            <a:avLst/>
          </a:prstGeom>
        </p:spPr>
      </p:pic>
      <p:sp>
        <p:nvSpPr>
          <p:cNvPr id="14" name="日付プレースホルダー 3">
            <a:extLst>
              <a:ext uri="{FF2B5EF4-FFF2-40B4-BE49-F238E27FC236}">
                <a16:creationId xmlns:a16="http://schemas.microsoft.com/office/drawing/2014/main" id="{CF22CFAD-411D-06D1-2BB7-17FB72C28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40091" y="6517818"/>
            <a:ext cx="2743200" cy="365125"/>
          </a:xfrm>
        </p:spPr>
        <p:txBody>
          <a:bodyPr/>
          <a:lstStyle/>
          <a:p>
            <a:r>
              <a:rPr lang="en-US" altLang="ja-JP" dirty="0"/>
              <a:t>Hiroshi Sakai, Eiji KAKO (KEK, Japan)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92418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07F53B31-BCCD-D502-6A08-0AC40DA0E7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Heat Load Measurements</a:t>
            </a:r>
            <a:endParaRPr 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4727DBF-CA47-BD48-124F-45E3E9D4C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4</a:t>
            </a:fld>
            <a:endParaRPr 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8490A2-CA41-5D53-CDEE-45E6407A334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dirty="0"/>
              <a:t>Eiji KAKO (KEK, Japan)</a:t>
            </a:r>
            <a:endParaRPr lang="en-US" sz="1200" dirty="0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FA8E068-3397-722C-00D0-8BDF8BA37EA0}"/>
              </a:ext>
            </a:extLst>
          </p:cNvPr>
          <p:cNvCxnSpPr>
            <a:cxnSpLocks/>
          </p:cNvCxnSpPr>
          <p:nvPr/>
        </p:nvCxnSpPr>
        <p:spPr>
          <a:xfrm>
            <a:off x="0" y="943877"/>
            <a:ext cx="12192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7268E83-CBC4-2A62-5F05-7E2D5AE08098}"/>
              </a:ext>
            </a:extLst>
          </p:cNvPr>
          <p:cNvSpPr txBox="1"/>
          <p:nvPr/>
        </p:nvSpPr>
        <p:spPr>
          <a:xfrm>
            <a:off x="244771" y="292605"/>
            <a:ext cx="7514929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>
                <a:solidFill>
                  <a:srgbClr val="0070C0"/>
                </a:solidFill>
              </a:rPr>
              <a:t>Measurement of static heat loads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4C1FFEF8-A617-8FE8-41F7-E17A79009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79" y="1334274"/>
            <a:ext cx="3843201" cy="3048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4">
            <a:extLst>
              <a:ext uri="{FF2B5EF4-FFF2-40B4-BE49-F238E27FC236}">
                <a16:creationId xmlns:a16="http://schemas.microsoft.com/office/drawing/2014/main" id="{F6528860-14AD-FB53-D13D-5190D8378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744" y="955051"/>
            <a:ext cx="27150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400" b="1" u="sng" dirty="0">
                <a:solidFill>
                  <a:srgbClr val="00B050"/>
                </a:solidFill>
                <a:latin typeface="+mn-lt"/>
              </a:rPr>
              <a:t>Static heat load ; 2K</a:t>
            </a:r>
            <a:endParaRPr lang="ja-JP" altLang="en-US" sz="2400" b="1" u="sng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9" name="テキスト ボックス 4">
            <a:extLst>
              <a:ext uri="{FF2B5EF4-FFF2-40B4-BE49-F238E27FC236}">
                <a16:creationId xmlns:a16="http://schemas.microsoft.com/office/drawing/2014/main" id="{3E5E6AF5-5E8D-FA97-4427-9744E1A56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393" y="4404006"/>
            <a:ext cx="4693920" cy="1892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err="1">
                <a:solidFill>
                  <a:srgbClr val="008000"/>
                </a:solidFill>
                <a:latin typeface="+mn-lt"/>
              </a:rPr>
              <a:t>ave.</a:t>
            </a:r>
            <a:r>
              <a:rPr lang="en-US" altLang="ja-JP" dirty="0">
                <a:solidFill>
                  <a:srgbClr val="008000"/>
                </a:solidFill>
                <a:latin typeface="+mn-lt"/>
              </a:rPr>
              <a:t> 2K heat load = 12 W</a:t>
            </a:r>
          </a:p>
          <a:p>
            <a:pPr eaLnBrk="1" hangingPunct="1"/>
            <a:r>
              <a:rPr lang="en-US" altLang="ja-JP" dirty="0">
                <a:solidFill>
                  <a:srgbClr val="008000"/>
                </a:solidFill>
                <a:latin typeface="+mn-lt"/>
              </a:rPr>
              <a:t>(including 2K heat load in cold-box = 1 W)</a:t>
            </a:r>
          </a:p>
          <a:p>
            <a:pPr eaLnBrk="1" hangingPunct="1"/>
            <a:r>
              <a:rPr lang="en-US" altLang="ja-JP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altLang="ja-JP" b="1" dirty="0">
                <a:solidFill>
                  <a:srgbClr val="FF0000"/>
                </a:solidFill>
                <a:latin typeface="+mn-lt"/>
              </a:rPr>
              <a:t>Cryomodule = 11 W at 2 K</a:t>
            </a:r>
          </a:p>
          <a:p>
            <a:pPr eaLnBrk="1" hangingPunct="1"/>
            <a:r>
              <a:rPr lang="en-US" altLang="ja-JP" sz="900" dirty="0">
                <a:solidFill>
                  <a:srgbClr val="008000"/>
                </a:solidFill>
                <a:latin typeface="+mn-lt"/>
              </a:rPr>
              <a:t> </a:t>
            </a:r>
            <a:r>
              <a:rPr lang="ja-JP" altLang="en-US" sz="900" dirty="0">
                <a:solidFill>
                  <a:srgbClr val="008000"/>
                </a:solidFill>
                <a:latin typeface="+mn-lt"/>
              </a:rPr>
              <a:t>　</a:t>
            </a:r>
            <a:endParaRPr lang="en-US" altLang="ja-JP" sz="900" dirty="0">
              <a:solidFill>
                <a:srgbClr val="008000"/>
              </a:solidFill>
              <a:latin typeface="+mn-lt"/>
            </a:endParaRPr>
          </a:p>
          <a:p>
            <a:pPr eaLnBrk="1" hangingPunct="1"/>
            <a:r>
              <a:rPr lang="en-US" altLang="ja-JP" dirty="0">
                <a:solidFill>
                  <a:srgbClr val="008000"/>
                </a:solidFill>
                <a:latin typeface="+mn-lt"/>
              </a:rPr>
              <a:t>Estimation = </a:t>
            </a:r>
            <a:r>
              <a:rPr lang="en-US" altLang="ja-JP" b="1" dirty="0">
                <a:solidFill>
                  <a:srgbClr val="FF6600"/>
                </a:solidFill>
                <a:latin typeface="+mn-lt"/>
              </a:rPr>
              <a:t>14 W</a:t>
            </a:r>
            <a:r>
              <a:rPr lang="en-US" altLang="ja-JP" dirty="0">
                <a:solidFill>
                  <a:srgbClr val="008000"/>
                </a:solidFill>
                <a:latin typeface="+mn-lt"/>
              </a:rPr>
              <a:t>, </a:t>
            </a:r>
          </a:p>
          <a:p>
            <a:pPr eaLnBrk="1" hangingPunct="1"/>
            <a:r>
              <a:rPr lang="ja-JP" altLang="en-US" dirty="0">
                <a:solidFill>
                  <a:srgbClr val="008000"/>
                </a:solidFill>
                <a:latin typeface="+mn-lt"/>
              </a:rPr>
              <a:t>     </a:t>
            </a:r>
            <a:r>
              <a:rPr lang="en-US" altLang="ja-JP" dirty="0">
                <a:solidFill>
                  <a:srgbClr val="008000"/>
                </a:solidFill>
                <a:latin typeface="+mn-lt"/>
              </a:rPr>
              <a:t>including 1 W/coupler (x6), </a:t>
            </a:r>
          </a:p>
          <a:p>
            <a:pPr eaLnBrk="1" hangingPunct="1"/>
            <a:r>
              <a:rPr lang="en-US" altLang="ja-JP" dirty="0">
                <a:solidFill>
                  <a:srgbClr val="008000"/>
                </a:solidFill>
                <a:latin typeface="+mn-lt"/>
              </a:rPr>
              <a:t>     0.2 W/HOM-cable (x15) and others</a:t>
            </a:r>
            <a:r>
              <a:rPr lang="ja-JP" altLang="en-US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altLang="ja-JP" dirty="0">
                <a:solidFill>
                  <a:srgbClr val="008000"/>
                </a:solidFill>
                <a:latin typeface="+mn-lt"/>
              </a:rPr>
              <a:t>(5W).</a:t>
            </a:r>
            <a:endParaRPr lang="ja-JP" altLang="en-US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10" name="テキスト ボックス 4">
            <a:extLst>
              <a:ext uri="{FF2B5EF4-FFF2-40B4-BE49-F238E27FC236}">
                <a16:creationId xmlns:a16="http://schemas.microsoft.com/office/drawing/2014/main" id="{77752DBE-2C97-A2E4-D134-8BE6D6C57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6336" y="4309360"/>
            <a:ext cx="4255204" cy="1892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err="1">
                <a:solidFill>
                  <a:srgbClr val="00B0F0"/>
                </a:solidFill>
                <a:latin typeface="+mn-lt"/>
              </a:rPr>
              <a:t>ave.</a:t>
            </a:r>
            <a:r>
              <a:rPr lang="en-US" altLang="ja-JP" dirty="0">
                <a:solidFill>
                  <a:srgbClr val="00B0F0"/>
                </a:solidFill>
                <a:latin typeface="+mn-lt"/>
              </a:rPr>
              <a:t> 4.2K heat load = 48 W</a:t>
            </a:r>
          </a:p>
          <a:p>
            <a:pPr eaLnBrk="1" hangingPunct="1"/>
            <a:r>
              <a:rPr lang="en-US" altLang="ja-JP" dirty="0">
                <a:solidFill>
                  <a:srgbClr val="00B0F0"/>
                </a:solidFill>
                <a:latin typeface="+mn-lt"/>
              </a:rPr>
              <a:t>(including 4.2K heat load in cold-box= 1 W)</a:t>
            </a:r>
          </a:p>
          <a:p>
            <a:pPr eaLnBrk="1" hangingPunct="1"/>
            <a:r>
              <a:rPr lang="en-US" altLang="ja-JP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altLang="ja-JP" b="1" dirty="0">
                <a:solidFill>
                  <a:srgbClr val="FF0000"/>
                </a:solidFill>
                <a:latin typeface="+mn-lt"/>
              </a:rPr>
              <a:t>Cryomodule = 47 W at 4.2 K</a:t>
            </a:r>
          </a:p>
          <a:p>
            <a:pPr eaLnBrk="1" hangingPunct="1"/>
            <a:r>
              <a:rPr lang="en-US" altLang="ja-JP" sz="900" dirty="0">
                <a:solidFill>
                  <a:srgbClr val="00B0F0"/>
                </a:solidFill>
                <a:latin typeface="+mn-lt"/>
              </a:rPr>
              <a:t> </a:t>
            </a:r>
            <a:r>
              <a:rPr lang="ja-JP" altLang="en-US" sz="900" dirty="0">
                <a:solidFill>
                  <a:srgbClr val="00B0F0"/>
                </a:solidFill>
                <a:latin typeface="+mn-lt"/>
              </a:rPr>
              <a:t>　</a:t>
            </a:r>
            <a:endParaRPr lang="en-US" altLang="ja-JP" sz="900" dirty="0">
              <a:solidFill>
                <a:srgbClr val="00B0F0"/>
              </a:solidFill>
              <a:latin typeface="+mn-lt"/>
            </a:endParaRPr>
          </a:p>
          <a:p>
            <a:pPr eaLnBrk="1" hangingPunct="1"/>
            <a:r>
              <a:rPr lang="en-US" altLang="ja-JP" dirty="0">
                <a:solidFill>
                  <a:srgbClr val="00B0F0"/>
                </a:solidFill>
                <a:latin typeface="+mn-lt"/>
              </a:rPr>
              <a:t>Estimation = </a:t>
            </a:r>
            <a:r>
              <a:rPr lang="en-US" altLang="ja-JP" b="1" dirty="0">
                <a:solidFill>
                  <a:srgbClr val="FF6600"/>
                </a:solidFill>
                <a:latin typeface="+mn-lt"/>
              </a:rPr>
              <a:t>49 W</a:t>
            </a:r>
            <a:r>
              <a:rPr lang="en-US" altLang="ja-JP" dirty="0">
                <a:solidFill>
                  <a:srgbClr val="00B0F0"/>
                </a:solidFill>
                <a:latin typeface="+mn-lt"/>
              </a:rPr>
              <a:t>,</a:t>
            </a:r>
          </a:p>
          <a:p>
            <a:pPr eaLnBrk="1" hangingPunct="1"/>
            <a:r>
              <a:rPr lang="en-US" altLang="ja-JP" dirty="0">
                <a:solidFill>
                  <a:srgbClr val="00B0F0"/>
                </a:solidFill>
                <a:latin typeface="+mn-lt"/>
              </a:rPr>
              <a:t>      including 4 W/coupler (x6),</a:t>
            </a:r>
          </a:p>
          <a:p>
            <a:pPr eaLnBrk="1" hangingPunct="1"/>
            <a:r>
              <a:rPr lang="en-US" altLang="ja-JP" dirty="0">
                <a:solidFill>
                  <a:srgbClr val="00B0F0"/>
                </a:solidFill>
                <a:latin typeface="+mn-lt"/>
              </a:rPr>
              <a:t>     1 W/HOM-cable (x15) and others (10W).</a:t>
            </a:r>
            <a:endParaRPr lang="ja-JP" altLang="en-US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E29FCA35-DB71-A1C1-F120-583A0FC8B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766" y="1240986"/>
            <a:ext cx="4122434" cy="303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547076AB-7207-F118-F8C2-D338D5DA4FCA}"/>
              </a:ext>
            </a:extLst>
          </p:cNvPr>
          <p:cNvCxnSpPr>
            <a:cxnSpLocks/>
          </p:cNvCxnSpPr>
          <p:nvPr/>
        </p:nvCxnSpPr>
        <p:spPr>
          <a:xfrm>
            <a:off x="0" y="6237312"/>
            <a:ext cx="12192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4">
            <a:extLst>
              <a:ext uri="{FF2B5EF4-FFF2-40B4-BE49-F238E27FC236}">
                <a16:creationId xmlns:a16="http://schemas.microsoft.com/office/drawing/2014/main" id="{0B1FEA3D-54C1-FC85-7075-983D4EDFF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8852" y="934164"/>
            <a:ext cx="2548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b="1" u="sng" dirty="0">
                <a:solidFill>
                  <a:srgbClr val="00B0F0"/>
                </a:solidFill>
                <a:latin typeface="+mn-lt"/>
              </a:rPr>
              <a:t>Static heat load ; 4.2K </a:t>
            </a:r>
            <a:endParaRPr lang="ja-JP" altLang="en-US" sz="2000" b="1" u="sng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4" name="タイトル 13">
            <a:extLst>
              <a:ext uri="{FF2B5EF4-FFF2-40B4-BE49-F238E27FC236}">
                <a16:creationId xmlns:a16="http://schemas.microsoft.com/office/drawing/2014/main" id="{D13E8F26-0E49-F5BC-C896-8303B1778E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6679" y="-34845"/>
            <a:ext cx="7699768" cy="1173921"/>
          </a:xfrm>
        </p:spPr>
        <p:txBody>
          <a:bodyPr/>
          <a:lstStyle/>
          <a:p>
            <a:r>
              <a:rPr kumimoji="1" lang="en-US" altLang="ja-JP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游ゴシック" panose="020B0400000000000000" pitchFamily="50" charset="-128"/>
                <a:cs typeface="+mj-cs"/>
              </a:rPr>
              <a:t>cERL</a:t>
            </a:r>
            <a:r>
              <a:rPr kumimoji="1" lang="en-US" altLang="ja-JP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游ゴシック" panose="020B0400000000000000" pitchFamily="50" charset="-128"/>
                <a:cs typeface="+mj-cs"/>
              </a:rPr>
              <a:t> injector static heat load measurement</a:t>
            </a:r>
            <a:endParaRPr kumimoji="1" lang="ja-JP" altLang="en-US" dirty="0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50B89B7B-B189-3DCE-9434-63DB34895364}"/>
              </a:ext>
            </a:extLst>
          </p:cNvPr>
          <p:cNvCxnSpPr/>
          <p:nvPr/>
        </p:nvCxnSpPr>
        <p:spPr>
          <a:xfrm>
            <a:off x="1536700" y="5308600"/>
            <a:ext cx="2641600" cy="0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130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3DC9C1CF-7C78-5128-7270-9C7801FA5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3" y="3407487"/>
            <a:ext cx="3258784" cy="325878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E63CDDB-AC65-95A7-F9A8-9E3C0C0B4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126" y="348749"/>
            <a:ext cx="5329368" cy="5329368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2C59590E-0A22-5348-20B0-B59AE77094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Title of talk</a:t>
            </a:r>
            <a:endParaRPr 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439CE7E-D596-B81E-07A2-362B9582A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21240" y="6349998"/>
            <a:ext cx="604520" cy="365125"/>
          </a:xfrm>
        </p:spPr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5</a:t>
            </a:fld>
            <a:endParaRPr lang="en-US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CC4F7F2B-CABF-48CF-7EBC-3A4B87E86A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1100" y="136526"/>
            <a:ext cx="11732791" cy="58696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Measurement </a:t>
            </a:r>
            <a:r>
              <a:rPr kumimoji="1" lang="en-US" altLang="ja-JP" dirty="0" err="1"/>
              <a:t>cERL</a:t>
            </a:r>
            <a:r>
              <a:rPr kumimoji="1" lang="en-US" altLang="ja-JP" dirty="0"/>
              <a:t> ML static heat load &amp; total (long term)</a:t>
            </a:r>
            <a:endParaRPr kumimoji="1" lang="ja-JP" altLang="en-US" dirty="0"/>
          </a:p>
        </p:txBody>
      </p:sp>
      <p:pic>
        <p:nvPicPr>
          <p:cNvPr id="6" name="Picture 2" descr="C:\Users\sakai\Desktop\work\KEK\ERL\ERL_SC\Cryomodule\2012\cryo_highpowertest_summary\He_loss\He-flow_130121.jpg">
            <a:extLst>
              <a:ext uri="{FF2B5EF4-FFF2-40B4-BE49-F238E27FC236}">
                <a16:creationId xmlns:a16="http://schemas.microsoft.com/office/drawing/2014/main" id="{519194E9-B6D3-E719-A024-B5D2D69B1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115" y="723486"/>
            <a:ext cx="4918529" cy="28665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7910145-6FCE-CBCE-0656-8FD45B97775C}"/>
              </a:ext>
            </a:extLst>
          </p:cNvPr>
          <p:cNvSpPr txBox="1"/>
          <p:nvPr/>
        </p:nvSpPr>
        <p:spPr>
          <a:xfrm>
            <a:off x="3412464" y="4204830"/>
            <a:ext cx="21545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Static heat load</a:t>
            </a:r>
          </a:p>
          <a:p>
            <a:r>
              <a:rPr kumimoji="1" lang="en-US" altLang="ja-JP" dirty="0" err="1"/>
              <a:t>cERL</a:t>
            </a:r>
            <a:r>
              <a:rPr kumimoji="1" lang="en-US" altLang="ja-JP" dirty="0"/>
              <a:t> main </a:t>
            </a:r>
            <a:r>
              <a:rPr kumimoji="1" lang="en-US" altLang="ja-JP" dirty="0" err="1"/>
              <a:t>linac</a:t>
            </a:r>
            <a:r>
              <a:rPr kumimoji="1" lang="en-US" altLang="ja-JP" dirty="0"/>
              <a:t> </a:t>
            </a:r>
          </a:p>
          <a:p>
            <a:r>
              <a:rPr kumimoji="1" lang="en-US" altLang="ja-JP" dirty="0"/>
              <a:t>Only Module : 11 W </a:t>
            </a:r>
            <a:endParaRPr kumimoji="1" lang="ja-JP" altLang="en-US" dirty="0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E6C3C924-3DFE-C25D-994E-DB65B38B6EE9}"/>
              </a:ext>
            </a:extLst>
          </p:cNvPr>
          <p:cNvCxnSpPr/>
          <p:nvPr/>
        </p:nvCxnSpPr>
        <p:spPr>
          <a:xfrm>
            <a:off x="5770060" y="678426"/>
            <a:ext cx="0" cy="5987845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F61F947-8A14-7E60-7A90-D872A626657A}"/>
              </a:ext>
            </a:extLst>
          </p:cNvPr>
          <p:cNvSpPr txBox="1"/>
          <p:nvPr/>
        </p:nvSpPr>
        <p:spPr>
          <a:xfrm>
            <a:off x="6096000" y="723486"/>
            <a:ext cx="5428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Long term of total heat load of total cryogenic loss at 2K</a:t>
            </a:r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31F9CB9-33A4-E03C-128C-B4F3925641CD}"/>
              </a:ext>
            </a:extLst>
          </p:cNvPr>
          <p:cNvSpPr txBox="1"/>
          <p:nvPr/>
        </p:nvSpPr>
        <p:spPr>
          <a:xfrm>
            <a:off x="7961123" y="5526413"/>
            <a:ext cx="3625673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u="sng" dirty="0">
                <a:solidFill>
                  <a:srgbClr val="FF0000"/>
                </a:solidFill>
              </a:rPr>
              <a:t>Total static heat load 27-28 W</a:t>
            </a:r>
          </a:p>
          <a:p>
            <a:pPr lvl="1"/>
            <a:r>
              <a:rPr kumimoji="1" lang="en-US" altLang="ja-JP" dirty="0"/>
              <a:t>Injector : 11 W</a:t>
            </a:r>
            <a:r>
              <a:rPr kumimoji="1" lang="ja-JP" altLang="en-US" dirty="0"/>
              <a:t> </a:t>
            </a:r>
            <a:r>
              <a:rPr kumimoji="1" lang="en-US" altLang="ja-JP" dirty="0"/>
              <a:t>(static)</a:t>
            </a:r>
          </a:p>
          <a:p>
            <a:pPr lvl="1"/>
            <a:r>
              <a:rPr kumimoji="1" lang="en-US" altLang="ja-JP" dirty="0"/>
              <a:t>Main </a:t>
            </a:r>
            <a:r>
              <a:rPr kumimoji="1" lang="en-US" altLang="ja-JP" dirty="0" err="1"/>
              <a:t>linac</a:t>
            </a:r>
            <a:r>
              <a:rPr kumimoji="1" lang="en-US" altLang="ja-JP" dirty="0"/>
              <a:t> : 11 W (static)</a:t>
            </a:r>
          </a:p>
          <a:p>
            <a:pPr lvl="1"/>
            <a:r>
              <a:rPr kumimoji="1" lang="en-US" altLang="ja-JP" dirty="0"/>
              <a:t>Other (transfer tube </a:t>
            </a:r>
            <a:r>
              <a:rPr kumimoji="1" lang="en-US" altLang="ja-JP" dirty="0" err="1"/>
              <a:t>etc</a:t>
            </a:r>
            <a:r>
              <a:rPr kumimoji="1" lang="en-US" altLang="ja-JP" dirty="0"/>
              <a:t>) : 5-6W</a:t>
            </a:r>
          </a:p>
          <a:p>
            <a:pPr lvl="1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9438F848-25C7-25C0-391C-F9FD85E3B684}"/>
              </a:ext>
            </a:extLst>
          </p:cNvPr>
          <p:cNvCxnSpPr/>
          <p:nvPr/>
        </p:nvCxnSpPr>
        <p:spPr>
          <a:xfrm flipH="1">
            <a:off x="10110909" y="1714340"/>
            <a:ext cx="588461" cy="281757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2F0163C-969E-9074-A9EC-C236B30F9363}"/>
              </a:ext>
            </a:extLst>
          </p:cNvPr>
          <p:cNvSpPr txBox="1"/>
          <p:nvPr/>
        </p:nvSpPr>
        <p:spPr>
          <a:xfrm>
            <a:off x="10613708" y="1244224"/>
            <a:ext cx="1480184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At this time</a:t>
            </a:r>
          </a:p>
          <a:p>
            <a:r>
              <a:rPr kumimoji="1" lang="en-US" altLang="ja-JP" dirty="0"/>
              <a:t>5 K line is slightly higher than normal</a:t>
            </a:r>
            <a:endParaRPr kumimoji="1" lang="ja-JP" altLang="en-US" dirty="0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F716FBB6-340F-7618-A8CE-54CE9E8205A2}"/>
              </a:ext>
            </a:extLst>
          </p:cNvPr>
          <p:cNvSpPr/>
          <p:nvPr/>
        </p:nvSpPr>
        <p:spPr>
          <a:xfrm>
            <a:off x="9767497" y="1942576"/>
            <a:ext cx="343443" cy="36933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D845FE2-ACA2-ECC8-CF3B-DB0260E3401B}"/>
              </a:ext>
            </a:extLst>
          </p:cNvPr>
          <p:cNvSpPr txBox="1"/>
          <p:nvPr/>
        </p:nvSpPr>
        <p:spPr>
          <a:xfrm>
            <a:off x="632272" y="664115"/>
            <a:ext cx="4281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CV7 Valve close for static loss measurement</a:t>
            </a:r>
            <a:endParaRPr kumimoji="1" lang="ja-JP" altLang="en-US" dirty="0"/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3AC56E48-DA24-61A0-CB26-647359273B08}"/>
              </a:ext>
            </a:extLst>
          </p:cNvPr>
          <p:cNvCxnSpPr>
            <a:stCxn id="26" idx="1"/>
          </p:cNvCxnSpPr>
          <p:nvPr/>
        </p:nvCxnSpPr>
        <p:spPr>
          <a:xfrm flipH="1" flipV="1">
            <a:off x="1001486" y="4204830"/>
            <a:ext cx="580293" cy="39903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598812C-FAE1-AE0D-3E51-9F166D448BFE}"/>
              </a:ext>
            </a:extLst>
          </p:cNvPr>
          <p:cNvSpPr txBox="1"/>
          <p:nvPr/>
        </p:nvSpPr>
        <p:spPr>
          <a:xfrm>
            <a:off x="1581779" y="4419201"/>
            <a:ext cx="1214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Valve close</a:t>
            </a:r>
            <a:endParaRPr kumimoji="1" lang="ja-JP" alt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D95BE7F-F2F2-56C1-DAB4-415895250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91179" y="6349999"/>
            <a:ext cx="2743200" cy="365125"/>
          </a:xfrm>
        </p:spPr>
        <p:txBody>
          <a:bodyPr/>
          <a:lstStyle/>
          <a:p>
            <a:r>
              <a:rPr lang="en-US" altLang="ja-JP" dirty="0"/>
              <a:t>Hiroshi Sakai (KEK, Japan)</a:t>
            </a:r>
            <a:endParaRPr lang="en-US" sz="120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758329A-0EC7-9595-BCA7-0BAB3CC2E027}"/>
              </a:ext>
            </a:extLst>
          </p:cNvPr>
          <p:cNvSpPr txBox="1">
            <a:spLocks/>
          </p:cNvSpPr>
          <p:nvPr/>
        </p:nvSpPr>
        <p:spPr>
          <a:xfrm>
            <a:off x="3355497" y="6369049"/>
            <a:ext cx="6880811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6C9BD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Heat Load Measurements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42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DB6EF-27AB-46C8-9066-0C03E8250B3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dirty="0"/>
              <a:t>Eiji KAKO (KEK, Japan)</a:t>
            </a:r>
            <a:endParaRPr 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06723-351A-44BE-9304-E77140484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Heat Load Measurements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2A620-3117-47CA-89B6-12065A16A6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6</a:t>
            </a:fld>
            <a:endParaRPr lang="en-US" dirty="0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CEC59B0B-A38A-BE76-7DFC-CA0DEE88ECCD}"/>
              </a:ext>
            </a:extLst>
          </p:cNvPr>
          <p:cNvCxnSpPr>
            <a:cxnSpLocks/>
          </p:cNvCxnSpPr>
          <p:nvPr/>
        </p:nvCxnSpPr>
        <p:spPr>
          <a:xfrm>
            <a:off x="0" y="943877"/>
            <a:ext cx="12192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71F296C-95B9-9811-12A4-BD262326BC2A}"/>
              </a:ext>
            </a:extLst>
          </p:cNvPr>
          <p:cNvCxnSpPr>
            <a:cxnSpLocks/>
          </p:cNvCxnSpPr>
          <p:nvPr/>
        </p:nvCxnSpPr>
        <p:spPr>
          <a:xfrm>
            <a:off x="0" y="6237312"/>
            <a:ext cx="12192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CA06AF7-7133-383E-BDF5-9C4DB09ABA56}"/>
              </a:ext>
            </a:extLst>
          </p:cNvPr>
          <p:cNvSpPr txBox="1"/>
          <p:nvPr/>
        </p:nvSpPr>
        <p:spPr>
          <a:xfrm>
            <a:off x="237917" y="167056"/>
            <a:ext cx="7637179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ja-JP" sz="3600" dirty="0">
              <a:solidFill>
                <a:srgbClr val="0070C0"/>
              </a:solidFill>
            </a:endParaRPr>
          </a:p>
        </p:txBody>
      </p:sp>
      <p:pic>
        <p:nvPicPr>
          <p:cNvPr id="9" name="Picture 3" descr="C:\Users\E.Kako\Desktop\Kako's Presentation in TTC at KEK\STF2 CM.png">
            <a:extLst>
              <a:ext uri="{FF2B5EF4-FFF2-40B4-BE49-F238E27FC236}">
                <a16:creationId xmlns:a16="http://schemas.microsoft.com/office/drawing/2014/main" id="{AAB27E97-1FAE-FA7E-ABAD-FF59BACD7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440" y="1044678"/>
            <a:ext cx="7318321" cy="517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.Kako\Desktop\２０１１年１月から, 2014, Oct 07\Photos in 2014\zzg STF2 Cryomodule set-up, 2014 Oct. 04\P1210641a.JPG">
            <a:extLst>
              <a:ext uri="{FF2B5EF4-FFF2-40B4-BE49-F238E27FC236}">
                <a16:creationId xmlns:a16="http://schemas.microsoft.com/office/drawing/2014/main" id="{023435F2-7A59-CBE4-7C28-3D03FB0F3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96" y="1011255"/>
            <a:ext cx="3198451" cy="239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E.Kako\Desktop\Kako's Presentation in TTC at KEK\STF Cavity.png">
            <a:extLst>
              <a:ext uri="{FF2B5EF4-FFF2-40B4-BE49-F238E27FC236}">
                <a16:creationId xmlns:a16="http://schemas.microsoft.com/office/drawing/2014/main" id="{0AEAD120-8A5D-3CC1-2A44-CDF0C0461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369" y="1838308"/>
            <a:ext cx="864141" cy="33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E.Kako\Desktop\Kako's Presentation in TTC at KEK\STF Cavity.png">
            <a:extLst>
              <a:ext uri="{FF2B5EF4-FFF2-40B4-BE49-F238E27FC236}">
                <a16:creationId xmlns:a16="http://schemas.microsoft.com/office/drawing/2014/main" id="{FB759A1B-BA7D-A6DC-AE28-00704BFB9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369" y="2505602"/>
            <a:ext cx="864141" cy="33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E.Kako\Desktop\Kako's Presentation in TTC at KEK\STF Cavity.png">
            <a:extLst>
              <a:ext uri="{FF2B5EF4-FFF2-40B4-BE49-F238E27FC236}">
                <a16:creationId xmlns:a16="http://schemas.microsoft.com/office/drawing/2014/main" id="{FC999D5B-DFEF-02D4-7D52-E25B48D2C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616" y="2804632"/>
            <a:ext cx="864141" cy="33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E.Kako\Desktop\Kako's Presentation in TTC at KEK\STF Cavity.png">
            <a:extLst>
              <a:ext uri="{FF2B5EF4-FFF2-40B4-BE49-F238E27FC236}">
                <a16:creationId xmlns:a16="http://schemas.microsoft.com/office/drawing/2014/main" id="{A596A566-46E4-D5C2-D31B-A38754FB8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480" y="4119652"/>
            <a:ext cx="864141" cy="33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E.Kako\Desktop\Kako's Presentation in TTC at KEK\STF Cavity.png">
            <a:extLst>
              <a:ext uri="{FF2B5EF4-FFF2-40B4-BE49-F238E27FC236}">
                <a16:creationId xmlns:a16="http://schemas.microsoft.com/office/drawing/2014/main" id="{7611B2CF-11E3-F1C3-AC56-B14662EBB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745" y="4725742"/>
            <a:ext cx="864141" cy="33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E.Kako\Desktop\Kako's Presentation in TTC at KEK\STF Cavity.png">
            <a:extLst>
              <a:ext uri="{FF2B5EF4-FFF2-40B4-BE49-F238E27FC236}">
                <a16:creationId xmlns:a16="http://schemas.microsoft.com/office/drawing/2014/main" id="{770D8239-A758-3B6A-EFA6-46D975DC7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744" y="5061331"/>
            <a:ext cx="864141" cy="33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E.Kako\Desktop\Kako's Presentation in TTC at KEK\STF Cavity.png">
            <a:extLst>
              <a:ext uri="{FF2B5EF4-FFF2-40B4-BE49-F238E27FC236}">
                <a16:creationId xmlns:a16="http://schemas.microsoft.com/office/drawing/2014/main" id="{8DC60B3C-82C9-7AB4-366D-D6D967D48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369" y="2170013"/>
            <a:ext cx="864141" cy="33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E.Kako\Desktop\Kako's Presentation in TTC at KEK\STF Cavity.png">
            <a:extLst>
              <a:ext uri="{FF2B5EF4-FFF2-40B4-BE49-F238E27FC236}">
                <a16:creationId xmlns:a16="http://schemas.microsoft.com/office/drawing/2014/main" id="{D284F7F8-20D3-DBAA-97E8-BFA99F359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616" y="3140220"/>
            <a:ext cx="864141" cy="33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E.Kako\Desktop\Kako's Presentation in TTC at KEK\STF Cavity.png">
            <a:extLst>
              <a:ext uri="{FF2B5EF4-FFF2-40B4-BE49-F238E27FC236}">
                <a16:creationId xmlns:a16="http://schemas.microsoft.com/office/drawing/2014/main" id="{E22BE698-E316-25CF-CAE5-D4F8DEDDB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479" y="3140221"/>
            <a:ext cx="864141" cy="33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E.Kako\Desktop\Kako's Presentation in TTC at KEK\STF Cavity.png">
            <a:extLst>
              <a:ext uri="{FF2B5EF4-FFF2-40B4-BE49-F238E27FC236}">
                <a16:creationId xmlns:a16="http://schemas.microsoft.com/office/drawing/2014/main" id="{B7082863-8FFF-042F-6B3B-D3879F57B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921" y="3465143"/>
            <a:ext cx="864141" cy="33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E.Kako\Desktop\Kako's Presentation in TTC at KEK\STF Cavity.png">
            <a:extLst>
              <a:ext uri="{FF2B5EF4-FFF2-40B4-BE49-F238E27FC236}">
                <a16:creationId xmlns:a16="http://schemas.microsoft.com/office/drawing/2014/main" id="{2BE33FB1-DA7E-FD88-9450-57BB7FA15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920" y="3791758"/>
            <a:ext cx="864141" cy="33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E.Kako\Desktop\Kako's Presentation in TTC at KEK\STF Cavity.png">
            <a:extLst>
              <a:ext uri="{FF2B5EF4-FFF2-40B4-BE49-F238E27FC236}">
                <a16:creationId xmlns:a16="http://schemas.microsoft.com/office/drawing/2014/main" id="{F030629A-87E6-2292-6E22-64BDB8353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369" y="2841191"/>
            <a:ext cx="864141" cy="33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245766E-808D-01AF-5685-64B1D09FC305}"/>
              </a:ext>
            </a:extLst>
          </p:cNvPr>
          <p:cNvSpPr txBox="1"/>
          <p:nvPr/>
        </p:nvSpPr>
        <p:spPr>
          <a:xfrm>
            <a:off x="5840880" y="932424"/>
            <a:ext cx="2111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CM2a </a:t>
            </a:r>
            <a:r>
              <a:rPr lang="en-US" altLang="ja-JP" b="1" dirty="0" err="1"/>
              <a:t>Cryomodule</a:t>
            </a:r>
            <a:endParaRPr lang="en-US" altLang="ja-JP" b="1" dirty="0"/>
          </a:p>
          <a:p>
            <a:r>
              <a:rPr kumimoji="1" lang="en-US" altLang="ja-JP" b="1" dirty="0"/>
              <a:t>(four 9-cell cavities) </a:t>
            </a:r>
            <a:endParaRPr kumimoji="1" lang="ja-JP" altLang="en-US" b="1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645D11C-C2D7-B390-146E-3A5536098F45}"/>
              </a:ext>
            </a:extLst>
          </p:cNvPr>
          <p:cNvSpPr txBox="1"/>
          <p:nvPr/>
        </p:nvSpPr>
        <p:spPr>
          <a:xfrm>
            <a:off x="4916797" y="1536137"/>
            <a:ext cx="2194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CM1 </a:t>
            </a:r>
            <a:r>
              <a:rPr lang="en-US" altLang="ja-JP" b="1" dirty="0" err="1"/>
              <a:t>Cryomodule</a:t>
            </a:r>
            <a:endParaRPr lang="en-US" altLang="ja-JP" b="1" dirty="0"/>
          </a:p>
          <a:p>
            <a:r>
              <a:rPr kumimoji="1" lang="en-US" altLang="ja-JP" b="1" dirty="0"/>
              <a:t>(eight 9-cell cavities) </a:t>
            </a:r>
            <a:endParaRPr kumimoji="1" lang="ja-JP" altLang="en-US" b="1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A1C2FFE-9355-8F85-69CE-727F658F81D3}"/>
              </a:ext>
            </a:extLst>
          </p:cNvPr>
          <p:cNvSpPr txBox="1"/>
          <p:nvPr/>
        </p:nvSpPr>
        <p:spPr>
          <a:xfrm>
            <a:off x="2606328" y="3398447"/>
            <a:ext cx="2157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b="1" dirty="0"/>
              <a:t>Capture </a:t>
            </a:r>
            <a:r>
              <a:rPr lang="en-US" altLang="ja-JP" b="1" dirty="0" err="1"/>
              <a:t>Cryomodule</a:t>
            </a:r>
            <a:endParaRPr lang="en-US" altLang="ja-JP" b="1" dirty="0"/>
          </a:p>
          <a:p>
            <a:pPr algn="ctr"/>
            <a:r>
              <a:rPr kumimoji="1" lang="en-US" altLang="ja-JP" b="1" dirty="0"/>
              <a:t>(two 9-cell cavities) </a:t>
            </a:r>
            <a:endParaRPr kumimoji="1" lang="ja-JP" altLang="en-US" b="1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B728386-FF2E-A511-9AC0-3452404B9439}"/>
              </a:ext>
            </a:extLst>
          </p:cNvPr>
          <p:cNvSpPr txBox="1"/>
          <p:nvPr/>
        </p:nvSpPr>
        <p:spPr>
          <a:xfrm>
            <a:off x="3139440" y="5468928"/>
            <a:ext cx="284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Photocathode RF-Gun:</a:t>
            </a:r>
          </a:p>
          <a:p>
            <a:r>
              <a:rPr lang="en-US" altLang="ja-JP" b="1" dirty="0"/>
              <a:t>(1.3 GHz, </a:t>
            </a:r>
            <a:r>
              <a:rPr kumimoji="1" lang="en-US" altLang="ja-JP" b="1" dirty="0"/>
              <a:t>6 mA, 1 </a:t>
            </a:r>
            <a:r>
              <a:rPr kumimoji="1" lang="en-US" altLang="ja-JP" b="1" dirty="0" err="1"/>
              <a:t>ms</a:t>
            </a:r>
            <a:r>
              <a:rPr kumimoji="1" lang="en-US" altLang="ja-JP" b="1" dirty="0"/>
              <a:t>, 5 Hz)   </a:t>
            </a:r>
            <a:endParaRPr kumimoji="1" lang="ja-JP" altLang="en-US" b="1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3BC4EBA-2616-8A5E-347D-A8A7EB3EED13}"/>
              </a:ext>
            </a:extLst>
          </p:cNvPr>
          <p:cNvSpPr txBox="1"/>
          <p:nvPr/>
        </p:nvSpPr>
        <p:spPr>
          <a:xfrm>
            <a:off x="4764163" y="2173897"/>
            <a:ext cx="1310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B050"/>
                </a:solidFill>
              </a:rPr>
              <a:t>Cold Box -2</a:t>
            </a:r>
            <a:r>
              <a:rPr kumimoji="1" lang="en-US" altLang="ja-JP" b="1" dirty="0">
                <a:solidFill>
                  <a:srgbClr val="00B050"/>
                </a:solidFill>
              </a:rPr>
              <a:t> 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042CB91-4C34-8C38-79EC-3FE202862D63}"/>
              </a:ext>
            </a:extLst>
          </p:cNvPr>
          <p:cNvSpPr txBox="1"/>
          <p:nvPr/>
        </p:nvSpPr>
        <p:spPr>
          <a:xfrm>
            <a:off x="1881567" y="3991262"/>
            <a:ext cx="1310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B050"/>
                </a:solidFill>
              </a:rPr>
              <a:t>Cold Box -1</a:t>
            </a:r>
            <a:r>
              <a:rPr kumimoji="1" lang="en-US" altLang="ja-JP" b="1" dirty="0">
                <a:solidFill>
                  <a:srgbClr val="00B050"/>
                </a:solidFill>
              </a:rPr>
              <a:t> 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E77F13B-EB3C-D310-C488-7294436F0A97}"/>
              </a:ext>
            </a:extLst>
          </p:cNvPr>
          <p:cNvSpPr txBox="1"/>
          <p:nvPr/>
        </p:nvSpPr>
        <p:spPr>
          <a:xfrm>
            <a:off x="9540697" y="996474"/>
            <a:ext cx="2407006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rgbClr val="0070C0"/>
                </a:solidFill>
              </a:rPr>
              <a:t>2014’ Oct.-Nov.</a:t>
            </a:r>
          </a:p>
          <a:p>
            <a:r>
              <a:rPr lang="en-US" altLang="ja-JP" sz="2000" b="1" dirty="0">
                <a:solidFill>
                  <a:srgbClr val="0070C0"/>
                </a:solidFill>
              </a:rPr>
              <a:t>First cool-down tests</a:t>
            </a:r>
          </a:p>
          <a:p>
            <a:r>
              <a:rPr kumimoji="1" lang="en-US" altLang="ja-JP" sz="2000" b="1" dirty="0">
                <a:solidFill>
                  <a:srgbClr val="0070C0"/>
                </a:solidFill>
              </a:rPr>
              <a:t>(Low RF power tests)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A8254D5-DA15-FE6D-4C16-09F9180D54DA}"/>
              </a:ext>
            </a:extLst>
          </p:cNvPr>
          <p:cNvSpPr txBox="1"/>
          <p:nvPr/>
        </p:nvSpPr>
        <p:spPr>
          <a:xfrm>
            <a:off x="8856268" y="3175962"/>
            <a:ext cx="2966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Total 14 9-cell cavities</a:t>
            </a:r>
          </a:p>
        </p:txBody>
      </p:sp>
      <p:pic>
        <p:nvPicPr>
          <p:cNvPr id="31" name="Picture 5" descr="C:\Users\E.Kako\Desktop\２０１１年１月から, 2014, Sept 12\Photos in 2014\zzg STF2 Cryomodule set-up, 2014 Oct. 04\P1210644a.JPG">
            <a:extLst>
              <a:ext uri="{FF2B5EF4-FFF2-40B4-BE49-F238E27FC236}">
                <a16:creationId xmlns:a16="http://schemas.microsoft.com/office/drawing/2014/main" id="{D885990A-7905-1CED-5387-219DD0E28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752" y="3570859"/>
            <a:ext cx="3509999" cy="263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C:\Users\E.Kako\Desktop\Kako's Presentation in TTC at KEK\STF Cavity.png">
            <a:extLst>
              <a:ext uri="{FF2B5EF4-FFF2-40B4-BE49-F238E27FC236}">
                <a16:creationId xmlns:a16="http://schemas.microsoft.com/office/drawing/2014/main" id="{BBCF4A19-9209-7346-22F1-6DE61C10B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616" y="3815545"/>
            <a:ext cx="864141" cy="33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E.Kako\Desktop\Kako's Presentation in TTC at KEK\STF Cavity.png">
            <a:extLst>
              <a:ext uri="{FF2B5EF4-FFF2-40B4-BE49-F238E27FC236}">
                <a16:creationId xmlns:a16="http://schemas.microsoft.com/office/drawing/2014/main" id="{4160F818-8A55-5A26-6BD0-B89BF91A8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616" y="3479956"/>
            <a:ext cx="864141" cy="33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3919DC4-1D47-1275-24A3-69744B189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377" y="199338"/>
            <a:ext cx="7699768" cy="672531"/>
          </a:xfrm>
        </p:spPr>
        <p:txBody>
          <a:bodyPr>
            <a:normAutofit fontScale="90000"/>
          </a:bodyPr>
          <a:lstStyle/>
          <a:p>
            <a:r>
              <a:rPr lang="en-US" altLang="ja-JP" sz="4400" dirty="0">
                <a:solidFill>
                  <a:srgbClr val="0070C0"/>
                </a:solidFill>
              </a:rPr>
              <a:t>STF-2 cryomodules – 14 cavities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6625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A777B40D-1792-DD06-49D9-F2FAE75AC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Heat Load Measurements</a:t>
            </a:r>
            <a:endParaRPr 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7BBD356-A817-A3E4-C740-3989577601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7</a:t>
            </a:fld>
            <a:endParaRPr 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71FEC13-FBBB-396D-524D-E4810E2A99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/>
              <a:t>Eiji KAKO (KEK, Japan)</a:t>
            </a:r>
            <a:endParaRPr lang="en-US" sz="1200" dirty="0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C93B072-A9E8-A378-EA1D-DA6E9EC7585F}"/>
              </a:ext>
            </a:extLst>
          </p:cNvPr>
          <p:cNvCxnSpPr>
            <a:cxnSpLocks/>
          </p:cNvCxnSpPr>
          <p:nvPr/>
        </p:nvCxnSpPr>
        <p:spPr>
          <a:xfrm>
            <a:off x="0" y="943877"/>
            <a:ext cx="12192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650E6DC2-59C1-45B7-A6B6-EB04C428E031}"/>
              </a:ext>
            </a:extLst>
          </p:cNvPr>
          <p:cNvCxnSpPr>
            <a:cxnSpLocks/>
          </p:cNvCxnSpPr>
          <p:nvPr/>
        </p:nvCxnSpPr>
        <p:spPr>
          <a:xfrm>
            <a:off x="0" y="6237312"/>
            <a:ext cx="12192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5F57DD4-8679-BD80-4DB0-3D13A64F2AA6}"/>
              </a:ext>
            </a:extLst>
          </p:cNvPr>
          <p:cNvSpPr txBox="1"/>
          <p:nvPr/>
        </p:nvSpPr>
        <p:spPr>
          <a:xfrm>
            <a:off x="237917" y="167056"/>
            <a:ext cx="7637179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ja-JP" sz="3600" dirty="0">
              <a:solidFill>
                <a:srgbClr val="0070C0"/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AC96C23-EB53-34C5-090A-D140DF0B7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3" y="1347578"/>
            <a:ext cx="6636207" cy="363936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CB80FC0-1E79-F2D2-D471-17185B0EE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306" y="3040085"/>
            <a:ext cx="5381627" cy="306673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F221489-EE46-CD3E-235E-53DCDF862766}"/>
              </a:ext>
            </a:extLst>
          </p:cNvPr>
          <p:cNvSpPr txBox="1"/>
          <p:nvPr/>
        </p:nvSpPr>
        <p:spPr>
          <a:xfrm>
            <a:off x="2782913" y="4158732"/>
            <a:ext cx="941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/>
              <a:t>Temp [K]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D8D34C6-AF5B-9993-62D6-CC00BE711E6D}"/>
              </a:ext>
            </a:extLst>
          </p:cNvPr>
          <p:cNvSpPr txBox="1"/>
          <p:nvPr/>
        </p:nvSpPr>
        <p:spPr>
          <a:xfrm>
            <a:off x="4800148" y="4243399"/>
            <a:ext cx="1242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solidFill>
                  <a:srgbClr val="00B050"/>
                </a:solidFill>
              </a:rPr>
              <a:t>Flow [m3/h]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30AA01A-F179-AAF4-1CE8-E4F87FB58A48}"/>
              </a:ext>
            </a:extLst>
          </p:cNvPr>
          <p:cNvSpPr txBox="1"/>
          <p:nvPr/>
        </p:nvSpPr>
        <p:spPr>
          <a:xfrm>
            <a:off x="5000941" y="2734965"/>
            <a:ext cx="951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solidFill>
                  <a:srgbClr val="FF0000"/>
                </a:solidFill>
              </a:rPr>
              <a:t>Level [%]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6D794B9-263E-0213-1277-F59333698F0C}"/>
              </a:ext>
            </a:extLst>
          </p:cNvPr>
          <p:cNvSpPr txBox="1"/>
          <p:nvPr/>
        </p:nvSpPr>
        <p:spPr>
          <a:xfrm>
            <a:off x="5996691" y="3396384"/>
            <a:ext cx="1400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solidFill>
                  <a:srgbClr val="0000CC"/>
                </a:solidFill>
              </a:rPr>
              <a:t>Pressure [kPa]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430AEB2-D289-037B-A580-35ADAB37BF48}"/>
              </a:ext>
            </a:extLst>
          </p:cNvPr>
          <p:cNvSpPr txBox="1"/>
          <p:nvPr/>
        </p:nvSpPr>
        <p:spPr>
          <a:xfrm>
            <a:off x="1214310" y="3653456"/>
            <a:ext cx="1372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solidFill>
                  <a:srgbClr val="7030A0"/>
                </a:solidFill>
              </a:rPr>
              <a:t>Heat load [W]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A745E7A-8135-062E-672D-E0444D8BBC4F}"/>
              </a:ext>
            </a:extLst>
          </p:cNvPr>
          <p:cNvSpPr txBox="1"/>
          <p:nvPr/>
        </p:nvSpPr>
        <p:spPr>
          <a:xfrm>
            <a:off x="1516354" y="1000280"/>
            <a:ext cx="784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solidFill>
                  <a:srgbClr val="CC3399"/>
                </a:solidFill>
              </a:rPr>
              <a:t>32.6 W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9689B1D-9879-21B3-1A97-35FBAA90FB08}"/>
              </a:ext>
            </a:extLst>
          </p:cNvPr>
          <p:cNvSpPr txBox="1"/>
          <p:nvPr/>
        </p:nvSpPr>
        <p:spPr>
          <a:xfrm>
            <a:off x="5029184" y="1000280"/>
            <a:ext cx="784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solidFill>
                  <a:srgbClr val="CC3399"/>
                </a:solidFill>
              </a:rPr>
              <a:t>32.5 W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9A598D7-F8DE-4B9E-D96B-AAED58B1745A}"/>
              </a:ext>
            </a:extLst>
          </p:cNvPr>
          <p:cNvSpPr txBox="1"/>
          <p:nvPr/>
        </p:nvSpPr>
        <p:spPr>
          <a:xfrm>
            <a:off x="2786126" y="1000280"/>
            <a:ext cx="784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solidFill>
                  <a:srgbClr val="CC3399"/>
                </a:solidFill>
              </a:rPr>
              <a:t>41.0 W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6E858C0-ED6C-7917-B45A-DB758B105FD3}"/>
              </a:ext>
            </a:extLst>
          </p:cNvPr>
          <p:cNvSpPr txBox="1"/>
          <p:nvPr/>
        </p:nvSpPr>
        <p:spPr>
          <a:xfrm>
            <a:off x="3894491" y="976451"/>
            <a:ext cx="784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solidFill>
                  <a:srgbClr val="CC3399"/>
                </a:solidFill>
              </a:rPr>
              <a:t>33.8 W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DD8747F-418D-7690-A2F3-956B12E41A17}"/>
              </a:ext>
            </a:extLst>
          </p:cNvPr>
          <p:cNvSpPr txBox="1"/>
          <p:nvPr/>
        </p:nvSpPr>
        <p:spPr>
          <a:xfrm>
            <a:off x="6970454" y="1143771"/>
            <a:ext cx="462594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u="sng" dirty="0">
                <a:solidFill>
                  <a:srgbClr val="FF0000"/>
                </a:solidFill>
              </a:rPr>
              <a:t>Static Loss          =  32.6 W </a:t>
            </a:r>
          </a:p>
          <a:p>
            <a:r>
              <a:rPr kumimoji="1" lang="en-US" altLang="ja-JP" sz="2000" b="1" dirty="0">
                <a:solidFill>
                  <a:srgbClr val="CC3399"/>
                </a:solidFill>
              </a:rPr>
              <a:t>Coupler RF Loss =   1.2 W   </a:t>
            </a:r>
          </a:p>
          <a:p>
            <a:r>
              <a:rPr kumimoji="1" lang="en-US" altLang="ja-JP" sz="2000" b="1" dirty="0">
                <a:solidFill>
                  <a:srgbClr val="CC3399"/>
                </a:solidFill>
              </a:rPr>
              <a:t>Cavity RF Loss    =   7.2 W  ( ~1.0 W/cavity)</a:t>
            </a:r>
          </a:p>
          <a:p>
            <a:r>
              <a:rPr kumimoji="1" lang="en-US" altLang="ja-JP" sz="2000" b="1" dirty="0">
                <a:solidFill>
                  <a:srgbClr val="CC3399"/>
                </a:solidFill>
              </a:rPr>
              <a:t>average </a:t>
            </a:r>
            <a:r>
              <a:rPr kumimoji="1" lang="en-US" altLang="ja-JP" sz="2000" b="1" dirty="0" err="1">
                <a:solidFill>
                  <a:srgbClr val="CC3399"/>
                </a:solidFill>
              </a:rPr>
              <a:t>Eacc</a:t>
            </a:r>
            <a:r>
              <a:rPr kumimoji="1" lang="en-US" altLang="ja-JP" sz="2000" b="1" dirty="0">
                <a:solidFill>
                  <a:srgbClr val="CC3399"/>
                </a:solidFill>
              </a:rPr>
              <a:t> = 31.5 MV/m</a:t>
            </a:r>
          </a:p>
          <a:p>
            <a:r>
              <a:rPr kumimoji="1" lang="en-US" altLang="ja-JP" sz="2000" b="1" dirty="0">
                <a:solidFill>
                  <a:srgbClr val="CC3399"/>
                </a:solidFill>
              </a:rPr>
              <a:t>duty factor = 0.8 %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3427641-54FF-3CE8-E4C6-D2A54DF5DE27}"/>
              </a:ext>
            </a:extLst>
          </p:cNvPr>
          <p:cNvSpPr txBox="1"/>
          <p:nvPr/>
        </p:nvSpPr>
        <p:spPr>
          <a:xfrm>
            <a:off x="10226206" y="4963142"/>
            <a:ext cx="1949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solidFill>
                  <a:srgbClr val="FF9900"/>
                </a:solidFill>
              </a:rPr>
              <a:t>Low Q-value due to </a:t>
            </a:r>
          </a:p>
          <a:p>
            <a:r>
              <a:rPr kumimoji="1" lang="en-US" altLang="ja-JP" sz="1600" b="1" dirty="0">
                <a:solidFill>
                  <a:srgbClr val="FF9900"/>
                </a:solidFill>
              </a:rPr>
              <a:t>strong field emission</a:t>
            </a:r>
          </a:p>
        </p:txBody>
      </p:sp>
      <p:sp>
        <p:nvSpPr>
          <p:cNvPr id="21" name="タイトル 20">
            <a:extLst>
              <a:ext uri="{FF2B5EF4-FFF2-40B4-BE49-F238E27FC236}">
                <a16:creationId xmlns:a16="http://schemas.microsoft.com/office/drawing/2014/main" id="{F9F9CACC-A532-66D5-2C0D-EAC03B6A3D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7917" y="195882"/>
            <a:ext cx="7699768" cy="1173921"/>
          </a:xfrm>
        </p:spPr>
        <p:txBody>
          <a:bodyPr/>
          <a:lstStyle/>
          <a:p>
            <a:pPr rtl="0" eaLnBrk="1" latinLnBrk="0" hangingPunct="1"/>
            <a:r>
              <a:rPr lang="en-US" altLang="ja-JP" sz="3600" kern="1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游ゴシック" panose="020B0400000000000000" pitchFamily="50" charset="-128"/>
                <a:cs typeface="+mn-cs"/>
              </a:rPr>
              <a:t>Dynamic heat load in STF-2 Cryomodule</a:t>
            </a:r>
            <a:endParaRPr lang="ja-JP" altLang="ja-JP" dirty="0">
              <a:effectLst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DEF5777-001B-FD67-ED0C-F536D9147783}"/>
              </a:ext>
            </a:extLst>
          </p:cNvPr>
          <p:cNvSpPr txBox="1"/>
          <p:nvPr/>
        </p:nvSpPr>
        <p:spPr>
          <a:xfrm>
            <a:off x="879501" y="5495404"/>
            <a:ext cx="5381627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pl-PL" altLang="ja-JP" sz="2400" dirty="0"/>
              <a:t>32.6 W / 1.5 module = 21.7 W/module</a:t>
            </a:r>
            <a:endParaRPr lang="ja-JP" altLang="en-US" sz="2400" dirty="0"/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9829EF1E-7ED5-0884-2AC7-56407BB8AE33}"/>
              </a:ext>
            </a:extLst>
          </p:cNvPr>
          <p:cNvCxnSpPr>
            <a:cxnSpLocks/>
          </p:cNvCxnSpPr>
          <p:nvPr/>
        </p:nvCxnSpPr>
        <p:spPr>
          <a:xfrm flipH="1">
            <a:off x="6096000" y="1427641"/>
            <a:ext cx="3245920" cy="408278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107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0ADE3442-6411-249A-F8B7-17EF1983A4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Title of talk</a:t>
            </a:r>
            <a:endParaRPr 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BF28A37-835E-2F16-C151-9E03F65DC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8</a:t>
            </a:fld>
            <a:endParaRPr 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1A1DE0-2B3B-AD69-EA57-642634CE1BD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Name, 2022/00/00</a:t>
            </a:r>
            <a:endParaRPr lang="en-US" sz="1200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A15D0503-2AEC-0CF9-73AE-F371850185F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1" lang="ja-JP" altLang="en-US" dirty="0"/>
              <a:t>b</a:t>
            </a:r>
            <a:r>
              <a:rPr kumimoji="1" lang="en-US" altLang="ja-JP" dirty="0" err="1"/>
              <a:t>ackup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5300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63552" y="404664"/>
            <a:ext cx="4608512" cy="612068"/>
          </a:xfrm>
        </p:spPr>
        <p:txBody>
          <a:bodyPr>
            <a:normAutofit/>
          </a:bodyPr>
          <a:lstStyle/>
          <a:p>
            <a:r>
              <a:rPr lang="ja-JP" altLang="en-US" sz="1800" dirty="0"/>
              <a:t>冷凍負荷測定</a:t>
            </a:r>
            <a:r>
              <a:rPr lang="en-US" altLang="ja-JP" sz="1800" dirty="0"/>
              <a:t>(Return He Gas </a:t>
            </a:r>
            <a:r>
              <a:rPr lang="ja-JP" altLang="en-US" sz="1800" dirty="0"/>
              <a:t>測定方法</a:t>
            </a:r>
            <a:r>
              <a:rPr lang="en-US" altLang="ja-JP" sz="1800" dirty="0"/>
              <a:t>)</a:t>
            </a:r>
            <a:endParaRPr lang="ja-JP" altLang="en-US" sz="1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75520" y="4869160"/>
            <a:ext cx="4536504" cy="1143508"/>
          </a:xfrm>
        </p:spPr>
        <p:txBody>
          <a:bodyPr>
            <a:noAutofit/>
          </a:bodyPr>
          <a:lstStyle/>
          <a:p>
            <a:r>
              <a:rPr lang="en-US" altLang="ja-JP" sz="1200" dirty="0"/>
              <a:t>RF</a:t>
            </a:r>
            <a:r>
              <a:rPr lang="ja-JP" altLang="en-US" sz="1200" dirty="0"/>
              <a:t>入力して</a:t>
            </a:r>
            <a:r>
              <a:rPr lang="en-US" altLang="ja-JP" sz="1200" dirty="0"/>
              <a:t>CAV1 </a:t>
            </a:r>
            <a:r>
              <a:rPr lang="en-US" altLang="ja-JP" sz="1200" dirty="0" err="1"/>
              <a:t>LHe</a:t>
            </a:r>
            <a:r>
              <a:rPr lang="ja-JP" altLang="en-US" sz="1200" dirty="0"/>
              <a:t>液面計で</a:t>
            </a:r>
            <a:r>
              <a:rPr lang="en-US" altLang="ja-JP" sz="1200" dirty="0"/>
              <a:t>28%</a:t>
            </a:r>
            <a:r>
              <a:rPr lang="ja-JP" altLang="en-US" sz="1200" dirty="0"/>
              <a:t>以上を一定時間維持する。</a:t>
            </a:r>
            <a:endParaRPr lang="en-US" altLang="ja-JP" sz="1200" dirty="0"/>
          </a:p>
          <a:p>
            <a:r>
              <a:rPr lang="en-US" altLang="ja-JP" sz="1200" dirty="0"/>
              <a:t>CV7</a:t>
            </a:r>
            <a:r>
              <a:rPr lang="ja-JP" altLang="en-US" sz="1200" dirty="0"/>
              <a:t>のバルブを閉じ</a:t>
            </a:r>
            <a:r>
              <a:rPr lang="en-US" altLang="ja-JP" sz="1200" dirty="0"/>
              <a:t>2K </a:t>
            </a:r>
            <a:r>
              <a:rPr lang="en-US" altLang="ja-JP" sz="1200" dirty="0" err="1"/>
              <a:t>LHe</a:t>
            </a:r>
            <a:r>
              <a:rPr lang="ja-JP" altLang="en-US" sz="1200" dirty="0"/>
              <a:t>の供給を停止する。</a:t>
            </a:r>
            <a:endParaRPr lang="en-US" altLang="ja-JP" sz="1200" dirty="0"/>
          </a:p>
          <a:p>
            <a:r>
              <a:rPr lang="en-US" altLang="ja-JP" sz="1200" dirty="0"/>
              <a:t>Gas flow meter</a:t>
            </a:r>
            <a:r>
              <a:rPr lang="ja-JP" altLang="en-US" sz="1200" dirty="0"/>
              <a:t>で</a:t>
            </a:r>
            <a:r>
              <a:rPr lang="en-US" altLang="ja-JP" sz="1200" dirty="0"/>
              <a:t>Return He Gas</a:t>
            </a:r>
            <a:r>
              <a:rPr lang="ja-JP" altLang="en-US" sz="1200" dirty="0"/>
              <a:t>を計測。</a:t>
            </a:r>
            <a:endParaRPr lang="en-US" altLang="ja-JP" sz="1200" dirty="0"/>
          </a:p>
          <a:p>
            <a:r>
              <a:rPr lang="en-US" altLang="ja-JP" sz="1200" dirty="0"/>
              <a:t>CAV1 </a:t>
            </a:r>
            <a:r>
              <a:rPr lang="en-US" altLang="ja-JP" sz="1200" dirty="0" err="1"/>
              <a:t>LHe</a:t>
            </a:r>
            <a:r>
              <a:rPr lang="en-US" altLang="ja-JP" sz="1200" dirty="0"/>
              <a:t> Level</a:t>
            </a:r>
            <a:r>
              <a:rPr lang="ja-JP" altLang="en-US" sz="1200" dirty="0"/>
              <a:t>が</a:t>
            </a:r>
            <a:r>
              <a:rPr lang="en-US" altLang="ja-JP" sz="1200" dirty="0"/>
              <a:t>14%</a:t>
            </a:r>
            <a:r>
              <a:rPr lang="ja-JP" altLang="en-US" sz="1200" dirty="0"/>
              <a:t>以下になったら</a:t>
            </a:r>
            <a:r>
              <a:rPr lang="en-US" altLang="ja-JP" sz="1200" dirty="0"/>
              <a:t>RF</a:t>
            </a:r>
            <a:r>
              <a:rPr lang="ja-JP" altLang="en-US" sz="1200" dirty="0"/>
              <a:t>入力を停止し次の測定に備えて</a:t>
            </a:r>
            <a:r>
              <a:rPr lang="en-US" altLang="ja-JP" sz="1200" dirty="0"/>
              <a:t>CV7</a:t>
            </a:r>
            <a:r>
              <a:rPr lang="ja-JP" altLang="en-US" sz="1200" dirty="0"/>
              <a:t>バルブで</a:t>
            </a:r>
            <a:r>
              <a:rPr lang="en-US" altLang="ja-JP" sz="1200" dirty="0"/>
              <a:t>2K </a:t>
            </a:r>
            <a:r>
              <a:rPr lang="en-US" altLang="ja-JP" sz="1200" dirty="0" err="1"/>
              <a:t>LHe</a:t>
            </a:r>
            <a:r>
              <a:rPr lang="ja-JP" altLang="en-US" sz="1200" dirty="0"/>
              <a:t>を供給する。</a:t>
            </a:r>
            <a:endParaRPr lang="en-US" altLang="ja-JP" sz="1200" dirty="0"/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6312024" y="5157192"/>
            <a:ext cx="4032448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dirty="0"/>
              <a:t>決まった液面高さ間</a:t>
            </a:r>
            <a:r>
              <a:rPr lang="en-US" altLang="ja-JP" sz="1200" dirty="0"/>
              <a:t>(25%-15%)</a:t>
            </a:r>
            <a:r>
              <a:rPr lang="ja-JP" altLang="en-US" sz="1200" dirty="0" err="1"/>
              <a:t>での</a:t>
            </a:r>
            <a:r>
              <a:rPr lang="ja-JP" altLang="en-US" sz="1200" dirty="0"/>
              <a:t>傾きを求める。</a:t>
            </a:r>
            <a:endParaRPr lang="en-US" altLang="ja-JP" sz="1200" dirty="0"/>
          </a:p>
          <a:p>
            <a:r>
              <a:rPr lang="ja-JP" altLang="en-US" sz="1200" dirty="0"/>
              <a:t>定めた</a:t>
            </a:r>
            <a:r>
              <a:rPr lang="en-US" altLang="ja-JP" sz="1200" dirty="0"/>
              <a:t>(18%)</a:t>
            </a:r>
            <a:r>
              <a:rPr lang="ja-JP" altLang="en-US" sz="1200" dirty="0"/>
              <a:t>液面高さの</a:t>
            </a:r>
            <a:r>
              <a:rPr lang="en-US" altLang="ja-JP" sz="1200" dirty="0"/>
              <a:t>Return He Gas</a:t>
            </a:r>
            <a:r>
              <a:rPr lang="ja-JP" altLang="en-US" sz="1200" dirty="0"/>
              <a:t>流量を求める。</a:t>
            </a:r>
            <a:endParaRPr lang="en-US" altLang="ja-JP" sz="1200" dirty="0"/>
          </a:p>
          <a:p>
            <a:r>
              <a:rPr lang="ja-JP" altLang="en-US" sz="1200" dirty="0"/>
              <a:t>その</a:t>
            </a:r>
            <a:r>
              <a:rPr lang="en-US" altLang="ja-JP" sz="1200" dirty="0"/>
              <a:t>18%</a:t>
            </a:r>
            <a:r>
              <a:rPr lang="ja-JP" altLang="en-US" sz="1200" dirty="0"/>
              <a:t>時の</a:t>
            </a:r>
            <a:r>
              <a:rPr lang="en-US" altLang="ja-JP" sz="1200" dirty="0"/>
              <a:t>Static loss(detune</a:t>
            </a:r>
            <a:r>
              <a:rPr lang="ja-JP" altLang="en-US" sz="1200" dirty="0"/>
              <a:t>の</a:t>
            </a:r>
            <a:r>
              <a:rPr lang="en-US" altLang="ja-JP" sz="1200" dirty="0"/>
              <a:t>dynamic loss</a:t>
            </a:r>
            <a:r>
              <a:rPr lang="ja-JP" altLang="en-US" sz="1200" dirty="0"/>
              <a:t>とほぼ同じ</a:t>
            </a:r>
            <a:r>
              <a:rPr lang="en-US" altLang="ja-JP" sz="1200" dirty="0"/>
              <a:t>)</a:t>
            </a:r>
            <a:r>
              <a:rPr lang="ja-JP" altLang="en-US" sz="1200" dirty="0"/>
              <a:t>を除したものを</a:t>
            </a:r>
            <a:r>
              <a:rPr lang="en-US" altLang="ja-JP" sz="1200" dirty="0"/>
              <a:t>He Gas</a:t>
            </a:r>
            <a:r>
              <a:rPr lang="ja-JP" altLang="en-US" sz="1200" dirty="0"/>
              <a:t>量とする。</a:t>
            </a:r>
            <a:endParaRPr lang="en-US" altLang="ja-JP" sz="12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999656" y="4437113"/>
            <a:ext cx="1980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バルブ、液面操作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680176" y="4725144"/>
            <a:ext cx="198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He Gas</a:t>
            </a:r>
            <a:r>
              <a:rPr kumimoji="1" lang="ja-JP" altLang="en-US" dirty="0"/>
              <a:t>量の求め方</a:t>
            </a:r>
          </a:p>
        </p:txBody>
      </p:sp>
      <p:pic>
        <p:nvPicPr>
          <p:cNvPr id="4098" name="Picture 2" descr="C:\Users\sakai\Desktop\work\KEK\ERL\ERL_SC\Cryomodule\2012\cryo_highpowertest_summary\He_loss\He-flow_130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980728"/>
            <a:ext cx="4860033" cy="2832472"/>
          </a:xfrm>
          <a:prstGeom prst="rect">
            <a:avLst/>
          </a:prstGeom>
          <a:noFill/>
        </p:spPr>
      </p:pic>
      <p:sp>
        <p:nvSpPr>
          <p:cNvPr id="10" name="テキスト ボックス 9"/>
          <p:cNvSpPr txBox="1"/>
          <p:nvPr/>
        </p:nvSpPr>
        <p:spPr>
          <a:xfrm>
            <a:off x="1524000" y="6488668"/>
            <a:ext cx="1083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By </a:t>
            </a:r>
            <a:r>
              <a:rPr kumimoji="1" lang="en-US" altLang="ja-JP" dirty="0" err="1"/>
              <a:t>K.Hara</a:t>
            </a:r>
            <a:endParaRPr kumimoji="1" lang="ja-JP" altLang="en-US" dirty="0"/>
          </a:p>
        </p:txBody>
      </p:sp>
      <p:sp>
        <p:nvSpPr>
          <p:cNvPr id="264" name="円/楕円 263"/>
          <p:cNvSpPr/>
          <p:nvPr/>
        </p:nvSpPr>
        <p:spPr>
          <a:xfrm>
            <a:off x="4943872" y="1916832"/>
            <a:ext cx="1080120" cy="1152128"/>
          </a:xfrm>
          <a:prstGeom prst="ellipse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円/楕円 264"/>
          <p:cNvSpPr/>
          <p:nvPr/>
        </p:nvSpPr>
        <p:spPr>
          <a:xfrm>
            <a:off x="2207568" y="2276872"/>
            <a:ext cx="432048" cy="432048"/>
          </a:xfrm>
          <a:prstGeom prst="ellipse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テキスト ボックス 265"/>
          <p:cNvSpPr txBox="1"/>
          <p:nvPr/>
        </p:nvSpPr>
        <p:spPr>
          <a:xfrm>
            <a:off x="4943873" y="3068960"/>
            <a:ext cx="1250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Flow meter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267" name="テキスト ボックス 266"/>
          <p:cNvSpPr txBox="1"/>
          <p:nvPr/>
        </p:nvSpPr>
        <p:spPr>
          <a:xfrm>
            <a:off x="6528049" y="6093296"/>
            <a:ext cx="3789307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Heat loss (W) = 1.076*He</a:t>
            </a:r>
            <a:r>
              <a:rPr kumimoji="1" lang="ja-JP" altLang="en-US" dirty="0"/>
              <a:t>流量</a:t>
            </a:r>
            <a:r>
              <a:rPr kumimoji="1" lang="en-US" altLang="ja-JP" dirty="0"/>
              <a:t>(m^3/h)</a:t>
            </a:r>
            <a:endParaRPr kumimoji="1" lang="ja-JP" alt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090816" y="0"/>
          <a:ext cx="4797152" cy="4797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GPlot" r:id="rId3" imgW="6858000" imgH="6858000" progId="KGraph_Plot">
                  <p:embed/>
                </p:oleObj>
              </mc:Choice>
              <mc:Fallback>
                <p:oleObj name="KGPlot" r:id="rId3" imgW="6858000" imgH="6858000" progId="KGraph_Plot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0816" y="0"/>
                        <a:ext cx="4797152" cy="47971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直線矢印コネクタ 18"/>
          <p:cNvCxnSpPr/>
          <p:nvPr/>
        </p:nvCxnSpPr>
        <p:spPr>
          <a:xfrm flipV="1">
            <a:off x="8616280" y="3284984"/>
            <a:ext cx="0" cy="504056"/>
          </a:xfrm>
          <a:prstGeom prst="straightConnector1">
            <a:avLst/>
          </a:prstGeom>
          <a:ln w="25400">
            <a:solidFill>
              <a:srgbClr val="993300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8381107" y="3753745"/>
            <a:ext cx="10248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/>
              <a:t>CAV1</a:t>
            </a:r>
          </a:p>
          <a:p>
            <a:r>
              <a:rPr kumimoji="1" lang="en-US" altLang="ja-JP" sz="1050" dirty="0" err="1"/>
              <a:t>LHe</a:t>
            </a:r>
            <a:r>
              <a:rPr kumimoji="1" lang="en-US" altLang="ja-JP" sz="1050" dirty="0"/>
              <a:t> Level</a:t>
            </a:r>
            <a:r>
              <a:rPr lang="ja-JP" altLang="en-US" sz="1050" dirty="0"/>
              <a:t> </a:t>
            </a:r>
            <a:r>
              <a:rPr kumimoji="1" lang="en-US" altLang="ja-JP" sz="1050" dirty="0"/>
              <a:t>18%</a:t>
            </a:r>
            <a:endParaRPr kumimoji="1" lang="ja-JP" altLang="en-US" sz="1050" dirty="0"/>
          </a:p>
        </p:txBody>
      </p:sp>
      <p:sp>
        <p:nvSpPr>
          <p:cNvPr id="21" name="日付プレースホルダ 20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882587-31E0-4237-83E6-CE09630BF239}" type="datetime1">
              <a:rPr lang="ja-JP" altLang="en-US" smtClean="0"/>
              <a:pPr/>
              <a:t>2023/11/28</a:t>
            </a:fld>
            <a:endParaRPr kumimoji="1" lang="ja-JP" altLang="en-US"/>
          </a:p>
        </p:txBody>
      </p:sp>
      <p:sp>
        <p:nvSpPr>
          <p:cNvPr id="22" name="スライド番号プレースホルダ 2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72E939-BC3C-4776-9CDA-75774151B892}" type="slidenum">
              <a:rPr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23" name="フッター プレースホルダ 2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/>
              <a:t>Hiroshi Sakai    (ERL</a:t>
            </a:r>
            <a:r>
              <a:rPr lang="ja-JP" altLang="en-US"/>
              <a:t>検討会</a:t>
            </a:r>
            <a:r>
              <a:rPr lang="en-US" altLang="ja-JP"/>
              <a:t>)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5877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</TotalTime>
  <Words>841</Words>
  <Application>Microsoft Office PowerPoint</Application>
  <PresentationFormat>ワイド画面</PresentationFormat>
  <Paragraphs>156</Paragraphs>
  <Slides>9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9" baseType="lpstr">
      <vt:lpstr>Microsoft YaHei</vt:lpstr>
      <vt:lpstr>ＭＳ Ｐゴシック</vt:lpstr>
      <vt:lpstr>游ゴシック</vt:lpstr>
      <vt:lpstr>Arial</vt:lpstr>
      <vt:lpstr>Calibri</vt:lpstr>
      <vt:lpstr>Calibri Light</vt:lpstr>
      <vt:lpstr>Comic Sans MS</vt:lpstr>
      <vt:lpstr>Wingdings</vt:lpstr>
      <vt:lpstr>Office Theme</vt:lpstr>
      <vt:lpstr>KGPlot</vt:lpstr>
      <vt:lpstr>Heat load measurements on STF and cERL at KEK</vt:lpstr>
      <vt:lpstr>A) Apparatus of cERL injector &amp; main linac cryomodule</vt:lpstr>
      <vt:lpstr>cERL detailed Cryomodule temperature distribution</vt:lpstr>
      <vt:lpstr>cERL injector static heat load measurement</vt:lpstr>
      <vt:lpstr>Measurement cERL ML static heat load &amp; total (long term)</vt:lpstr>
      <vt:lpstr>STF-2 cryomodules – 14 cavities</vt:lpstr>
      <vt:lpstr>Dynamic heat load in STF-2 Cryomodule</vt:lpstr>
      <vt:lpstr>backup</vt:lpstr>
      <vt:lpstr>冷凍負荷測定(Return He Gas 測定方法)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Accelerator Sessions Summary</dc:title>
  <dc:creator>Omet Mathieu</dc:creator>
  <cp:lastModifiedBy>SAKAI Hiroshi</cp:lastModifiedBy>
  <cp:revision>232</cp:revision>
  <dcterms:created xsi:type="dcterms:W3CDTF">2019-10-27T06:44:35Z</dcterms:created>
  <dcterms:modified xsi:type="dcterms:W3CDTF">2023-11-28T01:40:41Z</dcterms:modified>
</cp:coreProperties>
</file>