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697" r:id="rId6"/>
    <p:sldId id="257" r:id="rId7"/>
    <p:sldId id="258" r:id="rId8"/>
    <p:sldId id="700" r:id="rId9"/>
    <p:sldId id="699" r:id="rId10"/>
    <p:sldId id="696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5161" autoAdjust="0"/>
  </p:normalViewPr>
  <p:slideViewPr>
    <p:cSldViewPr snapToGrid="0" showGuides="1">
      <p:cViewPr varScale="1">
        <p:scale>
          <a:sx n="164" d="100"/>
          <a:sy n="164" d="100"/>
        </p:scale>
        <p:origin x="516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p\AppData\Local\Microsoft\Windows\INetCache\Content.Outlook\1Q1BRI3Q\Copy%20of%20Heat%20Load_vs_JTposi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Heat vs %JT</a:t>
            </a:r>
          </a:p>
        </c:rich>
      </c:tx>
      <c:layout>
        <c:manualLayout>
          <c:xMode val="edge"/>
          <c:yMode val="edge"/>
          <c:x val="0.40340953829634929"/>
          <c:y val="1.39442283569975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22737975958508"/>
          <c:y val="0.10956177962996151"/>
          <c:w val="0.75113709300088383"/>
          <c:h val="0.74302806912682995"/>
        </c:manualLayout>
      </c:layout>
      <c:scatterChart>
        <c:scatterStyle val="smoothMarker"/>
        <c:varyColors val="0"/>
        <c:ser>
          <c:idx val="0"/>
          <c:order val="0"/>
          <c:tx>
            <c:v>CM1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Data'!$B$3:$B$14</c:f>
              <c:numCache>
                <c:formatCode>General</c:formatCode>
                <c:ptCount val="12"/>
                <c:pt idx="0">
                  <c:v>11</c:v>
                </c:pt>
                <c:pt idx="1">
                  <c:v>14</c:v>
                </c:pt>
                <c:pt idx="2">
                  <c:v>20</c:v>
                </c:pt>
                <c:pt idx="3">
                  <c:v>23</c:v>
                </c:pt>
                <c:pt idx="4">
                  <c:v>28</c:v>
                </c:pt>
                <c:pt idx="5">
                  <c:v>34</c:v>
                </c:pt>
                <c:pt idx="6">
                  <c:v>39</c:v>
                </c:pt>
                <c:pt idx="7">
                  <c:v>43</c:v>
                </c:pt>
                <c:pt idx="8">
                  <c:v>46</c:v>
                </c:pt>
                <c:pt idx="9">
                  <c:v>50</c:v>
                </c:pt>
                <c:pt idx="10">
                  <c:v>52</c:v>
                </c:pt>
                <c:pt idx="11">
                  <c:v>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3E9-4C51-85F5-647B734A6C1E}"/>
            </c:ext>
          </c:extLst>
        </c:ser>
        <c:ser>
          <c:idx val="1"/>
          <c:order val="1"/>
          <c:tx>
            <c:v>CM2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Data'!$C$3:$C$14</c:f>
              <c:numCache>
                <c:formatCode>General</c:formatCode>
                <c:ptCount val="12"/>
                <c:pt idx="0">
                  <c:v>1.4</c:v>
                </c:pt>
                <c:pt idx="1">
                  <c:v>1.4</c:v>
                </c:pt>
                <c:pt idx="2">
                  <c:v>2.2999999999999998</c:v>
                </c:pt>
                <c:pt idx="3">
                  <c:v>4.2</c:v>
                </c:pt>
                <c:pt idx="4">
                  <c:v>19.3</c:v>
                </c:pt>
                <c:pt idx="5">
                  <c:v>32.799999999999997</c:v>
                </c:pt>
                <c:pt idx="6">
                  <c:v>40.5</c:v>
                </c:pt>
                <c:pt idx="7">
                  <c:v>45.1</c:v>
                </c:pt>
                <c:pt idx="8">
                  <c:v>50.4</c:v>
                </c:pt>
                <c:pt idx="9">
                  <c:v>52.2</c:v>
                </c:pt>
                <c:pt idx="10">
                  <c:v>55.7</c:v>
                </c:pt>
                <c:pt idx="11">
                  <c:v>59.4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3E9-4C51-85F5-647B734A6C1E}"/>
            </c:ext>
          </c:extLst>
        </c:ser>
        <c:ser>
          <c:idx val="2"/>
          <c:order val="2"/>
          <c:tx>
            <c:v>CM3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Data'!$D$3:$D$14</c:f>
              <c:numCache>
                <c:formatCode>General</c:formatCode>
                <c:ptCount val="12"/>
                <c:pt idx="0">
                  <c:v>17.8</c:v>
                </c:pt>
                <c:pt idx="1">
                  <c:v>19.7</c:v>
                </c:pt>
                <c:pt idx="2">
                  <c:v>23.3</c:v>
                </c:pt>
                <c:pt idx="3">
                  <c:v>25</c:v>
                </c:pt>
                <c:pt idx="4">
                  <c:v>33.299999999999997</c:v>
                </c:pt>
                <c:pt idx="5">
                  <c:v>41.5</c:v>
                </c:pt>
                <c:pt idx="6">
                  <c:v>50</c:v>
                </c:pt>
                <c:pt idx="7">
                  <c:v>57.3</c:v>
                </c:pt>
                <c:pt idx="8">
                  <c:v>59.4</c:v>
                </c:pt>
                <c:pt idx="9">
                  <c:v>64.900000000000006</c:v>
                </c:pt>
                <c:pt idx="10">
                  <c:v>66</c:v>
                </c:pt>
                <c:pt idx="11">
                  <c:v>70.099999999999994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3E9-4C51-85F5-647B734A6C1E}"/>
            </c:ext>
          </c:extLst>
        </c:ser>
        <c:ser>
          <c:idx val="3"/>
          <c:order val="3"/>
          <c:tx>
            <c:v>CM4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Data'!$E$3:$E$14</c:f>
              <c:numCache>
                <c:formatCode>General</c:formatCode>
                <c:ptCount val="12"/>
                <c:pt idx="0">
                  <c:v>12.6</c:v>
                </c:pt>
                <c:pt idx="1">
                  <c:v>14.2</c:v>
                </c:pt>
                <c:pt idx="2">
                  <c:v>17.5</c:v>
                </c:pt>
                <c:pt idx="3">
                  <c:v>21</c:v>
                </c:pt>
                <c:pt idx="4">
                  <c:v>28.1</c:v>
                </c:pt>
                <c:pt idx="5">
                  <c:v>36.9</c:v>
                </c:pt>
                <c:pt idx="6">
                  <c:v>42.7</c:v>
                </c:pt>
                <c:pt idx="7">
                  <c:v>49.5</c:v>
                </c:pt>
                <c:pt idx="8">
                  <c:v>54.3</c:v>
                </c:pt>
                <c:pt idx="9">
                  <c:v>59.1</c:v>
                </c:pt>
                <c:pt idx="10">
                  <c:v>64.400000000000006</c:v>
                </c:pt>
                <c:pt idx="11">
                  <c:v>65.599999999999994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3E9-4C51-85F5-647B734A6C1E}"/>
            </c:ext>
          </c:extLst>
        </c:ser>
        <c:ser>
          <c:idx val="4"/>
          <c:order val="4"/>
          <c:tx>
            <c:v>CM5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Data'!$F$3:$F$14</c:f>
              <c:numCache>
                <c:formatCode>General</c:formatCode>
                <c:ptCount val="12"/>
                <c:pt idx="0">
                  <c:v>5.4</c:v>
                </c:pt>
                <c:pt idx="1">
                  <c:v>5.5</c:v>
                </c:pt>
                <c:pt idx="2">
                  <c:v>8.5</c:v>
                </c:pt>
                <c:pt idx="3">
                  <c:v>12</c:v>
                </c:pt>
                <c:pt idx="4">
                  <c:v>23</c:v>
                </c:pt>
                <c:pt idx="5">
                  <c:v>36.5</c:v>
                </c:pt>
                <c:pt idx="6">
                  <c:v>46</c:v>
                </c:pt>
                <c:pt idx="7">
                  <c:v>50.3</c:v>
                </c:pt>
                <c:pt idx="8">
                  <c:v>54.2</c:v>
                </c:pt>
                <c:pt idx="9">
                  <c:v>56.5</c:v>
                </c:pt>
                <c:pt idx="10">
                  <c:v>59.4</c:v>
                </c:pt>
                <c:pt idx="11">
                  <c:v>61.4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3E9-4C51-85F5-647B734A6C1E}"/>
            </c:ext>
          </c:extLst>
        </c:ser>
        <c:ser>
          <c:idx val="5"/>
          <c:order val="5"/>
          <c:tx>
            <c:v>CM6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Data'!$G$3:$G$14</c:f>
              <c:numCache>
                <c:formatCode>General</c:formatCode>
                <c:ptCount val="12"/>
                <c:pt idx="0">
                  <c:v>7</c:v>
                </c:pt>
                <c:pt idx="1">
                  <c:v>7.7</c:v>
                </c:pt>
                <c:pt idx="2">
                  <c:v>9.3000000000000007</c:v>
                </c:pt>
                <c:pt idx="3">
                  <c:v>11.7</c:v>
                </c:pt>
                <c:pt idx="4">
                  <c:v>21.2</c:v>
                </c:pt>
                <c:pt idx="5">
                  <c:v>32.4</c:v>
                </c:pt>
                <c:pt idx="6">
                  <c:v>40.6</c:v>
                </c:pt>
                <c:pt idx="7">
                  <c:v>42.6</c:v>
                </c:pt>
                <c:pt idx="8">
                  <c:v>48.2</c:v>
                </c:pt>
                <c:pt idx="9">
                  <c:v>53.2</c:v>
                </c:pt>
                <c:pt idx="10">
                  <c:v>56.2</c:v>
                </c:pt>
                <c:pt idx="11">
                  <c:v>59.8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3E9-4C51-85F5-647B734A6C1E}"/>
            </c:ext>
          </c:extLst>
        </c:ser>
        <c:ser>
          <c:idx val="6"/>
          <c:order val="6"/>
          <c:tx>
            <c:v>CM7</c:v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Data'!$H$3:$H$14</c:f>
              <c:numCache>
                <c:formatCode>General</c:formatCode>
                <c:ptCount val="12"/>
                <c:pt idx="0">
                  <c:v>8.6999999999999993</c:v>
                </c:pt>
                <c:pt idx="1">
                  <c:v>9.1</c:v>
                </c:pt>
                <c:pt idx="2">
                  <c:v>19.600000000000001</c:v>
                </c:pt>
                <c:pt idx="3">
                  <c:v>25.8</c:v>
                </c:pt>
                <c:pt idx="4">
                  <c:v>32.9</c:v>
                </c:pt>
                <c:pt idx="5">
                  <c:v>41</c:v>
                </c:pt>
                <c:pt idx="6">
                  <c:v>47.3</c:v>
                </c:pt>
                <c:pt idx="7">
                  <c:v>50.3</c:v>
                </c:pt>
                <c:pt idx="8">
                  <c:v>50.3</c:v>
                </c:pt>
                <c:pt idx="9">
                  <c:v>58.5</c:v>
                </c:pt>
                <c:pt idx="10">
                  <c:v>59.4</c:v>
                </c:pt>
                <c:pt idx="11">
                  <c:v>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3E9-4C51-85F5-647B734A6C1E}"/>
            </c:ext>
          </c:extLst>
        </c:ser>
        <c:ser>
          <c:idx val="7"/>
          <c:order val="7"/>
          <c:tx>
            <c:v>CM8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Data'!$I$3:$I$14</c:f>
              <c:numCache>
                <c:formatCode>General</c:formatCode>
                <c:ptCount val="12"/>
                <c:pt idx="0">
                  <c:v>5.9</c:v>
                </c:pt>
                <c:pt idx="1">
                  <c:v>5.5</c:v>
                </c:pt>
                <c:pt idx="2">
                  <c:v>6.3</c:v>
                </c:pt>
                <c:pt idx="3">
                  <c:v>7.6</c:v>
                </c:pt>
                <c:pt idx="4">
                  <c:v>9.5</c:v>
                </c:pt>
                <c:pt idx="5">
                  <c:v>20.5</c:v>
                </c:pt>
                <c:pt idx="6">
                  <c:v>30.2</c:v>
                </c:pt>
                <c:pt idx="7">
                  <c:v>37.1</c:v>
                </c:pt>
                <c:pt idx="8">
                  <c:v>43.2</c:v>
                </c:pt>
                <c:pt idx="9">
                  <c:v>45.3</c:v>
                </c:pt>
                <c:pt idx="10">
                  <c:v>50.1</c:v>
                </c:pt>
                <c:pt idx="11">
                  <c:v>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B3E9-4C51-85F5-647B734A6C1E}"/>
            </c:ext>
          </c:extLst>
        </c:ser>
        <c:ser>
          <c:idx val="8"/>
          <c:order val="8"/>
          <c:tx>
            <c:v>CM9</c:v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Data'!$J$3:$J$14</c:f>
              <c:numCache>
                <c:formatCode>General</c:formatCode>
                <c:ptCount val="12"/>
                <c:pt idx="0">
                  <c:v>15.9</c:v>
                </c:pt>
                <c:pt idx="1">
                  <c:v>18.8</c:v>
                </c:pt>
                <c:pt idx="2">
                  <c:v>22.3</c:v>
                </c:pt>
                <c:pt idx="3">
                  <c:v>24.6</c:v>
                </c:pt>
                <c:pt idx="4">
                  <c:v>30.6</c:v>
                </c:pt>
                <c:pt idx="5">
                  <c:v>37.299999999999997</c:v>
                </c:pt>
                <c:pt idx="6">
                  <c:v>42.3</c:v>
                </c:pt>
                <c:pt idx="7">
                  <c:v>48.2</c:v>
                </c:pt>
                <c:pt idx="8">
                  <c:v>52</c:v>
                </c:pt>
                <c:pt idx="9">
                  <c:v>55.1</c:v>
                </c:pt>
                <c:pt idx="10">
                  <c:v>59.6</c:v>
                </c:pt>
                <c:pt idx="11">
                  <c:v>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3E9-4C51-85F5-647B734A6C1E}"/>
            </c:ext>
          </c:extLst>
        </c:ser>
        <c:ser>
          <c:idx val="9"/>
          <c:order val="9"/>
          <c:tx>
            <c:v>CM10</c:v>
          </c:tx>
          <c:spPr>
            <a:ln w="12700">
              <a:solidFill>
                <a:srgbClr val="CCFF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Data'!$K$3:$K$14</c:f>
              <c:numCache>
                <c:formatCode>General</c:formatCode>
                <c:ptCount val="12"/>
                <c:pt idx="0">
                  <c:v>6.9</c:v>
                </c:pt>
                <c:pt idx="1">
                  <c:v>7.2</c:v>
                </c:pt>
                <c:pt idx="2">
                  <c:v>8.1999999999999993</c:v>
                </c:pt>
                <c:pt idx="3">
                  <c:v>10.1</c:v>
                </c:pt>
                <c:pt idx="4">
                  <c:v>13.7</c:v>
                </c:pt>
                <c:pt idx="5">
                  <c:v>26.6</c:v>
                </c:pt>
                <c:pt idx="6">
                  <c:v>34.799999999999997</c:v>
                </c:pt>
                <c:pt idx="7">
                  <c:v>40.4</c:v>
                </c:pt>
                <c:pt idx="8">
                  <c:v>44.8</c:v>
                </c:pt>
                <c:pt idx="9">
                  <c:v>48</c:v>
                </c:pt>
                <c:pt idx="10">
                  <c:v>53.5</c:v>
                </c:pt>
                <c:pt idx="11">
                  <c:v>56.9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B3E9-4C51-85F5-647B734A6C1E}"/>
            </c:ext>
          </c:extLst>
        </c:ser>
        <c:ser>
          <c:idx val="10"/>
          <c:order val="10"/>
          <c:tx>
            <c:v>CM11</c:v>
          </c:tx>
          <c:spPr>
            <a:ln w="12700">
              <a:solidFill>
                <a:srgbClr val="CCFFCC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CCFFCC"/>
              </a:solidFill>
              <a:ln>
                <a:solidFill>
                  <a:srgbClr val="CCFFCC"/>
                </a:solidFill>
                <a:prstDash val="solid"/>
              </a:ln>
            </c:spPr>
          </c:marker>
          <c:xVal>
            <c:numRef>
              <c:f>'[1]Valve Position Data'!$A$3:$A$14</c:f>
              <c:numCache>
                <c:formatCode>General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40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140</c:v>
                </c:pt>
                <c:pt idx="11">
                  <c:v>160</c:v>
                </c:pt>
              </c:numCache>
            </c:numRef>
          </c:xVal>
          <c:yVal>
            <c:numRef>
              <c:f>'[1]Valve Position Data'!$L$3:$L$14</c:f>
              <c:numCache>
                <c:formatCode>General</c:formatCode>
                <c:ptCount val="12"/>
                <c:pt idx="0">
                  <c:v>5.2</c:v>
                </c:pt>
                <c:pt idx="1">
                  <c:v>6.4</c:v>
                </c:pt>
                <c:pt idx="2">
                  <c:v>12.6</c:v>
                </c:pt>
                <c:pt idx="3">
                  <c:v>20.9</c:v>
                </c:pt>
                <c:pt idx="4">
                  <c:v>26.7</c:v>
                </c:pt>
                <c:pt idx="5">
                  <c:v>37.5</c:v>
                </c:pt>
                <c:pt idx="6">
                  <c:v>40.200000000000003</c:v>
                </c:pt>
                <c:pt idx="7">
                  <c:v>44.5</c:v>
                </c:pt>
                <c:pt idx="8">
                  <c:v>46.2</c:v>
                </c:pt>
                <c:pt idx="9">
                  <c:v>60</c:v>
                </c:pt>
                <c:pt idx="10">
                  <c:v>57.2</c:v>
                </c:pt>
                <c:pt idx="11">
                  <c:v>60.7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B3E9-4C51-85F5-647B734A6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9546175"/>
        <c:axId val="1"/>
      </c:scatterChart>
      <c:valAx>
        <c:axId val="1979546175"/>
        <c:scaling>
          <c:orientation val="minMax"/>
          <c:max val="16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Heat (W)</a:t>
                </a:r>
              </a:p>
            </c:rich>
          </c:tx>
          <c:layout>
            <c:manualLayout>
              <c:xMode val="edge"/>
              <c:yMode val="edge"/>
              <c:x val="0.43522772011453115"/>
              <c:y val="0.9163348933792914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10"/>
        <c:minorUnit val="5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%JT</a:t>
                </a:r>
              </a:p>
            </c:rich>
          </c:tx>
          <c:layout>
            <c:manualLayout>
              <c:xMode val="edge"/>
              <c:yMode val="edge"/>
              <c:x val="2.0454545454545454E-2"/>
              <c:y val="0.438247214580105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9546175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7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502693129111275"/>
          <c:y val="0.1018095507891907"/>
          <c:w val="0.11553385889341532"/>
          <c:h val="0.579657603686843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12/1/2023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SNS Heat load measurements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Paolo Pizzol</a:t>
            </a:r>
          </a:p>
          <a:p>
            <a:r>
              <a:rPr lang="en-US" sz="3200" dirty="0"/>
              <a:t>TTC Meeting</a:t>
            </a:r>
          </a:p>
          <a:p>
            <a:r>
              <a:rPr lang="en-US" sz="3200" dirty="0"/>
              <a:t>2023 Fermilab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F4E9-72AE-5EA7-250E-4BB836FA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Overview of SNS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D17551-D2B3-D86B-84F1-F2F90FA888B5}"/>
              </a:ext>
            </a:extLst>
          </p:cNvPr>
          <p:cNvGrpSpPr/>
          <p:nvPr/>
        </p:nvGrpSpPr>
        <p:grpSpPr>
          <a:xfrm>
            <a:off x="277667" y="813816"/>
            <a:ext cx="11734200" cy="4034841"/>
            <a:chOff x="277667" y="951304"/>
            <a:chExt cx="11734200" cy="40348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5009F4-799F-FF46-4B1D-5034A3D10B80}"/>
                </a:ext>
              </a:extLst>
            </p:cNvPr>
            <p:cNvGrpSpPr/>
            <p:nvPr/>
          </p:nvGrpSpPr>
          <p:grpSpPr>
            <a:xfrm>
              <a:off x="277667" y="951304"/>
              <a:ext cx="11734200" cy="4009828"/>
              <a:chOff x="277667" y="951304"/>
              <a:chExt cx="11734200" cy="400982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210EE79-CE31-2276-9C4C-9AA4559E4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6822" b="36502"/>
              <a:stretch/>
            </p:blipFill>
            <p:spPr>
              <a:xfrm>
                <a:off x="277667" y="1074318"/>
                <a:ext cx="11734200" cy="388681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625008-71CA-C648-21DD-6B6C02D74C09}"/>
                  </a:ext>
                </a:extLst>
              </p:cNvPr>
              <p:cNvSpPr/>
              <p:nvPr/>
            </p:nvSpPr>
            <p:spPr>
              <a:xfrm>
                <a:off x="500255" y="951304"/>
                <a:ext cx="7450515" cy="24602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676C2B-0EDC-21F8-D857-B44CB0A649C7}"/>
                </a:ext>
              </a:extLst>
            </p:cNvPr>
            <p:cNvSpPr/>
            <p:nvPr/>
          </p:nvSpPr>
          <p:spPr>
            <a:xfrm>
              <a:off x="7553026" y="4793424"/>
              <a:ext cx="3780613" cy="1927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EC01F426-31AA-458D-1BCC-D5741CCF8DB3}"/>
              </a:ext>
            </a:extLst>
          </p:cNvPr>
          <p:cNvSpPr txBox="1">
            <a:spLocks/>
          </p:cNvSpPr>
          <p:nvPr/>
        </p:nvSpPr>
        <p:spPr bwMode="auto">
          <a:xfrm>
            <a:off x="1526980" y="6475902"/>
            <a:ext cx="6241187" cy="2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SNS Heat load measurements methods – P. Pizzol, 12/05/2023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46472-279A-4FB8-7F30-A7B6FEDBCE19}"/>
              </a:ext>
            </a:extLst>
          </p:cNvPr>
          <p:cNvSpPr txBox="1"/>
          <p:nvPr/>
        </p:nvSpPr>
        <p:spPr>
          <a:xfrm>
            <a:off x="681644" y="5393432"/>
            <a:ext cx="64174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Pulsed… Effective RF Duty factor… 7%</a:t>
            </a:r>
          </a:p>
        </p:txBody>
      </p:sp>
    </p:spTree>
    <p:extLst>
      <p:ext uri="{BB962C8B-B14F-4D97-AF65-F5344CB8AC3E}">
        <p14:creationId xmlns:p14="http://schemas.microsoft.com/office/powerpoint/2010/main" val="18418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F2A58795-0F8F-1813-F692-D9CDDBAAB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50841"/>
              </p:ext>
            </p:extLst>
          </p:nvPr>
        </p:nvGraphicFramePr>
        <p:xfrm>
          <a:off x="429767" y="1357246"/>
          <a:ext cx="7904705" cy="478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299">
                  <a:extLst>
                    <a:ext uri="{9D8B030D-6E8A-4147-A177-3AD203B41FA5}">
                      <a16:colId xmlns:a16="http://schemas.microsoft.com/office/drawing/2014/main" val="1671988708"/>
                    </a:ext>
                  </a:extLst>
                </a:gridCol>
                <a:gridCol w="1878346">
                  <a:extLst>
                    <a:ext uri="{9D8B030D-6E8A-4147-A177-3AD203B41FA5}">
                      <a16:colId xmlns:a16="http://schemas.microsoft.com/office/drawing/2014/main" val="1302177726"/>
                    </a:ext>
                  </a:extLst>
                </a:gridCol>
                <a:gridCol w="1707587">
                  <a:extLst>
                    <a:ext uri="{9D8B030D-6E8A-4147-A177-3AD203B41FA5}">
                      <a16:colId xmlns:a16="http://schemas.microsoft.com/office/drawing/2014/main" val="2779361037"/>
                    </a:ext>
                  </a:extLst>
                </a:gridCol>
                <a:gridCol w="1700473">
                  <a:extLst>
                    <a:ext uri="{9D8B030D-6E8A-4147-A177-3AD203B41FA5}">
                      <a16:colId xmlns:a16="http://schemas.microsoft.com/office/drawing/2014/main" val="2167470011"/>
                    </a:ext>
                  </a:extLst>
                </a:gridCol>
              </a:tblGrid>
              <a:tr h="4327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33681"/>
                  </a:ext>
                </a:extLst>
              </a:tr>
              <a:tr h="7572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Supply temperature [K]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302505"/>
                  </a:ext>
                </a:extLst>
              </a:tr>
              <a:tr h="7572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 Temperature [K]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726336"/>
                  </a:ext>
                </a:extLst>
              </a:tr>
              <a:tr h="6800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Supply pressure [bar]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081097"/>
                  </a:ext>
                </a:extLst>
              </a:tr>
              <a:tr h="6800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 pressure [bar]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081895"/>
                  </a:ext>
                </a:extLst>
              </a:tr>
              <a:tr h="537413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r>
                        <a:rPr lang="en-US" dirty="0"/>
                        <a:t>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~850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g/s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7050 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871090"/>
                  </a:ext>
                </a:extLst>
              </a:tr>
              <a:tr h="503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~600 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g/s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372570"/>
                  </a:ext>
                </a:extLst>
              </a:tr>
              <a:tr h="4327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 g/s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g/s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8300 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39083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3B8BC2C-5E0A-285D-8DAF-FD037FB73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7" r="4810"/>
          <a:stretch/>
        </p:blipFill>
        <p:spPr>
          <a:xfrm>
            <a:off x="8369015" y="1357245"/>
            <a:ext cx="3440058" cy="4781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934B02-0939-0395-D42D-5F6F758D45FF}"/>
              </a:ext>
            </a:extLst>
          </p:cNvPr>
          <p:cNvSpPr txBox="1">
            <a:spLocks/>
          </p:cNvSpPr>
          <p:nvPr/>
        </p:nvSpPr>
        <p:spPr bwMode="auto">
          <a:xfrm>
            <a:off x="2126376" y="1932031"/>
            <a:ext cx="7939248" cy="29939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lvl="1" indent="0"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System not designed to calculate individually cryomodule heat loads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Cavity heaters are controlled by cryomodule – </a:t>
            </a:r>
            <a:r>
              <a:rPr lang="en-US" u="sng" dirty="0">
                <a:solidFill>
                  <a:schemeClr val="bg2"/>
                </a:solidFill>
              </a:rPr>
              <a:t>not per cavity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Overview of SNS </a:t>
            </a:r>
            <a:r>
              <a:rPr lang="en-US" b="1" dirty="0" err="1">
                <a:solidFill>
                  <a:schemeClr val="tx2"/>
                </a:solidFill>
              </a:rPr>
              <a:t>cryo</a:t>
            </a:r>
            <a:r>
              <a:rPr lang="en-US" b="1" dirty="0">
                <a:solidFill>
                  <a:schemeClr val="tx2"/>
                </a:solidFill>
              </a:rPr>
              <a:t> system and requirements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01CD08E-395C-8DAF-9210-6C33C0D73194}"/>
              </a:ext>
            </a:extLst>
          </p:cNvPr>
          <p:cNvSpPr txBox="1">
            <a:spLocks/>
          </p:cNvSpPr>
          <p:nvPr/>
        </p:nvSpPr>
        <p:spPr bwMode="auto">
          <a:xfrm>
            <a:off x="1526980" y="6475902"/>
            <a:ext cx="6241187" cy="2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SNS Heat load measurements methods – P. Pizzol, 12/05/2023</a:t>
            </a:r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DB60-4B8E-61FF-CF14-C3F36F76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3 Types of Cryomodules – Average Heat Losses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F3B7-62A3-30C1-C175-42F761A0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5578595"/>
          </a:xfrm>
        </p:spPr>
        <p:txBody>
          <a:bodyPr/>
          <a:lstStyle/>
          <a:p>
            <a:pPr marL="398463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Medium Beta (11 CM)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Static Heat Loss: 		~</a:t>
            </a:r>
            <a:r>
              <a:rPr lang="en-US" b="1" dirty="0"/>
              <a:t>25 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Dynamic Heat Loss: 		~</a:t>
            </a:r>
            <a:r>
              <a:rPr lang="en-US" b="1" dirty="0"/>
              <a:t>26.5 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High Beta (14 CM)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Static Heat Loss: 		~</a:t>
            </a:r>
            <a:r>
              <a:rPr lang="en-US" b="1" dirty="0"/>
              <a:t>28 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Dynamic Heat Loss: 		~</a:t>
            </a:r>
            <a:r>
              <a:rPr lang="en-US" b="1" dirty="0"/>
              <a:t>29.5 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PPU (7 CM)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Static Heat Loss:		</a:t>
            </a:r>
            <a:r>
              <a:rPr lang="en-US" b="1" dirty="0"/>
              <a:t>25 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Dynamic Heat Loss:		</a:t>
            </a:r>
            <a:r>
              <a:rPr lang="en-US" b="1" dirty="0"/>
              <a:t>~6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W</a:t>
            </a:r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EEF35-E24C-C212-7239-FCE5FA74EDD1}"/>
              </a:ext>
            </a:extLst>
          </p:cNvPr>
          <p:cNvSpPr txBox="1">
            <a:spLocks/>
          </p:cNvSpPr>
          <p:nvPr/>
        </p:nvSpPr>
        <p:spPr bwMode="auto">
          <a:xfrm>
            <a:off x="1551919" y="6446268"/>
            <a:ext cx="6241187" cy="2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SNS Heat load measurements methods – P. Pizzol, 12/05/2023</a:t>
            </a:r>
          </a:p>
        </p:txBody>
      </p:sp>
    </p:spTree>
    <p:extLst>
      <p:ext uri="{BB962C8B-B14F-4D97-AF65-F5344CB8AC3E}">
        <p14:creationId xmlns:p14="http://schemas.microsoft.com/office/powerpoint/2010/main" val="221555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DB60-4B8E-61FF-CF14-C3F36F76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Heat Load Mapping Recording JT Valve 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F3B7-62A3-30C1-C175-42F761A0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5995636" cy="3856595"/>
          </a:xfrm>
        </p:spPr>
        <p:txBody>
          <a:bodyPr/>
          <a:lstStyle/>
          <a:p>
            <a:pPr marL="398463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Changes is JT valve position indicate changing load within the cryomodule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JT position versus heat load is experimentally derived an compared to operation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Similar performance of JT valves at 4K and 2K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Linac is mapped periodically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7D0ED-0CA0-C642-7D99-5A1798A65655}"/>
              </a:ext>
            </a:extLst>
          </p:cNvPr>
          <p:cNvSpPr txBox="1"/>
          <p:nvPr/>
        </p:nvSpPr>
        <p:spPr>
          <a:xfrm>
            <a:off x="7010400" y="1659467"/>
            <a:ext cx="424603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Insert HP vs JT graph here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794906-331C-1E52-07DC-FD6D857B7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625702"/>
              </p:ext>
            </p:extLst>
          </p:nvPr>
        </p:nvGraphicFramePr>
        <p:xfrm>
          <a:off x="6425403" y="1186350"/>
          <a:ext cx="5434364" cy="413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30B803CD-FD4A-FC10-3097-1C7414893FFA}"/>
              </a:ext>
            </a:extLst>
          </p:cNvPr>
          <p:cNvSpPr txBox="1">
            <a:spLocks/>
          </p:cNvSpPr>
          <p:nvPr/>
        </p:nvSpPr>
        <p:spPr bwMode="auto">
          <a:xfrm>
            <a:off x="1526980" y="6475902"/>
            <a:ext cx="6241187" cy="2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SNS Heat load measurements methods – P. Pizzol, 12/05/2023</a:t>
            </a:r>
          </a:p>
        </p:txBody>
      </p:sp>
    </p:spTree>
    <p:extLst>
      <p:ext uri="{BB962C8B-B14F-4D97-AF65-F5344CB8AC3E}">
        <p14:creationId xmlns:p14="http://schemas.microsoft.com/office/powerpoint/2010/main" val="140901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DB60-4B8E-61FF-CF14-C3F36F76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Dynamic Heat Losses @ 2K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F3B7-62A3-30C1-C175-42F761A0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08" y="4170850"/>
            <a:ext cx="11746116" cy="2263817"/>
          </a:xfrm>
        </p:spPr>
        <p:txBody>
          <a:bodyPr/>
          <a:lstStyle/>
          <a:p>
            <a:pPr marL="398463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+mn-cs"/>
              </a:rPr>
              <a:t>When RF power is applied, the </a:t>
            </a:r>
            <a:r>
              <a:rPr lang="en-US" dirty="0"/>
              <a:t>He fill level changes accordingly. The </a:t>
            </a:r>
            <a:r>
              <a:rPr lang="en-US" sz="2800" dirty="0">
                <a:latin typeface="Century Gothic" panose="020B0502020202020204" pitchFamily="34" charset="0"/>
                <a:cs typeface="+mn-cs"/>
              </a:rPr>
              <a:t>JT valve then moves to compensate and keep the fill leve</a:t>
            </a:r>
            <a:r>
              <a:rPr lang="en-US" dirty="0"/>
              <a:t>l constant. The heater power is then reduced to keep the flow and pressure stable. When RF power is off, the opposite happens.</a:t>
            </a:r>
            <a:endParaRPr lang="en-US" sz="2800" dirty="0">
              <a:latin typeface="Century Gothic" panose="020B0502020202020204" pitchFamily="34" charset="0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F9229-32AB-9E14-37D6-3149A555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84" y="849977"/>
            <a:ext cx="5434365" cy="37080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0681E4F-D8F3-163F-B222-34C0D0CD265F}"/>
              </a:ext>
            </a:extLst>
          </p:cNvPr>
          <p:cNvSpPr txBox="1">
            <a:spLocks/>
          </p:cNvSpPr>
          <p:nvPr/>
        </p:nvSpPr>
        <p:spPr bwMode="auto">
          <a:xfrm>
            <a:off x="1526980" y="6475902"/>
            <a:ext cx="6241187" cy="2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SNS Heat load measurements methods – P. Pizzol, 12/05/2023</a:t>
            </a:r>
          </a:p>
        </p:txBody>
      </p:sp>
    </p:spTree>
    <p:extLst>
      <p:ext uri="{BB962C8B-B14F-4D97-AF65-F5344CB8AC3E}">
        <p14:creationId xmlns:p14="http://schemas.microsoft.com/office/powerpoint/2010/main" val="148027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0F3B7-62A3-30C1-C175-42F761A0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11430000" cy="5578595"/>
          </a:xfrm>
        </p:spPr>
        <p:txBody>
          <a:bodyPr/>
          <a:lstStyle/>
          <a:p>
            <a:pPr marL="398463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91A28F-944B-A7AE-3337-AFE905AE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Thank you for your attention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17C875-52E0-CCC4-F05B-A38844CF1585}"/>
              </a:ext>
            </a:extLst>
          </p:cNvPr>
          <p:cNvSpPr txBox="1">
            <a:spLocks/>
          </p:cNvSpPr>
          <p:nvPr/>
        </p:nvSpPr>
        <p:spPr bwMode="auto">
          <a:xfrm>
            <a:off x="447480" y="3013455"/>
            <a:ext cx="10512619" cy="20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A3A6F0B-AE38-CEFA-4CB5-BEC226E5017F}"/>
              </a:ext>
            </a:extLst>
          </p:cNvPr>
          <p:cNvSpPr txBox="1">
            <a:spLocks/>
          </p:cNvSpPr>
          <p:nvPr/>
        </p:nvSpPr>
        <p:spPr bwMode="auto">
          <a:xfrm>
            <a:off x="1526980" y="6475902"/>
            <a:ext cx="6241187" cy="2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SNS Heat load measurements methods – P. Pizzol, 12/05/2023</a:t>
            </a:r>
          </a:p>
        </p:txBody>
      </p:sp>
    </p:spTree>
    <p:extLst>
      <p:ext uri="{BB962C8B-B14F-4D97-AF65-F5344CB8AC3E}">
        <p14:creationId xmlns:p14="http://schemas.microsoft.com/office/powerpoint/2010/main" val="425244829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EF6FED7D8124E8C3879B5B2E2C789" ma:contentTypeVersion="10" ma:contentTypeDescription="Create a new document." ma:contentTypeScope="" ma:versionID="a8fcd3ea5aa4116c2d5edb7ac04bdcfe">
  <xsd:schema xmlns:xsd="http://www.w3.org/2001/XMLSchema" xmlns:xs="http://www.w3.org/2001/XMLSchema" xmlns:p="http://schemas.microsoft.com/office/2006/metadata/properties" xmlns:ns2="baf421eb-3711-4bf1-a247-581418b59272" xmlns:ns3="e25acf64-dc80-4c46-90ea-9efcc7d92b50" targetNamespace="http://schemas.microsoft.com/office/2006/metadata/properties" ma:root="true" ma:fieldsID="a03c0c3537510212323745041b50deb4" ns2:_="" ns3:_="">
    <xsd:import namespace="baf421eb-3711-4bf1-a247-581418b59272"/>
    <xsd:import namespace="e25acf64-dc80-4c46-90ea-9efcc7d92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421eb-3711-4bf1-a247-581418b59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acf64-dc80-4c46-90ea-9efcc7d92b5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026fd20-07d8-4c53-b41e-9bed7c4d3755}" ma:internalName="TaxCatchAll" ma:showField="CatchAllData" ma:web="e25acf64-dc80-4c46-90ea-9efcc7d92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acf64-dc80-4c46-90ea-9efcc7d92b50" xsi:nil="true"/>
    <lcf76f155ced4ddcb4097134ff3c332f xmlns="baf421eb-3711-4bf1-a247-581418b592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35BD72-C528-4E87-85FE-D4BB6387A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f421eb-3711-4bf1-a247-581418b59272"/>
    <ds:schemaRef ds:uri="e25acf64-dc80-4c46-90ea-9efcc7d92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e25acf64-dc80-4c46-90ea-9efcc7d92b50"/>
    <ds:schemaRef ds:uri="baf421eb-3711-4bf1-a247-581418b592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3420</TotalTime>
  <Words>382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ORNL</vt:lpstr>
      <vt:lpstr>SNS Heat load measurements methods</vt:lpstr>
      <vt:lpstr>Overview of SNS</vt:lpstr>
      <vt:lpstr>Overview of SNS cryo system and requirements</vt:lpstr>
      <vt:lpstr>3 Types of Cryomodules – Average Heat Losses</vt:lpstr>
      <vt:lpstr>Heat Load Mapping Recording JT Valve Position</vt:lpstr>
      <vt:lpstr>Dynamic Heat Losses @ 2K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Cryo Heatloads</dc:title>
  <dc:subject/>
  <dc:creator>pizzolp@ornl.gov</dc:creator>
  <cp:keywords/>
  <dc:description/>
  <cp:lastModifiedBy>Pizzol, Paolo</cp:lastModifiedBy>
  <cp:revision>33</cp:revision>
  <cp:lastPrinted>2023-01-11T18:52:31Z</cp:lastPrinted>
  <dcterms:created xsi:type="dcterms:W3CDTF">2022-11-04T12:45:47Z</dcterms:created>
  <dcterms:modified xsi:type="dcterms:W3CDTF">2023-12-01T22:28:14Z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0x010100BE9EF6FED7D8124E8C3879B5B2E2C789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