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58" r:id="rId4"/>
    <p:sldId id="3520" r:id="rId5"/>
    <p:sldId id="3522" r:id="rId6"/>
    <p:sldId id="3527" r:id="rId7"/>
    <p:sldId id="3526" r:id="rId8"/>
    <p:sldId id="3524" r:id="rId9"/>
    <p:sldId id="3525" r:id="rId10"/>
    <p:sldId id="3530" r:id="rId11"/>
    <p:sldId id="3521" r:id="rId12"/>
    <p:sldId id="352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8DC154-1BA1-CA0D-026A-57B9FB9F51A6}" name="Zheng Sun" initials="ZS" userId="5fa2cf7c57dad0c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449" autoAdjust="0"/>
  </p:normalViewPr>
  <p:slideViewPr>
    <p:cSldViewPr snapToGrid="0">
      <p:cViewPr varScale="1">
        <p:scale>
          <a:sx n="102" d="100"/>
          <a:sy n="102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AD6E1-66B7-4342-B5E1-5DB5F48D735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7692B-14BD-4F0F-9B9A-F1EAC4197B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35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3E3E3E"/>
                </a:solidFill>
                <a:effectLst/>
                <a:latin typeface="Segoe UI" panose="020B0502040204020203" pitchFamily="34" charset="0"/>
              </a:rPr>
              <a:t>S3FEL is the abbreviation of our project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0DC2F-C450-4A82-B696-44A3719E86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72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为什么要做这个测试</a:t>
            </a:r>
            <a:r>
              <a:rPr lang="en-US" altLang="zh-CN" dirty="0"/>
              <a:t>, </a:t>
            </a:r>
            <a:r>
              <a:rPr lang="zh-CN" altLang="en-US" dirty="0"/>
              <a:t>引出大连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7692B-14BD-4F0F-9B9A-F1EAC4197B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46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测试内容，场地，器材，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7692B-14BD-4F0F-9B9A-F1EAC4197B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98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测试系统流程和关键仪器仪表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7692B-14BD-4F0F-9B9A-F1EAC4197B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0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7692B-14BD-4F0F-9B9A-F1EAC4197B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62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7692B-14BD-4F0F-9B9A-F1EAC4197B5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962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7692B-14BD-4F0F-9B9A-F1EAC4197B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31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7692B-14BD-4F0F-9B9A-F1EAC4197B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59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08CEBF-9ED6-56B8-B2C1-E6EF70E4E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847E7C-D95F-CC27-41B9-8FD2A3702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674D56-5499-C6EC-1427-5456C5383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231B99-8FE3-8271-63CA-350BB267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C6BC5-AE44-DBEE-ACA9-73B225780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30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258CF0-B1C1-DE87-8F59-CFD5E6D43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5E196D-D2B6-92F5-25F3-3841017FA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426C71-1E09-06FF-7D12-511D8E3C0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6EE240-30D9-FDE2-6550-D06F594D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B4C1AB-7AAF-FCE9-D400-4DF7BBD0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41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1B3CE4D-FF1A-1251-0097-0865DD1954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301BD5-CC9B-32C1-9AAB-E85F97B6E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1A1D09-2925-21F6-7745-8C9C5B0F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BE103D-19B5-6F97-6B73-29FB915BF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F913F5-EA9A-A771-3CFB-384B342D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782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9598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0679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2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4550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0326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28358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8338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225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70" y="273056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335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19F2A1-00C9-1C3A-5772-CA9C65E9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EFE6A1-06FE-1F55-F8FD-58B1D6552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6D78B-8F06-45EA-6D05-433E97A6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4E45FA-96A4-3131-FDDC-922BDB05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08698F-6DA3-A739-B19F-2AD284A3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927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03131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76351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0342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883" indent="0" algn="ctr">
              <a:buNone/>
              <a:defRPr/>
            </a:lvl2pPr>
            <a:lvl3pPr marL="685766" indent="0" algn="ctr">
              <a:buNone/>
              <a:defRPr/>
            </a:lvl3pPr>
            <a:lvl4pPr marL="1028649" indent="0" algn="ctr">
              <a:buNone/>
              <a:defRPr/>
            </a:lvl4pPr>
            <a:lvl5pPr marL="1371532" indent="0" algn="ctr">
              <a:buNone/>
              <a:defRPr/>
            </a:lvl5pPr>
            <a:lvl6pPr marL="1714414" indent="0" algn="ctr">
              <a:buNone/>
              <a:defRPr/>
            </a:lvl6pPr>
            <a:lvl7pPr marL="2057297" indent="0" algn="ctr">
              <a:buNone/>
              <a:defRPr/>
            </a:lvl7pPr>
            <a:lvl8pPr marL="2400180" indent="0" algn="ctr">
              <a:buNone/>
              <a:defRPr/>
            </a:lvl8pPr>
            <a:lvl9pPr marL="2743063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56711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329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97398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3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883" indent="0">
              <a:buNone/>
              <a:defRPr sz="1351"/>
            </a:lvl2pPr>
            <a:lvl3pPr marL="685766" indent="0">
              <a:buNone/>
              <a:defRPr sz="1200"/>
            </a:lvl3pPr>
            <a:lvl4pPr marL="1028649" indent="0">
              <a:buNone/>
              <a:defRPr sz="1051"/>
            </a:lvl4pPr>
            <a:lvl5pPr marL="1371532" indent="0">
              <a:buNone/>
              <a:defRPr sz="1051"/>
            </a:lvl5pPr>
            <a:lvl6pPr marL="1714414" indent="0">
              <a:buNone/>
              <a:defRPr sz="1051"/>
            </a:lvl6pPr>
            <a:lvl7pPr marL="2057297" indent="0">
              <a:buNone/>
              <a:defRPr sz="1051"/>
            </a:lvl7pPr>
            <a:lvl8pPr marL="2400180" indent="0">
              <a:buNone/>
              <a:defRPr sz="1051"/>
            </a:lvl8pPr>
            <a:lvl9pPr marL="2743063" indent="0">
              <a:buNone/>
              <a:defRPr sz="10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10406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62999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9637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3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894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ECC935-CC11-B21C-3F93-7804DF849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3F3B3E-3139-9B4E-FEF5-D59762851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E53821-BAE0-AD76-E168-50FF9E52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12A65A-7E51-C398-0BF5-F3EE6B497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1199F0-C886-E278-CD74-140E2F5A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86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21129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32541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5526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42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74" y="273062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93811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00558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73" y="27306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65133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8054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5861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742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CF4636-B59F-A191-7ACF-4C3644F5E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9D34F7-5D97-A76E-1DB7-FD01ACD89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77B01F-05B2-A75A-9E3B-E84724EFB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A64A80-AAEA-6EF6-C445-C20DD78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F0496-D4CF-9285-E761-53C3AB593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ADA43B-7C15-4187-A97C-1CACF679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19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5AE125-9153-0134-0C87-B2AE1F6DC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31BF5F-F952-174F-F3D1-34E6083AA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953B85-C196-A6A7-FCB9-479ACF77D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346273E-CFA6-6B12-3567-5615243A0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4FF24C6-797B-7897-D2E9-2A25FE61C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9C8DFD-7889-8792-F765-66B85D8D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F875A-F6C8-47DF-BC69-49BE03E9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38C841-C10A-D7A3-D6D3-AA1AF66B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60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ECFA3E-419E-32BD-4B40-DE1BCFC3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D90441-74E5-9ABE-2BA8-F53E3546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59ED582-22CA-3CA5-7205-39861194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B023E7-250C-3127-EAE7-0E79BA846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21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CE1AD04-B69C-FD79-2742-85D27294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EFA3D4-55EF-ED34-CE16-C2C61CD4A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F3C3BF-CB34-BA03-9C40-9BC90A78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704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9C317-A87B-1265-C69E-1334EBE5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953991-823E-E889-6761-F9FE0D88A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794B9D-B36B-0578-49BD-D8AF156EE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5A184-05AC-0C82-C2BE-3DD80CCF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F70ED6-63A6-4BEA-59E1-BDE9C8DB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489155-807A-5D7E-96E3-8E79CA25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5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58B65D-8CC1-43C2-5878-C9D2B4975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DB021B8-556D-22BE-A658-C9735EB5C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B01A23-A7CB-7A06-4112-E690A8F67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02E10A-6A3C-7050-4A6E-9691A5327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642C3-CAAA-7BFD-40A7-EC1004FC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CF8B69F-2B92-0FFD-43F9-A90AF4EA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55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ABE8018-70D9-BB81-BC7B-0899F3A5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AC716-6ABD-EF3A-0AC0-21503451C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DC9EF3-1059-BEED-5A76-AE58D9B8E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C4C53-A48F-4C2A-A695-C6668327E5C5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1B66C-6E06-E4ED-F891-D790854E7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031843-71A4-4085-55B7-F3BF7CBC5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E0E53-C07A-4322-9DD8-38FC54EFAB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50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alphaModFix amt="1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325228" y="6545428"/>
            <a:ext cx="775136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pic>
        <p:nvPicPr>
          <p:cNvPr id="1026" name="图片 6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59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2"/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22"/>
          <a:stretch>
            <a:fillRect/>
          </a:stretch>
        </p:blipFill>
        <p:spPr bwMode="auto">
          <a:xfrm>
            <a:off x="1601" y="838200"/>
            <a:ext cx="121888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文本&#10;&#10;描述已自动生成">
            <a:extLst>
              <a:ext uri="{FF2B5EF4-FFF2-40B4-BE49-F238E27FC236}">
                <a16:creationId xmlns:a16="http://schemas.microsoft.com/office/drawing/2014/main" id="{7F761B02-F50E-E83F-39FB-74C7FE38D90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lum bright="70000" contrast="-70000"/>
          </a:blip>
          <a:stretch>
            <a:fillRect/>
          </a:stretch>
        </p:blipFill>
        <p:spPr>
          <a:xfrm>
            <a:off x="8654167" y="26800"/>
            <a:ext cx="3529753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8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5pPr>
      <a:lvl6pPr marL="45717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6pPr>
      <a:lvl7pPr marL="9143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7pPr>
      <a:lvl8pPr marL="137153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8pPr>
      <a:lvl9pPr marL="182870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9pPr>
    </p:titleStyle>
    <p:bodyStyle>
      <a:lvl1pPr marL="228589" indent="-22858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2942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120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298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474" indent="-228589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652" indent="-228589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8829" indent="-228589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006" indent="-228589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9.png"/><Relationship Id="rId4" Type="http://schemas.openxmlformats.org/officeDocument/2006/relationships/tags" Target="../tags/tag4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4FBD46-65DE-4F5B-AF51-2B42964FF342}"/>
              </a:ext>
            </a:extLst>
          </p:cNvPr>
          <p:cNvSpPr/>
          <p:nvPr/>
        </p:nvSpPr>
        <p:spPr>
          <a:xfrm>
            <a:off x="2681622" y="6399092"/>
            <a:ext cx="671700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7</a:t>
            </a:r>
            <a:r>
              <a:rPr kumimoji="0" lang="en-US" altLang="zh-CN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th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,December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, 2023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" name="文本框 12">
            <a:extLst>
              <a:ext uri="{FF2B5EF4-FFF2-40B4-BE49-F238E27FC236}">
                <a16:creationId xmlns:a16="http://schemas.microsoft.com/office/drawing/2014/main" id="{3E270ED1-D8E5-4D8F-A470-46CC3FA86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16" y="1509886"/>
            <a:ext cx="11031416" cy="410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First cooldown study for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single-cavity CM for DASL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Dong Xinbo, Sun 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Z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heng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, Su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Huikun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,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Li Han and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Wang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Xilong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1.Institute of Advanced Science Facilities, Shenzhen(IASF)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2.Dalian Institute of Chemical Physics (DICP), Chinese Academy of Sciences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4FF8FF-3329-4B34-8BFE-5BAB16B16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4" y="175873"/>
            <a:ext cx="3998417" cy="75421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">
            <a:extLst>
              <a:ext uri="{FF2B5EF4-FFF2-40B4-BE49-F238E27FC236}">
                <a16:creationId xmlns:a16="http://schemas.microsoft.com/office/drawing/2014/main" id="{38071F32-5D5D-4A55-8EA9-C9293AB4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13" y="141293"/>
            <a:ext cx="6504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Summary &amp; Next Plan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C52D5D6F-560F-432A-BF14-E9ACCF5BC8DA}"/>
              </a:ext>
            </a:extLst>
          </p:cNvPr>
          <p:cNvGrpSpPr>
            <a:grpSpLocks/>
          </p:cNvGrpSpPr>
          <p:nvPr/>
        </p:nvGrpSpPr>
        <p:grpSpPr bwMode="auto">
          <a:xfrm>
            <a:off x="246329" y="245512"/>
            <a:ext cx="474663" cy="290512"/>
            <a:chOff x="0" y="0"/>
            <a:chExt cx="714375" cy="438150"/>
          </a:xfrm>
        </p:grpSpPr>
        <p:sp>
          <p:nvSpPr>
            <p:cNvPr id="13" name="燕尾形 4">
              <a:extLst>
                <a:ext uri="{FF2B5EF4-FFF2-40B4-BE49-F238E27FC236}">
                  <a16:creationId xmlns:a16="http://schemas.microsoft.com/office/drawing/2014/main" id="{D333F7EC-D7D9-4655-88F0-C7F952859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燕尾形 5">
              <a:extLst>
                <a:ext uri="{FF2B5EF4-FFF2-40B4-BE49-F238E27FC236}">
                  <a16:creationId xmlns:a16="http://schemas.microsoft.com/office/drawing/2014/main" id="{CC5097B1-362E-44AA-8F1E-24CAE7C7D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2FBECEDA-F445-AA27-94DC-0897C6E31670}"/>
              </a:ext>
            </a:extLst>
          </p:cNvPr>
          <p:cNvSpPr txBox="1"/>
          <p:nvPr/>
        </p:nvSpPr>
        <p:spPr>
          <a:xfrm>
            <a:off x="720992" y="993850"/>
            <a:ext cx="10899878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first single cavity test has been completed by DALS using CSNS test platform. 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procedures of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cryo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process was finished during the first test. 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preliminary heat load is measured by two methods , which one use mass flow sensor and another use  liquid level instruments.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temperature near tuner is abnormal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rasied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when the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Eacc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is up to 12MV/m , so the Q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vs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Eacc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measurement is not completed during the first cool down test.</a:t>
            </a:r>
          </a:p>
          <a:p>
            <a:pPr eaLnBrk="1" hangingPunct="1">
              <a:spcBef>
                <a:spcPts val="600"/>
              </a:spcBef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8CEC783-7176-D92C-4869-8744ED6EAC8A}"/>
              </a:ext>
            </a:extLst>
          </p:cNvPr>
          <p:cNvSpPr txBox="1"/>
          <p:nvPr/>
        </p:nvSpPr>
        <p:spPr>
          <a:xfrm>
            <a:off x="780612" y="3985329"/>
            <a:ext cx="1084025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NEXT PLAN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We plan to warm up the test cavity recently and then change the structure of the copper braid near tuner and FPC HOM to fix the temperature abnormal problem  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Test procedures and parameters will continue to be updated based on feedback from the first testing observations.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Continue to complete the single N-doped cavity horizontal test in CSNS. Especially ,research the effect of initial cooldown temperature and  mass flow  rate  during the FCD  process. </a:t>
            </a:r>
          </a:p>
        </p:txBody>
      </p:sp>
    </p:spTree>
    <p:extLst>
      <p:ext uri="{BB962C8B-B14F-4D97-AF65-F5344CB8AC3E}">
        <p14:creationId xmlns:p14="http://schemas.microsoft.com/office/powerpoint/2010/main" val="3789718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KSO_GT2"/>
          <p:cNvSpPr txBox="1">
            <a:spLocks noChangeArrowheads="1"/>
          </p:cNvSpPr>
          <p:nvPr/>
        </p:nvSpPr>
        <p:spPr bwMode="auto">
          <a:xfrm>
            <a:off x="5056775" y="4737495"/>
            <a:ext cx="4606048" cy="5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F7F4FB6-D73A-4F24-96E7-95F8E696E1E6}"/>
              </a:ext>
            </a:extLst>
          </p:cNvPr>
          <p:cNvGrpSpPr/>
          <p:nvPr/>
        </p:nvGrpSpPr>
        <p:grpSpPr>
          <a:xfrm>
            <a:off x="2946596" y="2154712"/>
            <a:ext cx="5892233" cy="1647499"/>
            <a:chOff x="2156158" y="1624999"/>
            <a:chExt cx="4419175" cy="1235624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7043526-6732-45BD-BD23-96EE7A2AEE7F}"/>
                </a:ext>
              </a:extLst>
            </p:cNvPr>
            <p:cNvGrpSpPr/>
            <p:nvPr/>
          </p:nvGrpSpPr>
          <p:grpSpPr>
            <a:xfrm>
              <a:off x="2156158" y="1624999"/>
              <a:ext cx="1235790" cy="1235624"/>
              <a:chOff x="853406" y="743744"/>
              <a:chExt cx="1236005" cy="1236005"/>
            </a:xfrm>
          </p:grpSpPr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A53580E3-FE59-405E-A936-97768465A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53406" y="743744"/>
                <a:ext cx="1236005" cy="1236005"/>
              </a:xfrm>
              <a:prstGeom prst="rect">
                <a:avLst/>
              </a:prstGeom>
              <a:noFill/>
              <a:effectLst>
                <a:outerShdw blurRad="292100" dist="177800" dir="2460000" sx="99000" sy="99000" algn="l" rotWithShape="0">
                  <a:prstClr val="black">
                    <a:alpha val="39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4">
                <a:extLst>
                  <a:ext uri="{FF2B5EF4-FFF2-40B4-BE49-F238E27FC236}">
                    <a16:creationId xmlns:a16="http://schemas.microsoft.com/office/drawing/2014/main" id="{41B07375-C299-4AE3-A729-713DA7F99E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065" y="1044509"/>
                <a:ext cx="926685" cy="6037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28" tIns="45713" rIns="91428" bIns="45713" numCol="1" anchor="ctr" anchorCtr="0" compatLnSpc="1">
                <a:prstTxWarp prst="textNoShape">
                  <a:avLst/>
                </a:prstTxWarp>
              </a:bodyPr>
              <a:lstStyle>
                <a:lvl1pPr marL="0" indent="0" algn="ctr">
                  <a:buFontTx/>
                  <a:buNone/>
                  <a:defRPr sz="2000" b="1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latin typeface="+mn-lt"/>
                    <a:ea typeface="仿宋_GB2312" pitchFamily="49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latin typeface="+mn-lt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latin typeface="+mn-lt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latin typeface="+mn-lt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9pPr>
              </a:lstStyle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33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Impact" pitchFamily="34" charset="0"/>
                    <a:ea typeface="微软雅黑"/>
                    <a:cs typeface="+mj-cs"/>
                  </a:rPr>
                  <a:t>01</a:t>
                </a:r>
                <a:endParaRPr kumimoji="0" lang="zh-CN" altLang="en-US" sz="5333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Impact" pitchFamily="34" charset="0"/>
                  <a:ea typeface="微软雅黑"/>
                  <a:cs typeface="+mj-cs"/>
                </a:endParaRPr>
              </a:p>
            </p:txBody>
          </p:sp>
        </p:grp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56922C99-1064-4FA8-883E-5D75A83B0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4805" y="1794648"/>
              <a:ext cx="3410528" cy="796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0" tIns="45700" rIns="91400" bIns="45700" numCol="1" anchor="ctr" anchorCtr="0" compatLnSpc="1">
              <a:prstTxWarp prst="textNoShape">
                <a:avLst/>
              </a:prstTxWarp>
            </a:bodyPr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kern="0" dirty="0">
                  <a:solidFill>
                    <a:prstClr val="black"/>
                  </a:solidFill>
                  <a:latin typeface="Arial"/>
                  <a:ea typeface="微软雅黑"/>
                </a:rPr>
                <a:t>Introduction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43472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">
            <a:extLst>
              <a:ext uri="{FF2B5EF4-FFF2-40B4-BE49-F238E27FC236}">
                <a16:creationId xmlns:a16="http://schemas.microsoft.com/office/drawing/2014/main" id="{38071F32-5D5D-4A55-8EA9-C9293AB4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13" y="141293"/>
            <a:ext cx="4448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Foundation of the 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C52D5D6F-560F-432A-BF14-E9ACCF5BC8DA}"/>
              </a:ext>
            </a:extLst>
          </p:cNvPr>
          <p:cNvGrpSpPr>
            <a:grpSpLocks/>
          </p:cNvGrpSpPr>
          <p:nvPr/>
        </p:nvGrpSpPr>
        <p:grpSpPr bwMode="auto">
          <a:xfrm>
            <a:off x="246329" y="245512"/>
            <a:ext cx="474663" cy="290512"/>
            <a:chOff x="0" y="0"/>
            <a:chExt cx="714375" cy="438150"/>
          </a:xfrm>
        </p:grpSpPr>
        <p:sp>
          <p:nvSpPr>
            <p:cNvPr id="13" name="燕尾形 4">
              <a:extLst>
                <a:ext uri="{FF2B5EF4-FFF2-40B4-BE49-F238E27FC236}">
                  <a16:creationId xmlns:a16="http://schemas.microsoft.com/office/drawing/2014/main" id="{D333F7EC-D7D9-4655-88F0-C7F952859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燕尾形 5">
              <a:extLst>
                <a:ext uri="{FF2B5EF4-FFF2-40B4-BE49-F238E27FC236}">
                  <a16:creationId xmlns:a16="http://schemas.microsoft.com/office/drawing/2014/main" id="{CC5097B1-362E-44AA-8F1E-24CAE7C7D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7B41000-4095-902E-E291-B797CAF69807}"/>
              </a:ext>
            </a:extLst>
          </p:cNvPr>
          <p:cNvSpPr txBox="1"/>
          <p:nvPr/>
        </p:nvSpPr>
        <p:spPr>
          <a:xfrm>
            <a:off x="429865" y="951147"/>
            <a:ext cx="542031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was proved for a N-Doped cavity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Cooldown rate and thermal gradients around </a:t>
            </a:r>
            <a:r>
              <a:rPr lang="en-US" altLang="zh-CN" sz="16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Tc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have a drastic impact on the Meissner effect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Will degrade residual resistance due to trapped magnetic flux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Could be used to achieve low residual resistances even in high ambient  fields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Finally affect the performance of Q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44741A-0A95-AD3E-9CB7-6AF81CDC1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179" y="3094258"/>
            <a:ext cx="3096344" cy="26199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E5C16B-E788-2DDC-0792-F5AF15586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377" y="3728182"/>
            <a:ext cx="3259889" cy="268072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2C7B538E-AB92-AB09-7472-4E613A03EC75}"/>
              </a:ext>
            </a:extLst>
          </p:cNvPr>
          <p:cNvSpPr txBox="1"/>
          <p:nvPr/>
        </p:nvSpPr>
        <p:spPr>
          <a:xfrm>
            <a:off x="325119" y="6200616"/>
            <a:ext cx="83951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i="0" dirty="0">
                <a:solidFill>
                  <a:srgbClr val="222222"/>
                </a:solidFill>
                <a:effectLst/>
                <a:latin typeface="PingFangSC-Regular"/>
              </a:rPr>
              <a:t>[1]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PingFangSC-Regular"/>
              </a:rPr>
              <a:t>Romanenko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PingFangSC-Regular"/>
              </a:rPr>
              <a:t> A ,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PingFangSC-Regular"/>
              </a:rPr>
              <a:t>Grassellino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PingFangSC-Regular"/>
              </a:rPr>
              <a:t> A , Melnychuk O ,et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PingFangSC-Regular"/>
              </a:rPr>
              <a:t>al.Dependence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PingFangSC-Regular"/>
              </a:rPr>
              <a:t> of the residual surface resistance of superconducting RF cavities on the cooling dynamics around </a:t>
            </a:r>
            <a:r>
              <a:rPr lang="en-US" altLang="zh-CN" sz="1000" dirty="0">
                <a:solidFill>
                  <a:srgbClr val="222222"/>
                </a:solidFill>
                <a:latin typeface="PingFangSC-Regular"/>
              </a:rPr>
              <a:t>Tc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PingFangSC-Regular"/>
              </a:rPr>
              <a:t>[J].Journal of Applied Physics, 2014, 115(18):184903-184903-7.DOI:10.1063/1.4875655.</a:t>
            </a:r>
          </a:p>
          <a:p>
            <a:r>
              <a:rPr lang="en-US" altLang="zh-CN" sz="1000" b="0" i="0" dirty="0">
                <a:solidFill>
                  <a:srgbClr val="222222"/>
                </a:solidFill>
                <a:effectLst/>
                <a:latin typeface="PingFangSC-Regular"/>
              </a:rPr>
              <a:t>[2] Gonnella D , Eichhorn R ,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PingFangSC-Regular"/>
              </a:rPr>
              <a:t>Furuta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PingFangSC-Regular"/>
              </a:rPr>
              <a:t> F ,et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PingFangSC-Regular"/>
              </a:rPr>
              <a:t>al.Nitrogen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PingFangSC-Regular"/>
              </a:rPr>
              <a:t>-doped 9-cell cavity performance in a test cryomodule for LCLS-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latin typeface="PingFangSC-Regular"/>
              </a:rPr>
              <a:t>IIa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latin typeface="PingFangSC-Regular"/>
              </a:rPr>
              <a:t>)[J].Journal of Applied Physics, 2015, 117(2):935-937.DOI:10.1063/1.4905681.</a:t>
            </a:r>
            <a:endParaRPr lang="zh-CN" altLang="en-US" sz="10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5EEF408-8B4E-25AE-D261-798D1EAD2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321" y="1097280"/>
            <a:ext cx="6099658" cy="194563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F69C4992-101A-72A0-193B-3B2BB0051299}"/>
              </a:ext>
            </a:extLst>
          </p:cNvPr>
          <p:cNvSpPr txBox="1"/>
          <p:nvPr/>
        </p:nvSpPr>
        <p:spPr>
          <a:xfrm>
            <a:off x="392232" y="3041552"/>
            <a:ext cx="552308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has been proved that keeping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larger temperature 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gradient within the Cavity when across the </a:t>
            </a:r>
            <a:r>
              <a:rPr lang="en-US" altLang="zh-CN" sz="1600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Tc 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will  get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better  Q</a:t>
            </a:r>
            <a:r>
              <a:rPr lang="en-US" altLang="zh-CN" sz="1600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performance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However some questions Remained: </a:t>
            </a:r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 optimized FCD mass flow to achieve a large thermal gradients 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efficient initial temperature  to achieve a large thermal gradients?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does thermal gradients expel the magnetic field efficiently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magnetic field direction affect Q0 under same FCD process?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03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KSO_GT2"/>
          <p:cNvSpPr txBox="1">
            <a:spLocks noChangeArrowheads="1"/>
          </p:cNvSpPr>
          <p:nvPr/>
        </p:nvSpPr>
        <p:spPr bwMode="auto">
          <a:xfrm>
            <a:off x="5056775" y="4737495"/>
            <a:ext cx="4606048" cy="5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F7F4FB6-D73A-4F24-96E7-95F8E696E1E6}"/>
              </a:ext>
            </a:extLst>
          </p:cNvPr>
          <p:cNvGrpSpPr/>
          <p:nvPr/>
        </p:nvGrpSpPr>
        <p:grpSpPr>
          <a:xfrm>
            <a:off x="2946596" y="2154712"/>
            <a:ext cx="5892233" cy="1647499"/>
            <a:chOff x="2156158" y="1624999"/>
            <a:chExt cx="4419175" cy="1235624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7043526-6732-45BD-BD23-96EE7A2AEE7F}"/>
                </a:ext>
              </a:extLst>
            </p:cNvPr>
            <p:cNvGrpSpPr/>
            <p:nvPr/>
          </p:nvGrpSpPr>
          <p:grpSpPr>
            <a:xfrm>
              <a:off x="2156158" y="1624999"/>
              <a:ext cx="1235790" cy="1235624"/>
              <a:chOff x="853406" y="743744"/>
              <a:chExt cx="1236005" cy="1236005"/>
            </a:xfrm>
          </p:grpSpPr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A53580E3-FE59-405E-A936-97768465A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53406" y="743744"/>
                <a:ext cx="1236005" cy="1236005"/>
              </a:xfrm>
              <a:prstGeom prst="rect">
                <a:avLst/>
              </a:prstGeom>
              <a:noFill/>
              <a:effectLst>
                <a:outerShdw blurRad="292100" dist="177800" dir="2460000" sx="99000" sy="99000" algn="l" rotWithShape="0">
                  <a:prstClr val="black">
                    <a:alpha val="39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4">
                <a:extLst>
                  <a:ext uri="{FF2B5EF4-FFF2-40B4-BE49-F238E27FC236}">
                    <a16:creationId xmlns:a16="http://schemas.microsoft.com/office/drawing/2014/main" id="{41B07375-C299-4AE3-A729-713DA7F99E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065" y="1044509"/>
                <a:ext cx="926685" cy="6037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28" tIns="45713" rIns="91428" bIns="45713" numCol="1" anchor="ctr" anchorCtr="0" compatLnSpc="1">
                <a:prstTxWarp prst="textNoShape">
                  <a:avLst/>
                </a:prstTxWarp>
              </a:bodyPr>
              <a:lstStyle>
                <a:lvl1pPr marL="0" indent="0" algn="ctr">
                  <a:buFontTx/>
                  <a:buNone/>
                  <a:defRPr sz="2000" b="1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latin typeface="+mn-lt"/>
                    <a:ea typeface="仿宋_GB2312" pitchFamily="49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latin typeface="+mn-lt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latin typeface="+mn-lt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latin typeface="+mn-lt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9pPr>
              </a:lstStyle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33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Impact" pitchFamily="34" charset="0"/>
                    <a:ea typeface="微软雅黑"/>
                    <a:cs typeface="+mj-cs"/>
                  </a:rPr>
                  <a:t>02</a:t>
                </a:r>
                <a:endParaRPr kumimoji="0" lang="zh-CN" altLang="en-US" sz="5333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Impact" pitchFamily="34" charset="0"/>
                  <a:ea typeface="微软雅黑"/>
                  <a:cs typeface="+mj-cs"/>
                </a:endParaRPr>
              </a:p>
            </p:txBody>
          </p:sp>
        </p:grp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56922C99-1064-4FA8-883E-5D75A83B0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4805" y="1794648"/>
              <a:ext cx="3410528" cy="796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0" tIns="45700" rIns="91400" bIns="45700" numCol="1" anchor="ctr" anchorCtr="0" compatLnSpc="1">
              <a:prstTxWarp prst="textNoShape">
                <a:avLst/>
              </a:prstTxWarp>
            </a:bodyPr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kern="0" dirty="0">
                  <a:solidFill>
                    <a:prstClr val="black"/>
                  </a:solidFill>
                  <a:latin typeface="Arial"/>
                  <a:ea typeface="微软雅黑"/>
                </a:rPr>
                <a:t>Test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335213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">
            <a:extLst>
              <a:ext uri="{FF2B5EF4-FFF2-40B4-BE49-F238E27FC236}">
                <a16:creationId xmlns:a16="http://schemas.microsoft.com/office/drawing/2014/main" id="{38071F32-5D5D-4A55-8EA9-C9293AB4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13" y="141293"/>
            <a:ext cx="2779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Test Platforms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C52D5D6F-560F-432A-BF14-E9ACCF5BC8DA}"/>
              </a:ext>
            </a:extLst>
          </p:cNvPr>
          <p:cNvGrpSpPr>
            <a:grpSpLocks/>
          </p:cNvGrpSpPr>
          <p:nvPr/>
        </p:nvGrpSpPr>
        <p:grpSpPr bwMode="auto">
          <a:xfrm>
            <a:off x="246329" y="245512"/>
            <a:ext cx="474663" cy="290512"/>
            <a:chOff x="0" y="0"/>
            <a:chExt cx="714375" cy="438150"/>
          </a:xfrm>
        </p:grpSpPr>
        <p:sp>
          <p:nvSpPr>
            <p:cNvPr id="13" name="燕尾形 4">
              <a:extLst>
                <a:ext uri="{FF2B5EF4-FFF2-40B4-BE49-F238E27FC236}">
                  <a16:creationId xmlns:a16="http://schemas.microsoft.com/office/drawing/2014/main" id="{D333F7EC-D7D9-4655-88F0-C7F952859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燕尾形 5">
              <a:extLst>
                <a:ext uri="{FF2B5EF4-FFF2-40B4-BE49-F238E27FC236}">
                  <a16:creationId xmlns:a16="http://schemas.microsoft.com/office/drawing/2014/main" id="{CC5097B1-362E-44AA-8F1E-24CAE7C7D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FB3D2FA-3D35-15D1-F9B0-27EC39186EAD}"/>
              </a:ext>
            </a:extLst>
          </p:cNvPr>
          <p:cNvSpPr txBox="1"/>
          <p:nvPr/>
        </p:nvSpPr>
        <p:spPr>
          <a:xfrm>
            <a:off x="429864" y="1039017"/>
            <a:ext cx="7205376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cooperated with CSNS (Chinese Spallation Neutron Source)  which located in </a:t>
            </a:r>
            <a:r>
              <a:rPr lang="en-US" altLang="zh-CN" sz="160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DongGuan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city ,Guangdong province.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use the superfluid helium test platform established by CSNS. And our single 9-cell cavity is assembled in the customized horizontal test box.</a:t>
            </a:r>
            <a:endParaRPr lang="en-US" altLang="zh-CN" sz="1600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736BD5-CEA0-96F6-31B7-8F0B01496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97" y="4048173"/>
            <a:ext cx="3045351" cy="22840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F22EF5-253C-7C5D-3339-CB0C4ACE4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/>
        </p:blipFill>
        <p:spPr>
          <a:xfrm rot="5400000">
            <a:off x="-152530" y="3345071"/>
            <a:ext cx="3541496" cy="23767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10CE1F-6A70-FA39-0A11-092B840F7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8440" y="3221167"/>
            <a:ext cx="3523436" cy="264257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77CDE87-03D2-16E6-42CA-2C5C42746812}"/>
              </a:ext>
            </a:extLst>
          </p:cNvPr>
          <p:cNvSpPr txBox="1"/>
          <p:nvPr/>
        </p:nvSpPr>
        <p:spPr>
          <a:xfrm>
            <a:off x="391892" y="6335489"/>
            <a:ext cx="25602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 W@2K helium refrigerator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223F3AD-AE88-B9E4-41E9-B6A16A71603E}"/>
              </a:ext>
            </a:extLst>
          </p:cNvPr>
          <p:cNvSpPr txBox="1"/>
          <p:nvPr/>
        </p:nvSpPr>
        <p:spPr>
          <a:xfrm>
            <a:off x="3130563" y="6335488"/>
            <a:ext cx="25602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 horizontal test platform </a:t>
            </a:r>
            <a:endParaRPr lang="zh-CN" altLang="en-US" sz="12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D5B56DA-EA50-8DB7-6CF4-910ED9FDE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861" y="894080"/>
            <a:ext cx="4018275" cy="299801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BEC94E-782C-D831-E835-87DED86FFE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9175"/>
          <a:stretch/>
        </p:blipFill>
        <p:spPr>
          <a:xfrm>
            <a:off x="5947852" y="3655026"/>
            <a:ext cx="2907416" cy="267716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2423220-2BCA-8871-DCA3-3BE5D3E1AABE}"/>
              </a:ext>
            </a:extLst>
          </p:cNvPr>
          <p:cNvSpPr txBox="1"/>
          <p:nvPr/>
        </p:nvSpPr>
        <p:spPr>
          <a:xfrm>
            <a:off x="6552071" y="6332186"/>
            <a:ext cx="205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Assembled cavity </a:t>
            </a:r>
            <a:endParaRPr lang="zh-CN" altLang="en-US" sz="1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A51B8AF-5F4A-EF05-4414-3BD3FE2F1685}"/>
              </a:ext>
            </a:extLst>
          </p:cNvPr>
          <p:cNvSpPr txBox="1"/>
          <p:nvPr/>
        </p:nvSpPr>
        <p:spPr>
          <a:xfrm>
            <a:off x="9466785" y="6332185"/>
            <a:ext cx="205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Instruments and monitor</a:t>
            </a:r>
            <a:endParaRPr lang="zh-CN" altLang="en-US" sz="1200" dirty="0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84BA56F3-D844-634E-7C8D-DA5C676F3DAB}"/>
              </a:ext>
            </a:extLst>
          </p:cNvPr>
          <p:cNvSpPr/>
          <p:nvPr/>
        </p:nvSpPr>
        <p:spPr bwMode="auto">
          <a:xfrm rot="18270326">
            <a:off x="7460511" y="3875451"/>
            <a:ext cx="1280160" cy="3454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B877571F-8B37-9B8E-77B6-7DF845EC61C2}"/>
              </a:ext>
            </a:extLst>
          </p:cNvPr>
          <p:cNvSpPr/>
          <p:nvPr/>
        </p:nvSpPr>
        <p:spPr bwMode="auto">
          <a:xfrm>
            <a:off x="6898640" y="4445000"/>
            <a:ext cx="924560" cy="78232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449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">
            <a:extLst>
              <a:ext uri="{FF2B5EF4-FFF2-40B4-BE49-F238E27FC236}">
                <a16:creationId xmlns:a16="http://schemas.microsoft.com/office/drawing/2014/main" id="{38071F32-5D5D-4A55-8EA9-C9293AB4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13" y="141293"/>
            <a:ext cx="25156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Cryo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process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C52D5D6F-560F-432A-BF14-E9ACCF5BC8DA}"/>
              </a:ext>
            </a:extLst>
          </p:cNvPr>
          <p:cNvGrpSpPr>
            <a:grpSpLocks/>
          </p:cNvGrpSpPr>
          <p:nvPr/>
        </p:nvGrpSpPr>
        <p:grpSpPr bwMode="auto">
          <a:xfrm>
            <a:off x="246329" y="245512"/>
            <a:ext cx="474663" cy="290512"/>
            <a:chOff x="0" y="0"/>
            <a:chExt cx="714375" cy="438150"/>
          </a:xfrm>
        </p:grpSpPr>
        <p:sp>
          <p:nvSpPr>
            <p:cNvPr id="13" name="燕尾形 4">
              <a:extLst>
                <a:ext uri="{FF2B5EF4-FFF2-40B4-BE49-F238E27FC236}">
                  <a16:creationId xmlns:a16="http://schemas.microsoft.com/office/drawing/2014/main" id="{D333F7EC-D7D9-4655-88F0-C7F952859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燕尾形 5">
              <a:extLst>
                <a:ext uri="{FF2B5EF4-FFF2-40B4-BE49-F238E27FC236}">
                  <a16:creationId xmlns:a16="http://schemas.microsoft.com/office/drawing/2014/main" id="{CC5097B1-362E-44AA-8F1E-24CAE7C7D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7B41000-4095-902E-E291-B797CAF69807}"/>
              </a:ext>
            </a:extLst>
          </p:cNvPr>
          <p:cNvSpPr txBox="1"/>
          <p:nvPr/>
        </p:nvSpPr>
        <p:spPr>
          <a:xfrm>
            <a:off x="130793" y="913938"/>
            <a:ext cx="473140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From 2023.09 to 2023.11, First CD Study.</a:t>
            </a:r>
          </a:p>
          <a:p>
            <a:r>
              <a:rPr lang="en-US" altLang="zh-CN" sz="1600" b="1" dirty="0"/>
              <a:t>1.</a:t>
            </a:r>
            <a:r>
              <a:rPr lang="en-US" altLang="zh-CN" sz="1600" dirty="0"/>
              <a:t>Cool down the cavity from 300K-50K.the process  takes almost 24 hours.</a:t>
            </a:r>
          </a:p>
          <a:p>
            <a:r>
              <a:rPr lang="en-US" altLang="zh-CN" sz="1600" b="1" dirty="0"/>
              <a:t>2. FCD preparation: </a:t>
            </a:r>
            <a:r>
              <a:rPr lang="en-US" altLang="zh-CN" sz="1600" dirty="0"/>
              <a:t>Close the PV6103.Then begin to introduce nominally 4.5 K, 1.3 bar Liquid helium from </a:t>
            </a:r>
            <a:r>
              <a:rPr lang="en-US" altLang="zh-CN" sz="1600" dirty="0" err="1"/>
              <a:t>dewar</a:t>
            </a:r>
            <a:r>
              <a:rPr lang="en-US" altLang="zh-CN" sz="1600" dirty="0"/>
              <a:t> and fill in the subcooled tank. During the process, control CV6202 with a very small opening to roughly maintain the cavity to  50 K . </a:t>
            </a:r>
          </a:p>
          <a:p>
            <a:r>
              <a:rPr lang="en-US" altLang="zh-CN" sz="1600" b="1" dirty="0"/>
              <a:t>3. </a:t>
            </a:r>
            <a:r>
              <a:rPr lang="en-US" altLang="zh-CN" sz="1600" dirty="0"/>
              <a:t>After the subcooled tank is filled with a high level </a:t>
            </a:r>
            <a:r>
              <a:rPr lang="en-US" altLang="zh-CN" sz="1600" dirty="0" err="1"/>
              <a:t>LHe</a:t>
            </a:r>
            <a:r>
              <a:rPr lang="en-US" altLang="zh-CN" sz="1600" dirty="0"/>
              <a:t>,  the FCD procedure is ready to begin.</a:t>
            </a:r>
          </a:p>
          <a:p>
            <a:r>
              <a:rPr lang="en-US" altLang="zh-CN" sz="1600" b="1" dirty="0"/>
              <a:t>4.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FCD process: </a:t>
            </a:r>
            <a:r>
              <a:rPr lang="en-US" altLang="zh-CN" sz="1600" dirty="0"/>
              <a:t>Open the </a:t>
            </a:r>
            <a:r>
              <a:rPr lang="en-US" altLang="zh-CN" sz="1600" b="1" dirty="0"/>
              <a:t>PV6103</a:t>
            </a:r>
            <a:r>
              <a:rPr lang="en-US" altLang="zh-CN" sz="1600" dirty="0"/>
              <a:t> to let </a:t>
            </a:r>
            <a:r>
              <a:rPr lang="en-US" altLang="zh-CN" sz="1600" dirty="0" err="1"/>
              <a:t>LHe</a:t>
            </a:r>
            <a:r>
              <a:rPr lang="en-US" altLang="zh-CN" sz="1600" dirty="0"/>
              <a:t>  directly filling in the cavity through the CD pipeline which in the bottom of the dressed cavity. The mass flow of FCD can be monitored by a thermal mass flow meter which assembled at downstream of the 2K return pipeline. </a:t>
            </a:r>
            <a:r>
              <a:rPr lang="en-US" altLang="zh-CN" sz="1600" dirty="0" err="1"/>
              <a:t>Maxium</a:t>
            </a:r>
            <a:r>
              <a:rPr lang="en-US" altLang="zh-CN" sz="1600" dirty="0"/>
              <a:t> mass flow is over 10g/s (over the range of the flow meter) .</a:t>
            </a:r>
          </a:p>
          <a:p>
            <a:r>
              <a:rPr lang="en-US" altLang="zh-CN" sz="1600" b="1" dirty="0"/>
              <a:t>5. </a:t>
            </a:r>
            <a:r>
              <a:rPr lang="en-US" altLang="zh-CN" sz="1600" dirty="0"/>
              <a:t>After the cavity is filled with a level of </a:t>
            </a:r>
            <a:r>
              <a:rPr lang="en-US" altLang="zh-CN" sz="1600" dirty="0" err="1"/>
              <a:t>LHe</a:t>
            </a:r>
            <a:r>
              <a:rPr lang="en-US" altLang="zh-CN" sz="1600" dirty="0"/>
              <a:t>, the FCD procedure is finished and the PV6103 will be closed. Then We use the</a:t>
            </a:r>
            <a:r>
              <a:rPr lang="en-US" altLang="zh-CN" sz="1600" b="1" dirty="0"/>
              <a:t> CV6202 </a:t>
            </a:r>
            <a:r>
              <a:rPr lang="en-US" altLang="zh-CN" sz="1600" dirty="0"/>
              <a:t>to supply the </a:t>
            </a:r>
            <a:r>
              <a:rPr lang="en-US" altLang="zh-CN" sz="1600" dirty="0" err="1"/>
              <a:t>LHe</a:t>
            </a:r>
            <a:r>
              <a:rPr lang="en-US" altLang="zh-CN" sz="1600" dirty="0"/>
              <a:t> to the two phase pipeline and control the liquid level (LI6202)</a:t>
            </a:r>
          </a:p>
          <a:p>
            <a:r>
              <a:rPr lang="en-US" altLang="zh-CN" sz="1600" b="1" dirty="0"/>
              <a:t>6. 4 K-2 K process</a:t>
            </a:r>
            <a:r>
              <a:rPr lang="en-US" altLang="zh-CN" sz="1600" dirty="0"/>
              <a:t>: the PVPS is started to pump down the pressure to 31 mbar and maintain 2K temperature </a:t>
            </a:r>
          </a:p>
        </p:txBody>
      </p: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1BE05CA5-B23D-63F9-BD47-3EDF846DF8C0}"/>
              </a:ext>
            </a:extLst>
          </p:cNvPr>
          <p:cNvGrpSpPr/>
          <p:nvPr/>
        </p:nvGrpSpPr>
        <p:grpSpPr>
          <a:xfrm>
            <a:off x="4588019" y="822889"/>
            <a:ext cx="7444849" cy="5375661"/>
            <a:chOff x="4588019" y="822889"/>
            <a:chExt cx="7444849" cy="5375661"/>
          </a:xfrm>
        </p:grpSpPr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AA3A37BE-4C6B-FA6D-AF6B-E1029AF5A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3640" y="1366222"/>
              <a:ext cx="7039228" cy="4288995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B0FDCD2-89F0-6074-2F22-9D59272BDD2E}"/>
                </a:ext>
              </a:extLst>
            </p:cNvPr>
            <p:cNvSpPr txBox="1"/>
            <p:nvPr/>
          </p:nvSpPr>
          <p:spPr>
            <a:xfrm>
              <a:off x="8616394" y="822889"/>
              <a:ext cx="1040686" cy="58477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CV6202:JT valve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2700A096-9F7E-BD63-C743-D9B8EC5B1FEB}"/>
                </a:ext>
              </a:extLst>
            </p:cNvPr>
            <p:cNvSpPr txBox="1"/>
            <p:nvPr/>
          </p:nvSpPr>
          <p:spPr>
            <a:xfrm>
              <a:off x="5829153" y="5613775"/>
              <a:ext cx="1292968" cy="58477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PV6103:</a:t>
              </a:r>
            </a:p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CD </a:t>
              </a:r>
              <a:r>
                <a:rPr lang="en-US" altLang="zh-CN" sz="1600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vavle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AD7776C5-680A-7F89-EC90-4F67DAB1840D}"/>
                </a:ext>
              </a:extLst>
            </p:cNvPr>
            <p:cNvSpPr txBox="1"/>
            <p:nvPr/>
          </p:nvSpPr>
          <p:spPr>
            <a:xfrm>
              <a:off x="9250601" y="5614426"/>
              <a:ext cx="1806028" cy="338554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Cavity to test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5B80BD4C-E765-FC31-DEFB-01414451ACC8}"/>
                </a:ext>
              </a:extLst>
            </p:cNvPr>
            <p:cNvSpPr txBox="1"/>
            <p:nvPr/>
          </p:nvSpPr>
          <p:spPr>
            <a:xfrm>
              <a:off x="4588019" y="4920976"/>
              <a:ext cx="1081306" cy="26161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50" dirty="0"/>
                <a:t>GN2 to ATM</a:t>
              </a:r>
              <a:endParaRPr lang="zh-CN" altLang="en-US" sz="1050" dirty="0"/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53B599E3-C910-2A3F-66D6-4D0CE1C82987}"/>
                </a:ext>
              </a:extLst>
            </p:cNvPr>
            <p:cNvSpPr txBox="1"/>
            <p:nvPr/>
          </p:nvSpPr>
          <p:spPr>
            <a:xfrm>
              <a:off x="4709160" y="1846549"/>
              <a:ext cx="960167" cy="26161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50" dirty="0"/>
                <a:t>LN2 supply</a:t>
              </a:r>
              <a:endParaRPr lang="zh-CN" altLang="en-US" sz="1050" dirty="0"/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ECC4B163-0DD6-D8F1-91FB-2052DE1A91A4}"/>
                </a:ext>
              </a:extLst>
            </p:cNvPr>
            <p:cNvSpPr txBox="1"/>
            <p:nvPr/>
          </p:nvSpPr>
          <p:spPr>
            <a:xfrm>
              <a:off x="4709158" y="2108159"/>
              <a:ext cx="960169" cy="26161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50" dirty="0"/>
                <a:t>LP return</a:t>
              </a:r>
              <a:endParaRPr lang="zh-CN" altLang="en-US" sz="1050" dirty="0"/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D3D48A70-EE66-D4BF-F337-8480B7FD8BA5}"/>
                </a:ext>
              </a:extLst>
            </p:cNvPr>
            <p:cNvSpPr txBox="1"/>
            <p:nvPr/>
          </p:nvSpPr>
          <p:spPr>
            <a:xfrm>
              <a:off x="4709158" y="2375074"/>
              <a:ext cx="960169" cy="25391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50" dirty="0"/>
                <a:t>2K return</a:t>
              </a:r>
              <a:endParaRPr lang="zh-CN" altLang="en-US" sz="1050" dirty="0"/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12564646-7E2B-42E4-ADED-37BF6AFEB9AA}"/>
                </a:ext>
              </a:extLst>
            </p:cNvPr>
            <p:cNvSpPr txBox="1"/>
            <p:nvPr/>
          </p:nvSpPr>
          <p:spPr>
            <a:xfrm>
              <a:off x="4709161" y="2628990"/>
              <a:ext cx="960167" cy="25391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50" dirty="0"/>
                <a:t>SHE supply</a:t>
              </a:r>
              <a:endParaRPr lang="zh-CN" altLang="en-US" sz="1050" dirty="0"/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D8B25589-F9ED-27CF-7672-DA623FF5F282}"/>
                </a:ext>
              </a:extLst>
            </p:cNvPr>
            <p:cNvSpPr txBox="1"/>
            <p:nvPr/>
          </p:nvSpPr>
          <p:spPr>
            <a:xfrm>
              <a:off x="4709159" y="2890825"/>
              <a:ext cx="960167" cy="25391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50" dirty="0"/>
                <a:t>LHE supply</a:t>
              </a:r>
              <a:endParaRPr lang="zh-CN" altLang="en-US" sz="1050" dirty="0"/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2A27CCBE-EF6D-C124-C2BA-D08E0E17F567}"/>
                </a:ext>
              </a:extLst>
            </p:cNvPr>
            <p:cNvSpPr txBox="1"/>
            <p:nvPr/>
          </p:nvSpPr>
          <p:spPr>
            <a:xfrm>
              <a:off x="4709158" y="3143860"/>
              <a:ext cx="960167" cy="25391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050" dirty="0"/>
                <a:t>GHE return</a:t>
              </a:r>
              <a:endParaRPr lang="zh-CN" altLang="en-US" sz="1050" dirty="0"/>
            </a:p>
          </p:txBody>
        </p:sp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3238F60A-1896-415C-13AC-AAA39D353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9708" y="1916118"/>
              <a:ext cx="152413" cy="192041"/>
            </a:xfrm>
            <a:prstGeom prst="rect">
              <a:avLst/>
            </a:prstGeom>
          </p:spPr>
        </p:pic>
        <p:pic>
          <p:nvPicPr>
            <p:cNvPr id="134" name="图片 133">
              <a:extLst>
                <a:ext uri="{FF2B5EF4-FFF2-40B4-BE49-F238E27FC236}">
                  <a16:creationId xmlns:a16="http://schemas.microsoft.com/office/drawing/2014/main" id="{597E176B-4879-EDD1-66E9-695593793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25467" y="1916118"/>
              <a:ext cx="152413" cy="192041"/>
            </a:xfrm>
            <a:prstGeom prst="rect">
              <a:avLst/>
            </a:prstGeom>
          </p:spPr>
        </p:pic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DCBB037D-6207-8DCE-ED67-54E5FABF2968}"/>
                </a:ext>
              </a:extLst>
            </p:cNvPr>
            <p:cNvSpPr/>
            <p:nvPr/>
          </p:nvSpPr>
          <p:spPr bwMode="auto">
            <a:xfrm>
              <a:off x="6913880" y="3534170"/>
              <a:ext cx="944880" cy="1051560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cxnSp>
          <p:nvCxnSpPr>
            <p:cNvPr id="136" name="直接箭头连接符 135">
              <a:extLst>
                <a:ext uri="{FF2B5EF4-FFF2-40B4-BE49-F238E27FC236}">
                  <a16:creationId xmlns:a16="http://schemas.microsoft.com/office/drawing/2014/main" id="{A14D7AEE-4368-DBAF-0D09-64047FE4C5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1463" y="1305587"/>
              <a:ext cx="56352" cy="27975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B4DE7214-E55F-1EF0-4CF8-F27D4DEBEE2A}"/>
                </a:ext>
              </a:extLst>
            </p:cNvPr>
            <p:cNvSpPr txBox="1"/>
            <p:nvPr/>
          </p:nvSpPr>
          <p:spPr>
            <a:xfrm>
              <a:off x="6411188" y="822889"/>
              <a:ext cx="1780549" cy="338554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Subcooled tank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0C325CFF-DC16-757F-4E89-F6158F3F603B}"/>
                </a:ext>
              </a:extLst>
            </p:cNvPr>
            <p:cNvSpPr/>
            <p:nvPr/>
          </p:nvSpPr>
          <p:spPr bwMode="auto">
            <a:xfrm>
              <a:off x="6582574" y="3832975"/>
              <a:ext cx="370886" cy="311481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F9ED1286-0D0E-D4C9-F844-58FDD646D359}"/>
                </a:ext>
              </a:extLst>
            </p:cNvPr>
            <p:cNvSpPr/>
            <p:nvPr/>
          </p:nvSpPr>
          <p:spPr bwMode="auto">
            <a:xfrm>
              <a:off x="9037184" y="3791649"/>
              <a:ext cx="370886" cy="311481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EC50C5F6-648F-4785-69AC-166C79D3AB4E}"/>
              </a:ext>
            </a:extLst>
          </p:cNvPr>
          <p:cNvGrpSpPr/>
          <p:nvPr/>
        </p:nvGrpSpPr>
        <p:grpSpPr>
          <a:xfrm>
            <a:off x="4936243" y="1447523"/>
            <a:ext cx="7117426" cy="4007467"/>
            <a:chOff x="4954541" y="1455647"/>
            <a:chExt cx="7117426" cy="4007467"/>
          </a:xfrm>
        </p:grpSpPr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DA436A13-8EA7-7BB3-8DC2-2C2010611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2" t="32203" r="11514" b="10595"/>
            <a:stretch/>
          </p:blipFill>
          <p:spPr>
            <a:xfrm>
              <a:off x="4954541" y="1455647"/>
              <a:ext cx="7117426" cy="4007467"/>
            </a:xfrm>
            <a:prstGeom prst="rect">
              <a:avLst/>
            </a:prstGeom>
          </p:spPr>
        </p:pic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59FEC9B0-30B7-B101-4479-4B00513889C3}"/>
                </a:ext>
              </a:extLst>
            </p:cNvPr>
            <p:cNvSpPr txBox="1"/>
            <p:nvPr/>
          </p:nvSpPr>
          <p:spPr>
            <a:xfrm>
              <a:off x="10405952" y="3688136"/>
              <a:ext cx="1530203" cy="307777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LHe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fill in.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CC211EE4-E340-3EB7-A887-A272B665604F}"/>
              </a:ext>
            </a:extLst>
          </p:cNvPr>
          <p:cNvGrpSpPr/>
          <p:nvPr/>
        </p:nvGrpSpPr>
        <p:grpSpPr>
          <a:xfrm>
            <a:off x="4936243" y="1597673"/>
            <a:ext cx="7208403" cy="3744436"/>
            <a:chOff x="2961757" y="3370999"/>
            <a:chExt cx="7208403" cy="3744436"/>
          </a:xfrm>
        </p:grpSpPr>
        <p:pic>
          <p:nvPicPr>
            <p:cNvPr id="175" name="图片 174">
              <a:extLst>
                <a:ext uri="{FF2B5EF4-FFF2-40B4-BE49-F238E27FC236}">
                  <a16:creationId xmlns:a16="http://schemas.microsoft.com/office/drawing/2014/main" id="{28023486-F61F-742F-0991-88D818F2B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7214" r="811" b="15097"/>
            <a:stretch>
              <a:fillRect/>
            </a:stretch>
          </p:blipFill>
          <p:spPr>
            <a:xfrm>
              <a:off x="2961757" y="3370999"/>
              <a:ext cx="7208403" cy="3744436"/>
            </a:xfrm>
            <a:prstGeom prst="rect">
              <a:avLst/>
            </a:prstGeom>
          </p:spPr>
        </p:pic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0B531BE2-CAC2-1986-CD93-7998A721A4E5}"/>
                </a:ext>
              </a:extLst>
            </p:cNvPr>
            <p:cNvGrpSpPr/>
            <p:nvPr/>
          </p:nvGrpSpPr>
          <p:grpSpPr>
            <a:xfrm>
              <a:off x="2961757" y="3578756"/>
              <a:ext cx="6885064" cy="3142353"/>
              <a:chOff x="5128672" y="1569645"/>
              <a:chExt cx="6773298" cy="3108071"/>
            </a:xfrm>
          </p:grpSpPr>
          <p:sp>
            <p:nvSpPr>
              <p:cNvPr id="145" name="文本框 144">
                <a:extLst>
                  <a:ext uri="{FF2B5EF4-FFF2-40B4-BE49-F238E27FC236}">
                    <a16:creationId xmlns:a16="http://schemas.microsoft.com/office/drawing/2014/main" id="{2C09BD54-7575-D4A0-F01F-548EA7A30F3F}"/>
                  </a:ext>
                </a:extLst>
              </p:cNvPr>
              <p:cNvSpPr txBox="1"/>
              <p:nvPr/>
            </p:nvSpPr>
            <p:spPr>
              <a:xfrm>
                <a:off x="5128672" y="1569645"/>
                <a:ext cx="2685848" cy="33855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Vacuum Pump system</a:t>
                </a:r>
                <a:endPara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文本框 146">
                <a:extLst>
                  <a:ext uri="{FF2B5EF4-FFF2-40B4-BE49-F238E27FC236}">
                    <a16:creationId xmlns:a16="http://schemas.microsoft.com/office/drawing/2014/main" id="{4718F7C4-21BA-1D3C-25ED-6A249099C4A4}"/>
                  </a:ext>
                </a:extLst>
              </p:cNvPr>
              <p:cNvSpPr txBox="1"/>
              <p:nvPr/>
            </p:nvSpPr>
            <p:spPr>
              <a:xfrm>
                <a:off x="10371767" y="4092941"/>
                <a:ext cx="1356586" cy="58477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FI8201:</a:t>
                </a:r>
              </a:p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Flow meter</a:t>
                </a:r>
                <a:endPara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A2CD84CA-349C-3CEB-9A3D-827EBB8F247A}"/>
                  </a:ext>
                </a:extLst>
              </p:cNvPr>
              <p:cNvSpPr/>
              <p:nvPr/>
            </p:nvSpPr>
            <p:spPr bwMode="auto">
              <a:xfrm>
                <a:off x="9361470" y="4146454"/>
                <a:ext cx="600577" cy="429053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54A74CCF-7B5B-25BE-0CD8-42EB542593B1}"/>
                  </a:ext>
                </a:extLst>
              </p:cNvPr>
              <p:cNvSpPr/>
              <p:nvPr/>
            </p:nvSpPr>
            <p:spPr bwMode="auto">
              <a:xfrm>
                <a:off x="10011766" y="3152685"/>
                <a:ext cx="1240433" cy="596329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宋体" pitchFamily="2" charset="-122"/>
                </a:endParaRPr>
              </a:p>
            </p:txBody>
          </p:sp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25E4EEAC-30B6-2F89-12B7-78E7132FE512}"/>
                  </a:ext>
                </a:extLst>
              </p:cNvPr>
              <p:cNvSpPr txBox="1"/>
              <p:nvPr/>
            </p:nvSpPr>
            <p:spPr>
              <a:xfrm>
                <a:off x="10371767" y="1908199"/>
                <a:ext cx="1530203" cy="1169551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Two bypass  valve will open during FCD process to test the mass flow.</a:t>
                </a:r>
                <a:endPara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37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">
            <a:extLst>
              <a:ext uri="{FF2B5EF4-FFF2-40B4-BE49-F238E27FC236}">
                <a16:creationId xmlns:a16="http://schemas.microsoft.com/office/drawing/2014/main" id="{38071F32-5D5D-4A55-8EA9-C9293AB4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13" y="141293"/>
            <a:ext cx="4521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Heat load measurement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C52D5D6F-560F-432A-BF14-E9ACCF5BC8DA}"/>
              </a:ext>
            </a:extLst>
          </p:cNvPr>
          <p:cNvGrpSpPr>
            <a:grpSpLocks/>
          </p:cNvGrpSpPr>
          <p:nvPr/>
        </p:nvGrpSpPr>
        <p:grpSpPr bwMode="auto">
          <a:xfrm>
            <a:off x="246329" y="245512"/>
            <a:ext cx="474663" cy="290512"/>
            <a:chOff x="0" y="0"/>
            <a:chExt cx="714375" cy="438150"/>
          </a:xfrm>
        </p:grpSpPr>
        <p:sp>
          <p:nvSpPr>
            <p:cNvPr id="13" name="燕尾形 4">
              <a:extLst>
                <a:ext uri="{FF2B5EF4-FFF2-40B4-BE49-F238E27FC236}">
                  <a16:creationId xmlns:a16="http://schemas.microsoft.com/office/drawing/2014/main" id="{D333F7EC-D7D9-4655-88F0-C7F952859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燕尾形 5">
              <a:extLst>
                <a:ext uri="{FF2B5EF4-FFF2-40B4-BE49-F238E27FC236}">
                  <a16:creationId xmlns:a16="http://schemas.microsoft.com/office/drawing/2014/main" id="{CC5097B1-362E-44AA-8F1E-24CAE7C7D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19FA535C-019A-2B8D-F3A4-062C66DFB6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20576" r="4267" b="10329"/>
          <a:stretch/>
        </p:blipFill>
        <p:spPr>
          <a:xfrm>
            <a:off x="6977528" y="980440"/>
            <a:ext cx="1856592" cy="2484120"/>
          </a:xfrm>
          <a:prstGeom prst="rect">
            <a:avLst/>
          </a:prstGeom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id="{688513C0-7B21-0369-CAEE-047EC2AAB496}"/>
              </a:ext>
            </a:extLst>
          </p:cNvPr>
          <p:cNvSpPr txBox="1"/>
          <p:nvPr/>
        </p:nvSpPr>
        <p:spPr>
          <a:xfrm>
            <a:off x="6711963" y="3505928"/>
            <a:ext cx="2560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Mass flow meter : QuadraTherm780i by SIERRA </a:t>
            </a:r>
            <a:endParaRPr lang="zh-CN" altLang="en-US" sz="1200" dirty="0"/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50860DF6-BC31-0E89-0AA6-BAE4C8D79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079" y="956995"/>
            <a:ext cx="2715025" cy="2507565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5C7A6009-A3E7-75DE-42D0-B94A2C242CB6}"/>
              </a:ext>
            </a:extLst>
          </p:cNvPr>
          <p:cNvSpPr txBox="1"/>
          <p:nvPr/>
        </p:nvSpPr>
        <p:spPr>
          <a:xfrm>
            <a:off x="9149079" y="3505927"/>
            <a:ext cx="2560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Temperature sensor : </a:t>
            </a:r>
          </a:p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CERNOX by Lakeshore</a:t>
            </a: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4FFD8E84-A8F3-4807-9624-378D6CFF8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821" y="4272392"/>
            <a:ext cx="2858758" cy="1449192"/>
          </a:xfrm>
          <a:prstGeom prst="rect">
            <a:avLst/>
          </a:prstGeom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B46BBFC3-EBF1-147E-DAB5-79747BB2206E}"/>
              </a:ext>
            </a:extLst>
          </p:cNvPr>
          <p:cNvSpPr txBox="1"/>
          <p:nvPr/>
        </p:nvSpPr>
        <p:spPr>
          <a:xfrm>
            <a:off x="8942083" y="5832126"/>
            <a:ext cx="2560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Liquid level meter : </a:t>
            </a:r>
          </a:p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Model 1700 by AMI </a:t>
            </a:r>
            <a:endParaRPr lang="zh-CN" altLang="en-US" sz="1200" dirty="0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9A2A47AE-29EB-C8A1-57A6-09A8EA66B1D0}"/>
              </a:ext>
            </a:extLst>
          </p:cNvPr>
          <p:cNvSpPr txBox="1"/>
          <p:nvPr/>
        </p:nvSpPr>
        <p:spPr>
          <a:xfrm>
            <a:off x="351423" y="856357"/>
            <a:ext cx="65172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1.Two methods </a:t>
            </a:r>
            <a:r>
              <a:rPr lang="en-US" altLang="zh-CN" sz="1600" dirty="0"/>
              <a:t>was applied to test the static and dynamic heat load of the cavity. </a:t>
            </a:r>
          </a:p>
          <a:p>
            <a:r>
              <a:rPr lang="en-US" altLang="zh-CN" sz="1600" dirty="0"/>
              <a:t>2.The first method is by using mass flow meter and the second one is using liquid level meter.  A heater is used to calibrate the  </a:t>
            </a:r>
            <a:r>
              <a:rPr lang="en-US" altLang="zh-CN" sz="1600" dirty="0" err="1"/>
              <a:t>massflow</a:t>
            </a:r>
            <a:r>
              <a:rPr lang="en-US" altLang="zh-CN" sz="1600" dirty="0"/>
              <a:t> rate and the liquid level change.  The mass flow method has a better accuracy.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017FD61-61CE-CCBD-2984-412F873B3C3B}"/>
              </a:ext>
            </a:extLst>
          </p:cNvPr>
          <p:cNvSpPr txBox="1"/>
          <p:nvPr/>
        </p:nvSpPr>
        <p:spPr>
          <a:xfrm>
            <a:off x="1174952" y="4629018"/>
            <a:ext cx="3856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Data monitor during heat load measurement</a:t>
            </a:r>
            <a:endParaRPr lang="zh-CN" altLang="en-US" sz="1200" dirty="0"/>
          </a:p>
        </p:txBody>
      </p:sp>
      <p:pic>
        <p:nvPicPr>
          <p:cNvPr id="98" name="图片 97">
            <a:extLst>
              <a:ext uri="{FF2B5EF4-FFF2-40B4-BE49-F238E27FC236}">
                <a16:creationId xmlns:a16="http://schemas.microsoft.com/office/drawing/2014/main" id="{12CE1E7B-A5E4-4C49-F2BD-134EF2530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641" y="4178015"/>
            <a:ext cx="1885481" cy="1637945"/>
          </a:xfrm>
          <a:prstGeom prst="rect">
            <a:avLst/>
          </a:prstGeom>
        </p:spPr>
      </p:pic>
      <p:sp>
        <p:nvSpPr>
          <p:cNvPr id="99" name="文本框 98">
            <a:extLst>
              <a:ext uri="{FF2B5EF4-FFF2-40B4-BE49-F238E27FC236}">
                <a16:creationId xmlns:a16="http://schemas.microsoft.com/office/drawing/2014/main" id="{476D6842-5732-4C4F-9083-B030C9D7E840}"/>
              </a:ext>
            </a:extLst>
          </p:cNvPr>
          <p:cNvSpPr txBox="1"/>
          <p:nvPr/>
        </p:nvSpPr>
        <p:spPr>
          <a:xfrm>
            <a:off x="6868641" y="5832125"/>
            <a:ext cx="2560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Pressure sensor : </a:t>
            </a:r>
          </a:p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PAA-41X by KELLER</a:t>
            </a:r>
            <a:endParaRPr lang="zh-CN" altLang="en-US" sz="1200" dirty="0"/>
          </a:p>
        </p:txBody>
      </p:sp>
      <p:pic>
        <p:nvPicPr>
          <p:cNvPr id="129" name="图片 128">
            <a:extLst>
              <a:ext uri="{FF2B5EF4-FFF2-40B4-BE49-F238E27FC236}">
                <a16:creationId xmlns:a16="http://schemas.microsoft.com/office/drawing/2014/main" id="{7E731A73-85F7-5DAA-5E25-9F4A95D0E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07" y="4824653"/>
            <a:ext cx="2905828" cy="1722741"/>
          </a:xfrm>
          <a:prstGeom prst="rect">
            <a:avLst/>
          </a:prstGeom>
        </p:spPr>
      </p:pic>
      <p:pic>
        <p:nvPicPr>
          <p:cNvPr id="131" name="图片 130">
            <a:extLst>
              <a:ext uri="{FF2B5EF4-FFF2-40B4-BE49-F238E27FC236}">
                <a16:creationId xmlns:a16="http://schemas.microsoft.com/office/drawing/2014/main" id="{56E63DC9-D596-BD2D-65AB-12C848326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1991" y="4824653"/>
            <a:ext cx="3118097" cy="1799707"/>
          </a:xfrm>
          <a:prstGeom prst="rect">
            <a:avLst/>
          </a:prstGeom>
        </p:spPr>
      </p:pic>
      <p:sp>
        <p:nvSpPr>
          <p:cNvPr id="132" name="文本框 131">
            <a:extLst>
              <a:ext uri="{FF2B5EF4-FFF2-40B4-BE49-F238E27FC236}">
                <a16:creationId xmlns:a16="http://schemas.microsoft.com/office/drawing/2014/main" id="{36663D70-AD41-C2B6-8167-93BA31FAFF46}"/>
              </a:ext>
            </a:extLst>
          </p:cNvPr>
          <p:cNvSpPr txBox="1"/>
          <p:nvPr/>
        </p:nvSpPr>
        <p:spPr>
          <a:xfrm>
            <a:off x="992673" y="6533313"/>
            <a:ext cx="5086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Calibrated curve of two  methods by using an electrical heater</a:t>
            </a:r>
            <a:endParaRPr lang="zh-CN" altLang="en-US" sz="1200" dirty="0"/>
          </a:p>
        </p:txBody>
      </p:sp>
      <p:pic>
        <p:nvPicPr>
          <p:cNvPr id="133" name="图片 132">
            <a:extLst>
              <a:ext uri="{FF2B5EF4-FFF2-40B4-BE49-F238E27FC236}">
                <a16:creationId xmlns:a16="http://schemas.microsoft.com/office/drawing/2014/main" id="{071AE445-0DA7-0958-60BA-DAE665600F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613" y="2285230"/>
            <a:ext cx="5516880" cy="23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91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">
            <a:extLst>
              <a:ext uri="{FF2B5EF4-FFF2-40B4-BE49-F238E27FC236}">
                <a16:creationId xmlns:a16="http://schemas.microsoft.com/office/drawing/2014/main" id="{38071F32-5D5D-4A55-8EA9-C9293AB4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13" y="141293"/>
            <a:ext cx="6424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Preliminary result and challenges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C52D5D6F-560F-432A-BF14-E9ACCF5BC8DA}"/>
              </a:ext>
            </a:extLst>
          </p:cNvPr>
          <p:cNvGrpSpPr>
            <a:grpSpLocks/>
          </p:cNvGrpSpPr>
          <p:nvPr/>
        </p:nvGrpSpPr>
        <p:grpSpPr bwMode="auto">
          <a:xfrm>
            <a:off x="246329" y="245512"/>
            <a:ext cx="474663" cy="290512"/>
            <a:chOff x="0" y="0"/>
            <a:chExt cx="714375" cy="438150"/>
          </a:xfrm>
        </p:grpSpPr>
        <p:sp>
          <p:nvSpPr>
            <p:cNvPr id="13" name="燕尾形 4">
              <a:extLst>
                <a:ext uri="{FF2B5EF4-FFF2-40B4-BE49-F238E27FC236}">
                  <a16:creationId xmlns:a16="http://schemas.microsoft.com/office/drawing/2014/main" id="{D333F7EC-D7D9-4655-88F0-C7F952859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燕尾形 5">
              <a:extLst>
                <a:ext uri="{FF2B5EF4-FFF2-40B4-BE49-F238E27FC236}">
                  <a16:creationId xmlns:a16="http://schemas.microsoft.com/office/drawing/2014/main" id="{CC5097B1-362E-44AA-8F1E-24CAE7C7D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9A2A47AE-29EB-C8A1-57A6-09A8EA66B1D0}"/>
              </a:ext>
            </a:extLst>
          </p:cNvPr>
          <p:cNvSpPr txBox="1"/>
          <p:nvPr/>
        </p:nvSpPr>
        <p:spPr>
          <a:xfrm>
            <a:off x="351424" y="856357"/>
            <a:ext cx="5190030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Preliminary result and challenges  :</a:t>
            </a:r>
          </a:p>
          <a:p>
            <a:pPr marL="342900" indent="-342900">
              <a:buAutoNum type="arabicPeriod"/>
            </a:pPr>
            <a:r>
              <a:rPr lang="en-US" altLang="zh-CN" sz="1600" dirty="0"/>
              <a:t>We tried to measure the </a:t>
            </a:r>
            <a:r>
              <a:rPr lang="en-US" altLang="zh-CN" sz="1600" dirty="0" err="1"/>
              <a:t>Eacc</a:t>
            </a:r>
            <a:r>
              <a:rPr lang="en-US" altLang="zh-CN" sz="1600" dirty="0"/>
              <a:t> Vs Q</a:t>
            </a:r>
            <a:r>
              <a:rPr lang="en-US" altLang="zh-CN" sz="1600" baseline="-25000" dirty="0"/>
              <a:t>0 </a:t>
            </a:r>
            <a:r>
              <a:rPr lang="en-US" altLang="zh-CN" sz="1600" dirty="0"/>
              <a:t>by using mass flow method</a:t>
            </a:r>
            <a:r>
              <a:rPr lang="en-US" altLang="zh-CN" sz="1600" baseline="30000" dirty="0"/>
              <a:t> </a:t>
            </a:r>
            <a:r>
              <a:rPr lang="en-US" altLang="zh-CN" sz="1600" dirty="0"/>
              <a:t>. However the Q0 result is significantly lower than the vertical test result. </a:t>
            </a:r>
          </a:p>
          <a:p>
            <a:pPr marL="342900" indent="-342900">
              <a:buAutoNum type="arabicPeriod"/>
            </a:pPr>
            <a:r>
              <a:rPr lang="en-US" altLang="zh-CN" sz="1600" dirty="0"/>
              <a:t> We found the several temperature near FPC 1 HOM and tuner was abnormal  raised  during the test. Especially, when the </a:t>
            </a:r>
            <a:r>
              <a:rPr lang="en-US" altLang="zh-CN" sz="1600" dirty="0" err="1"/>
              <a:t>Eacc</a:t>
            </a:r>
            <a:r>
              <a:rPr lang="en-US" altLang="zh-CN" sz="1600" dirty="0"/>
              <a:t> is above 12MV/m, </a:t>
            </a:r>
            <a:r>
              <a:rPr lang="en-US" altLang="zh-CN" sz="1600" b="1" dirty="0"/>
              <a:t>the temperature will raise up to safety margin within several minutes  </a:t>
            </a:r>
            <a:r>
              <a:rPr lang="en-US" altLang="zh-CN" sz="1600" dirty="0"/>
              <a:t>and then trigger the safety protection.</a:t>
            </a:r>
          </a:p>
          <a:p>
            <a:pPr marL="342900" indent="-342900">
              <a:buAutoNum type="arabicPeriod"/>
            </a:pPr>
            <a:r>
              <a:rPr lang="en-US" altLang="zh-CN" sz="1600" dirty="0"/>
              <a:t>Based on the data observation,  we conclude that the </a:t>
            </a:r>
            <a:r>
              <a:rPr lang="en-US" altLang="zh-CN" sz="1600" b="1" dirty="0"/>
              <a:t>structure of the copper braid is too long to cool down the HOM1 coupler efficiently. </a:t>
            </a:r>
            <a:r>
              <a:rPr lang="en-US" altLang="zh-CN" sz="1600" dirty="0"/>
              <a:t>The heat will accumulate and then  cause a temperature abnormal raise.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EFD0FFD-2F61-2B08-E2EA-83E39DB82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907658"/>
              </p:ext>
            </p:extLst>
          </p:nvPr>
        </p:nvGraphicFramePr>
        <p:xfrm>
          <a:off x="5370990" y="902333"/>
          <a:ext cx="6357672" cy="2554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1676">
                  <a:extLst>
                    <a:ext uri="{9D8B030D-6E8A-4147-A177-3AD203B41FA5}">
                      <a16:colId xmlns:a16="http://schemas.microsoft.com/office/drawing/2014/main" val="2518853049"/>
                    </a:ext>
                  </a:extLst>
                </a:gridCol>
                <a:gridCol w="1188425">
                  <a:extLst>
                    <a:ext uri="{9D8B030D-6E8A-4147-A177-3AD203B41FA5}">
                      <a16:colId xmlns:a16="http://schemas.microsoft.com/office/drawing/2014/main" val="38085118"/>
                    </a:ext>
                  </a:extLst>
                </a:gridCol>
                <a:gridCol w="1068382">
                  <a:extLst>
                    <a:ext uri="{9D8B030D-6E8A-4147-A177-3AD203B41FA5}">
                      <a16:colId xmlns:a16="http://schemas.microsoft.com/office/drawing/2014/main" val="2680959785"/>
                    </a:ext>
                  </a:extLst>
                </a:gridCol>
                <a:gridCol w="1032369">
                  <a:extLst>
                    <a:ext uri="{9D8B030D-6E8A-4147-A177-3AD203B41FA5}">
                      <a16:colId xmlns:a16="http://schemas.microsoft.com/office/drawing/2014/main" val="4271033702"/>
                    </a:ext>
                  </a:extLst>
                </a:gridCol>
                <a:gridCol w="1096391">
                  <a:extLst>
                    <a:ext uri="{9D8B030D-6E8A-4147-A177-3AD203B41FA5}">
                      <a16:colId xmlns:a16="http://schemas.microsoft.com/office/drawing/2014/main" val="1639573344"/>
                    </a:ext>
                  </a:extLst>
                </a:gridCol>
                <a:gridCol w="1200429">
                  <a:extLst>
                    <a:ext uri="{9D8B030D-6E8A-4147-A177-3AD203B41FA5}">
                      <a16:colId xmlns:a16="http://schemas.microsoft.com/office/drawing/2014/main" val="3275064371"/>
                    </a:ext>
                  </a:extLst>
                </a:gridCol>
              </a:tblGrid>
              <a:tr h="5886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Eacc</a:t>
                      </a:r>
                      <a:endParaRPr lang="en-US" altLang="zh-CN" sz="1400" b="1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(MV/m)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Mass flow</a:t>
                      </a:r>
                    </a:p>
                    <a:p>
                      <a:pPr algn="ctr" fontAlgn="ctr"/>
                      <a:r>
                        <a:rPr lang="zh-CN" alt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g/s</a:t>
                      </a:r>
                      <a:r>
                        <a:rPr lang="zh-CN" alt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Total heat load (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Electrical heater (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Dynamic heat load (W)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08032"/>
                  </a:ext>
                </a:extLst>
              </a:tr>
              <a:tr h="1970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0.810 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18.954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4.216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1.895634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1.98E+10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242911"/>
                  </a:ext>
                </a:extLst>
              </a:tr>
              <a:tr h="1970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0.806 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18.8604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4.216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1.802034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2.08E+10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799260"/>
                  </a:ext>
                </a:extLst>
              </a:tr>
              <a:tr h="1835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0.899 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21.0366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4.216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3.978234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1.67E+10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390788"/>
                  </a:ext>
                </a:extLst>
              </a:tr>
              <a:tr h="1970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0.898 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21.0132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4.216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3.954834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1.68E+10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479506"/>
                  </a:ext>
                </a:extLst>
              </a:tr>
              <a:tr h="1970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1.140 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26.676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9.617634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1.08E+10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322056"/>
                  </a:ext>
                </a:extLst>
              </a:tr>
              <a:tr h="1970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1.132 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26.4888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9.430434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1.10E+10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913976"/>
                  </a:ext>
                </a:extLst>
              </a:tr>
              <a:tr h="1970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1.144 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26.7696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9.711234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1.07E+10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435950"/>
                  </a:ext>
                </a:extLst>
              </a:tr>
              <a:tr h="1970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1.428 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33.4152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4.216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16.356834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9.16E+09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276742"/>
                  </a:ext>
                </a:extLst>
              </a:tr>
              <a:tr h="1970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12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1.328 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31.0752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4.216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14.016834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1.07E+10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38009"/>
                  </a:ext>
                </a:extLst>
              </a:tr>
              <a:tr h="1970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1.373 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32.1282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4.216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15.069834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9.94E+09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39676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2CEF5D0B-0176-734E-D3AC-EBDCCC06E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630" y="4198070"/>
            <a:ext cx="2884254" cy="18732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5C922E5-0E51-E661-DC99-BBFD41FE1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6325" y="3824840"/>
            <a:ext cx="3328759" cy="26571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C82C331-D8F5-A387-98B6-9E374CE74F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9924" y="4764313"/>
            <a:ext cx="2740930" cy="167929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474B02F0-E4FD-2F78-3B99-5AD575A7B5D9}"/>
              </a:ext>
            </a:extLst>
          </p:cNvPr>
          <p:cNvGrpSpPr/>
          <p:nvPr/>
        </p:nvGrpSpPr>
        <p:grpSpPr>
          <a:xfrm>
            <a:off x="2840854" y="4764313"/>
            <a:ext cx="3090670" cy="1696854"/>
            <a:chOff x="99924" y="3067459"/>
            <a:chExt cx="3090670" cy="169685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728D5A0-7D8E-4FA5-6566-EFC6656BCAC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9924" y="3067459"/>
              <a:ext cx="2740930" cy="169685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D7FFF9A-3C3B-F53E-4133-9CC6C936EDD7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359938" y="4487314"/>
              <a:ext cx="18306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FPC 1 HOM</a:t>
              </a:r>
              <a:r>
                <a:rPr lang="zh-CN" altLang="en-US" sz="1200" dirty="0"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en-US" altLang="zh-CN" sz="1200" dirty="0">
                  <a:highlight>
                    <a:srgbClr val="FFFF00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flange</a:t>
              </a:r>
              <a:endParaRPr lang="zh-CN" altLang="en-US" sz="12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17121B26-19D1-F544-2FA1-2C942B8951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85068" y="6205008"/>
            <a:ext cx="1830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Beamtube</a:t>
            </a:r>
            <a:r>
              <a:rPr lang="en-US" altLang="zh-CN" sz="12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near tuner</a:t>
            </a:r>
            <a:endParaRPr lang="zh-CN" altLang="en-US" sz="1200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CEFEDA-6D06-6069-EAAA-BD1A06EBF1B2}"/>
              </a:ext>
            </a:extLst>
          </p:cNvPr>
          <p:cNvSpPr txBox="1"/>
          <p:nvPr/>
        </p:nvSpPr>
        <p:spPr>
          <a:xfrm>
            <a:off x="429865" y="6443612"/>
            <a:ext cx="51115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Abnormal temperature elevation when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Eacc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is above 12MV/m</a:t>
            </a:r>
            <a:endParaRPr lang="zh-CN" altLang="en-US" sz="12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E473579-42C8-9157-8A4C-D70F2ECE6464}"/>
              </a:ext>
            </a:extLst>
          </p:cNvPr>
          <p:cNvSpPr txBox="1"/>
          <p:nvPr/>
        </p:nvSpPr>
        <p:spPr>
          <a:xfrm>
            <a:off x="6626598" y="6444515"/>
            <a:ext cx="51020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3D structure of the test platform and the copper braid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uesd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93310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KSO_GT2"/>
          <p:cNvSpPr txBox="1">
            <a:spLocks noChangeArrowheads="1"/>
          </p:cNvSpPr>
          <p:nvPr/>
        </p:nvSpPr>
        <p:spPr bwMode="auto">
          <a:xfrm>
            <a:off x="5056775" y="4737495"/>
            <a:ext cx="4606048" cy="5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F7F4FB6-D73A-4F24-96E7-95F8E696E1E6}"/>
              </a:ext>
            </a:extLst>
          </p:cNvPr>
          <p:cNvGrpSpPr/>
          <p:nvPr/>
        </p:nvGrpSpPr>
        <p:grpSpPr>
          <a:xfrm>
            <a:off x="2946596" y="2154712"/>
            <a:ext cx="5892233" cy="1647499"/>
            <a:chOff x="2156158" y="1624999"/>
            <a:chExt cx="4419175" cy="1235624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7043526-6732-45BD-BD23-96EE7A2AEE7F}"/>
                </a:ext>
              </a:extLst>
            </p:cNvPr>
            <p:cNvGrpSpPr/>
            <p:nvPr/>
          </p:nvGrpSpPr>
          <p:grpSpPr>
            <a:xfrm>
              <a:off x="2156158" y="1624999"/>
              <a:ext cx="1235790" cy="1235624"/>
              <a:chOff x="853406" y="743744"/>
              <a:chExt cx="1236005" cy="1236005"/>
            </a:xfrm>
          </p:grpSpPr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A53580E3-FE59-405E-A936-97768465A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53406" y="743744"/>
                <a:ext cx="1236005" cy="1236005"/>
              </a:xfrm>
              <a:prstGeom prst="rect">
                <a:avLst/>
              </a:prstGeom>
              <a:noFill/>
              <a:effectLst>
                <a:outerShdw blurRad="292100" dist="177800" dir="2460000" sx="99000" sy="99000" algn="l" rotWithShape="0">
                  <a:prstClr val="black">
                    <a:alpha val="39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4">
                <a:extLst>
                  <a:ext uri="{FF2B5EF4-FFF2-40B4-BE49-F238E27FC236}">
                    <a16:creationId xmlns:a16="http://schemas.microsoft.com/office/drawing/2014/main" id="{41B07375-C299-4AE3-A729-713DA7F99E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065" y="1044509"/>
                <a:ext cx="926685" cy="6037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28" tIns="45713" rIns="91428" bIns="45713" numCol="1" anchor="ctr" anchorCtr="0" compatLnSpc="1">
                <a:prstTxWarp prst="textNoShape">
                  <a:avLst/>
                </a:prstTxWarp>
              </a:bodyPr>
              <a:lstStyle>
                <a:lvl1pPr marL="0" indent="0" algn="ctr">
                  <a:buFontTx/>
                  <a:buNone/>
                  <a:defRPr sz="2000" b="1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latin typeface="+mn-lt"/>
                    <a:ea typeface="仿宋_GB2312" pitchFamily="49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latin typeface="+mn-lt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latin typeface="+mn-lt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latin typeface="+mn-lt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9pPr>
              </a:lstStyle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33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Impact" pitchFamily="34" charset="0"/>
                    <a:ea typeface="微软雅黑"/>
                    <a:cs typeface="+mj-cs"/>
                  </a:rPr>
                  <a:t>03</a:t>
                </a:r>
                <a:endParaRPr kumimoji="0" lang="zh-CN" altLang="en-US" sz="5333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Impact" pitchFamily="34" charset="0"/>
                  <a:ea typeface="微软雅黑"/>
                  <a:cs typeface="+mj-cs"/>
                </a:endParaRPr>
              </a:p>
            </p:txBody>
          </p:sp>
        </p:grp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56922C99-1064-4FA8-883E-5D75A83B0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4805" y="1794648"/>
              <a:ext cx="3410528" cy="796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0" tIns="45700" rIns="91400" bIns="45700" numCol="1" anchor="ctr" anchorCtr="0" compatLnSpc="1">
              <a:prstTxWarp prst="textNoShape">
                <a:avLst/>
              </a:prstTxWarp>
            </a:bodyPr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kern="0" dirty="0">
                  <a:solidFill>
                    <a:prstClr val="black"/>
                  </a:solidFill>
                  <a:latin typeface="Arial"/>
                  <a:ea typeface="微软雅黑"/>
                </a:rPr>
                <a:t>Summary</a:t>
              </a:r>
            </a:p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kern="0" dirty="0">
                  <a:solidFill>
                    <a:prstClr val="black"/>
                  </a:solidFill>
                  <a:latin typeface="Arial"/>
                  <a:ea typeface="微软雅黑"/>
                </a:rPr>
                <a:t>&amp;</a:t>
              </a:r>
            </a:p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kern="0" dirty="0">
                  <a:solidFill>
                    <a:prstClr val="black"/>
                  </a:solidFill>
                  <a:latin typeface="Arial"/>
                  <a:ea typeface="微软雅黑"/>
                </a:rPr>
                <a:t>Next Plan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436730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第一PPT，www.1ppt.com   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1217</Words>
  <Application>Microsoft Office PowerPoint</Application>
  <PresentationFormat>宽屏</PresentationFormat>
  <Paragraphs>172</Paragraphs>
  <Slides>10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PingFangSC-Regular</vt:lpstr>
      <vt:lpstr>等线</vt:lpstr>
      <vt:lpstr>等线 Light</vt:lpstr>
      <vt:lpstr>微软雅黑</vt:lpstr>
      <vt:lpstr>Arial</vt:lpstr>
      <vt:lpstr>Calibri</vt:lpstr>
      <vt:lpstr>Calibri Light</vt:lpstr>
      <vt:lpstr>Impact</vt:lpstr>
      <vt:lpstr>Segoe UI</vt:lpstr>
      <vt:lpstr>Times New Roman</vt:lpstr>
      <vt:lpstr>Wingdings</vt:lpstr>
      <vt:lpstr>Office 主题​​</vt:lpstr>
      <vt:lpstr>第一PPT，www.1ppt.com</vt:lpstr>
      <vt:lpstr>第一PPT，www.1ppt.com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Xinbo Dong</dc:creator>
  <cp:lastModifiedBy>Xinbo Dong</cp:lastModifiedBy>
  <cp:revision>6</cp:revision>
  <dcterms:created xsi:type="dcterms:W3CDTF">2023-11-30T01:22:34Z</dcterms:created>
  <dcterms:modified xsi:type="dcterms:W3CDTF">2023-12-02T04:47:59Z</dcterms:modified>
</cp:coreProperties>
</file>