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62" r:id="rId4"/>
  </p:sldMasterIdLst>
  <p:notesMasterIdLst>
    <p:notesMasterId r:id="rId21"/>
  </p:notesMasterIdLst>
  <p:handoutMasterIdLst>
    <p:handoutMasterId r:id="rId22"/>
  </p:handoutMasterIdLst>
  <p:sldIdLst>
    <p:sldId id="2721" r:id="rId5"/>
    <p:sldId id="2729" r:id="rId6"/>
    <p:sldId id="2739" r:id="rId7"/>
    <p:sldId id="2740" r:id="rId8"/>
    <p:sldId id="2732" r:id="rId9"/>
    <p:sldId id="2733" r:id="rId10"/>
    <p:sldId id="2730" r:id="rId11"/>
    <p:sldId id="2731" r:id="rId12"/>
    <p:sldId id="2734" r:id="rId13"/>
    <p:sldId id="2735" r:id="rId14"/>
    <p:sldId id="2736" r:id="rId15"/>
    <p:sldId id="2737" r:id="rId16"/>
    <p:sldId id="2742" r:id="rId17"/>
    <p:sldId id="2686" r:id="rId18"/>
    <p:sldId id="2741" r:id="rId19"/>
    <p:sldId id="2738" r:id="rId20"/>
  </p:sldIdLst>
  <p:sldSz cx="12192000" cy="68580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C3FFDB23-A5A2-4AE2-BF69-FFE4983F7512}">
          <p14:sldIdLst>
            <p14:sldId id="2721"/>
            <p14:sldId id="2729"/>
            <p14:sldId id="2739"/>
            <p14:sldId id="2740"/>
            <p14:sldId id="2732"/>
            <p14:sldId id="2733"/>
            <p14:sldId id="2730"/>
            <p14:sldId id="2731"/>
            <p14:sldId id="2734"/>
            <p14:sldId id="2735"/>
            <p14:sldId id="2736"/>
            <p14:sldId id="2737"/>
            <p14:sldId id="2742"/>
            <p14:sldId id="2686"/>
          </p14:sldIdLst>
        </p14:section>
        <p14:section name="Backup" id="{58EDEA92-FFE7-40E0-AB2C-D3FD54F7D5A7}">
          <p14:sldIdLst>
            <p14:sldId id="2741"/>
            <p14:sldId id="27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142" userDrawn="1">
          <p15:clr>
            <a:srgbClr val="A4A3A4"/>
          </p15:clr>
        </p15:guide>
        <p15:guide id="2" orient="horz" pos="4027" userDrawn="1">
          <p15:clr>
            <a:srgbClr val="A4A3A4"/>
          </p15:clr>
        </p15:guide>
        <p15:guide id="3" orient="horz" pos="1698" userDrawn="1">
          <p15:clr>
            <a:srgbClr val="A4A3A4"/>
          </p15:clr>
        </p15:guide>
        <p15:guide id="4" orient="horz" pos="152" userDrawn="1">
          <p15:clr>
            <a:srgbClr val="A4A3A4"/>
          </p15:clr>
        </p15:guide>
        <p15:guide id="5" orient="horz" pos="2790" userDrawn="1">
          <p15:clr>
            <a:srgbClr val="A4A3A4"/>
          </p15:clr>
        </p15:guide>
        <p15:guide id="6" orient="horz" pos="604" userDrawn="1">
          <p15:clr>
            <a:srgbClr val="A4A3A4"/>
          </p15:clr>
        </p15:guide>
        <p15:guide id="7" pos="7488" userDrawn="1">
          <p15:clr>
            <a:srgbClr val="A4A3A4"/>
          </p15:clr>
        </p15:guide>
        <p15:guide id="8" pos="181" userDrawn="1">
          <p15:clr>
            <a:srgbClr val="A4A3A4"/>
          </p15:clr>
        </p15:guide>
        <p15:guide id="9" pos="785" userDrawn="1">
          <p15:clr>
            <a:srgbClr val="A4A3A4"/>
          </p15:clr>
        </p15:guide>
        <p15:guide id="10" pos="5937" userDrawn="1">
          <p15:clr>
            <a:srgbClr val="A4A3A4"/>
          </p15:clr>
        </p15:guide>
        <p15:guide id="11" pos="6884" userDrawn="1">
          <p15:clr>
            <a:srgbClr val="A4A3A4"/>
          </p15:clr>
        </p15:guide>
        <p15:guide id="12" pos="6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 Merminga x 35983N" initials="LMx3" lastIdx="1" clrIdx="0">
    <p:extLst>
      <p:ext uri="{19B8F6BF-5375-455C-9EA6-DF929625EA0E}">
        <p15:presenceInfo xmlns:p15="http://schemas.microsoft.com/office/powerpoint/2012/main" userId="S-1-5-21-1644491937-1202660629-839522115-702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0F2D62"/>
    <a:srgbClr val="000000"/>
    <a:srgbClr val="4C8C2B"/>
    <a:srgbClr val="EAAA00"/>
    <a:srgbClr val="EA4600"/>
    <a:srgbClr val="CB6015"/>
    <a:srgbClr val="8A2A2B"/>
    <a:srgbClr val="0085AD"/>
    <a:srgbClr val="4E8A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DF9E48-6856-4A10-99DA-CCEDBC0A5EA7}" v="3" dt="2023-12-06T23:08:54.31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1" autoAdjust="0"/>
    <p:restoredTop sz="96190" autoAdjust="0"/>
  </p:normalViewPr>
  <p:slideViewPr>
    <p:cSldViewPr snapToGrid="0" snapToObjects="1" showGuides="1">
      <p:cViewPr varScale="1">
        <p:scale>
          <a:sx n="89" d="100"/>
          <a:sy n="89" d="100"/>
        </p:scale>
        <p:origin x="686" y="8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7488"/>
        <p:guide pos="181"/>
        <p:guide pos="785"/>
        <p:guide pos="5937"/>
        <p:guide pos="6884"/>
        <p:guide pos="617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napToGrid="0" snapToObjects="1" showGuides="1">
      <p:cViewPr varScale="1">
        <p:scale>
          <a:sx n="92" d="100"/>
          <a:sy n="92" d="100"/>
        </p:scale>
        <p:origin x="4070" y="8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h Helsper" userId="14deee47-9c3a-4ba4-b088-a4de6832f386" providerId="ADAL" clId="{50DF9E48-6856-4A10-99DA-CCEDBC0A5EA7}"/>
    <pc:docChg chg="custSel addSld modSld sldOrd modSection">
      <pc:chgData name="Josh Helsper" userId="14deee47-9c3a-4ba4-b088-a4de6832f386" providerId="ADAL" clId="{50DF9E48-6856-4A10-99DA-CCEDBC0A5EA7}" dt="2023-12-06T23:09:24.347" v="130" actId="20577"/>
      <pc:docMkLst>
        <pc:docMk/>
      </pc:docMkLst>
      <pc:sldChg chg="ord">
        <pc:chgData name="Josh Helsper" userId="14deee47-9c3a-4ba4-b088-a4de6832f386" providerId="ADAL" clId="{50DF9E48-6856-4A10-99DA-CCEDBC0A5EA7}" dt="2023-12-06T23:07:43.946" v="7"/>
        <pc:sldMkLst>
          <pc:docMk/>
          <pc:sldMk cId="462606283" sldId="2738"/>
        </pc:sldMkLst>
      </pc:sldChg>
      <pc:sldChg chg="addSp modSp new mod">
        <pc:chgData name="Josh Helsper" userId="14deee47-9c3a-4ba4-b088-a4de6832f386" providerId="ADAL" clId="{50DF9E48-6856-4A10-99DA-CCEDBC0A5EA7}" dt="2023-12-06T23:09:24.347" v="130" actId="20577"/>
        <pc:sldMkLst>
          <pc:docMk/>
          <pc:sldMk cId="2793960280" sldId="2741"/>
        </pc:sldMkLst>
        <pc:spChg chg="add mod">
          <ac:chgData name="Josh Helsper" userId="14deee47-9c3a-4ba4-b088-a4de6832f386" providerId="ADAL" clId="{50DF9E48-6856-4A10-99DA-CCEDBC0A5EA7}" dt="2023-12-06T23:09:24.347" v="130" actId="20577"/>
          <ac:spMkLst>
            <pc:docMk/>
            <pc:sldMk cId="2793960280" sldId="2741"/>
            <ac:spMk id="4" creationId="{45561302-90DD-7101-E221-6BA2C49B3F34}"/>
          </ac:spMkLst>
        </pc:spChg>
        <pc:picChg chg="add mod">
          <ac:chgData name="Josh Helsper" userId="14deee47-9c3a-4ba4-b088-a4de6832f386" providerId="ADAL" clId="{50DF9E48-6856-4A10-99DA-CCEDBC0A5EA7}" dt="2023-12-06T23:07:29.343" v="5" actId="1076"/>
          <ac:picMkLst>
            <pc:docMk/>
            <pc:sldMk cId="2793960280" sldId="2741"/>
            <ac:picMk id="3" creationId="{BB704280-ED69-A2BF-FB3E-AB51EB29FFAE}"/>
          </ac:picMkLst>
        </pc:picChg>
      </pc:sldChg>
      <pc:sldChg chg="modSp add mod">
        <pc:chgData name="Josh Helsper" userId="14deee47-9c3a-4ba4-b088-a4de6832f386" providerId="ADAL" clId="{50DF9E48-6856-4A10-99DA-CCEDBC0A5EA7}" dt="2023-12-06T23:08:18.965" v="60" actId="20577"/>
        <pc:sldMkLst>
          <pc:docMk/>
          <pc:sldMk cId="2642084456" sldId="2742"/>
        </pc:sldMkLst>
        <pc:spChg chg="mod">
          <ac:chgData name="Josh Helsper" userId="14deee47-9c3a-4ba4-b088-a4de6832f386" providerId="ADAL" clId="{50DF9E48-6856-4A10-99DA-CCEDBC0A5EA7}" dt="2023-12-06T23:08:18.965" v="60" actId="20577"/>
          <ac:spMkLst>
            <pc:docMk/>
            <pc:sldMk cId="2642084456" sldId="2742"/>
            <ac:spMk id="3" creationId="{A830048E-3D76-E579-7779-CB7E636343AC}"/>
          </ac:spMkLst>
        </pc:spChg>
        <pc:spChg chg="mod">
          <ac:chgData name="Josh Helsper" userId="14deee47-9c3a-4ba4-b088-a4de6832f386" providerId="ADAL" clId="{50DF9E48-6856-4A10-99DA-CCEDBC0A5EA7}" dt="2023-12-06T23:08:14.067" v="48" actId="20577"/>
          <ac:spMkLst>
            <pc:docMk/>
            <pc:sldMk cId="2642084456" sldId="2742"/>
            <ac:spMk id="7" creationId="{73C92D42-1025-0C3A-3998-487FE42FB52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87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BD19776-B8A6-EF30-99F2-49119FA8D018}"/>
              </a:ext>
            </a:extLst>
          </p:cNvPr>
          <p:cNvGrpSpPr/>
          <p:nvPr userDrawn="1"/>
        </p:nvGrpSpPr>
        <p:grpSpPr>
          <a:xfrm>
            <a:off x="9055684" y="3928301"/>
            <a:ext cx="3130417" cy="2608406"/>
            <a:chOff x="8712555" y="4235206"/>
            <a:chExt cx="3427737" cy="2608406"/>
          </a:xfrm>
          <a:gradFill>
            <a:gsLst>
              <a:gs pos="0">
                <a:schemeClr val="accent1">
                  <a:lumMod val="5000"/>
                  <a:lumOff val="95000"/>
                  <a:alpha val="65000"/>
                </a:schemeClr>
              </a:gs>
              <a:gs pos="50000">
                <a:schemeClr val="bg1"/>
              </a:gs>
              <a:gs pos="100000">
                <a:schemeClr val="bg1">
                  <a:alpha val="84000"/>
                </a:schemeClr>
              </a:gs>
            </a:gsLst>
            <a:lin ang="0" scaled="1"/>
          </a:gradFill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0F7C97-ECDB-ABBD-58F6-17BAA41AD1FB}"/>
                </a:ext>
              </a:extLst>
            </p:cNvPr>
            <p:cNvSpPr txBox="1"/>
            <p:nvPr userDrawn="1"/>
          </p:nvSpPr>
          <p:spPr>
            <a:xfrm>
              <a:off x="8712555" y="4235206"/>
              <a:ext cx="3427737" cy="2608406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1600" dirty="0">
                <a:latin typeface="Helvetica"/>
                <a:cs typeface="Helvetica"/>
              </a:endParaRPr>
            </a:p>
            <a:p>
              <a:pPr marL="0" marR="0" indent="0" algn="l" defTabSz="457200" rtl="0" eaLnBrk="1" fontAlgn="base" latinLnBrk="0" hangingPunct="1">
                <a:lnSpc>
                  <a:spcPct val="2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00" dirty="0">
                  <a:latin typeface="Helvetica"/>
                  <a:cs typeface="Helvetica"/>
                </a:rPr>
                <a:t>PIP-II is a partnership of:</a:t>
              </a:r>
            </a:p>
            <a:p>
              <a:pPr marL="109538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00" kern="1200" baseline="0" dirty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	US-DOE</a:t>
              </a:r>
            </a:p>
            <a:p>
              <a:pPr marL="109538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00" kern="1200" baseline="0" dirty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	India-DAE</a:t>
              </a:r>
            </a:p>
            <a:p>
              <a:pPr marL="109538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00" kern="1200" baseline="0" dirty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	Italy-INFN</a:t>
              </a:r>
            </a:p>
            <a:p>
              <a:pPr marL="109538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00" kern="1200" baseline="0" dirty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	UK-STFC-UKRI</a:t>
              </a:r>
            </a:p>
            <a:p>
              <a:pPr marL="109538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00" kern="1200" baseline="0" dirty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	France-CEA, CNRS/IN2P3</a:t>
              </a:r>
            </a:p>
            <a:p>
              <a:pPr marL="109538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00" kern="1200" baseline="0" dirty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	Poland-WUST, </a:t>
              </a:r>
              <a:r>
                <a:rPr lang="en-US" sz="1700" kern="1200" baseline="0" dirty="0">
                  <a:solidFill>
                    <a:schemeClr val="bg2">
                      <a:lumMod val="50000"/>
                    </a:schemeClr>
                  </a:solidFill>
                  <a:latin typeface="Helvetica"/>
                  <a:ea typeface="Geneva" charset="0"/>
                  <a:cs typeface="Helvetica"/>
                </a:rPr>
                <a:t>WUT, TUL </a:t>
              </a:r>
              <a:r>
                <a:rPr lang="en-US" sz="1700" kern="1200" baseline="0" dirty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 </a:t>
              </a:r>
              <a:endParaRPr lang="en-US" sz="1700" kern="1200" baseline="0" dirty="0">
                <a:solidFill>
                  <a:schemeClr val="tx1"/>
                </a:solidFill>
                <a:latin typeface="Helvetica"/>
                <a:cs typeface="Helvetica"/>
              </a:endParaRPr>
            </a:p>
          </p:txBody>
        </p:sp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6D063EF4-A296-7193-C54C-1F049489DB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740793" y="6259024"/>
              <a:ext cx="274320" cy="274320"/>
            </a:xfrm>
            <a:prstGeom prst="rect">
              <a:avLst/>
            </a:prstGeom>
            <a:grpFill/>
          </p:spPr>
        </p:pic>
        <p:pic>
          <p:nvPicPr>
            <p:cNvPr id="15" name="Picture 14" descr="Logo, company name&#10;&#10;Description automatically generated">
              <a:extLst>
                <a:ext uri="{FF2B5EF4-FFF2-40B4-BE49-F238E27FC236}">
                  <a16:creationId xmlns:a16="http://schemas.microsoft.com/office/drawing/2014/main" id="{DBD2B32A-BADA-F2A8-91AB-E230ADC4DA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38174" y="5965264"/>
              <a:ext cx="274320" cy="274320"/>
            </a:xfrm>
            <a:prstGeom prst="rect">
              <a:avLst/>
            </a:prstGeom>
            <a:grpFill/>
          </p:spPr>
        </p:pic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ACCEB84D-0F41-8A8B-99E8-620928BAF7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740793" y="5377744"/>
              <a:ext cx="274320" cy="274320"/>
            </a:xfrm>
            <a:prstGeom prst="rect">
              <a:avLst/>
            </a:prstGeom>
            <a:grpFill/>
          </p:spPr>
        </p:pic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F4F01744-EA3D-A8DF-D684-30A7FF26D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735555" y="5671504"/>
              <a:ext cx="274320" cy="274320"/>
            </a:xfrm>
            <a:prstGeom prst="rect">
              <a:avLst/>
            </a:prstGeom>
            <a:grpFill/>
          </p:spPr>
        </p:pic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40170DE6-93AA-4607-A34B-7E1A0241CE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738174" y="6552785"/>
              <a:ext cx="274320" cy="274320"/>
            </a:xfrm>
            <a:prstGeom prst="rect">
              <a:avLst/>
            </a:prstGeom>
            <a:grpFill/>
          </p:spPr>
        </p:pic>
        <p:pic>
          <p:nvPicPr>
            <p:cNvPr id="21" name="Picture 20" descr="A red white and blue flag&#10;&#10;Description automatically generated with medium confidence">
              <a:extLst>
                <a:ext uri="{FF2B5EF4-FFF2-40B4-BE49-F238E27FC236}">
                  <a16:creationId xmlns:a16="http://schemas.microsoft.com/office/drawing/2014/main" id="{CA5910CD-1F1A-1389-998B-0119F9A013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8740793" y="5083984"/>
              <a:ext cx="274320" cy="274320"/>
            </a:xfrm>
            <a:prstGeom prst="rect">
              <a:avLst/>
            </a:prstGeom>
            <a:grpFill/>
          </p:spPr>
        </p:pic>
      </p:grpSp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0"/>
            <a:ext cx="12192001" cy="888052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03" y="4101537"/>
            <a:ext cx="8446260" cy="935035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2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80735"/>
            <a:ext cx="12014381" cy="310883"/>
          </a:xfrm>
          <a:prstGeom prst="rect">
            <a:avLst/>
          </a:prstGeom>
        </p:spPr>
      </p:pic>
      <p:pic>
        <p:nvPicPr>
          <p:cNvPr id="4" name="Picture 3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BE9E2BAA-1AD6-194A-CF2B-0C54786F90B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149244" cy="8880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DA833B1-F697-F9AD-CD36-297B86C139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531" t="1757" r="377" b="1757"/>
          <a:stretch/>
        </p:blipFill>
        <p:spPr>
          <a:xfrm>
            <a:off x="-3" y="888051"/>
            <a:ext cx="12192003" cy="307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37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803190"/>
            <a:ext cx="11563351" cy="5227726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chemeClr val="accent6"/>
                </a:solidFill>
              </a:defRPr>
            </a:lvl1pPr>
            <a:lvl2pPr marL="683667" indent="-306910">
              <a:defRPr sz="2133">
                <a:solidFill>
                  <a:schemeClr val="accent6"/>
                </a:solidFill>
              </a:defRPr>
            </a:lvl2pPr>
            <a:lvl3pPr marL="1071007" indent="-306910">
              <a:defRPr sz="2000">
                <a:solidFill>
                  <a:schemeClr val="accent6"/>
                </a:solidFill>
              </a:defRPr>
            </a:lvl3pPr>
            <a:lvl4pPr marL="1447764" indent="-304792">
              <a:defRPr sz="1867">
                <a:solidFill>
                  <a:schemeClr val="accent6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177894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0" y="6591743"/>
            <a:ext cx="552451" cy="23728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4301AFB-5756-F961-96A5-889B6D90A5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9468" y="6588950"/>
            <a:ext cx="8046720" cy="24287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algn="ctr">
              <a:defRPr sz="1200" b="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Josh Helsper | PIP-II Couplers | TTC 2023 | WG4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0517E35-1ADA-D25D-21CA-DA7DDDC7C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400" y="6588950"/>
            <a:ext cx="1908884" cy="2413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7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581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797012"/>
            <a:ext cx="5587995" cy="5233904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chemeClr val="accent6"/>
                </a:solidFill>
              </a:defRPr>
            </a:lvl1pPr>
            <a:lvl2pPr marL="683667" indent="-306910">
              <a:defRPr sz="2133">
                <a:solidFill>
                  <a:schemeClr val="accent6"/>
                </a:solidFill>
              </a:defRPr>
            </a:lvl2pPr>
            <a:lvl3pPr marL="1071007" indent="-306910">
              <a:defRPr sz="2000">
                <a:solidFill>
                  <a:schemeClr val="accent6"/>
                </a:solidFill>
              </a:defRPr>
            </a:lvl3pPr>
            <a:lvl4pPr marL="1447764" indent="-304792">
              <a:defRPr sz="1867">
                <a:solidFill>
                  <a:schemeClr val="accent6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17789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616C54F-CD6E-29A8-B455-656D32A14A6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99200" y="797012"/>
            <a:ext cx="5587995" cy="52339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  <a:lvl2pPr marL="683667" indent="-306910">
              <a:defRPr sz="2133">
                <a:solidFill>
                  <a:srgbClr val="000000"/>
                </a:solidFill>
              </a:defRPr>
            </a:lvl2pPr>
            <a:lvl3pPr marL="1071007" indent="-306910">
              <a:defRPr sz="2000">
                <a:solidFill>
                  <a:srgbClr val="000000"/>
                </a:solidFill>
              </a:defRPr>
            </a:lvl3pPr>
            <a:lvl4pPr marL="1447764" indent="-304792">
              <a:defRPr sz="1867">
                <a:solidFill>
                  <a:srgbClr val="00000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000000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2820C53-06E6-2D19-1A9D-3DDFCF163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0" y="6591743"/>
            <a:ext cx="552451" cy="23728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BF6B8F7-8CB3-0BED-95E0-9F44182D00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9468" y="6588950"/>
            <a:ext cx="8046720" cy="24287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algn="ctr">
              <a:defRPr sz="1200" b="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Josh Helsper | PIP-II Couplers | TTC 2023 | WG4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58A2C-CBFA-DB9E-FF4A-0A0966B76C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0578" y="6588950"/>
            <a:ext cx="1902706" cy="2413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7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879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7BE71C3-E739-92F7-A535-AD1A53A38069}"/>
              </a:ext>
            </a:extLst>
          </p:cNvPr>
          <p:cNvSpPr/>
          <p:nvPr userDrawn="1"/>
        </p:nvSpPr>
        <p:spPr>
          <a:xfrm>
            <a:off x="1762760" y="2552121"/>
            <a:ext cx="8666480" cy="1178560"/>
          </a:xfrm>
          <a:prstGeom prst="round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853803"/>
            <a:ext cx="11582400" cy="575197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3C1D391-418C-B1D4-9AA2-EF5293532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0" y="6591743"/>
            <a:ext cx="552451" cy="23728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AB442D7-25A5-A336-6757-72F5CB195D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9468" y="6588950"/>
            <a:ext cx="8046720" cy="24287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algn="ctr">
              <a:defRPr sz="1200" b="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Josh Helsper | PIP-II Couplers | TTC 2023 | WG4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A4F71CF-14CE-3446-F0F8-CB924CDFC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0578" y="6588950"/>
            <a:ext cx="1902706" cy="2413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7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007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425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79468" y="6588950"/>
            <a:ext cx="8046720" cy="24287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algn="ctr">
              <a:defRPr sz="1200" b="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Josh Helsper | PIP-II Couplers | TTC 2023 | WG4</a:t>
            </a:r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0" y="6530123"/>
            <a:ext cx="10942320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0766" y="6346930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14776" y="6595128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7 Dec 2023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55066" y="6599143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2" descr="TTC2023 Meeting, Fermilab">
            <a:extLst>
              <a:ext uri="{FF2B5EF4-FFF2-40B4-BE49-F238E27FC236}">
                <a16:creationId xmlns:a16="http://schemas.microsoft.com/office/drawing/2014/main" id="{1AA566B4-88D2-B018-4822-EC723A577E6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" t="12271" r="32302" b="15517"/>
          <a:stretch/>
        </p:blipFill>
        <p:spPr bwMode="auto">
          <a:xfrm>
            <a:off x="10729116" y="37373"/>
            <a:ext cx="1256051" cy="71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730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73" r:id="rId2"/>
    <p:sldLayoutId id="2147484164" r:id="rId3"/>
    <p:sldLayoutId id="2147484174" r:id="rId4"/>
    <p:sldLayoutId id="2147484172" r:id="rId5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hyperlink" Target="https://www.linkedin.com/showcase/pip-ii/" TargetMode="External"/><Relationship Id="rId4" Type="http://schemas.openxmlformats.org/officeDocument/2006/relationships/hyperlink" Target="http://pip2.fnal.gov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13CB8C-0F3F-6356-12B2-C1C98F7BDC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5903" y="5290126"/>
            <a:ext cx="11332308" cy="1247725"/>
          </a:xfrm>
        </p:spPr>
        <p:txBody>
          <a:bodyPr/>
          <a:lstStyle/>
          <a:p>
            <a:r>
              <a:rPr lang="en-US" dirty="0"/>
              <a:t>J. Helsper </a:t>
            </a:r>
          </a:p>
          <a:p>
            <a:r>
              <a:rPr lang="en-US" dirty="0"/>
              <a:t>TESLA Technology Collaboration Meeting </a:t>
            </a:r>
          </a:p>
          <a:p>
            <a:r>
              <a:rPr lang="en-US" dirty="0"/>
              <a:t>5-8 December 2023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F60CA9-10D4-67B3-AF14-D84F555F05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5903" y="4062903"/>
            <a:ext cx="8446260" cy="1127286"/>
          </a:xfrm>
        </p:spPr>
        <p:txBody>
          <a:bodyPr/>
          <a:lstStyle/>
          <a:p>
            <a:r>
              <a:rPr lang="en-US" dirty="0"/>
              <a:t>PIP-II Couplers: Lessons Learned </a:t>
            </a:r>
          </a:p>
        </p:txBody>
      </p:sp>
    </p:spTree>
    <p:extLst>
      <p:ext uri="{BB962C8B-B14F-4D97-AF65-F5344CB8AC3E}">
        <p14:creationId xmlns:p14="http://schemas.microsoft.com/office/powerpoint/2010/main" val="80541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42C5A0D-91F9-D8BA-0621-875E0445E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803190"/>
            <a:ext cx="11887195" cy="5227726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ppSSR2 Ceramic Window CT Scans</a:t>
            </a:r>
          </a:p>
          <a:p>
            <a:pPr lvl="1"/>
            <a:r>
              <a:rPr lang="en-US" dirty="0"/>
              <a:t>Only ceramic with brazed copper sleeves (can NOT scan w/ flange) </a:t>
            </a:r>
          </a:p>
          <a:p>
            <a:pPr lvl="1"/>
            <a:r>
              <a:rPr lang="en-US" dirty="0"/>
              <a:t>Inner Braze: 20 microns resolution. Outer Braze: 71 microns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Dark spots are thought to be braze voids – attempts to confirm this were inconclusive</a:t>
            </a:r>
          </a:p>
          <a:p>
            <a:pPr marL="0" indent="0">
              <a:buNone/>
            </a:pPr>
            <a:r>
              <a:rPr lang="en-US" u="sng" dirty="0"/>
              <a:t>Production Plan</a:t>
            </a:r>
          </a:p>
          <a:p>
            <a:pPr lvl="1"/>
            <a:r>
              <a:rPr lang="en-US" dirty="0"/>
              <a:t>Build a database with a record for each coupler</a:t>
            </a:r>
          </a:p>
          <a:p>
            <a:pPr lvl="2"/>
            <a:r>
              <a:rPr lang="en-US" dirty="0"/>
              <a:t>Not planning to use as disqualification measure as of now </a:t>
            </a:r>
          </a:p>
          <a:p>
            <a:pPr lvl="2"/>
            <a:endParaRPr lang="en-US" dirty="0"/>
          </a:p>
          <a:p>
            <a:pPr marL="0" indent="0">
              <a:buNone/>
            </a:pPr>
            <a:r>
              <a:rPr lang="en-US" dirty="0"/>
              <a:t>Others: CT Scanning experience / comments on Ceramic Braze QC?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D6D11DD-6D49-3C04-3056-293C0F832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Computed Tomography Scanning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73BFC0-765B-48CC-F53A-2CF6E3E5A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10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37CF4-A1C5-C980-8B5B-D0017D7025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Josh Helsper | PIP-II Couplers | TTC 2023 | WG4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8458A-41FB-52C0-9DB8-0D5788B104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7 Dec 2023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A4B99D-A86E-DFE6-1660-445B66E661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55" t="41203" r="18765" b="9182"/>
          <a:stretch/>
        </p:blipFill>
        <p:spPr>
          <a:xfrm>
            <a:off x="9616148" y="1955855"/>
            <a:ext cx="1987928" cy="20022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A2997F-8E64-0BBF-4A64-2B7F2F453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650" y="2145317"/>
            <a:ext cx="6209544" cy="8152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04ACFB-740C-422C-1F6E-436162F8D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4115" y="2084660"/>
            <a:ext cx="1828327" cy="18734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8E6FB9A-F757-C852-2A26-B52EFD0345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353"/>
          <a:stretch/>
        </p:blipFill>
        <p:spPr>
          <a:xfrm>
            <a:off x="813650" y="3021396"/>
            <a:ext cx="6209545" cy="81520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6C2EE39-AF5F-F81E-A40E-7A8CDFBDA977}"/>
              </a:ext>
            </a:extLst>
          </p:cNvPr>
          <p:cNvSpPr txBox="1"/>
          <p:nvPr/>
        </p:nvSpPr>
        <p:spPr>
          <a:xfrm>
            <a:off x="-66116" y="2460111"/>
            <a:ext cx="9717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um</a:t>
            </a:r>
          </a:p>
          <a:p>
            <a:endParaRPr lang="en-US" dirty="0"/>
          </a:p>
          <a:p>
            <a:r>
              <a:rPr lang="en-US" dirty="0"/>
              <a:t>71 um</a:t>
            </a:r>
          </a:p>
        </p:txBody>
      </p:sp>
    </p:spTree>
    <p:extLst>
      <p:ext uri="{BB962C8B-B14F-4D97-AF65-F5344CB8AC3E}">
        <p14:creationId xmlns:p14="http://schemas.microsoft.com/office/powerpoint/2010/main" val="4222600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47E6F-9178-6A5E-DED2-A51DA7EC1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 Cathode Gauges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D15A76-DF95-F165-4F26-7A831E9E7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11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492C7-30EB-7A4B-9F38-672E401976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Josh Helsper | PIP-II Couplers | TTC 2023 | WG4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A7D21-ECFD-CB70-E545-818C59A86E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7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230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42C5A0D-91F9-D8BA-0621-875E0445E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 coupler has a Pfeiffer cold cathode gauge</a:t>
            </a:r>
          </a:p>
          <a:p>
            <a:pPr lvl="1"/>
            <a:r>
              <a:rPr lang="en-US" dirty="0"/>
              <a:t>Useful for Warm RF testing (vacuum spike – multipactor) </a:t>
            </a:r>
          </a:p>
          <a:p>
            <a:pPr lvl="1"/>
            <a:r>
              <a:rPr lang="en-US" dirty="0"/>
              <a:t>Thought to be useful for leak detection during Cryomodule operation </a:t>
            </a:r>
          </a:p>
          <a:p>
            <a:pPr marL="376757" lvl="1" indent="0">
              <a:buNone/>
            </a:pPr>
            <a:endParaRPr lang="en-US" dirty="0"/>
          </a:p>
          <a:p>
            <a:r>
              <a:rPr lang="en-US" dirty="0"/>
              <a:t>With CM string at in 1e-10 – 1e-9 range, after a few months, gauges went ‘offline’ and can not be woken up </a:t>
            </a:r>
          </a:p>
          <a:p>
            <a:pPr lvl="1"/>
            <a:r>
              <a:rPr lang="en-US" dirty="0"/>
              <a:t>Operating in CM insulating vacuum </a:t>
            </a:r>
          </a:p>
          <a:p>
            <a:pPr lvl="1"/>
            <a:r>
              <a:rPr lang="en-US" dirty="0"/>
              <a:t>Thoughts as to why? Current hypothesis is the Penning electron field ‘sputtered out’ </a:t>
            </a:r>
          </a:p>
          <a:p>
            <a:pPr lvl="1"/>
            <a:r>
              <a:rPr lang="en-US" dirty="0"/>
              <a:t>Anyone with similar experience? (failure / operating long term in e-10 / in insulating vac)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No activity noted during pHB650 testing </a:t>
            </a:r>
          </a:p>
          <a:p>
            <a:pPr marL="0" indent="0">
              <a:buNone/>
            </a:pPr>
            <a:r>
              <a:rPr lang="en-US" dirty="0"/>
              <a:t>Production Plans </a:t>
            </a:r>
          </a:p>
          <a:p>
            <a:r>
              <a:rPr lang="en-US" dirty="0"/>
              <a:t>Use of CCG in production string is under discussion </a:t>
            </a:r>
          </a:p>
          <a:p>
            <a:pPr lvl="1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D6D11DD-6D49-3C04-3056-293C0F832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 Cathode Gauges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73BFC0-765B-48CC-F53A-2CF6E3E5A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12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37CF4-A1C5-C980-8B5B-D0017D7025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Josh Helsper | PIP-II Couplers | TTC 2023 | WG4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8458A-41FB-52C0-9DB8-0D5788B104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7 Dec 2023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44554FC-582E-DA0F-94BD-DC7CBF7A4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426" y="0"/>
            <a:ext cx="337820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284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3C92D42-1025-0C3A-3998-487FE42FB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These topics were presented: </a:t>
            </a:r>
          </a:p>
          <a:p>
            <a:r>
              <a:rPr lang="en-US" dirty="0"/>
              <a:t>Coupler Design Overview </a:t>
            </a:r>
          </a:p>
          <a:p>
            <a:r>
              <a:rPr lang="en-US" dirty="0"/>
              <a:t>High Voltage Bias </a:t>
            </a:r>
          </a:p>
          <a:p>
            <a:r>
              <a:rPr lang="en-US" dirty="0"/>
              <a:t>Ti-N Coating </a:t>
            </a:r>
          </a:p>
          <a:p>
            <a:r>
              <a:rPr lang="en-US" dirty="0"/>
              <a:t>CT Scanning </a:t>
            </a:r>
          </a:p>
          <a:p>
            <a:r>
              <a:rPr lang="en-US" dirty="0"/>
              <a:t>Cold Cathode Gauges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30048E-3D76-E579-7779-CB7E63634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Slide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C65592-68B3-5278-D412-36B69F189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13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6AF4F-E293-2016-14FF-12D95607E3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Josh Helsper | PIP-II Couplers | TTC 2023 | WG4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001BA66-3377-5D89-B636-1609E7D86D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7 Dec 2023</a:t>
            </a:r>
          </a:p>
        </p:txBody>
      </p:sp>
    </p:spTree>
    <p:extLst>
      <p:ext uri="{BB962C8B-B14F-4D97-AF65-F5344CB8AC3E}">
        <p14:creationId xmlns:p14="http://schemas.microsoft.com/office/powerpoint/2010/main" val="2642084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ky, outdoor, road, way&#10;&#10;Description automatically generated">
            <a:extLst>
              <a:ext uri="{FF2B5EF4-FFF2-40B4-BE49-F238E27FC236}">
                <a16:creationId xmlns:a16="http://schemas.microsoft.com/office/drawing/2014/main" id="{68378CE0-F75C-2D00-E378-858BD7FBCD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3"/>
          <a:stretch/>
        </p:blipFill>
        <p:spPr>
          <a:xfrm>
            <a:off x="0" y="-5159114"/>
            <a:ext cx="12191101" cy="1201711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9212A51-0F6B-4708-9A34-78F224DDB024}"/>
              </a:ext>
            </a:extLst>
          </p:cNvPr>
          <p:cNvSpPr txBox="1">
            <a:spLocks/>
          </p:cNvSpPr>
          <p:nvPr/>
        </p:nvSpPr>
        <p:spPr>
          <a:xfrm>
            <a:off x="112385" y="0"/>
            <a:ext cx="10285370" cy="66002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4000" dirty="0">
                <a:solidFill>
                  <a:schemeClr val="bg1"/>
                </a:solidFill>
                <a:latin typeface="Telegraf UltraBold" pitchFamily="2" charset="77"/>
                <a:cs typeface="Helvetica" panose="020B0604020202020204" pitchFamily="34" charset="0"/>
              </a:rPr>
              <a:t>THE FUTURE OF FERMILAB</a:t>
            </a:r>
            <a:r>
              <a:rPr lang="en-US" sz="3200" dirty="0">
                <a:solidFill>
                  <a:schemeClr val="bg1"/>
                </a:solidFill>
                <a:latin typeface="Telegraf UltraBold" pitchFamily="2" charset="77"/>
                <a:cs typeface="Helvetica" panose="020B0604020202020204" pitchFamily="34" charset="0"/>
              </a:rPr>
              <a:t> </a:t>
            </a:r>
            <a:endParaRPr lang="en-US" sz="4000" dirty="0">
              <a:solidFill>
                <a:schemeClr val="bg1"/>
              </a:solidFill>
              <a:latin typeface="Telegraf UltraBold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19DF70-155B-F102-8574-68612E642F83}"/>
              </a:ext>
            </a:extLst>
          </p:cNvPr>
          <p:cNvSpPr txBox="1"/>
          <p:nvPr/>
        </p:nvSpPr>
        <p:spPr>
          <a:xfrm>
            <a:off x="250859" y="4828712"/>
            <a:ext cx="42810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elegraf UltraBold" pitchFamily="2" charset="77"/>
              </a:rPr>
              <a:t>Follow us:</a:t>
            </a:r>
          </a:p>
          <a:p>
            <a:endParaRPr lang="en-US" sz="2000" b="1" dirty="0">
              <a:solidFill>
                <a:schemeClr val="bg1"/>
              </a:solidFill>
              <a:latin typeface="Telegraf UltraBold" pitchFamily="2" charset="77"/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  <a:latin typeface="Helveti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http://pip2.fnal.gov/</a:t>
            </a:r>
            <a:endParaRPr lang="en-US" sz="2000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1000" dirty="0">
                <a:solidFill>
                  <a:schemeClr val="bg1"/>
                </a:solidFill>
                <a:latin typeface="Helvetica" pitchFamily="2" charset="0"/>
              </a:rPr>
              <a:t>	</a:t>
            </a:r>
          </a:p>
          <a:p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	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Helvetica" pitchFamily="2" charset="0"/>
                <a:hlinkClick r:id="rId5" tooltip="https://www.linkedin.com/showcase/pip-ii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/showcase/pip-ii/</a:t>
            </a:r>
            <a:endParaRPr lang="en-US" sz="2000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60FC706A-FF4C-355B-21E7-2045D0EFA6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056" y="5950664"/>
            <a:ext cx="274320" cy="27432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23DC7A3-8F75-F4AF-4374-69DBA382C7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056" y="5513297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9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dark&#10;&#10;Description automatically generated">
            <a:extLst>
              <a:ext uri="{FF2B5EF4-FFF2-40B4-BE49-F238E27FC236}">
                <a16:creationId xmlns:a16="http://schemas.microsoft.com/office/drawing/2014/main" id="{BB704280-ED69-A2BF-FB3E-AB51EB29F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535" y="733245"/>
            <a:ext cx="8166340" cy="6124755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45561302-90DD-7101-E221-6BA2C49B3F34}"/>
              </a:ext>
            </a:extLst>
          </p:cNvPr>
          <p:cNvSpPr txBox="1">
            <a:spLocks/>
          </p:cNvSpPr>
          <p:nvPr/>
        </p:nvSpPr>
        <p:spPr>
          <a:xfrm>
            <a:off x="304800" y="177894"/>
            <a:ext cx="11582400" cy="427877"/>
          </a:xfrm>
          <a:prstGeom prst="rect">
            <a:avLst/>
          </a:prstGeom>
        </p:spPr>
        <p:txBody>
          <a:bodyPr/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UV Dye Penetrant Checked Ceramic Window (thanks Sandry Wallon!) </a:t>
            </a:r>
          </a:p>
        </p:txBody>
      </p:sp>
    </p:spTree>
    <p:extLst>
      <p:ext uri="{BB962C8B-B14F-4D97-AF65-F5344CB8AC3E}">
        <p14:creationId xmlns:p14="http://schemas.microsoft.com/office/powerpoint/2010/main" val="2793960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B1A7A9-7063-3EE3-250C-6EBE8DE07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055" y="669840"/>
            <a:ext cx="5308595" cy="2621166"/>
          </a:xfrm>
          <a:ln>
            <a:solidFill>
              <a:srgbClr val="00000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 Ti-N Coating</a:t>
            </a:r>
          </a:p>
          <a:p>
            <a:r>
              <a:rPr lang="en-US" sz="2000" dirty="0"/>
              <a:t>Notes  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u="sng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158E14-E1CC-B81D-6CA0-F46375B9D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(speaker will take notes)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9B711-CF6D-9348-A885-58D747871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16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61F7B-AA5F-A0A4-530A-51114C873A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Josh Helsper | PIP-II Couplers | TTC 2023 | WG4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917450F-8032-8B28-8BC9-611DAECF26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7 Dec 2023</a:t>
            </a:r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C9B741B-D25A-219D-192D-DCDFEB6EA8DE}"/>
              </a:ext>
            </a:extLst>
          </p:cNvPr>
          <p:cNvSpPr txBox="1">
            <a:spLocks/>
          </p:cNvSpPr>
          <p:nvPr/>
        </p:nvSpPr>
        <p:spPr>
          <a:xfrm>
            <a:off x="6235700" y="669840"/>
            <a:ext cx="5308595" cy="2623959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lIns="0" tIns="0" rIns="0" bIns="0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accent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chemeClr val="accent6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accent6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chemeClr val="accent6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chemeClr val="accent6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dirty="0"/>
              <a:t> High Voltage Bias</a:t>
            </a:r>
          </a:p>
          <a:p>
            <a:r>
              <a:rPr lang="en-US" sz="1800" dirty="0"/>
              <a:t>Notes  </a:t>
            </a:r>
          </a:p>
          <a:p>
            <a:endParaRPr lang="en-US" u="sng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C5B1F5E7-8F41-1ED1-691F-A1DFFBA36461}"/>
              </a:ext>
            </a:extLst>
          </p:cNvPr>
          <p:cNvSpPr txBox="1">
            <a:spLocks/>
          </p:cNvSpPr>
          <p:nvPr/>
        </p:nvSpPr>
        <p:spPr>
          <a:xfrm>
            <a:off x="273054" y="3627999"/>
            <a:ext cx="5308595" cy="2626751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lIns="0" tIns="0" rIns="0" bIns="0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accent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chemeClr val="accent6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accent6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chemeClr val="accent6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chemeClr val="accent6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dirty="0"/>
              <a:t> CT Scanning</a:t>
            </a:r>
          </a:p>
          <a:p>
            <a:r>
              <a:rPr lang="en-US" sz="1800" dirty="0"/>
              <a:t>Notes </a:t>
            </a:r>
          </a:p>
          <a:p>
            <a:endParaRPr lang="en-US" u="sng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E56817EA-38BC-37DB-775C-4E98C52993CA}"/>
              </a:ext>
            </a:extLst>
          </p:cNvPr>
          <p:cNvSpPr txBox="1">
            <a:spLocks/>
          </p:cNvSpPr>
          <p:nvPr/>
        </p:nvSpPr>
        <p:spPr>
          <a:xfrm>
            <a:off x="6235700" y="3627999"/>
            <a:ext cx="5308595" cy="2626751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lIns="0" tIns="0" rIns="0" bIns="0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accent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chemeClr val="accent6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accent6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chemeClr val="accent6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chemeClr val="accent6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dirty="0"/>
              <a:t>Cold Cathode Gauges </a:t>
            </a:r>
          </a:p>
          <a:p>
            <a:r>
              <a:rPr lang="en-US" sz="1800" dirty="0"/>
              <a:t>Notes 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62606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3C92D42-1025-0C3A-3998-487FE42FB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Coupler Design Overview </a:t>
            </a:r>
          </a:p>
          <a:p>
            <a:r>
              <a:rPr lang="en-US" dirty="0"/>
              <a:t>High Voltage Bias </a:t>
            </a:r>
          </a:p>
          <a:p>
            <a:r>
              <a:rPr lang="en-US" dirty="0"/>
              <a:t>Ti-N Coating </a:t>
            </a:r>
          </a:p>
          <a:p>
            <a:r>
              <a:rPr lang="en-US" dirty="0"/>
              <a:t>CT Scanning </a:t>
            </a:r>
          </a:p>
          <a:p>
            <a:r>
              <a:rPr lang="en-US" dirty="0"/>
              <a:t>Cold Cathode Gauges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30048E-3D76-E579-7779-CB7E63634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C65592-68B3-5278-D412-36B69F189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6AF4F-E293-2016-14FF-12D95607E3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Josh Helsper | PIP-II Couplers | TTC 2023 | WG4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001BA66-3377-5D89-B636-1609E7D86D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7 Dec 2023</a:t>
            </a:r>
          </a:p>
        </p:txBody>
      </p:sp>
    </p:spTree>
    <p:extLst>
      <p:ext uri="{BB962C8B-B14F-4D97-AF65-F5344CB8AC3E}">
        <p14:creationId xmlns:p14="http://schemas.microsoft.com/office/powerpoint/2010/main" val="3513405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F37118-06A0-B459-C597-15125374D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Overview (verbal description)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9CBD02-85A7-9A13-9396-7C04FF7D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03D4F-DF80-1D04-49C1-059DC2C0A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Josh Helsper | PIP-II Couplers | TTC 2023 | WG4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9D51FB1-60E4-EE3B-13AF-4EA5DC5339F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7 Dec 2023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899BD2-6D8D-F30C-9C28-216780F6F63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93950" y="-16594"/>
            <a:ext cx="8362950" cy="32672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7FD292-E83F-3144-BCEA-65E29508BAC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1750" y="2866331"/>
            <a:ext cx="9103888" cy="3572569"/>
          </a:xfrm>
          <a:prstGeom prst="rect">
            <a:avLst/>
          </a:prstGeom>
        </p:spPr>
      </p:pic>
      <p:sp>
        <p:nvSpPr>
          <p:cNvPr id="15" name="Title 2">
            <a:extLst>
              <a:ext uri="{FF2B5EF4-FFF2-40B4-BE49-F238E27FC236}">
                <a16:creationId xmlns:a16="http://schemas.microsoft.com/office/drawing/2014/main" id="{1BACF408-DD9D-2AE8-69E1-158D8B3CF68B}"/>
              </a:ext>
            </a:extLst>
          </p:cNvPr>
          <p:cNvSpPr txBox="1">
            <a:spLocks/>
          </p:cNvSpPr>
          <p:nvPr/>
        </p:nvSpPr>
        <p:spPr>
          <a:xfrm>
            <a:off x="581025" y="1227111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b="0" dirty="0"/>
              <a:t>325 MHz</a:t>
            </a: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80228B9D-030E-921E-E8AA-8A4DFD75BC42}"/>
              </a:ext>
            </a:extLst>
          </p:cNvPr>
          <p:cNvSpPr txBox="1">
            <a:spLocks/>
          </p:cNvSpPr>
          <p:nvPr/>
        </p:nvSpPr>
        <p:spPr>
          <a:xfrm>
            <a:off x="581025" y="4340466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b="0" dirty="0"/>
              <a:t>650 MHz</a:t>
            </a:r>
          </a:p>
        </p:txBody>
      </p:sp>
    </p:spTree>
    <p:extLst>
      <p:ext uri="{BB962C8B-B14F-4D97-AF65-F5344CB8AC3E}">
        <p14:creationId xmlns:p14="http://schemas.microsoft.com/office/powerpoint/2010/main" val="148772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2C945B-E3AD-DB6F-923D-6C7D970FB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Couplers As-Built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D221D-9354-A5B2-7EC4-C460DE4B1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BBBD6-B462-EAF1-50B8-5A4F6236F7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Josh Helsper | PIP-II Couplers | TTC 2023 | WG4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03CD7FA-F843-8841-D3EE-917DB45BDB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7 Dec 2023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F05C84-4240-0155-3A88-1C77D9B174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34" t="18889" r="18541" b="32685"/>
          <a:stretch/>
        </p:blipFill>
        <p:spPr>
          <a:xfrm>
            <a:off x="171299" y="1333985"/>
            <a:ext cx="5684233" cy="3711428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B43BA4A3-77A4-E053-FF36-BC865B918FDD}"/>
              </a:ext>
            </a:extLst>
          </p:cNvPr>
          <p:cNvSpPr txBox="1">
            <a:spLocks/>
          </p:cNvSpPr>
          <p:nvPr/>
        </p:nvSpPr>
        <p:spPr>
          <a:xfrm>
            <a:off x="6199762" y="5631982"/>
            <a:ext cx="5907932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b="0" dirty="0"/>
              <a:t>325 MHz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1832F20-55F8-27D9-C390-B25756717DAA}"/>
              </a:ext>
            </a:extLst>
          </p:cNvPr>
          <p:cNvSpPr txBox="1">
            <a:spLocks/>
          </p:cNvSpPr>
          <p:nvPr/>
        </p:nvSpPr>
        <p:spPr>
          <a:xfrm>
            <a:off x="79258" y="5631983"/>
            <a:ext cx="5907932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b="0" dirty="0"/>
              <a:t>650 MHz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1ACC6D4F-9993-02A9-2856-1298A8EBC0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0082" r="16952"/>
          <a:stretch/>
        </p:blipFill>
        <p:spPr>
          <a:xfrm>
            <a:off x="9961123" y="1060566"/>
            <a:ext cx="2059578" cy="4344229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0CA1A9-FC11-32E5-0B34-6B4BC8DCDA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30" t="13050" r="13404" b="9219"/>
          <a:stretch/>
        </p:blipFill>
        <p:spPr>
          <a:xfrm>
            <a:off x="6257539" y="1913772"/>
            <a:ext cx="3535965" cy="253405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32DACB9-6627-0B23-21A3-BD5EDD8CD2AC}"/>
              </a:ext>
            </a:extLst>
          </p:cNvPr>
          <p:cNvSpPr/>
          <p:nvPr/>
        </p:nvSpPr>
        <p:spPr>
          <a:xfrm>
            <a:off x="6199762" y="971047"/>
            <a:ext cx="5907932" cy="4573376"/>
          </a:xfrm>
          <a:prstGeom prst="rect">
            <a:avLst/>
          </a:prstGeom>
          <a:noFill/>
          <a:ln w="28575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42F4E19-5B43-8E31-D5A0-9513498BA0DB}"/>
              </a:ext>
            </a:extLst>
          </p:cNvPr>
          <p:cNvSpPr/>
          <p:nvPr/>
        </p:nvSpPr>
        <p:spPr>
          <a:xfrm>
            <a:off x="79258" y="971047"/>
            <a:ext cx="5907932" cy="4573376"/>
          </a:xfrm>
          <a:prstGeom prst="rect">
            <a:avLst/>
          </a:prstGeom>
          <a:noFill/>
          <a:ln w="28575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67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47E6F-9178-6A5E-DED2-A51DA7EC1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Voltage Bias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D15A76-DF95-F165-4F26-7A831E9E7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492C7-30EB-7A4B-9F38-672E401976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Josh Helsper | PIP-II Couplers | TTC 2023 | WG4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A7D21-ECFD-CB70-E545-818C59A86E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7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362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42C5A0D-91F9-D8BA-0621-875E0445E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High Voltage Bias </a:t>
            </a:r>
            <a:r>
              <a:rPr lang="en-US" dirty="0"/>
              <a:t>(4.5 kV 650 MHz, 3.7 kV 325 MHz) is </a:t>
            </a:r>
            <a:r>
              <a:rPr lang="en-US" u="sng" dirty="0"/>
              <a:t>ALWAYS</a:t>
            </a:r>
            <a:r>
              <a:rPr lang="en-US" dirty="0"/>
              <a:t> used </a:t>
            </a:r>
          </a:p>
          <a:p>
            <a:pPr lvl="1"/>
            <a:r>
              <a:rPr lang="en-US" dirty="0"/>
              <a:t>Warm RF testing + Cryomodule operation 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u="sng" dirty="0"/>
              <a:t>Warm RF Testing </a:t>
            </a:r>
          </a:p>
          <a:p>
            <a:pPr lvl="1"/>
            <a:r>
              <a:rPr lang="en-US" dirty="0"/>
              <a:t>Simulations show the HV should be enough to suppress fully, but RF Conditioning is still needed for high power levels </a:t>
            </a:r>
          </a:p>
          <a:p>
            <a:pPr lvl="1"/>
            <a:r>
              <a:rPr lang="en-US" dirty="0"/>
              <a:t>650MHz conditioned to 50 kW CW, 325 MHz conditioned to 12 kW CW </a:t>
            </a:r>
          </a:p>
          <a:p>
            <a:pPr lvl="1"/>
            <a:r>
              <a:rPr lang="en-US" dirty="0"/>
              <a:t>No MP after conditioning 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u="sng" dirty="0"/>
              <a:t>Cryomodule Operations </a:t>
            </a:r>
          </a:p>
          <a:p>
            <a:pPr lvl="1"/>
            <a:r>
              <a:rPr lang="en-US" dirty="0"/>
              <a:t>1 ms response time for interruption of HV Bias to RF power OFF </a:t>
            </a:r>
          </a:p>
          <a:p>
            <a:pPr lvl="1"/>
            <a:r>
              <a:rPr lang="en-US" dirty="0"/>
              <a:t>No MP detected during pHB650 CM Testing (38 kW CW)</a:t>
            </a:r>
          </a:p>
          <a:p>
            <a:pPr lvl="1"/>
            <a:r>
              <a:rPr lang="en-US" dirty="0"/>
              <a:t>Minimal if any RF conditioning was needed for couplers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D6D11DD-6D49-3C04-3056-293C0F832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Voltage Bias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73BFC0-765B-48CC-F53A-2CF6E3E5A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37CF4-A1C5-C980-8B5B-D0017D7025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Josh Helsper | PIP-II Couplers | TTC 2023 | WG4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8458A-41FB-52C0-9DB8-0D5788B104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7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559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47E6F-9178-6A5E-DED2-A51DA7EC1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Ti-N Coating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D15A76-DF95-F165-4F26-7A831E9E7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492C7-30EB-7A4B-9F38-672E401976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Josh Helsper | PIP-II Couplers | TTC 2023 | WG4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A7D21-ECFD-CB70-E545-818C59A86E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7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113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42C5A0D-91F9-D8BA-0621-875E0445E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325 MHz Results: </a:t>
            </a:r>
          </a:p>
          <a:p>
            <a:pPr lvl="1"/>
            <a:r>
              <a:rPr lang="en-US" dirty="0"/>
              <a:t>Ti-N Coating made no significant improvement for coupler conditioning or Multipacting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650 MHz Results: </a:t>
            </a:r>
          </a:p>
          <a:p>
            <a:pPr lvl="1"/>
            <a:r>
              <a:rPr lang="en-US" dirty="0"/>
              <a:t>Pending warm RF test of 2x Ti-N Couplers </a:t>
            </a:r>
          </a:p>
          <a:p>
            <a:pPr lvl="1"/>
            <a:r>
              <a:rPr lang="en-US" dirty="0"/>
              <a:t>Performed cold test on LB650 cavity up to 30 kW with HV Bias </a:t>
            </a:r>
          </a:p>
          <a:p>
            <a:pPr lvl="2"/>
            <a:r>
              <a:rPr lang="en-US" dirty="0"/>
              <a:t>Performed tests on losing HV Bias when operating at full power </a:t>
            </a:r>
          </a:p>
          <a:p>
            <a:pPr lvl="2"/>
            <a:r>
              <a:rPr lang="en-US" dirty="0"/>
              <a:t>No problems with stored energy in cavity creating Multipacting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Production Coupler Plan </a:t>
            </a:r>
          </a:p>
          <a:p>
            <a:pPr lvl="1"/>
            <a:r>
              <a:rPr lang="en-US" dirty="0"/>
              <a:t>Ti-N coating is </a:t>
            </a:r>
            <a:r>
              <a:rPr lang="en-US" u="sng" dirty="0"/>
              <a:t>not</a:t>
            </a:r>
            <a:r>
              <a:rPr lang="en-US" dirty="0"/>
              <a:t> planned for use on PIP-II production couplers; only HV Bias </a:t>
            </a:r>
          </a:p>
          <a:p>
            <a:pPr lvl="1"/>
            <a:r>
              <a:rPr lang="en-US" dirty="0"/>
              <a:t>Subject to change if new results from 650 MHz tests; option open for coating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D6D11DD-6D49-3C04-3056-293C0F832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Ti-N Coating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73BFC0-765B-48CC-F53A-2CF6E3E5A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37CF4-A1C5-C980-8B5B-D0017D7025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Josh Helsper | PIP-II Couplers | TTC 2023 | WG4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8458A-41FB-52C0-9DB8-0D5788B104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7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152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47E6F-9178-6A5E-DED2-A51DA7EC1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 Scanning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D15A76-DF95-F165-4F26-7A831E9E7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492C7-30EB-7A4B-9F38-672E401976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Josh Helsper | PIP-II Couplers | TTC 2023 | WG4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A7D21-ECFD-CB70-E545-818C59A86E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7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436238"/>
      </p:ext>
    </p:extLst>
  </p:cSld>
  <p:clrMapOvr>
    <a:masterClrMapping/>
  </p:clrMapOvr>
</p:sld>
</file>

<file path=ppt/theme/theme1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9E587B9C833844AE49B4AB80B1AF43" ma:contentTypeVersion="22" ma:contentTypeDescription="Create a new document." ma:contentTypeScope="" ma:versionID="c3a8b390cb97f8088b365b8f47a76e0b">
  <xsd:schema xmlns:xsd="http://www.w3.org/2001/XMLSchema" xmlns:xs="http://www.w3.org/2001/XMLSchema" xmlns:p="http://schemas.microsoft.com/office/2006/metadata/properties" xmlns:ns1="http://schemas.microsoft.com/sharepoint/v3" xmlns:ns2="92485e06-9da7-46fa-9080-79815be1dff2" xmlns:ns3="6af097bf-c6cc-4829-adcd-4351e0b3f2c1" targetNamespace="http://schemas.microsoft.com/office/2006/metadata/properties" ma:root="true" ma:fieldsID="98a63ad65fbc546ce481a153cf369e39" ns1:_="" ns2:_="" ns3:_="">
    <xsd:import namespace="http://schemas.microsoft.com/sharepoint/v3"/>
    <xsd:import namespace="92485e06-9da7-46fa-9080-79815be1dff2"/>
    <xsd:import namespace="6af097bf-c6cc-4829-adcd-4351e0b3f2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Topic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LengthInSeconds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485e06-9da7-46fa-9080-79815be1df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Topics" ma:index="16" nillable="true" ma:displayName="Topics" ma:description="Meeting discussion topics" ma:internalName="Topics">
      <xsd:simpleType>
        <xsd:restriction base="dms:Note">
          <xsd:maxLength value="255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2ca68d6-c86e-4960-a0df-15f27d65cd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7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f097bf-c6cc-4829-adcd-4351e0b3f2c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12cdc2a-447d-465a-93b4-8783a73d580f}" ma:internalName="TaxCatchAll" ma:showField="CatchAllData" ma:web="6af097bf-c6cc-4829-adcd-4351e0b3f2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opics xmlns="92485e06-9da7-46fa-9080-79815be1dff2" xsi:nil="true"/>
    <_ip_UnifiedCompliancePolicyProperties xmlns="http://schemas.microsoft.com/sharepoint/v3" xsi:nil="true"/>
    <lcf76f155ced4ddcb4097134ff3c332f xmlns="92485e06-9da7-46fa-9080-79815be1dff2">
      <Terms xmlns="http://schemas.microsoft.com/office/infopath/2007/PartnerControls"/>
    </lcf76f155ced4ddcb4097134ff3c332f>
    <TaxCatchAll xmlns="6af097bf-c6cc-4829-adcd-4351e0b3f2c1" xsi:nil="true"/>
    <SharedWithUsers xmlns="6af097bf-c6cc-4829-adcd-4351e0b3f2c1">
      <UserInfo>
        <DisplayName>Mattia Parise</DisplayName>
        <AccountId>31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D7558E7-7C31-484D-ABCD-F533DCE654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2485e06-9da7-46fa-9080-79815be1dff2"/>
    <ds:schemaRef ds:uri="6af097bf-c6cc-4829-adcd-4351e0b3f2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E1F245F-DB62-428D-A566-B113377E9116}">
  <ds:schemaRefs>
    <ds:schemaRef ds:uri="http://purl.org/dc/dcmitype/"/>
    <ds:schemaRef ds:uri="bd67544a-4fdc-43d0-a9af-82cf53222c38"/>
    <ds:schemaRef ds:uri="http://schemas.microsoft.com/office/infopath/2007/PartnerControls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5c9f3ab6-242c-461d-a351-c910a751d111"/>
    <ds:schemaRef ds:uri="http://schemas.microsoft.com/office/2006/metadata/properties"/>
    <ds:schemaRef ds:uri="http://www.w3.org/XML/1998/namespace"/>
    <ds:schemaRef ds:uri="http://schemas.microsoft.com/sharepoint/v3"/>
    <ds:schemaRef ds:uri="92485e06-9da7-46fa-9080-79815be1dff2"/>
    <ds:schemaRef ds:uri="6af097bf-c6cc-4829-adcd-4351e0b3f2c1"/>
  </ds:schemaRefs>
</ds:datastoreItem>
</file>

<file path=customXml/itemProps3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63615</TotalTime>
  <Words>715</Words>
  <Application>Microsoft Office PowerPoint</Application>
  <PresentationFormat>Widescreen</PresentationFormat>
  <Paragraphs>142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Helvetica</vt:lpstr>
      <vt:lpstr>Telegraf UltraBold</vt:lpstr>
      <vt:lpstr>2_Fermilab_PPT_090915</vt:lpstr>
      <vt:lpstr>PowerPoint Presentation</vt:lpstr>
      <vt:lpstr>Outline</vt:lpstr>
      <vt:lpstr>Design Overview (verbal description) </vt:lpstr>
      <vt:lpstr>Couplers As-Built </vt:lpstr>
      <vt:lpstr>High Voltage Bias </vt:lpstr>
      <vt:lpstr>High Voltage Bias </vt:lpstr>
      <vt:lpstr>Ti-N Coating </vt:lpstr>
      <vt:lpstr>Ti-N Coating </vt:lpstr>
      <vt:lpstr>CT Scanning</vt:lpstr>
      <vt:lpstr>Computed Tomography Scanning </vt:lpstr>
      <vt:lpstr>Cold Cathode Gauges </vt:lpstr>
      <vt:lpstr>Cold Cathode Gauges </vt:lpstr>
      <vt:lpstr>Final Slide </vt:lpstr>
      <vt:lpstr>PowerPoint Presentation</vt:lpstr>
      <vt:lpstr>PowerPoint Presentation</vt:lpstr>
      <vt:lpstr>Discussion (speaker will take notes)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Josh Helsper</cp:lastModifiedBy>
  <cp:revision>1604</cp:revision>
  <cp:lastPrinted>2020-01-24T20:57:46Z</cp:lastPrinted>
  <dcterms:created xsi:type="dcterms:W3CDTF">2019-12-16T19:54:36Z</dcterms:created>
  <dcterms:modified xsi:type="dcterms:W3CDTF">2023-12-06T23:09:28Z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0x0101006C9E587B9C833844AE49B4AB80B1AF43</vt:lpwstr>
  </property>
  <property fmtid="{D5CDD505-2E9C-101B-9397-08002B2CF9AE}" pid="3" name="MediaServiceImageTags">
    <vt:lpwstr/>
  </property>
</Properties>
</file>