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53" r:id="rId4"/>
  </p:sldMasterIdLst>
  <p:notesMasterIdLst>
    <p:notesMasterId r:id="rId6"/>
  </p:notesMasterIdLst>
  <p:handoutMasterIdLst>
    <p:handoutMasterId r:id="rId26"/>
  </p:handoutMasterIdLst>
  <p:sldIdLst>
    <p:sldId id="259" r:id="rId5"/>
    <p:sldId id="577" r:id="rId7"/>
    <p:sldId id="478" r:id="rId8"/>
    <p:sldId id="578" r:id="rId9"/>
    <p:sldId id="557" r:id="rId10"/>
    <p:sldId id="579" r:id="rId11"/>
    <p:sldId id="514" r:id="rId12"/>
    <p:sldId id="595" r:id="rId13"/>
    <p:sldId id="517" r:id="rId14"/>
    <p:sldId id="518" r:id="rId15"/>
    <p:sldId id="502" r:id="rId16"/>
    <p:sldId id="507" r:id="rId17"/>
    <p:sldId id="531" r:id="rId18"/>
    <p:sldId id="608" r:id="rId19"/>
    <p:sldId id="580" r:id="rId20"/>
    <p:sldId id="511" r:id="rId21"/>
    <p:sldId id="512" r:id="rId22"/>
    <p:sldId id="574" r:id="rId23"/>
    <p:sldId id="581" r:id="rId24"/>
    <p:sldId id="572" r:id="rId25"/>
  </p:sldIdLst>
  <p:sldSz cx="9144000" cy="6858000" type="screen4x3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4" userDrawn="1">
          <p15:clr>
            <a:srgbClr val="A4A3A4"/>
          </p15:clr>
        </p15:guide>
        <p15:guide id="2" pos="3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li" initials="z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96E6"/>
    <a:srgbClr val="0C3388"/>
    <a:srgbClr val="FFC000"/>
    <a:srgbClr val="D8E4BC"/>
    <a:srgbClr val="083388"/>
    <a:srgbClr val="E94520"/>
    <a:srgbClr val="0F1423"/>
    <a:srgbClr val="F1F0EF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6" autoAdjust="0"/>
    <p:restoredTop sz="78148" autoAdjust="0"/>
  </p:normalViewPr>
  <p:slideViewPr>
    <p:cSldViewPr snapToGrid="0" showGuides="1">
      <p:cViewPr varScale="1">
        <p:scale>
          <a:sx n="80" d="100"/>
          <a:sy n="80" d="100"/>
        </p:scale>
        <p:origin x="1908" y="96"/>
      </p:cViewPr>
      <p:guideLst>
        <p:guide orient="horz" pos="494"/>
        <p:guide pos="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174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传动比</a:t>
            </a:r>
            <a:r>
              <a:rPr lang="en-US" altLang="zh-CN"/>
              <a:t> </a:t>
            </a:r>
            <a:r>
              <a:rPr lang="zh-CN" altLang="en-US"/>
              <a:t>腔走</a:t>
            </a:r>
            <a:r>
              <a:rPr lang="en-US" altLang="zh-CN"/>
              <a:t>1mm</a:t>
            </a:r>
            <a:r>
              <a:rPr lang="zh-CN" altLang="en-US"/>
              <a:t>，电机需要走</a:t>
            </a:r>
            <a:r>
              <a:rPr lang="en-US" altLang="zh-CN"/>
              <a:t>20mm</a:t>
            </a:r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过零点是因为两个方向，原点</a:t>
            </a:r>
            <a:r>
              <a:rPr lang="en-US" altLang="zh-CN" dirty="0"/>
              <a:t>1.3GHz</a:t>
            </a:r>
            <a:r>
              <a:rPr lang="zh-CN" altLang="en-US" dirty="0"/>
              <a:t>附件找一个状态定义为原点，腔处于压缩状态。电机松开，腔腔频变大；电机压缩，腔频变小，但是只测试到压缩</a:t>
            </a:r>
            <a:r>
              <a:rPr lang="en-US" altLang="zh-CN" dirty="0"/>
              <a:t>50kHz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低温大约是常温行程范围的</a:t>
            </a:r>
            <a:r>
              <a:rPr lang="en-US" altLang="zh-CN" dirty="0"/>
              <a:t>1/10</a:t>
            </a:r>
            <a:r>
              <a:rPr lang="zh-CN" altLang="en-US" dirty="0"/>
              <a:t>，所以低温下</a:t>
            </a:r>
            <a:r>
              <a:rPr lang="en-US" altLang="zh-CN" dirty="0"/>
              <a:t>4mm</a:t>
            </a:r>
            <a:r>
              <a:rPr lang="zh-CN" altLang="en-US" dirty="0"/>
              <a:t>，满足设计指标</a:t>
            </a:r>
            <a:endParaRPr lang="en-US" altLang="zh-CN" dirty="0"/>
          </a:p>
          <a:p>
            <a:r>
              <a:rPr lang="zh-CN" altLang="en-US" dirty="0"/>
              <a:t>降温后</a:t>
            </a:r>
            <a:r>
              <a:rPr lang="en-US" altLang="zh-CN" dirty="0"/>
              <a:t>Piezo</a:t>
            </a:r>
            <a:r>
              <a:rPr lang="zh-CN" altLang="en-US" dirty="0"/>
              <a:t>调谐范围也达标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然后是叶片优化过程。 初步设计有24组叶片组，每组包括4片叶片。 叶片组在圆周上均匀分布。首先，在Pizeo的上方和下方分别添加一组叶片组，以增加该点的刚度。 方案a和方案b之间的区别是每组1或2个叶片。 其次，靠近步进电机的每组叶片数量从 4 个增加到 6 个。图中蓝色的是新添加的叶片。 结果，叶片总数从96个增加到120个，并且叶片分布也不均匀。 此外，叶片的厚度也增加，以增加调谐器的刚度。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在确保调谐范围符合规格的前提下，第一提高慢调音器刚度以保护腔体免受颤噪效应的影响；第二减小快调谐圆周行程差，使快调器的行程在同轴更加均匀；最后减小调谐器的最大应力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慢调谐刚度：越大越好，根据仿真结果，刚度大可以减小超导腔受到麦克风效应的影响，更加稳定</a:t>
            </a:r>
            <a:endParaRPr lang="zh-CN" altLang="en-US"/>
          </a:p>
          <a:p>
            <a:r>
              <a:rPr lang="zh-CN" altLang="en-US"/>
              <a:t>快调谐调谐行程差：</a:t>
            </a:r>
            <a:r>
              <a:rPr lang="en-US" altLang="zh-CN"/>
              <a:t>Piezo</a:t>
            </a:r>
            <a:r>
              <a:rPr lang="zh-CN" altLang="en-US"/>
              <a:t>附近的环受到的力更大，所以形变量会比平均要大。单独增加</a:t>
            </a:r>
            <a:r>
              <a:rPr lang="en-US" altLang="zh-CN"/>
              <a:t>piezo</a:t>
            </a:r>
            <a:r>
              <a:rPr lang="zh-CN" altLang="en-US"/>
              <a:t>旁边的叶片数量，可以减小行程差，让整个环上的快调谐行程更加均匀</a:t>
            </a:r>
            <a:endParaRPr lang="zh-CN" altLang="en-US"/>
          </a:p>
          <a:p>
            <a:r>
              <a:rPr lang="zh-CN" altLang="en-US"/>
              <a:t>电机受的轴向力：小一些更好，但是只要不超过最大值就可以</a:t>
            </a:r>
            <a:endParaRPr lang="zh-CN" altLang="en-US"/>
          </a:p>
          <a:p>
            <a:r>
              <a:rPr lang="zh-CN" altLang="en-US"/>
              <a:t>最大应力：减小调谐器最大应力可以增大调谐范围</a:t>
            </a:r>
            <a:endParaRPr lang="zh-CN" altLang="en-US"/>
          </a:p>
          <a:p>
            <a:r>
              <a:rPr lang="zh-CN" altLang="en-US"/>
              <a:t>所有的仿真都是常温下，因为低温的材料随温度变化的物性参数缺失，我门有的数据大概是有三四个温度数据，然后在仿真软件里它自动拟合的，所以计算不准确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慢调谐效率不变是因为取决于氦槽或其他结构，不取决于调谐器本身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目前仅在零件加工阶段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28254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结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隔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 descr="7b0a20202020227461726765744d6f64756c65223a20226b6f6e6c696e65666f6e7473220a7d0a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0753" y="164461"/>
            <a:ext cx="7754303" cy="61976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2200" b="1" u="none" strike="noStrike" kern="1200" cap="none" spc="100" normalizeH="0">
                <a:solidFill>
                  <a:schemeClr val="accent6">
                    <a:lumMod val="50000"/>
                  </a:schemeClr>
                </a:solidFill>
                <a:uFillTx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 descr="7b0a20202020227461726765744d6f64756c65223a20226b6f6e6c696e65666f6e7473220a7d0a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0753" y="164461"/>
            <a:ext cx="7754303" cy="61976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2200" b="1" u="none" strike="noStrike" kern="1200" cap="none" spc="0" normalizeH="0" baseline="0">
                <a:solidFill>
                  <a:schemeClr val="accent6">
                    <a:lumMod val="50000"/>
                  </a:schemeClr>
                </a:solidFill>
                <a:uFillTx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tags" Target="../tags/ta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科研综合楼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27917"/>
          <a:stretch>
            <a:fillRect/>
          </a:stretch>
        </p:blipFill>
        <p:spPr bwMode="auto">
          <a:xfrm>
            <a:off x="0" y="0"/>
            <a:ext cx="53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762000" y="533400"/>
            <a:ext cx="5344002" cy="6324600"/>
          </a:xfrm>
          <a:prstGeom prst="rect">
            <a:avLst/>
          </a:prstGeom>
          <a:solidFill>
            <a:srgbClr val="AAB5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623200954458276"/>
          <p:cNvPicPr>
            <a:picLocks noChangeAspect="1"/>
          </p:cNvPicPr>
          <p:nvPr userDrawn="1"/>
        </p:nvPicPr>
        <p:blipFill>
          <a:blip r:embed="rId3"/>
          <a:srcRect r="69548"/>
          <a:stretch>
            <a:fillRect/>
          </a:stretch>
        </p:blipFill>
        <p:spPr>
          <a:xfrm>
            <a:off x="8223003" y="137698"/>
            <a:ext cx="859155" cy="579755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02692" y="213293"/>
            <a:ext cx="118586" cy="540385"/>
          </a:xfrm>
          <a:prstGeom prst="rect">
            <a:avLst/>
          </a:prstGeom>
          <a:solidFill>
            <a:srgbClr val="0C3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0"/>
          </a:p>
        </p:txBody>
      </p:sp>
      <p:sp>
        <p:nvSpPr>
          <p:cNvPr id="3" name="标题 2" descr="7b0a20202020227461726765744d6f64756c65223a20226b6f6e6c696e65666f6e7473220a7d0a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80753" y="173605"/>
            <a:ext cx="7754303" cy="61976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2400" b="1" u="none" strike="noStrike" kern="1200" cap="none" spc="100" normalizeH="0">
                <a:solidFill>
                  <a:schemeClr val="accent6">
                    <a:lumMod val="50000"/>
                  </a:schemeClr>
                </a:solidFill>
                <a:uFillTx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24294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</p:spTree>
    <p:custDataLst>
      <p:tags r:id="rId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../media/image25.png"/><Relationship Id="rId6" Type="http://schemas.openxmlformats.org/officeDocument/2006/relationships/tags" Target="../tags/tag78.xml"/><Relationship Id="rId5" Type="http://schemas.openxmlformats.org/officeDocument/2006/relationships/image" Target="../media/image24.png"/><Relationship Id="rId4" Type="http://schemas.openxmlformats.org/officeDocument/2006/relationships/tags" Target="../tags/tag77.xml"/><Relationship Id="rId34" Type="http://schemas.openxmlformats.org/officeDocument/2006/relationships/notesSlide" Target="../notesSlides/notesSlide7.xml"/><Relationship Id="rId33" Type="http://schemas.openxmlformats.org/officeDocument/2006/relationships/slideLayout" Target="../slideLayouts/slideLayout5.xml"/><Relationship Id="rId32" Type="http://schemas.openxmlformats.org/officeDocument/2006/relationships/tags" Target="../tags/tag94.xml"/><Relationship Id="rId31" Type="http://schemas.openxmlformats.org/officeDocument/2006/relationships/tags" Target="../tags/tag93.xml"/><Relationship Id="rId30" Type="http://schemas.openxmlformats.org/officeDocument/2006/relationships/tags" Target="../tags/tag92.xml"/><Relationship Id="rId3" Type="http://schemas.openxmlformats.org/officeDocument/2006/relationships/image" Target="../media/image23.png"/><Relationship Id="rId29" Type="http://schemas.openxmlformats.org/officeDocument/2006/relationships/image" Target="../media/image34.png"/><Relationship Id="rId28" Type="http://schemas.openxmlformats.org/officeDocument/2006/relationships/tags" Target="../tags/tag91.xml"/><Relationship Id="rId27" Type="http://schemas.openxmlformats.org/officeDocument/2006/relationships/image" Target="../media/image33.png"/><Relationship Id="rId26" Type="http://schemas.openxmlformats.org/officeDocument/2006/relationships/tags" Target="../tags/tag90.xml"/><Relationship Id="rId25" Type="http://schemas.openxmlformats.org/officeDocument/2006/relationships/image" Target="../media/image32.png"/><Relationship Id="rId24" Type="http://schemas.openxmlformats.org/officeDocument/2006/relationships/tags" Target="../tags/tag89.xml"/><Relationship Id="rId23" Type="http://schemas.openxmlformats.org/officeDocument/2006/relationships/image" Target="../media/image31.png"/><Relationship Id="rId22" Type="http://schemas.openxmlformats.org/officeDocument/2006/relationships/tags" Target="../tags/tag88.xml"/><Relationship Id="rId21" Type="http://schemas.openxmlformats.org/officeDocument/2006/relationships/image" Target="../media/image30.png"/><Relationship Id="rId20" Type="http://schemas.openxmlformats.org/officeDocument/2006/relationships/tags" Target="../tags/tag87.xml"/><Relationship Id="rId2" Type="http://schemas.openxmlformats.org/officeDocument/2006/relationships/tags" Target="../tags/tag76.xml"/><Relationship Id="rId19" Type="http://schemas.openxmlformats.org/officeDocument/2006/relationships/image" Target="../media/image29.png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image" Target="../media/image28.png"/><Relationship Id="rId15" Type="http://schemas.openxmlformats.org/officeDocument/2006/relationships/tags" Target="../tags/tag84.xml"/><Relationship Id="rId14" Type="http://schemas.openxmlformats.org/officeDocument/2006/relationships/image" Target="../media/image27.png"/><Relationship Id="rId13" Type="http://schemas.openxmlformats.org/officeDocument/2006/relationships/tags" Target="../tags/tag83.xml"/><Relationship Id="rId12" Type="http://schemas.openxmlformats.org/officeDocument/2006/relationships/image" Target="../media/image26.png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image" Target="../media/image37.png"/><Relationship Id="rId7" Type="http://schemas.openxmlformats.org/officeDocument/2006/relationships/tags" Target="../tags/tag99.xml"/><Relationship Id="rId6" Type="http://schemas.openxmlformats.org/officeDocument/2006/relationships/image" Target="../media/image36.png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7" Type="http://schemas.openxmlformats.org/officeDocument/2006/relationships/slideLayout" Target="../slideLayouts/slideLayout5.xml"/><Relationship Id="rId36" Type="http://schemas.openxmlformats.org/officeDocument/2006/relationships/tags" Target="../tags/tag120.xml"/><Relationship Id="rId35" Type="http://schemas.openxmlformats.org/officeDocument/2006/relationships/tags" Target="../tags/tag119.xml"/><Relationship Id="rId34" Type="http://schemas.openxmlformats.org/officeDocument/2006/relationships/tags" Target="../tags/tag118.xml"/><Relationship Id="rId33" Type="http://schemas.openxmlformats.org/officeDocument/2006/relationships/tags" Target="../tags/tag117.xml"/><Relationship Id="rId32" Type="http://schemas.openxmlformats.org/officeDocument/2006/relationships/tags" Target="../tags/tag116.xml"/><Relationship Id="rId31" Type="http://schemas.openxmlformats.org/officeDocument/2006/relationships/tags" Target="../tags/tag115.xml"/><Relationship Id="rId30" Type="http://schemas.openxmlformats.org/officeDocument/2006/relationships/tags" Target="../tags/tag114.xml"/><Relationship Id="rId3" Type="http://schemas.openxmlformats.org/officeDocument/2006/relationships/image" Target="../media/image35.png"/><Relationship Id="rId29" Type="http://schemas.openxmlformats.org/officeDocument/2006/relationships/tags" Target="../tags/tag113.xml"/><Relationship Id="rId28" Type="http://schemas.openxmlformats.org/officeDocument/2006/relationships/tags" Target="../tags/tag112.xml"/><Relationship Id="rId27" Type="http://schemas.openxmlformats.org/officeDocument/2006/relationships/tags" Target="../tags/tag111.xml"/><Relationship Id="rId26" Type="http://schemas.openxmlformats.org/officeDocument/2006/relationships/image" Target="../media/image44.png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image" Target="../media/image43.png"/><Relationship Id="rId2" Type="http://schemas.openxmlformats.org/officeDocument/2006/relationships/tags" Target="../tags/tag96.xml"/><Relationship Id="rId19" Type="http://schemas.openxmlformats.org/officeDocument/2006/relationships/tags" Target="../tags/tag105.xml"/><Relationship Id="rId18" Type="http://schemas.openxmlformats.org/officeDocument/2006/relationships/image" Target="../media/image42.png"/><Relationship Id="rId17" Type="http://schemas.openxmlformats.org/officeDocument/2006/relationships/tags" Target="../tags/tag104.xml"/><Relationship Id="rId16" Type="http://schemas.openxmlformats.org/officeDocument/2006/relationships/image" Target="../media/image41.png"/><Relationship Id="rId15" Type="http://schemas.openxmlformats.org/officeDocument/2006/relationships/tags" Target="../tags/tag103.xml"/><Relationship Id="rId14" Type="http://schemas.openxmlformats.org/officeDocument/2006/relationships/image" Target="../media/image40.png"/><Relationship Id="rId13" Type="http://schemas.openxmlformats.org/officeDocument/2006/relationships/tags" Target="../tags/tag102.xml"/><Relationship Id="rId12" Type="http://schemas.openxmlformats.org/officeDocument/2006/relationships/image" Target="../media/image39.png"/><Relationship Id="rId11" Type="http://schemas.openxmlformats.org/officeDocument/2006/relationships/tags" Target="../tags/tag101.xml"/><Relationship Id="rId10" Type="http://schemas.openxmlformats.org/officeDocument/2006/relationships/image" Target="../media/image38.png"/><Relationship Id="rId1" Type="http://schemas.openxmlformats.org/officeDocument/2006/relationships/tags" Target="../tags/tag9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image" Target="../media/image47.jpeg"/><Relationship Id="rId6" Type="http://schemas.openxmlformats.org/officeDocument/2006/relationships/tags" Target="../tags/tag124.xml"/><Relationship Id="rId5" Type="http://schemas.openxmlformats.org/officeDocument/2006/relationships/image" Target="../media/image46.png"/><Relationship Id="rId4" Type="http://schemas.openxmlformats.org/officeDocument/2006/relationships/tags" Target="../tags/tag123.xml"/><Relationship Id="rId3" Type="http://schemas.openxmlformats.org/officeDocument/2006/relationships/image" Target="../media/image45.png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5.xml"/><Relationship Id="rId2" Type="http://schemas.openxmlformats.org/officeDocument/2006/relationships/tags" Target="../tags/tag122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image" Target="../media/image50.png"/><Relationship Id="rId15" Type="http://schemas.openxmlformats.org/officeDocument/2006/relationships/tags" Target="../tags/tag130.xml"/><Relationship Id="rId14" Type="http://schemas.openxmlformats.org/officeDocument/2006/relationships/image" Target="../media/image49.png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image" Target="../media/image48.jpeg"/><Relationship Id="rId1" Type="http://schemas.openxmlformats.org/officeDocument/2006/relationships/tags" Target="../tags/tag12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56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7" Type="http://schemas.openxmlformats.org/officeDocument/2006/relationships/notesSlide" Target="../notesSlides/notesSlide10.xml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156.xml"/><Relationship Id="rId24" Type="http://schemas.openxmlformats.org/officeDocument/2006/relationships/tags" Target="../tags/tag155.xml"/><Relationship Id="rId23" Type="http://schemas.openxmlformats.org/officeDocument/2006/relationships/tags" Target="../tags/tag154.xml"/><Relationship Id="rId22" Type="http://schemas.openxmlformats.org/officeDocument/2006/relationships/tags" Target="../tags/tag153.xml"/><Relationship Id="rId21" Type="http://schemas.openxmlformats.org/officeDocument/2006/relationships/image" Target="../media/image59.jpeg"/><Relationship Id="rId20" Type="http://schemas.openxmlformats.org/officeDocument/2006/relationships/tags" Target="../tags/tag152.xml"/><Relationship Id="rId2" Type="http://schemas.openxmlformats.org/officeDocument/2006/relationships/image" Target="../media/image57.png"/><Relationship Id="rId19" Type="http://schemas.openxmlformats.org/officeDocument/2006/relationships/image" Target="../media/image58.jpeg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image" Target="../media/image60.tif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jpeg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image" Target="../media/image62.jpeg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5.xml"/><Relationship Id="rId14" Type="http://schemas.openxmlformats.org/officeDocument/2006/relationships/tags" Target="../tags/tag170.xml"/><Relationship Id="rId13" Type="http://schemas.openxmlformats.org/officeDocument/2006/relationships/image" Target="../media/image65.tiff"/><Relationship Id="rId12" Type="http://schemas.openxmlformats.org/officeDocument/2006/relationships/tags" Target="../tags/tag169.xml"/><Relationship Id="rId11" Type="http://schemas.openxmlformats.org/officeDocument/2006/relationships/image" Target="../media/image64.png"/><Relationship Id="rId10" Type="http://schemas.openxmlformats.org/officeDocument/2006/relationships/tags" Target="../tags/tag168.xml"/><Relationship Id="rId1" Type="http://schemas.openxmlformats.org/officeDocument/2006/relationships/image" Target="../media/image6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6.png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5.xml"/><Relationship Id="rId7" Type="http://schemas.openxmlformats.org/officeDocument/2006/relationships/themeOverride" Target="../theme/themeOverride1.xml"/><Relationship Id="rId6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tags" Target="../tags/tag14.xml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1" Type="http://schemas.openxmlformats.org/officeDocument/2006/relationships/notesSlide" Target="../notesSlides/notesSlide3.xml"/><Relationship Id="rId30" Type="http://schemas.openxmlformats.org/officeDocument/2006/relationships/vmlDrawing" Target="../drawings/vmlDrawing1.vml"/><Relationship Id="rId3" Type="http://schemas.openxmlformats.org/officeDocument/2006/relationships/tags" Target="../tags/tag23.xml"/><Relationship Id="rId29" Type="http://schemas.openxmlformats.org/officeDocument/2006/relationships/slideLayout" Target="../slideLayouts/slideLayout5.xml"/><Relationship Id="rId28" Type="http://schemas.openxmlformats.org/officeDocument/2006/relationships/tags" Target="../tags/tag42.xml"/><Relationship Id="rId27" Type="http://schemas.openxmlformats.org/officeDocument/2006/relationships/image" Target="../media/image14.jpeg"/><Relationship Id="rId26" Type="http://schemas.openxmlformats.org/officeDocument/2006/relationships/image" Target="../media/image13.jpeg"/><Relationship Id="rId25" Type="http://schemas.openxmlformats.org/officeDocument/2006/relationships/tags" Target="../tags/tag41.xml"/><Relationship Id="rId24" Type="http://schemas.openxmlformats.org/officeDocument/2006/relationships/image" Target="../media/image12.emf"/><Relationship Id="rId23" Type="http://schemas.openxmlformats.org/officeDocument/2006/relationships/oleObject" Target="../embeddings/oleObject1.bin"/><Relationship Id="rId22" Type="http://schemas.openxmlformats.org/officeDocument/2006/relationships/tags" Target="../tags/tag40.xml"/><Relationship Id="rId21" Type="http://schemas.openxmlformats.org/officeDocument/2006/relationships/tags" Target="../tags/tag39.xml"/><Relationship Id="rId20" Type="http://schemas.openxmlformats.org/officeDocument/2006/relationships/tags" Target="../tags/tag38.xml"/><Relationship Id="rId2" Type="http://schemas.openxmlformats.org/officeDocument/2006/relationships/image" Target="../media/image9.png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image" Target="../media/image11.png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8.xml"/><Relationship Id="rId7" Type="http://schemas.openxmlformats.org/officeDocument/2006/relationships/image" Target="../media/image10.png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image" Target="../media/image15.png"/><Relationship Id="rId2" Type="http://schemas.openxmlformats.org/officeDocument/2006/relationships/tags" Target="../tags/tag44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17.png"/><Relationship Id="rId3" Type="http://schemas.openxmlformats.org/officeDocument/2006/relationships/tags" Target="../tags/tag50.xml"/><Relationship Id="rId29" Type="http://schemas.openxmlformats.org/officeDocument/2006/relationships/notesSlide" Target="../notesSlides/notesSlide5.xml"/><Relationship Id="rId28" Type="http://schemas.openxmlformats.org/officeDocument/2006/relationships/slideLayout" Target="../slideLayouts/slideLayout5.xml"/><Relationship Id="rId27" Type="http://schemas.openxmlformats.org/officeDocument/2006/relationships/tags" Target="../tags/tag70.xml"/><Relationship Id="rId26" Type="http://schemas.openxmlformats.org/officeDocument/2006/relationships/tags" Target="../tags/tag69.xml"/><Relationship Id="rId25" Type="http://schemas.openxmlformats.org/officeDocument/2006/relationships/tags" Target="../tags/tag68.xml"/><Relationship Id="rId24" Type="http://schemas.openxmlformats.org/officeDocument/2006/relationships/tags" Target="../tags/tag67.xml"/><Relationship Id="rId23" Type="http://schemas.openxmlformats.org/officeDocument/2006/relationships/tags" Target="../tags/tag66.xml"/><Relationship Id="rId22" Type="http://schemas.openxmlformats.org/officeDocument/2006/relationships/tags" Target="../tags/tag65.xml"/><Relationship Id="rId21" Type="http://schemas.openxmlformats.org/officeDocument/2006/relationships/tags" Target="../tags/tag64.xml"/><Relationship Id="rId20" Type="http://schemas.openxmlformats.org/officeDocument/2006/relationships/tags" Target="../tags/tag63.xml"/><Relationship Id="rId2" Type="http://schemas.openxmlformats.org/officeDocument/2006/relationships/image" Target="../media/image16.png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image" Target="../media/image20.png"/><Relationship Id="rId12" Type="http://schemas.openxmlformats.org/officeDocument/2006/relationships/tags" Target="../tags/tag56.xml"/><Relationship Id="rId11" Type="http://schemas.openxmlformats.org/officeDocument/2006/relationships/image" Target="../media/image19.png"/><Relationship Id="rId10" Type="http://schemas.openxmlformats.org/officeDocument/2006/relationships/tags" Target="../tags/tag55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 idx="4294967295"/>
          </p:nvPr>
        </p:nvSpPr>
        <p:spPr>
          <a:xfrm>
            <a:off x="0" y="2854325"/>
            <a:ext cx="9112250" cy="1093787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Development of 3.9 GHz/ 1.3 GHz tuner </a:t>
            </a:r>
            <a:endParaRPr lang="en-US" altLang="zh-CN" sz="2800" spc="100" dirty="0">
              <a:solidFill>
                <a:srgbClr val="0C3388"/>
              </a:solidFill>
              <a:uFillTx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for S</a:t>
            </a:r>
            <a:r>
              <a:rPr lang="en-US" altLang="zh-CN" sz="2800" spc="100" baseline="300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3</a:t>
            </a:r>
            <a:r>
              <a:rPr lang="en-US" altLang="zh-CN" sz="2800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FEL project </a:t>
            </a:r>
            <a:r>
              <a:rPr lang="zh-CN" altLang="en-US" sz="2800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&amp; </a:t>
            </a:r>
            <a:r>
              <a:rPr lang="en-US" altLang="zh-CN" sz="2800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DALS project</a:t>
            </a:r>
            <a:endParaRPr lang="en-US" altLang="zh-CN" sz="2800" spc="100" dirty="0">
              <a:solidFill>
                <a:srgbClr val="0C3388"/>
              </a:solidFill>
              <a:uFillTx/>
              <a:ea typeface="微软雅黑" panose="020B0503020204020204" pitchFamily="34" charset="-122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874645" y="4144010"/>
            <a:ext cx="3394710" cy="15678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lvl="1" indent="0" algn="l" fontAlgn="auto">
              <a:lnSpc>
                <a:spcPct val="150000"/>
              </a:lnSpc>
              <a:spcBef>
                <a:spcPts val="1200"/>
              </a:spcBef>
              <a:buSzTx/>
              <a:buNone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Mukun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Wu-3.9GHz Tuner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33045" lvl="1" indent="0" algn="l" fontAlgn="auto">
              <a:lnSpc>
                <a:spcPct val="150000"/>
              </a:lnSpc>
              <a:spcBef>
                <a:spcPts val="1200"/>
              </a:spcBef>
              <a:buSzTx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Min Lv-1.3GHz Tuner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33045" lvl="1" indent="0" algn="l" fontAlgn="auto">
              <a:lnSpc>
                <a:spcPct val="150000"/>
              </a:lnSpc>
              <a:spcBef>
                <a:spcPts val="1200"/>
              </a:spcBef>
              <a:buSzTx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Presented by Linhong Zha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632074" y="6230940"/>
            <a:ext cx="3394711" cy="409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lvl="1" indent="0" algn="l" fontAlgn="auto">
              <a:spcBef>
                <a:spcPts val="1200"/>
              </a:spcBef>
              <a:buSzTx/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Dec 7, 2023, TTC Meeting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6" name="Shape 138"/>
          <p:cNvSpPr/>
          <p:nvPr>
            <p:custDataLst>
              <p:tags r:id="rId3"/>
            </p:custDataLst>
          </p:nvPr>
        </p:nvSpPr>
        <p:spPr>
          <a:xfrm>
            <a:off x="2504440" y="4808220"/>
            <a:ext cx="468000" cy="4680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>
            <a:solidFill>
              <a:srgbClr val="FFFFFF">
                <a:alpha val="76000"/>
              </a:srgbClr>
            </a:solidFill>
            <a:miter lim="400000"/>
          </a:ln>
          <a:effectLst>
            <a:outerShdw blurRad="63500" sx="102000" sy="102000" algn="ctr" rotWithShape="0">
              <a:srgbClr val="000000">
                <a:lumMod val="50000"/>
                <a:lumOff val="50000"/>
                <a:alpha val="40000"/>
              </a:srgbClr>
            </a:outerShdw>
          </a:effectLst>
        </p:spPr>
        <p:txBody>
          <a:bodyPr lIns="25400" tIns="25400" rIns="25400" bIns="25400" anchor="ctr"/>
          <a:p>
            <a:endParaRPr sz="800" dirty="0">
              <a:blipFill>
                <a:blip r:embed="rId5"/>
                <a:tile tx="0" ty="0" sx="100000" sy="100000" flip="none" algn="tl"/>
              </a:blip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微软雅黑" panose="020B0503020204020204" pitchFamily="34" charset="-122"/>
              <a:cs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2" name="Shape 138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504440" y="4210050"/>
            <a:ext cx="468000" cy="46800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12700">
            <a:solidFill>
              <a:schemeClr val="bg1">
                <a:alpha val="76000"/>
              </a:schemeClr>
            </a:solidFill>
            <a:miter lim="400000"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lIns="25400" tIns="25400" rIns="25400" bIns="25400" anchor="ctr"/>
          <a:p>
            <a:endParaRPr sz="800" dirty="0">
              <a:blipFill>
                <a:blip r:embed="rId5"/>
                <a:tile tx="0" ty="0" sx="100000" sy="100000" flip="none" algn="tl"/>
              </a:blip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en-US" altLang="zh-CN" sz="2000" dirty="0"/>
              <a:t>3.9GHz Blade Tuner: Blades Optimization</a:t>
            </a:r>
            <a:endParaRPr lang="en-US" altLang="zh-CN" sz="2000" dirty="0"/>
          </a:p>
        </p:txBody>
      </p:sp>
      <p:graphicFrame>
        <p:nvGraphicFramePr>
          <p:cNvPr id="3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1000" y="2259330"/>
          <a:ext cx="8503920" cy="29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690"/>
                <a:gridCol w="996315"/>
                <a:gridCol w="705485"/>
                <a:gridCol w="715645"/>
                <a:gridCol w="684530"/>
                <a:gridCol w="731520"/>
                <a:gridCol w="703580"/>
                <a:gridCol w="731520"/>
                <a:gridCol w="762635"/>
              </a:tblGrid>
              <a:tr h="3429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1000" b="1" dirty="0">
                        <a:solidFill>
                          <a:schemeClr val="dk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1000" b="1" dirty="0">
                        <a:solidFill>
                          <a:schemeClr val="dk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 gridSpan="5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sym typeface="+mn-ea"/>
                        </a:rPr>
                        <a:t>S</a:t>
                      </a:r>
                      <a:r>
                        <a:rPr lang="en-US" altLang="zh-CN" sz="1400" b="1" baseline="30000">
                          <a:solidFill>
                            <a:schemeClr val="bg1"/>
                          </a:solidFill>
                          <a:sym typeface="+mn-ea"/>
                        </a:rPr>
                        <a:t>3</a:t>
                      </a:r>
                      <a:r>
                        <a:rPr lang="en-US" altLang="zh-CN" sz="1400" b="1">
                          <a:solidFill>
                            <a:schemeClr val="bg1"/>
                          </a:solidFill>
                          <a:sym typeface="+mn-ea"/>
                        </a:rPr>
                        <a:t>FEL&amp; DALS</a:t>
                      </a:r>
                      <a:endParaRPr lang="en-US" altLang="zh-CN" sz="14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 hMerge="1">
                  <a:tcPr anchor="ctr" anchorCtr="1"/>
                </a:tc>
                <a:tc hMerge="1">
                  <a:tcPr anchor="ctr" anchorCtr="1"/>
                </a:tc>
                <a:tc hMerge="1">
                  <a:tcPr anchor="ctr" anchorCtr="1"/>
                </a:tc>
                <a:tc hMerge="1">
                  <a:tcPr anchor="ctr" anchorCtr="1"/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sym typeface="+mn-ea"/>
                        </a:rPr>
                        <a:t>LCLS-II</a:t>
                      </a:r>
                      <a:endParaRPr lang="en-US" altLang="zh-CN" sz="14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 hMerge="1">
                  <a:tcPr anchor="ctr" anchorCtr="1"/>
                </a:tc>
              </a:tr>
              <a:tr h="281305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1000" b="1" dirty="0">
                        <a:solidFill>
                          <a:schemeClr val="dk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chemeClr val="dk1"/>
                          </a:solidFill>
                          <a:sym typeface="+mn-ea"/>
                        </a:rPr>
                        <a:t>Comment</a:t>
                      </a:r>
                      <a:endParaRPr lang="en-US" altLang="zh-CN" sz="1000" b="1">
                        <a:solidFill>
                          <a:schemeClr val="dk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 gridSpan="5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000" b="1">
                          <a:solidFill>
                            <a:schemeClr val="dk1"/>
                          </a:solidFill>
                          <a:sym typeface="+mn-ea"/>
                        </a:rPr>
                        <a:t>4 blades(0.6mm of thickness ) per set</a:t>
                      </a:r>
                      <a:endParaRPr lang="en-US" altLang="zh-CN" sz="1000" b="1">
                        <a:solidFill>
                          <a:schemeClr val="dk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 hMerge="1">
                  <a:tcPr anchor="ctr" anchorCtr="1"/>
                </a:tc>
                <a:tc hMerge="1">
                  <a:tcPr anchor="ctr" anchorCtr="1"/>
                </a:tc>
                <a:tc hMerge="1">
                  <a:tcPr anchor="ctr" anchorCtr="1"/>
                </a:tc>
                <a:tc hMerge="1">
                  <a:tcPr anchor="ctr" anchorCtr="1"/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chemeClr val="dk1"/>
                          </a:solidFill>
                          <a:sym typeface="+mn-ea"/>
                        </a:rPr>
                        <a:t>4,0.5mm</a:t>
                      </a:r>
                      <a:endParaRPr lang="en-US" altLang="zh-CN" sz="1000" b="1">
                        <a:solidFill>
                          <a:schemeClr val="dk1"/>
                        </a:solidFill>
                        <a:sym typeface="+mn-ea"/>
                      </a:endParaRPr>
                    </a:p>
                  </a:txBody>
                  <a:tcPr marL="107950" marR="107950" marT="63500" marB="63500" anchor="ctr"/>
                </a:tc>
                <a:tc hMerge="1">
                  <a:tcPr anchor="ctr" anchorCtr="1"/>
                </a:tc>
              </a:tr>
              <a:tr h="434975">
                <a:tc vMerge="1">
                  <a:tcPr anchor="ctr" anchorCtr="1"/>
                </a:tc>
                <a:tc vMerge="1">
                  <a:tcPr anchor="ctr" anchorCtr="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Base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Base+(a)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Base</a:t>
                      </a:r>
                      <a:endParaRPr lang="en-US" altLang="zh-CN" sz="1000" b="1"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+(b)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Base</a:t>
                      </a:r>
                      <a:endParaRPr lang="en-US" altLang="zh-CN" sz="1000" b="1"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+(a)+(c)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Base+(b)+(c)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Base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Base</a:t>
                      </a:r>
                      <a:endParaRPr lang="en-US" altLang="zh-CN" sz="1000" b="1"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+(a)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accent1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R="0" lvl="0" algn="ct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  <a:sym typeface="+mn-ea"/>
                        </a:rPr>
                        <a:t>Slow tuner Stiffness (</a:t>
                      </a:r>
                      <a:r>
                        <a:rPr lang="en-US" altLang="zh-CN" sz="1000" b="1" dirty="0" err="1">
                          <a:solidFill>
                            <a:schemeClr val="tx1"/>
                          </a:solidFill>
                          <a:uFillTx/>
                          <a:sym typeface="+mn-ea"/>
                        </a:rPr>
                        <a:t>kN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  <a:sym typeface="+mn-ea"/>
                        </a:rPr>
                        <a:t>/mm)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uFillTx/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 err="1"/>
                        <a:t>Generrally</a:t>
                      </a:r>
                      <a:r>
                        <a:rPr lang="en-US" altLang="zh-CN" sz="1000" b="1" dirty="0"/>
                        <a:t> 40KN/mm</a:t>
                      </a:r>
                      <a:endParaRPr lang="en-US" altLang="zh-CN" sz="1000" b="1" dirty="0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/>
                        <a:t>39.745</a:t>
                      </a:r>
                      <a:endParaRPr lang="en-US" altLang="zh-CN" sz="1000" b="1" dirty="0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ym typeface="+mn-ea"/>
                        </a:rPr>
                        <a:t>45.175</a:t>
                      </a:r>
                      <a:endParaRPr lang="en-US" altLang="zh-CN" sz="1000" b="1" dirty="0">
                        <a:sym typeface="+mn-ea"/>
                      </a:endParaRPr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51.929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46.942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52.971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28.757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33.158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noFill/>
                  </a:tcPr>
                </a:tc>
              </a:tr>
              <a:tr h="588645">
                <a:tc>
                  <a:txBody>
                    <a:bodyPr/>
                    <a:lstStyle/>
                    <a:p>
                      <a:pPr marR="0" lvl="0" indent="0" algn="ct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Dicrepency of fast tuner stroke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</a:rPr>
                        <a:t>(mm） 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uFillTx/>
                      </a:endParaRPr>
                    </a:p>
                    <a:p>
                      <a:pPr marR="0" lvl="0" indent="0" algn="ct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uFillTx/>
                        </a:rPr>
                        <a:t>（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</a:rPr>
                        <a:t>stroke near the piezo VS average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uFillTx/>
                        </a:rPr>
                        <a:t>）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 marL="107950" marR="107950" marT="63500" marB="635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 err="1">
                          <a:sym typeface="+mn-ea"/>
                        </a:rPr>
                        <a:t>smaller，better</a:t>
                      </a:r>
                      <a:endParaRPr lang="en-US" altLang="zh-CN" sz="1000" b="1" dirty="0">
                        <a:sym typeface="+mn-ea"/>
                      </a:endParaRPr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000" b="1">
                          <a:sym typeface="+mn-ea"/>
                        </a:rPr>
                        <a:t>0.00134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0.00109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0.001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0.0011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ym typeface="+mn-ea"/>
                        </a:rPr>
                        <a:t>0.00098</a:t>
                      </a:r>
                      <a:endParaRPr lang="en-US" altLang="zh-CN" sz="1000" b="1"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0.00149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0.00127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</a:tr>
              <a:tr h="28130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</a:rPr>
                        <a:t>Axial force of Stepper motor(N)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 marL="107950" marR="107950" marT="63500" marB="635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/>
                        <a:t>Max 1300N</a:t>
                      </a:r>
                      <a:endParaRPr lang="en-US" altLang="zh-CN" sz="1000" b="1" dirty="0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000" b="1"/>
                        <a:t>542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586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596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600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624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417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429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</a:rPr>
                        <a:t>MAX stress(MPa)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 marL="107950" marR="107950" marT="63500" marB="635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Max 834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422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407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412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395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388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375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367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</a:tr>
              <a:tr h="28130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  <a:sym typeface="+mn-ea"/>
                        </a:rPr>
                        <a:t>Tuner frequency </a:t>
                      </a:r>
                      <a:r>
                        <a:rPr lang="en-US" altLang="zh-CN" sz="1000" b="1" dirty="0" err="1">
                          <a:solidFill>
                            <a:schemeClr val="tx1"/>
                          </a:solidFill>
                          <a:uFillTx/>
                          <a:sym typeface="+mn-ea"/>
                        </a:rPr>
                        <a:t>range（</a:t>
                      </a:r>
                      <a:r>
                        <a:rPr lang="en-US" altLang="zh-CN" sz="1000" b="1" dirty="0" err="1">
                          <a:solidFill>
                            <a:schemeClr val="tx1"/>
                          </a:solidFill>
                          <a:uFillTx/>
                        </a:rPr>
                        <a:t>kHz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uFillTx/>
                        </a:rPr>
                        <a:t>）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 marL="107950" marR="107950" marT="63500" marB="635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750KHz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000" b="1"/>
                        <a:t>1362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1412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1384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1416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1435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1555</a:t>
                      </a:r>
                      <a:endParaRPr lang="en-US" altLang="zh-CN" sz="1000" b="1"/>
                    </a:p>
                  </a:txBody>
                  <a:tcPr marL="107950" marR="1079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ym typeface="+mn-ea"/>
                        </a:rPr>
                        <a:t>1594</a:t>
                      </a:r>
                      <a:endParaRPr lang="en-US" altLang="zh-CN" sz="1000" b="1" dirty="0">
                        <a:sym typeface="+mn-ea"/>
                      </a:endParaRPr>
                    </a:p>
                  </a:txBody>
                  <a:tcPr marL="107950" marR="107950" marT="63500" marB="63500" anchor="ctr">
                    <a:noFill/>
                  </a:tcPr>
                </a:tc>
              </a:tr>
            </a:tbl>
          </a:graphicData>
        </a:graphic>
      </p:graphicFrame>
      <p:sp>
        <p:nvSpPr>
          <p:cNvPr id="4" name="Content Placeholder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76263" y="847721"/>
            <a:ext cx="8151495" cy="14122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Optimization principle: </a:t>
            </a:r>
            <a:endParaRPr lang="en-US" sz="1800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pPr lvl="1" algn="l" fontAlgn="auto">
              <a:lnSpc>
                <a:spcPct val="110000"/>
              </a:lnSpc>
              <a:spcAft>
                <a:spcPts val="0"/>
              </a:spcAft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Ensure tuning range meets technical specifications.</a:t>
            </a:r>
            <a:endParaRPr lang="en-US" sz="1650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pPr lvl="1" algn="l" fontAlgn="auto">
              <a:lnSpc>
                <a:spcPct val="110000"/>
              </a:lnSpc>
              <a:spcAft>
                <a:spcPts val="0"/>
              </a:spcAft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higher slow tuner stiffness: </a:t>
            </a:r>
            <a:r>
              <a:rPr lang="en-US" sz="1650" dirty="0">
                <a:solidFill>
                  <a:prstClr val="black"/>
                </a:solidFill>
                <a:latin typeface="Calibri" panose="020F0502020204030204"/>
                <a:sym typeface="+mn-ea"/>
              </a:rPr>
              <a:t>to protect cavity from microphonic effect.</a:t>
            </a:r>
            <a:endParaRPr lang="en-US" sz="1650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pPr lvl="1" algn="l" fontAlgn="auto">
              <a:lnSpc>
                <a:spcPct val="110000"/>
              </a:lnSpc>
              <a:spcAft>
                <a:spcPts val="0"/>
              </a:spcAft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smaller dicrepency of fast tuner stroke:  </a:t>
            </a:r>
            <a:r>
              <a:rPr lang="en-US" sz="1650" dirty="0">
                <a:solidFill>
                  <a:prstClr val="black"/>
                </a:solidFill>
                <a:latin typeface="Calibri" panose="020F0502020204030204"/>
                <a:sym typeface="+mn-ea"/>
              </a:rPr>
              <a:t>to make fast tuner stroke more uniform coaxially.</a:t>
            </a:r>
            <a:endParaRPr lang="en-US" sz="1650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pPr lvl="1" algn="l" fontAlgn="auto">
              <a:lnSpc>
                <a:spcPct val="110000"/>
              </a:lnSpc>
              <a:spcAft>
                <a:spcPts val="0"/>
              </a:spcAft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smaller maximum tuner stress:  </a:t>
            </a:r>
            <a:r>
              <a:rPr lang="en-US" sz="1650" dirty="0">
                <a:solidFill>
                  <a:prstClr val="black"/>
                </a:solidFill>
                <a:latin typeface="Calibri" panose="020F0502020204030204"/>
                <a:sym typeface="+mn-ea"/>
              </a:rPr>
              <a:t>to enlarge tuning range.</a:t>
            </a:r>
            <a:endParaRPr lang="en-US" sz="1650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190" y="5306060"/>
            <a:ext cx="1731645" cy="1241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635" y="5306060"/>
            <a:ext cx="1577975" cy="1213485"/>
          </a:xfrm>
          <a:prstGeom prst="rect">
            <a:avLst/>
          </a:prstGeom>
        </p:spPr>
      </p:pic>
      <p:sp>
        <p:nvSpPr>
          <p:cNvPr id="23" name="Content Placeholder 4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2899410" y="6496050"/>
            <a:ext cx="212979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b="1" u="sng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Boundary Condition</a:t>
            </a:r>
            <a:endParaRPr lang="en-US" altLang="zh-CN" sz="1200" b="1" u="sng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Content Placeholder 4"/>
          <p:cNvSpPr txBox="1">
            <a:spLocks noGrp="1"/>
          </p:cNvSpPr>
          <p:nvPr>
            <p:custDataLst>
              <p:tags r:id="rId6"/>
            </p:custDataLst>
          </p:nvPr>
        </p:nvSpPr>
        <p:spPr>
          <a:xfrm>
            <a:off x="4572000" y="6475380"/>
            <a:ext cx="224663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b="1" u="sng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Max Stress</a:t>
            </a:r>
            <a:endParaRPr lang="en-US" altLang="zh-CN" sz="1200" b="1" u="sng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6924294" y="6349365"/>
            <a:ext cx="2057400" cy="365125"/>
          </a:xfrm>
        </p:spPr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en-US" altLang="zh-CN" sz="2000" dirty="0"/>
              <a:t>3.9GHz Blade Tuner: Blades Optimization</a:t>
            </a:r>
            <a:endParaRPr lang="en-US" altLang="zh-CN" sz="2000" dirty="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79400" y="1889760"/>
          <a:ext cx="420751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055"/>
                <a:gridCol w="688340"/>
                <a:gridCol w="1035685"/>
                <a:gridCol w="720725"/>
                <a:gridCol w="1068705"/>
              </a:tblGrid>
              <a:tr h="22145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/>
                        <a:t>Part</a:t>
                      </a:r>
                      <a:endParaRPr lang="en-US" altLang="zh-CN" sz="1200" b="1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Preliminary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Optimization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cPr>
                    <a:solidFill>
                      <a:schemeClr val="accent1"/>
                    </a:solidFill>
                  </a:tcPr>
                </a:tc>
              </a:tr>
              <a:tr h="369092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en-US" altLang="zh-CN" sz="12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</a:t>
                      </a: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）</a:t>
                      </a:r>
                      <a:endParaRPr lang="zh-CN" altLang="en-US" sz="12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  <a:sym typeface="+mn-ea"/>
                        </a:rPr>
                        <a:t>Dimentional</a:t>
                      </a:r>
                      <a:endParaRPr lang="en-US" altLang="zh-CN" sz="10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  <a:sym typeface="+mn-ea"/>
                        </a:rPr>
                        <a:t>changes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（</a:t>
                      </a:r>
                      <a:r>
                        <a:rPr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μm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）</a:t>
                      </a:r>
                      <a:endParaRPr lang="zh-CN" altLang="en-US" sz="1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en-US" altLang="zh-CN" sz="12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</a:t>
                      </a: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）</a:t>
                      </a:r>
                      <a:endParaRPr lang="zh-CN" altLang="en-US" sz="12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</a:rPr>
                        <a:t>Dimentional</a:t>
                      </a:r>
                      <a:endParaRPr lang="en-US" altLang="zh-CN" sz="10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</a:rPr>
                        <a:t>changes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（</a:t>
                      </a:r>
                      <a:r>
                        <a:rPr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μm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）</a:t>
                      </a:r>
                      <a:endParaRPr lang="zh-CN" altLang="en-US" sz="1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19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/>
                        <a:t>helium tank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-4.4460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-0.1532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-4.4460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-0.1532</a:t>
                      </a:r>
                      <a:endParaRPr lang="en-US" altLang="zh-CN" sz="1000" b="1"/>
                    </a:p>
                  </a:txBody>
                  <a:tcPr/>
                </a:tc>
              </a:tr>
              <a:tr h="19684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/>
                        <a:t>tuner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4.6882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/>
                        <a:t>1</a:t>
                      </a:r>
                      <a:endParaRPr lang="en-US" altLang="zh-CN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4.6882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1</a:t>
                      </a:r>
                      <a:endParaRPr lang="en-US" altLang="zh-CN" sz="1000" b="1"/>
                    </a:p>
                  </a:txBody>
                  <a:tcPr/>
                </a:tc>
              </a:tr>
              <a:tr h="20453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cavity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  <a:sym typeface="+mn-ea"/>
                        </a:rPr>
                        <a:t>4.4460</a:t>
                      </a:r>
                      <a:endParaRPr lang="en-US" altLang="zh-CN" sz="10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0.8233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  <a:sym typeface="+mn-ea"/>
                        </a:rPr>
                        <a:t>4.4460</a:t>
                      </a:r>
                      <a:endParaRPr lang="en-US" altLang="zh-CN" sz="10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0.8233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235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piezo</a:t>
                      </a:r>
                      <a:endParaRPr lang="en-US" altLang="zh-CN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sym typeface="+mn-ea"/>
                        </a:rPr>
                        <a:t>4.6882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-0.0234</a:t>
                      </a:r>
                      <a:endParaRPr lang="en-US" altLang="zh-CN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sym typeface="+mn-ea"/>
                        </a:rPr>
                        <a:t>4.6882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-0.0234</a:t>
                      </a:r>
                      <a:endParaRPr lang="en-US" altLang="zh-CN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2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/>
                        <a:t>bellows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0.2422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0.9766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0.2422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/>
                        <a:t>0.9766</a:t>
                      </a:r>
                      <a:endParaRPr lang="en-US" altLang="zh-CN" sz="10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5176520" y="4050030"/>
            <a:ext cx="3095625" cy="899160"/>
            <a:chOff x="392" y="7323"/>
            <a:chExt cx="4875" cy="1416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2" y="7337"/>
              <a:ext cx="2137" cy="138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793" y="7323"/>
              <a:ext cx="1474" cy="141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372" y="7323"/>
              <a:ext cx="1406" cy="1417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542280" y="4940935"/>
            <a:ext cx="24720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u="sng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Slow tuner caculation </a:t>
            </a:r>
            <a:endParaRPr lang="en-US" altLang="zh-CN" sz="1200" b="1" u="sng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Content Placeholder 4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675568" y="875796"/>
            <a:ext cx="6320155" cy="63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Fast Tuner </a:t>
            </a:r>
            <a:r>
              <a:rPr lang="zh-CN" alt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Tuning efficiency</a:t>
            </a:r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 75.22%→77.30%</a:t>
            </a:r>
            <a:endParaRPr lang="en-US" altLang="zh-CN" sz="18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Slow Tuner </a:t>
            </a:r>
            <a:r>
              <a:rPr lang="zh-CN" alt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Tuning efficiency</a:t>
            </a:r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 82.3% →82.3%</a:t>
            </a:r>
            <a:endParaRPr lang="en-US" altLang="zh-CN" sz="1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0"/>
            </p:custDataLst>
          </p:nvPr>
        </p:nvGraphicFramePr>
        <p:xfrm>
          <a:off x="4554855" y="1891030"/>
          <a:ext cx="425767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220"/>
                <a:gridCol w="688340"/>
                <a:gridCol w="1035685"/>
                <a:gridCol w="720725"/>
                <a:gridCol w="1068705"/>
              </a:tblGrid>
              <a:tr h="196102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/>
                        <a:t>Part</a:t>
                      </a:r>
                      <a:endParaRPr lang="en-US" altLang="zh-CN" sz="1200" b="1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Preliminary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Optimization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cPr>
                    <a:solidFill>
                      <a:schemeClr val="accent1"/>
                    </a:solidFill>
                  </a:tcPr>
                </a:tc>
              </a:tr>
              <a:tr h="32683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en-US" altLang="zh-CN" sz="12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</a:t>
                      </a: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）</a:t>
                      </a:r>
                      <a:endParaRPr lang="zh-CN" altLang="en-US" sz="12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  <a:sym typeface="+mn-ea"/>
                        </a:rPr>
                        <a:t>Dimentional</a:t>
                      </a:r>
                      <a:endParaRPr lang="en-US" altLang="zh-CN" sz="10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  <a:sym typeface="+mn-ea"/>
                        </a:rPr>
                        <a:t>changes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（</a:t>
                      </a:r>
                      <a:r>
                        <a:rPr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μm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）</a:t>
                      </a:r>
                      <a:endParaRPr lang="zh-CN" altLang="en-US" sz="1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en-US" altLang="zh-CN" sz="12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</a:t>
                      </a:r>
                      <a:r>
                        <a:rPr lang="zh-CN" altLang="en-US" sz="1200" b="1">
                          <a:solidFill>
                            <a:schemeClr val="bg1"/>
                          </a:solidFill>
                          <a:sym typeface="+mn-ea"/>
                        </a:rPr>
                        <a:t>）</a:t>
                      </a:r>
                      <a:endParaRPr lang="zh-CN" altLang="en-US" sz="12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</a:rPr>
                        <a:t>Dimentional</a:t>
                      </a:r>
                      <a:endParaRPr lang="en-US" altLang="zh-CN" sz="1000" b="1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bg1"/>
                          </a:solidFill>
                        </a:rPr>
                        <a:t>changes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（</a:t>
                      </a:r>
                      <a:r>
                        <a:rPr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μm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）</a:t>
                      </a:r>
                      <a:endParaRPr lang="zh-CN" altLang="en-US" sz="1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832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/>
                        <a:t>helium tank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-4.0621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-0.1400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-4.1744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-0.1439</a:t>
                      </a:r>
                      <a:endParaRPr lang="en-US" altLang="zh-CN" sz="1000" b="1"/>
                    </a:p>
                  </a:txBody>
                  <a:tcPr/>
                </a:tc>
              </a:tr>
              <a:tr h="174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/>
                        <a:t>tuner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-4.2834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-0.1078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-4.4018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-0.0831</a:t>
                      </a:r>
                      <a:endParaRPr lang="en-US" altLang="zh-CN" sz="1000" b="1"/>
                    </a:p>
                  </a:txBody>
                  <a:tcPr/>
                </a:tc>
              </a:tr>
              <a:tr h="1811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cavity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  <a:sym typeface="+mn-ea"/>
                        </a:rPr>
                        <a:t>4.0621</a:t>
                      </a:r>
                      <a:endParaRPr lang="en-US" altLang="zh-CN" sz="10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0.7522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  <a:sym typeface="+mn-ea"/>
                        </a:rPr>
                        <a:t>4.1744</a:t>
                      </a:r>
                      <a:endParaRPr lang="en-US" altLang="zh-CN" sz="10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0.7730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979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piezo</a:t>
                      </a:r>
                      <a:endParaRPr lang="en-US" altLang="zh-CN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sym typeface="+mn-ea"/>
                        </a:rPr>
                        <a:t>4.2834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sym typeface="+mn-ea"/>
                        </a:rPr>
                        <a:t>4.4018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74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/>
                        <a:t>bellows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0.2213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/>
                        <a:t>0.8922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/>
                        <a:t>0.2274</a:t>
                      </a:r>
                      <a:endParaRPr lang="en-US" altLang="zh-CN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/>
                        <a:t>0.9169</a:t>
                      </a:r>
                      <a:endParaRPr lang="en-US" altLang="zh-CN" sz="10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7" name="组合 26"/>
          <p:cNvGrpSpPr/>
          <p:nvPr/>
        </p:nvGrpSpPr>
        <p:grpSpPr>
          <a:xfrm>
            <a:off x="5059680" y="5270500"/>
            <a:ext cx="3276600" cy="916940"/>
            <a:chOff x="208" y="9036"/>
            <a:chExt cx="5160" cy="1444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08" y="9036"/>
              <a:ext cx="2504" cy="1444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2529" y="9050"/>
              <a:ext cx="1373" cy="1417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3902" y="9050"/>
              <a:ext cx="1467" cy="1417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>
            <p:custDataLst>
              <p:tags r:id="rId17"/>
            </p:custDataLst>
          </p:nvPr>
        </p:nvSpPr>
        <p:spPr>
          <a:xfrm>
            <a:off x="5701983" y="6191885"/>
            <a:ext cx="21526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u="sng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Fast tuner caculation</a:t>
            </a:r>
            <a:endParaRPr lang="en-US" altLang="zh-CN" sz="1200" b="1" u="sng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880056" y="4058920"/>
            <a:ext cx="984885" cy="1080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901136" y="4058920"/>
            <a:ext cx="1125855" cy="1080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542812" y="5230495"/>
            <a:ext cx="1558290" cy="1080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79425" y="5230495"/>
            <a:ext cx="1661942" cy="1080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74345" y="4058920"/>
            <a:ext cx="2369516" cy="108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044847" y="5230495"/>
            <a:ext cx="1594485" cy="1080000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30"/>
            </p:custDataLst>
          </p:nvPr>
        </p:nvSpPr>
        <p:spPr>
          <a:xfrm>
            <a:off x="1712278" y="6313805"/>
            <a:ext cx="21526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u="sng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Stiffness simulation</a:t>
            </a:r>
            <a:endParaRPr lang="en-US" altLang="zh-CN" sz="1200" b="1" u="sng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31"/>
            </p:custDataLst>
          </p:nvPr>
        </p:nvSpPr>
        <p:spPr>
          <a:xfrm>
            <a:off x="5427176" y="1602423"/>
            <a:ext cx="305959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u="sng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Fast tuner Tuning </a:t>
            </a:r>
            <a:r>
              <a:rPr lang="en-US" altLang="zh-CN" sz="12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efficiencycaculation</a:t>
            </a:r>
            <a:endParaRPr lang="en-US" altLang="zh-CN" sz="1200" b="1" u="sng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32"/>
            </p:custDataLst>
          </p:nvPr>
        </p:nvSpPr>
        <p:spPr>
          <a:xfrm>
            <a:off x="771526" y="1582555"/>
            <a:ext cx="29453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u="sng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Slow tuner Tuning efficiency </a:t>
            </a:r>
            <a:r>
              <a:rPr lang="en-US" altLang="zh-CN" sz="12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caculation</a:t>
            </a:r>
            <a:r>
              <a:rPr lang="en-US" altLang="zh-CN" sz="1200" b="1" u="sng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1200" b="1" u="sng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+mn-ea"/>
              </a:rPr>
              <a:t>3.9GHz Blade Tuner: Production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54050" y="799151"/>
            <a:ext cx="5205730" cy="3879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spcAft>
                <a:spcPts val="0"/>
              </a:spcAft>
              <a:buSzTx/>
            </a:pPr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Blades joining process——EBW</a:t>
            </a:r>
            <a:endParaRPr lang="en-US" altLang="zh-CN" sz="18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27420" y="5225411"/>
            <a:ext cx="1276981" cy="12600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cxnSp>
        <p:nvCxnSpPr>
          <p:cNvPr id="73" name="直接箭头连接符 72"/>
          <p:cNvCxnSpPr/>
          <p:nvPr>
            <p:custDataLst>
              <p:tags r:id="rId4"/>
            </p:custDataLst>
          </p:nvPr>
        </p:nvCxnSpPr>
        <p:spPr>
          <a:xfrm>
            <a:off x="3953510" y="1879596"/>
            <a:ext cx="1905" cy="675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H="1">
            <a:off x="3543935" y="1887851"/>
            <a:ext cx="409575" cy="38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/>
        </p:nvGrpSpPr>
        <p:grpSpPr>
          <a:xfrm>
            <a:off x="654050" y="1261741"/>
            <a:ext cx="2889250" cy="1260000"/>
            <a:chOff x="1375" y="2408"/>
            <a:chExt cx="4550" cy="1984"/>
          </a:xfrm>
        </p:grpSpPr>
        <p:pic>
          <p:nvPicPr>
            <p:cNvPr id="7" name="图片 6" descr="feaa1c97c388e51e1430f899832e6de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76" y="3022"/>
              <a:ext cx="1450" cy="690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23941" r="21561"/>
            <a:stretch>
              <a:fillRect/>
            </a:stretch>
          </p:blipFill>
          <p:spPr>
            <a:xfrm>
              <a:off x="3896" y="2445"/>
              <a:ext cx="1145" cy="1917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9256" r="10901"/>
            <a:stretch>
              <a:fillRect/>
            </a:stretch>
          </p:blipFill>
          <p:spPr>
            <a:xfrm>
              <a:off x="2826" y="2413"/>
              <a:ext cx="1070" cy="1917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5041" y="2416"/>
              <a:ext cx="885" cy="1917"/>
            </a:xfrm>
            <a:prstGeom prst="rect">
              <a:avLst/>
            </a:prstGeom>
          </p:spPr>
        </p:pic>
        <p:sp>
          <p:nvSpPr>
            <p:cNvPr id="78" name="矩形 77"/>
            <p:cNvSpPr/>
            <p:nvPr/>
          </p:nvSpPr>
          <p:spPr>
            <a:xfrm>
              <a:off x="1375" y="2408"/>
              <a:ext cx="4551" cy="1984"/>
            </a:xfrm>
            <a:prstGeom prst="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组合 84"/>
          <p:cNvGrpSpPr>
            <a:grpSpLocks noChangeAspect="1"/>
          </p:cNvGrpSpPr>
          <p:nvPr/>
        </p:nvGrpSpPr>
        <p:grpSpPr>
          <a:xfrm>
            <a:off x="1251585" y="2592066"/>
            <a:ext cx="4069800" cy="1260000"/>
            <a:chOff x="4957" y="5692"/>
            <a:chExt cx="7752" cy="2400"/>
          </a:xfrm>
        </p:grpSpPr>
        <p:pic>
          <p:nvPicPr>
            <p:cNvPr id="62" name="图片 6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957" y="5692"/>
              <a:ext cx="1956" cy="2268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859" y="5692"/>
              <a:ext cx="1603" cy="2268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8408" y="5692"/>
              <a:ext cx="2229" cy="2268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0583" y="5692"/>
              <a:ext cx="2126" cy="2268"/>
            </a:xfrm>
            <a:prstGeom prst="rect">
              <a:avLst/>
            </a:prstGeom>
          </p:spPr>
        </p:pic>
        <p:cxnSp>
          <p:nvCxnSpPr>
            <p:cNvPr id="75" name="直接箭头连接符 74"/>
            <p:cNvCxnSpPr/>
            <p:nvPr>
              <p:custDataLst>
                <p:tags r:id="rId21"/>
              </p:custDataLst>
            </p:nvPr>
          </p:nvCxnSpPr>
          <p:spPr>
            <a:xfrm rot="10800000" flipH="1">
              <a:off x="6297" y="6826"/>
              <a:ext cx="68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>
              <p:custDataLst>
                <p:tags r:id="rId22"/>
              </p:custDataLst>
            </p:nvPr>
          </p:nvCxnSpPr>
          <p:spPr>
            <a:xfrm rot="10800000" flipH="1">
              <a:off x="7948" y="6826"/>
              <a:ext cx="68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>
              <p:custDataLst>
                <p:tags r:id="rId23"/>
              </p:custDataLst>
            </p:nvPr>
          </p:nvCxnSpPr>
          <p:spPr>
            <a:xfrm rot="10800000" flipH="1">
              <a:off x="10116" y="6826"/>
              <a:ext cx="68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>
              <p:custDataLst>
                <p:tags r:id="rId24"/>
              </p:custDataLst>
            </p:nvPr>
          </p:nvSpPr>
          <p:spPr>
            <a:xfrm>
              <a:off x="4957" y="5692"/>
              <a:ext cx="7752" cy="2400"/>
            </a:xfrm>
            <a:prstGeom prst="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733165" y="3903341"/>
            <a:ext cx="2424430" cy="1260000"/>
            <a:chOff x="6397" y="6512"/>
            <a:chExt cx="3818" cy="1985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8316" y="6512"/>
              <a:ext cx="1892" cy="1984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397" y="6512"/>
              <a:ext cx="1839" cy="1984"/>
            </a:xfrm>
            <a:prstGeom prst="rect">
              <a:avLst/>
            </a:prstGeom>
          </p:spPr>
        </p:pic>
        <p:sp>
          <p:nvSpPr>
            <p:cNvPr id="80" name="矩形 79"/>
            <p:cNvSpPr/>
            <p:nvPr>
              <p:custDataLst>
                <p:tags r:id="rId28"/>
              </p:custDataLst>
            </p:nvPr>
          </p:nvSpPr>
          <p:spPr>
            <a:xfrm>
              <a:off x="6397" y="6529"/>
              <a:ext cx="3819" cy="1968"/>
            </a:xfrm>
            <a:prstGeom prst="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文本框 89"/>
          <p:cNvSpPr txBox="1"/>
          <p:nvPr>
            <p:custDataLst>
              <p:tags r:id="rId29"/>
            </p:custDataLst>
          </p:nvPr>
        </p:nvSpPr>
        <p:spPr>
          <a:xfrm>
            <a:off x="3543935" y="1475101"/>
            <a:ext cx="1174750" cy="416560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400" b="1" u="sng" dirty="0">
                <a:cs typeface="+mn-lt"/>
                <a:sym typeface="+mn-ea"/>
              </a:rPr>
              <a:t>Machining</a:t>
            </a:r>
            <a:endParaRPr lang="en-US" altLang="zh-CN" sz="1400" b="1" u="sng" dirty="0">
              <a:cs typeface="+mn-lt"/>
              <a:sym typeface="+mn-ea"/>
            </a:endParaRPr>
          </a:p>
        </p:txBody>
      </p:sp>
      <p:cxnSp>
        <p:nvCxnSpPr>
          <p:cNvPr id="93" name="直接连接符 92"/>
          <p:cNvCxnSpPr/>
          <p:nvPr>
            <p:custDataLst>
              <p:tags r:id="rId30"/>
            </p:custDataLst>
          </p:nvPr>
        </p:nvCxnSpPr>
        <p:spPr>
          <a:xfrm flipH="1">
            <a:off x="5321300" y="3187696"/>
            <a:ext cx="269240" cy="44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>
            <p:custDataLst>
              <p:tags r:id="rId31"/>
            </p:custDataLst>
          </p:nvPr>
        </p:nvSpPr>
        <p:spPr>
          <a:xfrm>
            <a:off x="6165850" y="4133846"/>
            <a:ext cx="1017270" cy="35877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400" b="1" u="sng" dirty="0">
                <a:cs typeface="+mn-lt"/>
                <a:sym typeface="+mn-ea"/>
              </a:rPr>
              <a:t>EBW</a:t>
            </a:r>
            <a:endParaRPr lang="en-US" altLang="zh-CN" sz="1400" b="1" u="sng" dirty="0">
              <a:cs typeface="+mn-lt"/>
              <a:sym typeface="+mn-ea"/>
            </a:endParaRPr>
          </a:p>
        </p:txBody>
      </p:sp>
      <p:cxnSp>
        <p:nvCxnSpPr>
          <p:cNvPr id="97" name="直接箭头连接符 96"/>
          <p:cNvCxnSpPr/>
          <p:nvPr>
            <p:custDataLst>
              <p:tags r:id="rId32"/>
            </p:custDataLst>
          </p:nvPr>
        </p:nvCxnSpPr>
        <p:spPr>
          <a:xfrm>
            <a:off x="5586730" y="3186426"/>
            <a:ext cx="3810" cy="7327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9" name="文本框 98"/>
          <p:cNvSpPr txBox="1"/>
          <p:nvPr>
            <p:custDataLst>
              <p:tags r:id="rId33"/>
            </p:custDataLst>
          </p:nvPr>
        </p:nvSpPr>
        <p:spPr>
          <a:xfrm>
            <a:off x="5586730" y="2890520"/>
            <a:ext cx="3464560" cy="510540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400" b="1" u="sng" dirty="0">
                <a:cs typeface="+mn-lt"/>
                <a:sym typeface="+mn-ea"/>
              </a:rPr>
              <a:t>Insert blades</a:t>
            </a:r>
            <a:endParaRPr lang="en-US" altLang="zh-CN" sz="1400" b="1" u="sng" dirty="0">
              <a:cs typeface="+mn-lt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1400" b="1" u="sng" dirty="0">
                <a:cs typeface="+mn-lt"/>
                <a:sym typeface="+mn-ea"/>
              </a:rPr>
              <a:t>Fix blades on semiring using tooling</a:t>
            </a:r>
            <a:endParaRPr lang="en-US" altLang="zh-CN" sz="1400" b="1" u="sng" dirty="0">
              <a:cs typeface="+mn-lt"/>
              <a:sym typeface="+mn-ea"/>
            </a:endParaRPr>
          </a:p>
        </p:txBody>
      </p:sp>
      <p:cxnSp>
        <p:nvCxnSpPr>
          <p:cNvPr id="100" name="直接连接符 99"/>
          <p:cNvCxnSpPr/>
          <p:nvPr>
            <p:custDataLst>
              <p:tags r:id="rId34"/>
            </p:custDataLst>
          </p:nvPr>
        </p:nvCxnSpPr>
        <p:spPr>
          <a:xfrm flipH="1">
            <a:off x="6172200" y="4493891"/>
            <a:ext cx="269240" cy="44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1" name="文本框 100"/>
          <p:cNvSpPr txBox="1"/>
          <p:nvPr>
            <p:custDataLst>
              <p:tags r:id="rId35"/>
            </p:custDataLst>
          </p:nvPr>
        </p:nvSpPr>
        <p:spPr>
          <a:xfrm>
            <a:off x="7302500" y="5733180"/>
            <a:ext cx="1841500" cy="57467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400" b="1" u="sng" dirty="0">
                <a:cs typeface="+mn-lt"/>
                <a:sym typeface="+mn-ea"/>
              </a:rPr>
              <a:t>Assembly,</a:t>
            </a:r>
            <a:endParaRPr lang="en-US" altLang="zh-CN" sz="1400" b="1" u="sng" dirty="0">
              <a:cs typeface="+mn-lt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1400" b="1" u="sng" dirty="0">
                <a:cs typeface="+mn-lt"/>
                <a:sym typeface="+mn-ea"/>
              </a:rPr>
              <a:t>maching again</a:t>
            </a:r>
            <a:endParaRPr lang="en-US" altLang="zh-CN" sz="1400" b="1" u="sng" dirty="0">
              <a:cs typeface="+mn-lt"/>
              <a:sym typeface="+mn-ea"/>
            </a:endParaRPr>
          </a:p>
        </p:txBody>
      </p:sp>
      <p:cxnSp>
        <p:nvCxnSpPr>
          <p:cNvPr id="102" name="直接箭头连接符 101"/>
          <p:cNvCxnSpPr/>
          <p:nvPr>
            <p:custDataLst>
              <p:tags r:id="rId36"/>
            </p:custDataLst>
          </p:nvPr>
        </p:nvCxnSpPr>
        <p:spPr>
          <a:xfrm>
            <a:off x="6437630" y="4492621"/>
            <a:ext cx="3810" cy="7327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+mn-ea"/>
              </a:rPr>
              <a:t>3.9GHz Blade Tuner: Production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9760" y="846575"/>
            <a:ext cx="8007350" cy="7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spcAft>
                <a:spcPts val="0"/>
              </a:spcAft>
              <a:buSzTx/>
            </a:pPr>
            <a:r>
              <a:rPr lang="en-US" altLang="zh-CN" sz="1800" b="1" dirty="0">
                <a:sym typeface="+mn-ea"/>
              </a:rPr>
              <a:t>Blades joining experimental </a:t>
            </a:r>
            <a:r>
              <a:rPr lang="en-US" altLang="zh-CN" sz="1800" b="1" dirty="0" err="1">
                <a:sym typeface="+mn-ea"/>
              </a:rPr>
              <a:t>process:</a:t>
            </a:r>
            <a:endParaRPr lang="en-US" altLang="zh-CN" sz="1800" b="1" dirty="0" err="1">
              <a:sym typeface="+mn-ea"/>
            </a:endParaRPr>
          </a:p>
          <a:p>
            <a:pPr lvl="0" algn="l">
              <a:lnSpc>
                <a:spcPct val="110000"/>
              </a:lnSpc>
              <a:spcAft>
                <a:spcPts val="0"/>
              </a:spcAft>
              <a:buSzTx/>
            </a:pPr>
            <a:r>
              <a:rPr lang="en-US" altLang="zh-CN" sz="1800" dirty="0" err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Blades</a:t>
            </a: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joining first, insert groove, </a:t>
            </a:r>
            <a:r>
              <a:rPr lang="en-US" altLang="zh-CN" sz="1800" dirty="0" err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brazing→Blades</a:t>
            </a: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insertion first, EBW</a:t>
            </a:r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en-US" altLang="zh-CN" sz="18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5642610" y="4396105"/>
            <a:ext cx="1586230" cy="1814195"/>
            <a:chOff x="1960" y="7366"/>
            <a:chExt cx="2389" cy="2732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31721" t="23602" r="23169" b="16291"/>
            <a:stretch>
              <a:fillRect/>
            </a:stretch>
          </p:blipFill>
          <p:spPr>
            <a:xfrm rot="5400000">
              <a:off x="2483" y="8235"/>
              <a:ext cx="1341" cy="238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33495" t="43661" r="36891" b="33346"/>
            <a:stretch>
              <a:fillRect/>
            </a:stretch>
          </p:blipFill>
          <p:spPr>
            <a:xfrm>
              <a:off x="1961" y="7366"/>
              <a:ext cx="2388" cy="1392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3711" t="115" r="21566" b="19146"/>
          <a:stretch>
            <a:fillRect/>
          </a:stretch>
        </p:blipFill>
        <p:spPr>
          <a:xfrm rot="16200000">
            <a:off x="706755" y="1620520"/>
            <a:ext cx="1626235" cy="1800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39111" t="54376" r="48845" b="29502"/>
          <a:stretch>
            <a:fillRect/>
          </a:stretch>
        </p:blipFill>
        <p:spPr>
          <a:xfrm rot="16200000">
            <a:off x="2424430" y="1703705"/>
            <a:ext cx="1626235" cy="163322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796415" y="4396740"/>
            <a:ext cx="3846830" cy="1799590"/>
            <a:chOff x="11145" y="6895"/>
            <a:chExt cx="6058" cy="2834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145" y="6895"/>
              <a:ext cx="3778" cy="283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rcRect l="27560" t="62490" r="60386" b="17546"/>
            <a:stretch>
              <a:fillRect/>
            </a:stretch>
          </p:blipFill>
          <p:spPr>
            <a:xfrm>
              <a:off x="14923" y="6895"/>
              <a:ext cx="2281" cy="2835"/>
            </a:xfrm>
            <a:prstGeom prst="rect">
              <a:avLst/>
            </a:prstGeom>
          </p:spPr>
        </p:pic>
      </p:grpSp>
      <p:sp>
        <p:nvSpPr>
          <p:cNvPr id="60" name="Content Placeholder 4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276860" y="3302000"/>
            <a:ext cx="4199890" cy="367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</a:pPr>
            <a:r>
              <a:rPr lang="zh-CN" altLang="en-US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①</a:t>
            </a:r>
            <a:r>
              <a:rPr lang="en-US" altLang="zh-CN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 Blades joining first, insert groove, then brazing</a:t>
            </a:r>
            <a:endParaRPr lang="en-US" altLang="zh-CN" sz="1400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62" name="右箭头 61"/>
          <p:cNvSpPr/>
          <p:nvPr>
            <p:custDataLst>
              <p:tags r:id="rId13"/>
            </p:custDataLst>
          </p:nvPr>
        </p:nvSpPr>
        <p:spPr>
          <a:xfrm>
            <a:off x="4055745" y="2364740"/>
            <a:ext cx="422275" cy="3200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rcRect l="14168" t="6658" r="12934" b="9524"/>
          <a:stretch>
            <a:fillRect/>
          </a:stretch>
        </p:blipFill>
        <p:spPr>
          <a:xfrm rot="16200000">
            <a:off x="4907280" y="1282700"/>
            <a:ext cx="1614170" cy="2475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16200000">
            <a:off x="7097395" y="1565910"/>
            <a:ext cx="1626235" cy="1917065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4477385" y="3302000"/>
            <a:ext cx="4391660" cy="448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</a:pPr>
            <a:r>
              <a:rPr lang="zh-CN" altLang="en-US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②</a:t>
            </a:r>
            <a:r>
              <a:rPr lang="en-US" altLang="zh-CN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 Blades joining first, insert groove, then 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EBW</a:t>
            </a:r>
            <a:endParaRPr lang="en-US" altLang="zh-CN" sz="1400" b="1" dirty="0">
              <a:solidFill>
                <a:srgbClr val="FF0000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14" name="Content Placeholder 4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2054225" y="6181090"/>
            <a:ext cx="4721225" cy="448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</a:pPr>
            <a:r>
              <a:rPr lang="zh-CN" altLang="en-US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③</a:t>
            </a:r>
            <a:r>
              <a:rPr lang="en-US" altLang="zh-CN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 Maching grooves for each blade, Insert blades, then EBW</a:t>
            </a:r>
            <a:endParaRPr lang="en-US" altLang="zh-CN" sz="1400" b="1" dirty="0">
              <a:solidFill>
                <a:srgbClr val="FF0000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17" name="右箭头 16"/>
          <p:cNvSpPr/>
          <p:nvPr>
            <p:custDataLst>
              <p:tags r:id="rId19"/>
            </p:custDataLst>
          </p:nvPr>
        </p:nvSpPr>
        <p:spPr>
          <a:xfrm>
            <a:off x="1285240" y="5137150"/>
            <a:ext cx="422275" cy="3200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3" name="直接箭头连接符 72"/>
          <p:cNvCxnSpPr>
            <a:endCxn id="19" idx="0"/>
          </p:cNvCxnSpPr>
          <p:nvPr/>
        </p:nvCxnSpPr>
        <p:spPr>
          <a:xfrm>
            <a:off x="2789555" y="2571750"/>
            <a:ext cx="1891030" cy="1287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19" idx="0"/>
          </p:cNvCxnSpPr>
          <p:nvPr/>
        </p:nvCxnSpPr>
        <p:spPr>
          <a:xfrm flipH="1">
            <a:off x="4680585" y="2584450"/>
            <a:ext cx="2731770" cy="12744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Content Placeholder 4"/>
          <p:cNvSpPr>
            <a:spLocks noGrp="1"/>
          </p:cNvSpPr>
          <p:nvPr/>
        </p:nvSpPr>
        <p:spPr>
          <a:xfrm>
            <a:off x="2826385" y="3858895"/>
            <a:ext cx="3708400" cy="28702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</a:pPr>
            <a:r>
              <a:rPr sz="14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It is difficult to control the gasket from slipping</a:t>
            </a:r>
            <a:endParaRPr sz="1400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000494" y="6356350"/>
            <a:ext cx="2057400" cy="365125"/>
          </a:xfrm>
        </p:spPr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+mn-ea"/>
              </a:rPr>
              <a:t>3.9GHz Blade Tuner: Production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29339" y="854710"/>
            <a:ext cx="8007350" cy="7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spcAft>
                <a:spcPts val="0"/>
              </a:spcAft>
              <a:buSzTx/>
            </a:pPr>
            <a:r>
              <a:rPr lang="en-US" altLang="zh-CN" sz="1800" b="1" dirty="0">
                <a:sym typeface="+mn-ea"/>
              </a:rPr>
              <a:t>1 prototype is under machining process.</a:t>
            </a:r>
            <a:endParaRPr lang="en-US" altLang="zh-CN" sz="1800" b="1" dirty="0">
              <a:sym typeface="+mn-ea"/>
            </a:endParaRPr>
          </a:p>
          <a:p>
            <a:pPr lvl="0" algn="l">
              <a:lnSpc>
                <a:spcPct val="110000"/>
              </a:lnSpc>
              <a:spcAft>
                <a:spcPts val="0"/>
              </a:spcAft>
              <a:buSzTx/>
            </a:pPr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en-US" altLang="zh-CN" sz="18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61" y="1511071"/>
            <a:ext cx="2560000" cy="14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9" y="1510255"/>
            <a:ext cx="2560000" cy="144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00" y="3015955"/>
            <a:ext cx="2560000" cy="14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00" y="1510255"/>
            <a:ext cx="2560000" cy="14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9" y="3015955"/>
            <a:ext cx="2560000" cy="144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4661" y="2455955"/>
            <a:ext cx="1440000" cy="256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科研综合楼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27917"/>
          <a:stretch>
            <a:fillRect/>
          </a:stretch>
        </p:blipFill>
        <p:spPr bwMode="auto">
          <a:xfrm>
            <a:off x="0" y="0"/>
            <a:ext cx="53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62000" y="533400"/>
            <a:ext cx="5344002" cy="6324600"/>
          </a:xfrm>
          <a:prstGeom prst="rect">
            <a:avLst/>
          </a:prstGeom>
          <a:solidFill>
            <a:srgbClr val="AAB5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773382" y="3291522"/>
            <a:ext cx="7370618" cy="808355"/>
          </a:xfr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4800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1.3GHz Lever-type Tuner</a:t>
            </a:r>
            <a:endParaRPr lang="en-US" altLang="zh-CN" sz="4800" b="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</a:t>
            </a:r>
            <a:r>
              <a:rPr lang="zh-CN" altLang="en-US" dirty="0"/>
              <a:t>GHz lever-type</a:t>
            </a:r>
            <a:r>
              <a:rPr lang="en-US" altLang="zh-CN" dirty="0"/>
              <a:t> </a:t>
            </a:r>
            <a:r>
              <a:rPr lang="zh-CN" altLang="en-US" dirty="0"/>
              <a:t>Tuner</a:t>
            </a:r>
            <a:r>
              <a:rPr lang="en-US" altLang="zh-CN" dirty="0"/>
              <a:t>: Design</a:t>
            </a:r>
            <a:endParaRPr lang="zh-CN" altLang="en-US" dirty="0"/>
          </a:p>
        </p:txBody>
      </p:sp>
      <p:sp>
        <p:nvSpPr>
          <p:cNvPr id="5" name="Content Placeholder 4"/>
          <p:cNvSpPr>
            <a:spLocks noGrp="1"/>
          </p:cNvSpPr>
          <p:nvPr/>
        </p:nvSpPr>
        <p:spPr>
          <a:xfrm>
            <a:off x="606679" y="909190"/>
            <a:ext cx="4384421" cy="4660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spcAft>
                <a:spcPts val="0"/>
              </a:spcAft>
              <a:buSzTx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Based on  LCLS-II/SHINE design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18956" y="1646222"/>
            <a:ext cx="4971981" cy="3545703"/>
            <a:chOff x="486728" y="1841945"/>
            <a:chExt cx="5151546" cy="3701349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1" t="8876" r="27135" b="19487"/>
            <a:stretch>
              <a:fillRect/>
            </a:stretch>
          </p:blipFill>
          <p:spPr>
            <a:xfrm>
              <a:off x="1467521" y="2423853"/>
              <a:ext cx="3349615" cy="30960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486728" y="4621274"/>
              <a:ext cx="972904" cy="92202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Right horizontal arm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直接箭头连接符 24"/>
            <p:cNvCxnSpPr>
              <a:stCxn id="24" idx="3"/>
            </p:cNvCxnSpPr>
            <p:nvPr>
              <p:custDataLst>
                <p:tags r:id="rId4"/>
              </p:custDataLst>
            </p:nvPr>
          </p:nvCxnSpPr>
          <p:spPr>
            <a:xfrm flipV="1">
              <a:off x="1459632" y="4432056"/>
              <a:ext cx="500632" cy="650392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>
              <p:custDataLst>
                <p:tags r:id="rId5"/>
              </p:custDataLst>
            </p:nvPr>
          </p:nvSpPr>
          <p:spPr>
            <a:xfrm>
              <a:off x="486728" y="3231609"/>
              <a:ext cx="1038502" cy="64516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Link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plate 3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直接箭头连接符 33"/>
            <p:cNvCxnSpPr>
              <a:stCxn id="33" idx="3"/>
            </p:cNvCxnSpPr>
            <p:nvPr>
              <p:custDataLst>
                <p:tags r:id="rId6"/>
              </p:custDataLst>
            </p:nvPr>
          </p:nvCxnSpPr>
          <p:spPr>
            <a:xfrm>
              <a:off x="1525230" y="3554249"/>
              <a:ext cx="870102" cy="290563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>
              <p:custDataLst>
                <p:tags r:id="rId7"/>
              </p:custDataLst>
            </p:nvPr>
          </p:nvSpPr>
          <p:spPr>
            <a:xfrm>
              <a:off x="4588021" y="1841945"/>
              <a:ext cx="1040543" cy="64516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motor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直接箭头连接符 37"/>
            <p:cNvCxnSpPr>
              <a:stCxn id="37" idx="1"/>
            </p:cNvCxnSpPr>
            <p:nvPr>
              <p:custDataLst>
                <p:tags r:id="rId8"/>
              </p:custDataLst>
            </p:nvPr>
          </p:nvCxnSpPr>
          <p:spPr>
            <a:xfrm flipH="1">
              <a:off x="4135045" y="2164739"/>
              <a:ext cx="452658" cy="762446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/>
            <p:cNvSpPr/>
            <p:nvPr>
              <p:custDataLst>
                <p:tags r:id="rId9"/>
              </p:custDataLst>
            </p:nvPr>
          </p:nvSpPr>
          <p:spPr>
            <a:xfrm>
              <a:off x="4588021" y="4621274"/>
              <a:ext cx="1040543" cy="92202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Left horizontal arm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直接箭头连接符 46"/>
            <p:cNvCxnSpPr>
              <a:stCxn id="46" idx="1"/>
            </p:cNvCxnSpPr>
            <p:nvPr>
              <p:custDataLst>
                <p:tags r:id="rId10"/>
              </p:custDataLst>
            </p:nvPr>
          </p:nvCxnSpPr>
          <p:spPr>
            <a:xfrm flipH="1" flipV="1">
              <a:off x="3835079" y="4362424"/>
              <a:ext cx="752624" cy="720024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/>
            <p:cNvSpPr/>
            <p:nvPr>
              <p:custDataLst>
                <p:tags r:id="rId11"/>
              </p:custDataLst>
            </p:nvPr>
          </p:nvSpPr>
          <p:spPr>
            <a:xfrm>
              <a:off x="4597731" y="3127254"/>
              <a:ext cx="1040543" cy="64516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Limit Switch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直接箭头连接符 50"/>
            <p:cNvCxnSpPr>
              <a:stCxn id="50" idx="1"/>
            </p:cNvCxnSpPr>
            <p:nvPr>
              <p:custDataLst>
                <p:tags r:id="rId12"/>
              </p:custDataLst>
            </p:nvPr>
          </p:nvCxnSpPr>
          <p:spPr>
            <a:xfrm flipH="1" flipV="1">
              <a:off x="3539610" y="3130033"/>
              <a:ext cx="1058438" cy="320230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>
              <p:custDataLst>
                <p:tags r:id="rId13"/>
              </p:custDataLst>
            </p:nvPr>
          </p:nvSpPr>
          <p:spPr>
            <a:xfrm>
              <a:off x="486728" y="1841945"/>
              <a:ext cx="1141486" cy="39066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Link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plate 1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直接箭头连接符 55"/>
            <p:cNvCxnSpPr>
              <a:stCxn id="55" idx="3"/>
            </p:cNvCxnSpPr>
            <p:nvPr>
              <p:custDataLst>
                <p:tags r:id="rId14"/>
              </p:custDataLst>
            </p:nvPr>
          </p:nvCxnSpPr>
          <p:spPr>
            <a:xfrm>
              <a:off x="1628214" y="2037280"/>
              <a:ext cx="829857" cy="1389488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>
              <p:custDataLst>
                <p:tags r:id="rId15"/>
              </p:custDataLst>
            </p:nvPr>
          </p:nvCxnSpPr>
          <p:spPr>
            <a:xfrm>
              <a:off x="2666715" y="2232615"/>
              <a:ext cx="0" cy="1321147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>
              <p:custDataLst>
                <p:tags r:id="rId16"/>
              </p:custDataLst>
            </p:nvPr>
          </p:nvCxnSpPr>
          <p:spPr>
            <a:xfrm>
              <a:off x="2671251" y="2264365"/>
              <a:ext cx="571501" cy="790468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>
              <p:custDataLst>
                <p:tags r:id="rId17"/>
              </p:custDataLst>
            </p:nvPr>
          </p:nvSpPr>
          <p:spPr>
            <a:xfrm>
              <a:off x="2147477" y="1841954"/>
              <a:ext cx="1038502" cy="39066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 Piezos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78" y="1646222"/>
            <a:ext cx="2395220" cy="19075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78" y="3553762"/>
            <a:ext cx="2395220" cy="179768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2"/>
            </p:custDataLst>
          </p:nvPr>
        </p:nvSpPr>
        <p:spPr>
          <a:xfrm>
            <a:off x="6292850" y="5351447"/>
            <a:ext cx="24720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u="sng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1.3GHz Prototype of DALS project</a:t>
            </a:r>
            <a:endParaRPr lang="en-US" altLang="zh-CN" sz="1200" b="1" u="sng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Content Placeholder 4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1502955" y="5296039"/>
            <a:ext cx="3481973" cy="294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u="sng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S3FEL&amp;DALS 1.3GHz Tuner Design</a:t>
            </a:r>
            <a:endParaRPr lang="en-US" altLang="zh-CN" sz="1200" b="1" u="sng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24"/>
            </p:custDataLst>
          </p:nvPr>
        </p:nvSpPr>
        <p:spPr>
          <a:xfrm>
            <a:off x="0" y="6366418"/>
            <a:ext cx="7556500" cy="416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Reference: LCLS-II Final Design Report, September 21, 2015</a:t>
            </a:r>
            <a:endParaRPr lang="en-US" sz="1200" b="1" u="sng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pPr lvl="1" indent="266700"/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SRF Cavity Tuner (for </a:t>
            </a:r>
            <a:r>
              <a:rPr lang="en-US" sz="1200" b="1" u="sng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pCM</a:t>
            </a:r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), </a:t>
            </a:r>
            <a:r>
              <a:rPr lang="en-US" sz="1200" b="1" u="sng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Yuriy</a:t>
            </a:r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 </a:t>
            </a:r>
            <a:r>
              <a:rPr lang="en-US" sz="1200" b="1" u="sng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Pischalnikov</a:t>
            </a:r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, Final Design Review for </a:t>
            </a:r>
            <a:r>
              <a:rPr lang="en-US" sz="1200" b="1" u="sng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pCM</a:t>
            </a:r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 Tuner, April 15, 2015</a:t>
            </a:r>
            <a:endParaRPr lang="en-US" sz="1200" b="1" u="sng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29" name="Content Placeholder 4"/>
          <p:cNvSpPr>
            <a:spLocks noGrp="1"/>
          </p:cNvSpPr>
          <p:nvPr>
            <p:custDataLst>
              <p:tags r:id="rId25"/>
            </p:custDataLst>
          </p:nvPr>
        </p:nvSpPr>
        <p:spPr>
          <a:xfrm>
            <a:off x="576263" y="5699411"/>
            <a:ext cx="5294239" cy="572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Tuner ration 1/20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10 sets of  1.3GHz tuners have completed trial assembly at factory;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8956" y="1646222"/>
            <a:ext cx="5151546" cy="37052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385" y="1306830"/>
            <a:ext cx="7160895" cy="49555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1.3GHz Tuner</a:t>
            </a:r>
            <a:r>
              <a:rPr lang="en-US" altLang="zh-CN" dirty="0"/>
              <a:t>: Current State</a:t>
            </a:r>
            <a:endParaRPr lang="zh-CN" altLang="en-US" dirty="0"/>
          </a:p>
        </p:txBody>
      </p:sp>
      <p:sp>
        <p:nvSpPr>
          <p:cNvPr id="28" name="Content Placeholder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76263" y="828675"/>
            <a:ext cx="7884160" cy="829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Test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ed</a:t>
            </a:r>
            <a:r>
              <a:rPr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at Single cavity CM HTS at CSNS(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Cavity at 2K</a:t>
            </a:r>
            <a:r>
              <a:rPr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)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3"/>
            </p:custDataLst>
          </p:nvPr>
        </p:nvCxnSpPr>
        <p:spPr>
          <a:xfrm flipH="1" flipV="1">
            <a:off x="6813550" y="2382520"/>
            <a:ext cx="38100" cy="3352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851650" y="2732405"/>
            <a:ext cx="908685" cy="25844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477.7kHz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prstClr val="black"/>
              </a:solidFill>
              <a:effectLst/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4308475" y="4365625"/>
            <a:ext cx="1517650" cy="3429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0.28Hz/Step</a:t>
            </a:r>
            <a:endParaRPr kumimoji="0" lang="zh-CN" altLang="en-US" sz="1400" b="1" i="0" u="none" strike="noStrike" cap="none" normalizeH="0" baseline="0" dirty="0">
              <a:ln>
                <a:noFill/>
              </a:ln>
              <a:solidFill>
                <a:prstClr val="black"/>
              </a:solidFill>
              <a:effectLst/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6924294" y="6230620"/>
            <a:ext cx="2057400" cy="365125"/>
          </a:xfrm>
        </p:spPr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048385" y="6270947"/>
            <a:ext cx="5765165" cy="342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50000steps/round(1mm), </a:t>
            </a:r>
            <a:r>
              <a:rPr lang="en-US" altLang="zh-CN" sz="14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0.28Hz/Step</a:t>
            </a:r>
            <a:r>
              <a:rPr lang="en-US" altLang="zh-CN" sz="14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=14kHz/mm(Stepper Motor stroke)</a:t>
            </a:r>
            <a:endParaRPr kumimoji="0" lang="zh-CN" altLang="en-US" sz="1400" b="1" i="0" u="none" strike="noStrike" cap="none" normalizeH="0" baseline="0" dirty="0">
              <a:ln>
                <a:noFill/>
              </a:ln>
              <a:solidFill>
                <a:prstClr val="black"/>
              </a:solidFill>
              <a:effectLst/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Graph3"/>
          <p:cNvPicPr>
            <a:picLocks noChangeAspect="1"/>
          </p:cNvPicPr>
          <p:nvPr/>
        </p:nvPicPr>
        <p:blipFill>
          <a:blip r:embed="rId1"/>
          <a:srcRect l="8268" b="4375"/>
          <a:stretch>
            <a:fillRect/>
          </a:stretch>
        </p:blipFill>
        <p:spPr>
          <a:xfrm>
            <a:off x="932180" y="1410970"/>
            <a:ext cx="3565525" cy="25971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1.3GHz Tuner</a:t>
            </a:r>
            <a:r>
              <a:rPr lang="en-US" altLang="zh-CN" dirty="0"/>
              <a:t>: Current State</a:t>
            </a:r>
            <a:endParaRPr lang="zh-CN" altLang="en-US" dirty="0"/>
          </a:p>
        </p:txBody>
      </p:sp>
      <p:sp>
        <p:nvSpPr>
          <p:cNvPr id="3" name="Content Placeholder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87045" y="921385"/>
            <a:ext cx="8545195" cy="622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2090" lvl="1" indent="-212090" algn="l" defTabSz="914400">
              <a:buSzTx/>
              <a:tabLst>
                <a:tab pos="268605" algn="l"/>
              </a:tabLst>
            </a:pPr>
            <a:r>
              <a:rPr sz="18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PI Piezo performance </a:t>
            </a:r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was </a:t>
            </a:r>
            <a:r>
              <a:rPr sz="18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test</a:t>
            </a:r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ed</a:t>
            </a:r>
            <a:r>
              <a:rPr sz="18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at room temperature</a:t>
            </a:r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and 2k</a:t>
            </a:r>
            <a:r>
              <a:rPr sz="18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at Single cavity CM HTS. </a:t>
            </a:r>
            <a:endParaRPr sz="18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>
              <a:buSzTx/>
            </a:pPr>
            <a:endParaRPr sz="18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6602095" y="1543050"/>
            <a:ext cx="2041028" cy="1492885"/>
            <a:chOff x="2342" y="2840"/>
            <a:chExt cx="5577" cy="4018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" y="2840"/>
              <a:ext cx="5358" cy="4018"/>
            </a:xfrm>
            <a:prstGeom prst="rect">
              <a:avLst/>
            </a:prstGeom>
          </p:spPr>
        </p:pic>
        <p:sp>
          <p:nvSpPr>
            <p:cNvPr id="9" name="标注: 线形 9"/>
            <p:cNvSpPr/>
            <p:nvPr>
              <p:custDataLst>
                <p:tags r:id="rId5"/>
              </p:custDataLst>
            </p:nvPr>
          </p:nvSpPr>
          <p:spPr>
            <a:xfrm>
              <a:off x="5034" y="3713"/>
              <a:ext cx="2885" cy="511"/>
            </a:xfrm>
            <a:prstGeom prst="borderCallout1">
              <a:avLst>
                <a:gd name="adj1" fmla="val 95205"/>
                <a:gd name="adj2" fmla="val 50818"/>
                <a:gd name="adj3" fmla="val 225820"/>
                <a:gd name="adj4" fmla="val 47121"/>
              </a:avLst>
            </a:prstGeom>
            <a:solidFill>
              <a:srgbClr val="FFFF00">
                <a:alpha val="9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signal source</a:t>
              </a:r>
              <a:endParaRPr lang="zh-CN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标注: 线形 12"/>
            <p:cNvSpPr/>
            <p:nvPr>
              <p:custDataLst>
                <p:tags r:id="rId6"/>
              </p:custDataLst>
            </p:nvPr>
          </p:nvSpPr>
          <p:spPr>
            <a:xfrm>
              <a:off x="2470" y="6169"/>
              <a:ext cx="2885" cy="511"/>
            </a:xfrm>
            <a:prstGeom prst="borderCallout1">
              <a:avLst>
                <a:gd name="adj1" fmla="val 9370"/>
                <a:gd name="adj2" fmla="val 49709"/>
                <a:gd name="adj3" fmla="val -204566"/>
                <a:gd name="adj4" fmla="val 46041"/>
              </a:avLst>
            </a:prstGeom>
            <a:solidFill>
              <a:srgbClr val="FFFF00">
                <a:alpha val="9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zh-CN" alt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ressure gauge</a:t>
              </a:r>
              <a:endParaRPr lang="zh-CN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标注: 线形 14"/>
            <p:cNvSpPr/>
            <p:nvPr>
              <p:custDataLst>
                <p:tags r:id="rId7"/>
              </p:custDataLst>
            </p:nvPr>
          </p:nvSpPr>
          <p:spPr>
            <a:xfrm>
              <a:off x="2342" y="2895"/>
              <a:ext cx="3479" cy="511"/>
            </a:xfrm>
            <a:prstGeom prst="borderCallout1">
              <a:avLst>
                <a:gd name="adj1" fmla="val 100000"/>
                <a:gd name="adj2" fmla="val 50641"/>
                <a:gd name="adj3" fmla="val 217112"/>
                <a:gd name="adj4" fmla="val 61800"/>
              </a:avLst>
            </a:prstGeom>
            <a:solidFill>
              <a:srgbClr val="FFFF00">
                <a:alpha val="9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 </a:t>
              </a:r>
              <a:r>
                <a:rPr lang="en-US" altLang="zh-CN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</a:t>
              </a:r>
              <a:endParaRPr lang="en-US" altLang="zh-CN" sz="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5529580" y="1553210"/>
            <a:ext cx="1025525" cy="1437640"/>
            <a:chOff x="6302" y="6430"/>
            <a:chExt cx="2651" cy="3535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60" y="6872"/>
              <a:ext cx="3535" cy="2651"/>
            </a:xfrm>
            <a:prstGeom prst="rect">
              <a:avLst/>
            </a:prstGeom>
          </p:spPr>
        </p:pic>
        <p:sp>
          <p:nvSpPr>
            <p:cNvPr id="14" name="标注: 线形 13"/>
            <p:cNvSpPr/>
            <p:nvPr>
              <p:custDataLst>
                <p:tags r:id="rId10"/>
              </p:custDataLst>
            </p:nvPr>
          </p:nvSpPr>
          <p:spPr>
            <a:xfrm>
              <a:off x="6530" y="6485"/>
              <a:ext cx="2423" cy="365"/>
            </a:xfrm>
            <a:prstGeom prst="borderCallout1">
              <a:avLst>
                <a:gd name="adj1" fmla="val 96710"/>
                <a:gd name="adj2" fmla="val 48857"/>
                <a:gd name="adj3" fmla="val 314276"/>
                <a:gd name="adj4" fmla="val 37741"/>
              </a:avLst>
            </a:prstGeom>
            <a:solidFill>
              <a:srgbClr val="FFFF00">
                <a:alpha val="9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Position gauge</a:t>
              </a:r>
              <a:endParaRPr lang="zh-CN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2960" y="1553210"/>
            <a:ext cx="896620" cy="1482725"/>
          </a:xfrm>
          <a:prstGeom prst="rect">
            <a:avLst/>
          </a:prstGeom>
        </p:spPr>
      </p:pic>
      <p:sp>
        <p:nvSpPr>
          <p:cNvPr id="28" name="Content Placeholder 4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4535805" y="3192145"/>
            <a:ext cx="4027805" cy="681990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lvl="1" indent="0" fontAlgn="auto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</a:rPr>
              <a:t>Verification of Max.length 39.2mm of Pizeo at RT with 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load of 3334N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</a:rPr>
              <a:t>    </a:t>
            </a:r>
            <a:endParaRPr lang="en-US" altLang="zh-CN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图片 4" descr="Graph1"/>
          <p:cNvPicPr>
            <a:picLocks noChangeAspect="1"/>
          </p:cNvPicPr>
          <p:nvPr/>
        </p:nvPicPr>
        <p:blipFill>
          <a:blip r:embed="rId13"/>
          <a:srcRect l="6625" t="2685" r="10924" b="5420"/>
          <a:stretch>
            <a:fillRect/>
          </a:stretch>
        </p:blipFill>
        <p:spPr>
          <a:xfrm>
            <a:off x="808355" y="3959860"/>
            <a:ext cx="3348355" cy="2606675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4535805" y="5048250"/>
            <a:ext cx="4027805" cy="619125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10000"/>
              </a:lnSpc>
              <a:spcAft>
                <a:spcPts val="0"/>
              </a:spcAft>
            </a:pP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</a:rPr>
              <a:t>Tuning range achieved 2.3kHz</a:t>
            </a:r>
            <a:endParaRPr lang="en-US" altLang="zh-CN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</a:pPr>
            <a:r>
              <a:rPr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Good repeatability</a:t>
            </a:r>
            <a:endParaRPr lang="en-US" altLang="zh-CN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科研综合楼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27917"/>
          <a:stretch>
            <a:fillRect/>
          </a:stretch>
        </p:blipFill>
        <p:spPr bwMode="auto">
          <a:xfrm>
            <a:off x="0" y="0"/>
            <a:ext cx="53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62000" y="533400"/>
            <a:ext cx="5344002" cy="6324600"/>
          </a:xfrm>
          <a:prstGeom prst="rect">
            <a:avLst/>
          </a:prstGeom>
          <a:solidFill>
            <a:srgbClr val="AAB5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344001" y="3291522"/>
            <a:ext cx="3799997" cy="808355"/>
          </a:xfr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4800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</a:t>
            </a:r>
            <a:endParaRPr lang="en-US" altLang="zh-CN" sz="4800" b="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altLang="zh-CN" dirty="0"/>
          </a:p>
        </p:txBody>
      </p:sp>
      <p:sp>
        <p:nvSpPr>
          <p:cNvPr id="28" name="Content Placeholder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72489" y="1166495"/>
            <a:ext cx="7477183" cy="2937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 fontAlgn="auto">
              <a:spcBef>
                <a:spcPts val="1200"/>
              </a:spcBef>
              <a:buSzTx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Background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 fontAlgn="auto">
              <a:spcBef>
                <a:spcPts val="1200"/>
              </a:spcBef>
              <a:buSzTx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Development of 3.9GHz Tuner for S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FEL project &amp; DALS project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 fontAlgn="auto">
              <a:spcBef>
                <a:spcPts val="1200"/>
              </a:spcBef>
              <a:buSzTx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Development of 1.3GHz Tuner for S</a:t>
            </a:r>
            <a:r>
              <a:rPr lang="en-US" altLang="zh-CN" sz="2000" b="1" baseline="30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FEL project &amp; DALS project</a:t>
            </a:r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 fontAlgn="auto">
              <a:spcBef>
                <a:spcPts val="1200"/>
              </a:spcBef>
              <a:buSzTx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Summary 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28" name="Content Placeholder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18185" y="1002665"/>
            <a:ext cx="7840980" cy="2689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lvl="1" indent="0" algn="l" fontAlgn="auto">
              <a:lnSpc>
                <a:spcPct val="110000"/>
              </a:lnSpc>
              <a:spcBef>
                <a:spcPts val="600"/>
              </a:spcBef>
              <a:buSzTx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3.9GHz Tuner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 fontAlgn="auto">
              <a:lnSpc>
                <a:spcPct val="110000"/>
              </a:lnSpc>
              <a:spcBef>
                <a:spcPts val="600"/>
              </a:spcBef>
              <a:buSzTx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Mechanical design and experimental processing of 3.9GHz Tuner completed. It has higher stiffness and smaller stress besides meeting the tuner specifications, which can better protect  cavity.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 fontAlgn="auto">
              <a:lnSpc>
                <a:spcPct val="110000"/>
              </a:lnSpc>
              <a:spcBef>
                <a:spcPts val="600"/>
              </a:spcBef>
              <a:buSzTx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 set of 3.9GHz Blade Tuner is being processed, and Slow tuner testing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platfom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for 3.9GHz is under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development.Next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step is offline testing</a:t>
            </a:r>
            <a:r>
              <a: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（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Slow Tuner</a:t>
            </a:r>
            <a:r>
              <a: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）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Content Placeholder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18185" y="4144645"/>
            <a:ext cx="7840980" cy="2401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lvl="1" indent="0" algn="l" fontAlgn="auto">
              <a:lnSpc>
                <a:spcPct val="110000"/>
              </a:lnSpc>
              <a:spcBef>
                <a:spcPts val="600"/>
              </a:spcBef>
              <a:buSzTx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1.3GHz Tuner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 fontAlgn="auto">
              <a:lnSpc>
                <a:spcPct val="110000"/>
              </a:lnSpc>
              <a:spcBef>
                <a:spcPts val="600"/>
              </a:spcBef>
              <a:buSzTx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1.3GHz Tuner use mature LCLS-II/SHINE design, and  testing results show that tuner parameters well exceed technical requirements specifications.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1" algn="l" fontAlgn="auto">
              <a:lnSpc>
                <a:spcPct val="110000"/>
              </a:lnSpc>
              <a:spcBef>
                <a:spcPts val="600"/>
              </a:spcBef>
              <a:buSzTx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Room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temprature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and cryogenic offline testing platform for 1.3GHz Tuner will be established soon. 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9745" y="3193415"/>
            <a:ext cx="1600835" cy="102425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科研综合楼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27917"/>
          <a:stretch>
            <a:fillRect/>
          </a:stretch>
        </p:blipFill>
        <p:spPr bwMode="auto">
          <a:xfrm>
            <a:off x="0" y="0"/>
            <a:ext cx="53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62000" y="533400"/>
            <a:ext cx="5344002" cy="6324600"/>
          </a:xfrm>
          <a:prstGeom prst="rect">
            <a:avLst/>
          </a:prstGeom>
          <a:solidFill>
            <a:srgbClr val="AAB5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209981" y="3291522"/>
            <a:ext cx="3648552" cy="808355"/>
          </a:xfr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4800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</a:t>
            </a:r>
            <a:endParaRPr lang="en-US" altLang="zh-CN" sz="4800" b="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753" y="164461"/>
            <a:ext cx="7754303" cy="61976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en-US" altLang="zh-CN" dirty="0"/>
              <a:t>Background: Project Needs for Tuners</a:t>
            </a: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>
          <a:xfrm>
            <a:off x="6924294" y="6356350"/>
            <a:ext cx="2057400" cy="365125"/>
          </a:xfrm>
        </p:spPr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64515" y="719455"/>
            <a:ext cx="8015605" cy="904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S</a:t>
            </a:r>
            <a:r>
              <a:rPr lang="en-US" b="1" dirty="0">
                <a:latin typeface="Calibri" panose="020F0502020204030204"/>
                <a:sym typeface="+mn-ea"/>
              </a:rPr>
              <a:t>henzhen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S</a:t>
            </a:r>
            <a:r>
              <a:rPr lang="en-US" b="1" dirty="0">
                <a:latin typeface="Calibri" panose="020F0502020204030204"/>
                <a:sym typeface="+mn-ea"/>
              </a:rPr>
              <a:t>uperconducting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S</a:t>
            </a:r>
            <a:r>
              <a:rPr lang="en-US" b="1" dirty="0">
                <a:latin typeface="Calibri" panose="020F0502020204030204"/>
                <a:sym typeface="+mn-ea"/>
              </a:rPr>
              <a:t>oft x-ray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F</a:t>
            </a:r>
            <a:r>
              <a:rPr lang="en-US" b="1" dirty="0">
                <a:latin typeface="Calibri" panose="020F0502020204030204"/>
                <a:sym typeface="+mn-ea"/>
              </a:rPr>
              <a:t>ree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E</a:t>
            </a:r>
            <a:r>
              <a:rPr lang="en-US" b="1" dirty="0">
                <a:latin typeface="Calibri" panose="020F0502020204030204"/>
                <a:sym typeface="+mn-ea"/>
              </a:rPr>
              <a:t>lectron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L</a:t>
            </a:r>
            <a:r>
              <a:rPr lang="en-US" b="1" dirty="0">
                <a:latin typeface="Calibri" panose="020F0502020204030204"/>
                <a:sym typeface="+mn-ea"/>
              </a:rPr>
              <a:t>aser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S</a:t>
            </a:r>
            <a:r>
              <a:rPr lang="en-US" b="1" baseline="30000" dirty="0">
                <a:solidFill>
                  <a:srgbClr val="FF0000"/>
                </a:solidFill>
                <a:latin typeface="Calibri" panose="020F0502020204030204"/>
                <a:sym typeface="+mn-ea"/>
              </a:rPr>
              <a:t>3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FEL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)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project</a:t>
            </a:r>
            <a:endParaRPr lang="en-US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&amp;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D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aLian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dvanced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L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ight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ource(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DALS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) project</a:t>
            </a:r>
            <a:endParaRPr lang="en-US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need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320</a:t>
            </a:r>
            <a:r>
              <a:rPr lang="en-US" altLang="zh-CN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 1.3GHz Tuners and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40</a:t>
            </a:r>
            <a:r>
              <a:rPr lang="en-US" altLang="zh-CN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 3.9GHz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Tuners in total.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  </a:t>
            </a:r>
            <a:endParaRPr lang="en-US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endParaRPr lang="en-US" altLang="en-US" b="1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09625" y="1704975"/>
          <a:ext cx="7845425" cy="1974215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1402080"/>
                <a:gridCol w="1432560"/>
                <a:gridCol w="1527175"/>
                <a:gridCol w="1278255"/>
                <a:gridCol w="1278255"/>
                <a:gridCol w="927100"/>
              </a:tblGrid>
              <a:tr h="575945"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SMTF(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S</a:t>
                      </a:r>
                      <a:r>
                        <a:rPr lang="en-US" altLang="zh-CN" sz="1400" b="1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3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FEL</a:t>
                      </a:r>
                      <a:r>
                        <a:rPr lang="en-US" altLang="zh-CN" sz="1400" b="1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)[1]</a:t>
                      </a:r>
                      <a:endParaRPr lang="zh-CN" altLang="en-US" sz="1400" b="1" u="none" strike="noStrike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PATF</a:t>
                      </a:r>
                      <a:r>
                        <a:rPr lang="en-US" altLang="zh-CN" sz="14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(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S</a:t>
                      </a:r>
                      <a:r>
                        <a:rPr lang="en-US" altLang="zh-CN" sz="1400" b="1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3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FEL</a:t>
                      </a:r>
                      <a:r>
                        <a:rPr lang="en-US" altLang="zh-CN" sz="14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)[2]</a:t>
                      </a:r>
                      <a:endParaRPr lang="zh-CN" altLang="en-US" sz="1400" b="1" u="none" strike="noStrike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altLang="zh-CN" sz="1400" b="1" u="none" strike="noStrike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FEL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dirty="0">
                          <a:solidFill>
                            <a:prstClr val="black"/>
                          </a:solidFill>
                          <a:latin typeface="Calibri" panose="020F0502020204030204"/>
                          <a:sym typeface="+mn-ea"/>
                        </a:rPr>
                        <a:t>DALS</a:t>
                      </a:r>
                      <a:endParaRPr lang="en-US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Total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altLang="zh-CN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1.3 GHz CM</a:t>
                      </a:r>
                      <a:endParaRPr lang="en-US" alt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40</a:t>
                      </a:r>
                      <a:endParaRPr lang="en-US" altLang="zh-CN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1.3 GHz Tuner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208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320</a:t>
                      </a:r>
                      <a:endParaRPr lang="en-US" altLang="zh-CN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3.9 </a:t>
                      </a:r>
                      <a:r>
                        <a:rPr lang="en-US" altLang="zh-CN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GHz CM</a:t>
                      </a:r>
                      <a:endParaRPr lang="en-US" alt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  <a:r>
                        <a:rPr lang="en-US" altLang="zh-CN" sz="1600" b="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[3]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*[3]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altLang="zh-CN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altLang="zh-CN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3.9 GHz Tuner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16*</a:t>
                      </a: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[3]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16*[3]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40</a:t>
                      </a:r>
                      <a:endParaRPr lang="en-US" altLang="zh-CN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24766" y="4365626"/>
            <a:ext cx="4420870" cy="283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14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FEL Layout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12510"/>
          <a:stretch>
            <a:fillRect/>
          </a:stretch>
        </p:blipFill>
        <p:spPr>
          <a:xfrm>
            <a:off x="645160" y="4767581"/>
            <a:ext cx="4297045" cy="13950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5160" y="3679190"/>
            <a:ext cx="8015605" cy="686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[1] SMTF:</a:t>
            </a:r>
            <a:r>
              <a:rPr lang="zh-CN" alt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Superconducting Cryogenic Test Facility.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[2] </a:t>
            </a:r>
            <a:r>
              <a:rPr lang="en-US" altLang="zh-CN" sz="1200" b="1" u="none" strike="noStrike" dirty="0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PATF: Prototype </a:t>
            </a:r>
            <a:r>
              <a:rPr lang="en-US" altLang="zh-CN" sz="1200" b="1" dirty="0">
                <a:latin typeface="Calibri" panose="020F0502020204030204"/>
                <a:cs typeface="Calibri" panose="020F0502020204030204"/>
              </a:rPr>
              <a:t>Accelerator </a:t>
            </a:r>
            <a:r>
              <a:rPr lang="en-US" altLang="zh-CN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Test Facility.</a:t>
            </a:r>
            <a:endParaRPr lang="en-US" altLang="zh-CN" sz="1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[3] </a:t>
            </a:r>
            <a:r>
              <a:rPr lang="en-US" altLang="zh-CN" sz="1200" b="1" u="none" strike="noStrik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PATF of S</a:t>
            </a:r>
            <a:r>
              <a:rPr lang="en-US" altLang="zh-CN" sz="1200" b="1" u="none" strike="noStrike" baseline="300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3</a:t>
            </a:r>
            <a:r>
              <a:rPr lang="en-US" altLang="zh-CN" sz="1200" b="1" u="none" strike="noStrik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FEL Project shares 2 3.9GHz CMs with DALS project.</a:t>
            </a:r>
            <a:endParaRPr lang="zh-CN" altLang="en-US" sz="1200" b="1" u="none" strike="noStrike" dirty="0">
              <a:effectLst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object 8"/>
          <p:cNvPicPr/>
          <p:nvPr>
            <p:custDataLst>
              <p:tags r:id="rId4"/>
            </p:custDataLst>
          </p:nvPr>
        </p:nvPicPr>
        <p:blipFill>
          <a:blip r:embed="rId5" cstate="print"/>
          <a:srcRect t="13186" r="54829" b="34596"/>
          <a:stretch>
            <a:fillRect/>
          </a:stretch>
        </p:blipFill>
        <p:spPr>
          <a:xfrm>
            <a:off x="5064125" y="4805045"/>
            <a:ext cx="3917315" cy="146812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5145405" y="4365626"/>
            <a:ext cx="2459990" cy="283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DALS Layout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4904740" y="1350645"/>
            <a:ext cx="3677920" cy="873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14680" y="1337310"/>
            <a:ext cx="3435985" cy="887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753" y="164461"/>
            <a:ext cx="7754303" cy="61976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en-US" altLang="zh-CN" dirty="0"/>
              <a:t>Background: Technical specifications</a:t>
            </a:r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6924294" y="6356350"/>
            <a:ext cx="2057400" cy="365125"/>
          </a:xfrm>
        </p:spPr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8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30568" y="2790915"/>
          <a:ext cx="768223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9225"/>
                <a:gridCol w="1939925"/>
                <a:gridCol w="1783080"/>
              </a:tblGrid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1.3GHz Tuner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3.9GHz Tuner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Cavity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bandwidth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(</a:t>
                      </a:r>
                      <a:r>
                        <a:rPr lang="en-US" altLang="zh-CN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Hz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)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lnT w="19050" cmpd="sng">
                      <a:solidFill>
                        <a:schemeClr val="tx1"/>
                      </a:solidFill>
                      <a:prstDash val="soli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30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lnT w="19050" cmpd="sng">
                      <a:solidFill>
                        <a:schemeClr val="tx1"/>
                      </a:solidFill>
                      <a:prstDash val="soli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 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170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lnT w="19050" cmpd="sng">
                      <a:solidFill>
                        <a:schemeClr val="tx1"/>
                      </a:solidFill>
                      <a:prstDash val="solid"/>
                    </a:lnT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Cavity Tuning Sensitivity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(k</a:t>
                      </a:r>
                      <a:r>
                        <a:rPr lang="en-US" altLang="zh-CN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Hz/mm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)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 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340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2300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 Cavity Stiffness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(kN/mm)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3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5.4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Diameter of helium tank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(</a:t>
                      </a:r>
                      <a:r>
                        <a:rPr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mm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)</a:t>
                      </a:r>
                      <a:endParaRPr lang="en-US" sz="14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</a:t>
                      </a:r>
                      <a:endParaRPr lang="en-US" sz="14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sz="14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140</a:t>
                      </a:r>
                      <a:endParaRPr sz="14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Slow Tuner frequency range(kHz) </a:t>
                      </a:r>
                      <a:endParaRPr lang="en-US" altLang="zh-CN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450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750</a:t>
                      </a:r>
                      <a:endParaRPr lang="en-US" altLang="zh-CN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Slow Tuner dimensional range(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μm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1300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Slow Tuner sensitivity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(Hz/step)</a:t>
                      </a:r>
                      <a:endParaRPr lang="en-US" altLang="zh-CN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1</a:t>
                      </a:r>
                      <a:endParaRPr lang="en-US" altLang="zh-CN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10</a:t>
                      </a:r>
                      <a:endParaRPr lang="en-US" altLang="zh-CN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Slow Tuner stiffness(kN/mm)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 Tuner frequency range(kHz) </a:t>
                      </a:r>
                      <a:endParaRPr lang="en-US" altLang="zh-CN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1</a:t>
                      </a:r>
                      <a:endParaRPr lang="en-US" altLang="zh-CN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1</a:t>
                      </a:r>
                      <a:endParaRPr lang="en-US" altLang="zh-CN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 anchorCtr="1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 Tuner tuning resolution(Hz) </a:t>
                      </a:r>
                      <a:endParaRPr lang="en-US" altLang="zh-CN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B w="190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altLang="zh-CN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B w="190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altLang="zh-CN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lnB w="190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668472" y="2374296"/>
            <a:ext cx="3870556" cy="41684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Key Parameters for 1.3&amp;3.9GHz Tuner</a:t>
            </a:r>
            <a:endParaRPr lang="en-US" b="1" u="sng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04740" y="1433830"/>
            <a:ext cx="3678555" cy="7905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Smaller volume and higher stiffness requires </a:t>
            </a:r>
            <a:r>
              <a:rPr lang="en-US" altLang="zh-CN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stricter mechanical design</a:t>
            </a:r>
            <a:endParaRPr lang="en-US" alt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274419" y="1031746"/>
            <a:ext cx="2586355" cy="283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1.3GHz Tuner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296219" y="1053971"/>
            <a:ext cx="2586355" cy="283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3.9GHz Tuner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065963" y="1029033"/>
            <a:ext cx="716541" cy="28569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VS 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5315" y="1384300"/>
            <a:ext cx="3435350" cy="921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Narrow cavity bandwidth requires higher tuning resolution</a:t>
            </a:r>
            <a:endParaRPr lang="en-US" alt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科研综合楼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27917"/>
          <a:stretch>
            <a:fillRect/>
          </a:stretch>
        </p:blipFill>
        <p:spPr bwMode="auto">
          <a:xfrm>
            <a:off x="0" y="0"/>
            <a:ext cx="53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62000" y="533400"/>
            <a:ext cx="5344002" cy="6324600"/>
          </a:xfrm>
          <a:prstGeom prst="rect">
            <a:avLst/>
          </a:prstGeom>
          <a:solidFill>
            <a:srgbClr val="AAB5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55638" y="3291522"/>
            <a:ext cx="6188362" cy="808355"/>
          </a:xfr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4800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3.9GHz Blade Tuner</a:t>
            </a:r>
            <a:endParaRPr lang="en-US" altLang="zh-CN" sz="4800" b="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41536" y="3238657"/>
            <a:ext cx="2148205" cy="17310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en-US" altLang="zh-CN" spc="0" dirty="0"/>
              <a:t>3.9GHz Blade Tuner: Basic Design</a:t>
            </a:r>
            <a:endParaRPr lang="zh-CN" altLang="en-US" spc="0" dirty="0"/>
          </a:p>
        </p:txBody>
      </p:sp>
      <p:grpSp>
        <p:nvGrpSpPr>
          <p:cNvPr id="7" name="组合 6"/>
          <p:cNvGrpSpPr/>
          <p:nvPr/>
        </p:nvGrpSpPr>
        <p:grpSpPr>
          <a:xfrm>
            <a:off x="675894" y="2073275"/>
            <a:ext cx="5273675" cy="3331210"/>
            <a:chOff x="1436" y="4159"/>
            <a:chExt cx="7836" cy="487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28" y="4781"/>
              <a:ext cx="6929" cy="377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436" y="4276"/>
              <a:ext cx="2094" cy="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400">
                  <a:sym typeface="+mn-ea"/>
                </a:rPr>
                <a:t>H</a:t>
              </a:r>
              <a:r>
                <a:rPr lang="zh-CN" altLang="en-US" sz="1400">
                  <a:sym typeface="+mn-ea"/>
                </a:rPr>
                <a:t>elium </a:t>
              </a:r>
              <a:r>
                <a:rPr lang="en-US" altLang="zh-CN" sz="1400">
                  <a:sym typeface="+mn-ea"/>
                </a:rPr>
                <a:t>tank</a:t>
              </a: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1436" y="7638"/>
              <a:ext cx="2436" cy="6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Stepper motor</a:t>
              </a:r>
              <a:endPara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4788" y="4159"/>
              <a:ext cx="1871" cy="4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Slow Tuner</a:t>
              </a:r>
              <a:endParaRPr kumimoji="0" lang="en-US" altLang="zh-C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7"/>
              </p:custDataLst>
            </p:nvPr>
          </p:nvSpPr>
          <p:spPr>
            <a:xfrm>
              <a:off x="7119" y="8378"/>
              <a:ext cx="2153" cy="6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Welding Ring</a:t>
              </a:r>
              <a:endParaRPr kumimoji="0" lang="en-US" altLang="zh-C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8"/>
              </p:custDataLst>
            </p:nvPr>
          </p:nvSpPr>
          <p:spPr>
            <a:xfrm>
              <a:off x="7697" y="4683"/>
              <a:ext cx="1240" cy="3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Piezo</a:t>
              </a:r>
              <a:endParaRPr kumimoji="0" lang="en-US" altLang="zh-C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 flipV="1">
              <a:off x="2379" y="7333"/>
              <a:ext cx="1450" cy="3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7" name="直接箭头连接符 26"/>
            <p:cNvCxnSpPr/>
            <p:nvPr>
              <p:custDataLst>
                <p:tags r:id="rId9"/>
              </p:custDataLst>
            </p:nvPr>
          </p:nvCxnSpPr>
          <p:spPr>
            <a:xfrm>
              <a:off x="2545" y="4683"/>
              <a:ext cx="794" cy="3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9" name="直接箭头连接符 28"/>
            <p:cNvCxnSpPr>
              <a:stCxn id="15" idx="2"/>
            </p:cNvCxnSpPr>
            <p:nvPr>
              <p:custDataLst>
                <p:tags r:id="rId10"/>
              </p:custDataLst>
            </p:nvPr>
          </p:nvCxnSpPr>
          <p:spPr>
            <a:xfrm flipH="1">
              <a:off x="5359" y="4588"/>
              <a:ext cx="365" cy="5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34" name="直接箭头连接符 33"/>
            <p:cNvCxnSpPr/>
            <p:nvPr>
              <p:custDataLst>
                <p:tags r:id="rId11"/>
              </p:custDataLst>
            </p:nvPr>
          </p:nvCxnSpPr>
          <p:spPr>
            <a:xfrm flipH="1">
              <a:off x="6095" y="5064"/>
              <a:ext cx="2165" cy="1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35" name="直接箭头连接符 34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6845" y="7834"/>
              <a:ext cx="1013" cy="5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38" name="矩形 37"/>
            <p:cNvSpPr/>
            <p:nvPr>
              <p:custDataLst>
                <p:tags r:id="rId13"/>
              </p:custDataLst>
            </p:nvPr>
          </p:nvSpPr>
          <p:spPr>
            <a:xfrm>
              <a:off x="4248" y="8306"/>
              <a:ext cx="2157" cy="5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4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Limit switch</a:t>
              </a:r>
              <a:endParaRPr kumimoji="0" lang="en-US" altLang="zh-C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39" name="直接箭头连接符 38"/>
            <p:cNvCxnSpPr>
              <a:stCxn id="38" idx="0"/>
            </p:cNvCxnSpPr>
            <p:nvPr>
              <p:custDataLst>
                <p:tags r:id="rId14"/>
              </p:custDataLst>
            </p:nvPr>
          </p:nvCxnSpPr>
          <p:spPr>
            <a:xfrm flipH="1" flipV="1">
              <a:off x="4839" y="6625"/>
              <a:ext cx="487" cy="16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3" name="直接箭头连接符 2"/>
            <p:cNvCxnSpPr>
              <a:stCxn id="24" idx="2"/>
            </p:cNvCxnSpPr>
            <p:nvPr>
              <p:custDataLst>
                <p:tags r:id="rId15"/>
              </p:custDataLst>
            </p:nvPr>
          </p:nvCxnSpPr>
          <p:spPr>
            <a:xfrm flipH="1">
              <a:off x="6205" y="5072"/>
              <a:ext cx="2112" cy="26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grpSp>
        <p:nvGrpSpPr>
          <p:cNvPr id="22" name="组合 21"/>
          <p:cNvGrpSpPr/>
          <p:nvPr/>
        </p:nvGrpSpPr>
        <p:grpSpPr>
          <a:xfrm>
            <a:off x="6462649" y="4970212"/>
            <a:ext cx="2509519" cy="1148370"/>
            <a:chOff x="6462649" y="4673641"/>
            <a:chExt cx="2509519" cy="114837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62649" y="4673641"/>
              <a:ext cx="2154899" cy="855900"/>
            </a:xfrm>
            <a:prstGeom prst="rect">
              <a:avLst/>
            </a:prstGeom>
          </p:spPr>
        </p:pic>
        <p:cxnSp>
          <p:nvCxnSpPr>
            <p:cNvPr id="16" name="直接连接符 15"/>
            <p:cNvCxnSpPr/>
            <p:nvPr>
              <p:custDataLst>
                <p:tags r:id="rId17"/>
              </p:custDataLst>
            </p:nvPr>
          </p:nvCxnSpPr>
          <p:spPr>
            <a:xfrm>
              <a:off x="8105831" y="5358344"/>
              <a:ext cx="1135" cy="2676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直接连接符 16"/>
            <p:cNvCxnSpPr/>
            <p:nvPr>
              <p:custDataLst>
                <p:tags r:id="rId18"/>
              </p:custDataLst>
            </p:nvPr>
          </p:nvCxnSpPr>
          <p:spPr>
            <a:xfrm>
              <a:off x="8130243" y="5358344"/>
              <a:ext cx="1135" cy="2676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直接连接符 11"/>
            <p:cNvCxnSpPr/>
            <p:nvPr>
              <p:custDataLst>
                <p:tags r:id="rId19"/>
              </p:custDataLst>
            </p:nvPr>
          </p:nvCxnSpPr>
          <p:spPr>
            <a:xfrm>
              <a:off x="8052465" y="5594820"/>
              <a:ext cx="1385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7955954" y="5595366"/>
              <a:ext cx="1016214" cy="2266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t">
              <a:noAutofit/>
            </a:bodyPr>
            <a:lstStyle/>
            <a:p>
              <a:r>
                <a:rPr lang="zh-CN" altLang="en-US" sz="10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∆</a:t>
              </a:r>
              <a:r>
                <a:rPr lang="en-US" altLang="zh-CN" sz="10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X&lt;0.3mm</a:t>
              </a:r>
              <a:endPara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8" name="Content Placeholder 4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576263" y="856886"/>
            <a:ext cx="8241665" cy="1138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Based on Eu-XFEL/LCLS-II Blade Tuner design</a:t>
            </a:r>
            <a:endParaRPr lang="en-US" sz="1800" b="1" dirty="0">
              <a:solidFill>
                <a:prstClr val="black"/>
              </a:solidFill>
              <a:latin typeface="Calibri" panose="020F0502020204030204"/>
            </a:endParaRPr>
          </a:p>
          <a:p>
            <a:pPr lvl="1" algn="l" fontAlgn="auto">
              <a:lnSpc>
                <a:spcPct val="110000"/>
              </a:lnSpc>
              <a:spcAft>
                <a:spcPts val="0"/>
              </a:spcAft>
              <a:buSzTx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Coaxial slow tuner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1" algn="l" fontAlgn="auto">
              <a:lnSpc>
                <a:spcPct val="110000"/>
              </a:lnSpc>
              <a:spcAft>
                <a:spcPts val="0"/>
              </a:spcAft>
              <a:buSzTx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Fast tuner: Two PI Piezo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1" algn="l" fontAlgn="auto">
              <a:lnSpc>
                <a:spcPct val="110000"/>
              </a:lnSpc>
              <a:spcAft>
                <a:spcPts val="0"/>
              </a:spcAft>
              <a:buSzTx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Stepper motor and Piezo type are same as that of LCLS-II 1.3GHz Tuner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31" name="对象 -2147482624"/>
          <p:cNvGraphicFramePr/>
          <p:nvPr>
            <p:custDataLst>
              <p:tags r:id="rId22"/>
            </p:custDataLst>
          </p:nvPr>
        </p:nvGraphicFramePr>
        <p:xfrm>
          <a:off x="6091809" y="1995831"/>
          <a:ext cx="2889885" cy="123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" r:id="rId23" imgW="4638675" imgH="1538605" progId="Visio.Drawing.15">
                  <p:embed/>
                </p:oleObj>
              </mc:Choice>
              <mc:Fallback>
                <p:oleObj name="" r:id="rId23" imgW="4638675" imgH="1538605" progId="Visio.Drawing.15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91809" y="1995831"/>
                        <a:ext cx="2889885" cy="12344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6924294" y="6557010"/>
            <a:ext cx="2057400" cy="365125"/>
          </a:xfrm>
        </p:spPr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sp>
        <p:nvSpPr>
          <p:cNvPr id="94" name="文本框 93"/>
          <p:cNvSpPr txBox="1"/>
          <p:nvPr>
            <p:custDataLst>
              <p:tags r:id="rId25"/>
            </p:custDataLst>
          </p:nvPr>
        </p:nvSpPr>
        <p:spPr>
          <a:xfrm>
            <a:off x="1798468" y="5565207"/>
            <a:ext cx="3126105" cy="35877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u="sng" dirty="0">
                <a:cs typeface="+mn-lt"/>
                <a:sym typeface="+mn-ea"/>
              </a:rPr>
              <a:t>S3FEL 3.9GHz blade tuner design</a:t>
            </a:r>
            <a:endParaRPr lang="en-US" altLang="zh-CN" sz="1400" b="1" u="sng" dirty="0">
              <a:cs typeface="+mn-lt"/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0" t="22640" r="37867" b="4389"/>
          <a:stretch>
            <a:fillRect/>
          </a:stretch>
        </p:blipFill>
        <p:spPr>
          <a:xfrm rot="16200000">
            <a:off x="5126530" y="1807780"/>
            <a:ext cx="341754" cy="86821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16060" r="7392" b="30968"/>
          <a:stretch>
            <a:fillRect/>
          </a:stretch>
        </p:blipFill>
        <p:spPr>
          <a:xfrm>
            <a:off x="866526" y="4918812"/>
            <a:ext cx="1171072" cy="526043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8"/>
            </p:custDataLst>
          </p:nvPr>
        </p:nvSpPr>
        <p:spPr>
          <a:xfrm>
            <a:off x="0" y="6395085"/>
            <a:ext cx="6409055" cy="416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705485" indent="-705485"/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Reference: Y. Pischalnikov, E. Borissov, J. C. Yun, DESIGN AND TEST OF THE PROTOTYPE TUNER FOR 3.9 GHz SRF CAVITY FOR LCLS II PROJECT, 2016</a:t>
            </a:r>
            <a:endParaRPr lang="zh-CN" altLang="en-US" sz="1200" b="1" u="sng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en-US" altLang="zh-CN" spc="0" dirty="0"/>
              <a:t>3.9GHz Blade Tuner: Basic Design</a:t>
            </a:r>
            <a:endParaRPr lang="zh-CN" altLang="en-US" spc="0" dirty="0"/>
          </a:p>
        </p:txBody>
      </p:sp>
      <p:sp>
        <p:nvSpPr>
          <p:cNvPr id="28" name="Content Placeholder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76263" y="930910"/>
            <a:ext cx="8333105" cy="1280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Modifications have been completed according to projects needs:</a:t>
            </a:r>
            <a:endParaRPr lang="en-US" sz="1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633095" lvl="1" indent="-400050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Blades: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Increase Blades number, thickness, and change blades distribution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633095" lvl="1" indent="-400050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limit switches: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Adjustments on  limit switches mechanical structure.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633095" lvl="1" indent="-400050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Production: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R&amp;D Experiments on blades processing methods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Content Placeholder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2640" t="43155" r="17107" b="1470"/>
          <a:stretch>
            <a:fillRect/>
          </a:stretch>
        </p:blipFill>
        <p:spPr>
          <a:xfrm>
            <a:off x="848360" y="2540000"/>
            <a:ext cx="3895090" cy="212598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4"/>
            </p:custDataLst>
          </p:nvPr>
        </p:nvSpPr>
        <p:spPr>
          <a:xfrm>
            <a:off x="848360" y="4812665"/>
            <a:ext cx="1207770" cy="2584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LCLS-II</a:t>
            </a:r>
            <a:endParaRPr lang="en-US" b="1" u="sng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5450840" y="4840605"/>
            <a:ext cx="1426210" cy="2584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S</a:t>
            </a:r>
            <a:r>
              <a:rPr lang="en-US" b="1" u="sng" baseline="300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3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FEL&amp; DALS</a:t>
            </a:r>
            <a:endParaRPr lang="en-US" b="1" u="sng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71725" y="3524250"/>
            <a:ext cx="381000" cy="323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83756" y="2509711"/>
            <a:ext cx="3895090" cy="2156269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500749" y="3381374"/>
            <a:ext cx="381000" cy="323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338704" y="2870201"/>
            <a:ext cx="1033145" cy="463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233794" y="2575878"/>
            <a:ext cx="1033145" cy="463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0" y="6368415"/>
            <a:ext cx="7724775" cy="416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705485" indent="-705485"/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Reference: Y. Pischalnikov, 3.9GHz SRF Cavity Tuner,LCLS II 3.9 GHz Cryomodule Final Design Review, </a:t>
            </a:r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2017 </a:t>
            </a:r>
            <a:r>
              <a:rPr lang="en-US" sz="1200" b="1" u="sng" dirty="0">
                <a:solidFill>
                  <a:prstClr val="black"/>
                </a:solidFill>
                <a:latin typeface="Calibri" panose="020F0502020204030204"/>
                <a:sym typeface="+mn-ea"/>
              </a:rPr>
              <a:t>January 30.</a:t>
            </a:r>
            <a:endParaRPr lang="en-US" sz="1200" b="1" u="sng" dirty="0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84850" y="1764031"/>
            <a:ext cx="2950845" cy="27012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5970" y="1764031"/>
            <a:ext cx="4361815" cy="28047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en-US" altLang="zh-CN" sz="2000" dirty="0"/>
              <a:t>3.9GHz Blade Tuner: Blades Optimization</a:t>
            </a:r>
            <a:endParaRPr lang="en-US" altLang="zh-CN" sz="2000" dirty="0"/>
          </a:p>
        </p:txBody>
      </p:sp>
      <p:sp>
        <p:nvSpPr>
          <p:cNvPr id="3" name="Content Placeholder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426085" y="1145540"/>
            <a:ext cx="5220970" cy="7766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2sides</a:t>
            </a:r>
            <a:r>
              <a:rPr lang="zh-CN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×</a:t>
            </a:r>
            <a:r>
              <a:rPr lang="en-US" altLang="zh-CN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12sets</a:t>
            </a:r>
            <a:r>
              <a:rPr lang="zh-CN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×</a:t>
            </a:r>
            <a:r>
              <a:rPr lang="en-US" altLang="zh-CN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4blades per set=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96 blades,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Uniform distribution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Blade thickness</a:t>
            </a:r>
            <a:r>
              <a:rPr lang="zh-CN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：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0.5mm </a:t>
            </a:r>
            <a:endParaRPr lang="zh-CN" alt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6"/>
            </p:custDataLst>
          </p:nvPr>
        </p:nvSpPr>
        <p:spPr>
          <a:xfrm>
            <a:off x="1915160" y="3279776"/>
            <a:ext cx="892175" cy="2133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>
            <a:stCxn id="8" idx="2"/>
          </p:cNvCxnSpPr>
          <p:nvPr>
            <p:custDataLst>
              <p:tags r:id="rId7"/>
            </p:custDataLst>
          </p:nvPr>
        </p:nvCxnSpPr>
        <p:spPr>
          <a:xfrm flipH="1">
            <a:off x="1657985" y="3493136"/>
            <a:ext cx="703580" cy="11010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83680" y="4584065"/>
            <a:ext cx="1922181" cy="14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79120" y="4584065"/>
            <a:ext cx="2157409" cy="144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32125" y="4584065"/>
            <a:ext cx="2338546" cy="1440000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14"/>
            </p:custDataLst>
          </p:nvPr>
        </p:nvSpPr>
        <p:spPr>
          <a:xfrm>
            <a:off x="2042160" y="2654936"/>
            <a:ext cx="892175" cy="2133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15"/>
            </p:custDataLst>
          </p:nvPr>
        </p:nvCxnSpPr>
        <p:spPr>
          <a:xfrm>
            <a:off x="2934335" y="2766696"/>
            <a:ext cx="4610735" cy="18275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5" name="直接箭头连接符 14"/>
          <p:cNvCxnSpPr>
            <a:stCxn id="9" idx="3"/>
            <a:endCxn id="10" idx="1"/>
          </p:cNvCxnSpPr>
          <p:nvPr>
            <p:custDataLst>
              <p:tags r:id="rId16"/>
            </p:custDataLst>
          </p:nvPr>
        </p:nvCxnSpPr>
        <p:spPr>
          <a:xfrm>
            <a:off x="2736215" y="5304155"/>
            <a:ext cx="29591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6" name="文本框 15"/>
          <p:cNvSpPr txBox="1"/>
          <p:nvPr>
            <p:custDataLst>
              <p:tags r:id="rId17"/>
            </p:custDataLst>
          </p:nvPr>
        </p:nvSpPr>
        <p:spPr>
          <a:xfrm>
            <a:off x="323850" y="6024245"/>
            <a:ext cx="2483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/>
              <a:t>Extra 2 sets with a blade near Piezo</a:t>
            </a:r>
            <a:endParaRPr lang="en-US" altLang="zh-CN" sz="1400"/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2887345" y="6014085"/>
            <a:ext cx="2339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Extra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2 sets with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2 blades near Piezo</a:t>
            </a:r>
            <a:endParaRPr lang="en-US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9"/>
            </p:custDataLst>
          </p:nvPr>
        </p:nvSpPr>
        <p:spPr>
          <a:xfrm>
            <a:off x="6436995" y="6014085"/>
            <a:ext cx="2350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Increase 2 blades each set near Stepmotor</a:t>
            </a:r>
            <a:endParaRPr lang="en-US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4986655" y="1244601"/>
            <a:ext cx="660400" cy="3962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Content Placeholder 4"/>
          <p:cNvSpPr>
            <a:spLocks noGrp="1"/>
          </p:cNvSpPr>
          <p:nvPr>
            <p:custDataLst>
              <p:tags r:id="rId20"/>
            </p:custDataLst>
          </p:nvPr>
        </p:nvSpPr>
        <p:spPr>
          <a:xfrm>
            <a:off x="6020506" y="1079379"/>
            <a:ext cx="2910205" cy="828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8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415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8080" indent="-2336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 fontAlgn="auto">
              <a:lnSpc>
                <a:spcPct val="100000"/>
              </a:lnSpc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120 blades, 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lvl="0" indent="-285750" algn="l" fontAlgn="auto">
              <a:lnSpc>
                <a:spcPct val="100000"/>
              </a:lnSpc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Not uniform distribution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lvl="0" indent="-285750" algn="l" fontAlgn="auto">
              <a:lnSpc>
                <a:spcPct val="100000"/>
              </a:lnSpc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Blade thickness</a:t>
            </a:r>
            <a:r>
              <a:rPr lang="zh-CN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：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0.6mm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1207770" y="6463030"/>
            <a:ext cx="452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/>
              <a:t>(a)</a:t>
            </a:r>
            <a:endParaRPr lang="en-US" altLang="zh-CN" sz="1400"/>
          </a:p>
        </p:txBody>
      </p:sp>
      <p:sp>
        <p:nvSpPr>
          <p:cNvPr id="25" name="文本框 24"/>
          <p:cNvSpPr txBox="1"/>
          <p:nvPr>
            <p:custDataLst>
              <p:tags r:id="rId22"/>
            </p:custDataLst>
          </p:nvPr>
        </p:nvSpPr>
        <p:spPr>
          <a:xfrm>
            <a:off x="3886200" y="6463030"/>
            <a:ext cx="452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(b)</a:t>
            </a:r>
            <a:endParaRPr lang="en-US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7545070" y="6463030"/>
            <a:ext cx="452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(c)</a:t>
            </a:r>
            <a:endParaRPr lang="en-US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4"/>
            </p:custDataLst>
          </p:nvPr>
        </p:nvSpPr>
        <p:spPr>
          <a:xfrm>
            <a:off x="147955" y="2766061"/>
            <a:ext cx="1512570" cy="573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Based on LCLS-II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prstClr val="black"/>
              </a:solidFill>
              <a:effectLst/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5"/>
            </p:custDataLst>
          </p:nvPr>
        </p:nvSpPr>
        <p:spPr>
          <a:xfrm>
            <a:off x="4986655" y="2868296"/>
            <a:ext cx="1207770" cy="258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S3FEL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prstClr val="black"/>
              </a:solidFill>
              <a:effectLst/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26"/>
            </p:custDataLst>
          </p:nvPr>
        </p:nvSpPr>
        <p:spPr>
          <a:xfrm>
            <a:off x="3625215" y="4212591"/>
            <a:ext cx="1512570" cy="2584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200" b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Preliminary</a:t>
            </a:r>
            <a:endParaRPr kumimoji="0" lang="zh-CN" altLang="en-US" sz="1200" b="1" i="0" u="sng" strike="noStrike" cap="none" normalizeH="0" baseline="0" dirty="0">
              <a:ln>
                <a:noFill/>
              </a:ln>
              <a:solidFill>
                <a:prstClr val="black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27"/>
            </p:custDataLst>
          </p:nvPr>
        </p:nvSpPr>
        <p:spPr>
          <a:xfrm>
            <a:off x="7223125" y="4212591"/>
            <a:ext cx="1512570" cy="2584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200" b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Optimization</a:t>
            </a:r>
            <a:endParaRPr lang="zh-CN" altLang="en-US" sz="1200" b="1" u="sng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F28E-3A3A-47FA-ADCC-0C88D855B392}" type="slidenum">
              <a:rPr lang="zh-CN" altLang="en-US" smtClean="0"/>
            </a:fld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78104" y="724318"/>
            <a:ext cx="8842375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095" lvl="1" indent="-400050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1800" b="1" dirty="0">
                <a:solidFill>
                  <a:prstClr val="black"/>
                </a:solidFill>
                <a:latin typeface="Calibri" panose="020F0502020204030204"/>
                <a:sym typeface="+mn-ea"/>
              </a:rPr>
              <a:t>Blades: </a:t>
            </a:r>
            <a:r>
              <a:rPr lang="en-US" altLang="zh-CN" sz="1800" dirty="0">
                <a:solidFill>
                  <a:prstClr val="black"/>
                </a:solidFill>
                <a:latin typeface="Calibri" panose="020F0502020204030204"/>
              </a:rPr>
              <a:t>Increase Blades number, thickness, and change blades distribution</a:t>
            </a:r>
            <a:endParaRPr lang="en-US" altLang="zh-CN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  <p:tag name="KSO_WM_UNIT_TABLE_BEAUTIFY" val="smartTable{ebd012e8-5a29-40e4-a0a9-72eced91deef}"/>
  <p:tag name="TABLE_ENDDRAG_ORIGIN_RECT" val="617*115"/>
  <p:tag name="TABLE_ENDDRAG_RECT" val="63*109*617*115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TABLE_ENDDRAG_ORIGIN_RECT" val="604*156"/>
  <p:tag name="TABLE_ENDDRAG_RECT" val="57*253*604*156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PP_MARK_KEY" val="5c1fd75e-2a62-4cfd-8706-12eddcdfb852"/>
  <p:tag name="COMMONDATA" val="eyJoZGlkIjoiOGVmN2E5YTAzMzY3MTFkNzllYTgzMzM2NmQ3ZTM5MDIifQ==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  <p:tag name="KSO_WM_UNIT_TABLE_BEAUTIFY" val="smartTable{8b04c52a-3dfd-4ac7-9868-5f5f23fe57cd}"/>
  <p:tag name="TABLE_ENDDRAG_ORIGIN_RECT" val="669*230"/>
  <p:tag name="TABLE_ENDDRAG_RECT" val="30*177*669*230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UNIT_TABLE_BEAUTIFY" val="smartTable{8d8d8be1-3ef0-4bcb-a216-43dd24ec7603}"/>
  <p:tag name="KSO_WM_BEAUTIFY_FLAG" val=""/>
  <p:tag name="TABLE_ENDDRAG_ORIGIN_RECT" val="361*153"/>
  <p:tag name="TABLE_ENDDRAG_RECT" val="10*268*361*153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UNIT_TABLE_BEAUTIFY" val="smartTable{d4fa67cb-9678-4a91-8274-579bd99ac913}"/>
  <p:tag name="KSO_WM_BEAUTIFY_FLAG" val=""/>
  <p:tag name="TABLE_ENDDRAG_ORIGIN_RECT" val="361*153"/>
  <p:tag name="TABLE_ENDDRAG_RECT" val="10*268*361*153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标题母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隔段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正文母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6722</Words>
  <Application>WPS 演示</Application>
  <PresentationFormat>全屏显示(4:3)</PresentationFormat>
  <Paragraphs>688</Paragraphs>
  <Slides>20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Calibri</vt:lpstr>
      <vt:lpstr>Calibri</vt:lpstr>
      <vt:lpstr>Times New Roman</vt:lpstr>
      <vt:lpstr>Arial Unicode MS</vt:lpstr>
      <vt:lpstr>标题母版</vt:lpstr>
      <vt:lpstr>隔段</vt:lpstr>
      <vt:lpstr>正文母版</vt:lpstr>
      <vt:lpstr>Visio.Drawing.15</vt:lpstr>
      <vt:lpstr>for S3FEL project &amp; DALS project</vt:lpstr>
      <vt:lpstr>Outline</vt:lpstr>
      <vt:lpstr>PowerPoint 演示文稿</vt:lpstr>
      <vt:lpstr>Background: Project Needs for Tuners</vt:lpstr>
      <vt:lpstr>Background: Technical specifications</vt:lpstr>
      <vt:lpstr>PowerPoint 演示文稿</vt:lpstr>
      <vt:lpstr>3.9GHz Blade Tuner: Basic Design</vt:lpstr>
      <vt:lpstr>3.9GHz Blade Tuner: Basic Design</vt:lpstr>
      <vt:lpstr>3.9GHz Blade Tuner: Blades Optimization</vt:lpstr>
      <vt:lpstr>3.9GHz Blade Tuner: Blades Optimization</vt:lpstr>
      <vt:lpstr>3.9GHz Blade Tuner: Blades Optimization</vt:lpstr>
      <vt:lpstr>3.9GHz Blade Tuner: Production</vt:lpstr>
      <vt:lpstr>3.9GHz Blade Tuner: Production</vt:lpstr>
      <vt:lpstr>3.9GHz Blade Tuner: Production</vt:lpstr>
      <vt:lpstr>PowerPoint 演示文稿</vt:lpstr>
      <vt:lpstr>1.3GHz lever-type Tuner: Design</vt:lpstr>
      <vt:lpstr>1.3GHz Tuner: Current State</vt:lpstr>
      <vt:lpstr>1.3GHz Tuner: Current State</vt:lpstr>
      <vt:lpstr>PowerPoint 演示文稿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3.9 GHz/ 1.3 GHz tuner _x000d_for S3FEL project &amp; DALS project</dc:title>
  <dc:creator/>
  <cp:lastModifiedBy>ZHA</cp:lastModifiedBy>
  <cp:revision>233</cp:revision>
  <dcterms:created xsi:type="dcterms:W3CDTF">2023-11-08T01:57:00Z</dcterms:created>
  <dcterms:modified xsi:type="dcterms:W3CDTF">2023-12-07T09:34:58Z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995B38B659DE4F2192CDCA7838FFCA78_13</vt:lpwstr>
  </property>
</Properties>
</file>