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2"/>
    <p:sldMasterId id="2147483672" r:id="rId3"/>
    <p:sldMasterId id="2147483679" r:id="rId4"/>
    <p:sldMasterId id="2147483686" r:id="rId5"/>
    <p:sldMasterId id="2147483693" r:id="rId6"/>
  </p:sldMasterIdLst>
  <p:notesMasterIdLst>
    <p:notesMasterId r:id="rId24"/>
  </p:notesMasterIdLst>
  <p:handoutMasterIdLst>
    <p:handoutMasterId r:id="rId25"/>
  </p:handoutMasterIdLst>
  <p:sldIdLst>
    <p:sldId id="5394" r:id="rId7"/>
    <p:sldId id="5395" r:id="rId8"/>
    <p:sldId id="1746" r:id="rId9"/>
    <p:sldId id="275" r:id="rId10"/>
    <p:sldId id="1750" r:id="rId11"/>
    <p:sldId id="1749" r:id="rId12"/>
    <p:sldId id="1417" r:id="rId13"/>
    <p:sldId id="1395" r:id="rId14"/>
    <p:sldId id="1751" r:id="rId15"/>
    <p:sldId id="1752" r:id="rId16"/>
    <p:sldId id="2814" r:id="rId17"/>
    <p:sldId id="2815" r:id="rId18"/>
    <p:sldId id="2807" r:id="rId19"/>
    <p:sldId id="1739" r:id="rId20"/>
    <p:sldId id="2816" r:id="rId21"/>
    <p:sldId id="2805" r:id="rId22"/>
    <p:sldId id="299" r:id="rId23"/>
  </p:sldIdLst>
  <p:sldSz cx="12192000" cy="6858000"/>
  <p:notesSz cx="6797675" cy="9926638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汉仪中圆简" panose="0201060900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用户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0006"/>
    <a:srgbClr val="996633"/>
    <a:srgbClr val="FF9900"/>
    <a:srgbClr val="266CF1"/>
    <a:srgbClr val="FFFAD3"/>
    <a:srgbClr val="99FF99"/>
    <a:srgbClr val="FFCC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4" autoAdjust="0"/>
    <p:restoredTop sz="93826" autoAdjust="0"/>
  </p:normalViewPr>
  <p:slideViewPr>
    <p:cSldViewPr showGuides="1">
      <p:cViewPr>
        <p:scale>
          <a:sx n="66" d="100"/>
          <a:sy n="66" d="100"/>
        </p:scale>
        <p:origin x="698" y="288"/>
      </p:cViewPr>
      <p:guideLst>
        <p:guide orient="horz" pos="2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-4110"/>
    </p:cViewPr>
  </p:sorterViewPr>
  <p:notesViewPr>
    <p:cSldViewPr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fld id="{C39522E9-39B5-4366-A854-6721688BEDBD}" type="datetimeFigureOut">
              <a:rPr lang="zh-CN" altLang="en-US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汉仪中圆简"/>
                <a:cs typeface="汉仪中圆简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1D40A-4021-4F9A-820A-1612341A8E7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372" tIns="45686" rIns="91372" bIns="456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2ABE2A-08FC-4BF2-A77B-A5BC946BEAD9}" type="datetimeFigureOut">
              <a:rPr lang="en-US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2" tIns="45686" rIns="91372" bIns="456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4050"/>
          </a:xfrm>
          <a:prstGeom prst="rect">
            <a:avLst/>
          </a:prstGeom>
        </p:spPr>
        <p:txBody>
          <a:bodyPr vert="horz" lIns="91372" tIns="45686" rIns="91372" bIns="456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72" tIns="45686" rIns="91372" bIns="456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wrap="square" lIns="91372" tIns="45686" rIns="91372" bIns="45686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EE554-385A-4E86-B792-31CD2BFE176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EE554-385A-4E86-B792-31CD2BFE1765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7"/>
          <a:stretch>
            <a:fillRect/>
          </a:stretch>
        </p:blipFill>
        <p:spPr bwMode="auto">
          <a:xfrm>
            <a:off x="407368" y="1903500"/>
            <a:ext cx="11305256" cy="468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564960" y="6397924"/>
            <a:ext cx="27432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EBB1F-95DE-4258-8B47-B3192446A22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2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76DF-557A-4178-9271-2C1822F6BC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276872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68960"/>
            <a:ext cx="5386917" cy="30572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2276872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68960"/>
            <a:ext cx="5389033" cy="30572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9C9E-D8A6-4063-B3A7-DC11E108B9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6F95-07BB-40D1-A827-394C7501C95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FD83-D323-4D07-A791-77151D8E93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3" y="112474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2FA1-BE93-4046-85EC-498CCD68EE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3868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807B-D9DA-4E8B-AF3D-8245C62D11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8382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4550"/>
            <a:ext cx="10972800" cy="4210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24222-D9E1-4073-903A-AFAC865B32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63886"/>
            <a:ext cx="2743200" cy="507342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63886"/>
            <a:ext cx="8026400" cy="5073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794A-28C9-4D1D-A046-C6CC5A2C31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8426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8817" y="6448426"/>
            <a:ext cx="422486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42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1E3F-8594-4FB2-8697-6A5D382CB4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1" y="1262063"/>
            <a:ext cx="11366500" cy="512921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  <a:ea typeface="黑体" panose="02010609060101010101" pitchFamily="49" charset="-122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5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5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5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ph type="title" hasCustomPrompt="1"/>
          </p:nvPr>
        </p:nvSpPr>
        <p:spPr>
          <a:xfrm>
            <a:off x="609599" y="1772816"/>
            <a:ext cx="10972800" cy="83820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5231605" y="4653136"/>
            <a:ext cx="1728788" cy="50323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添加日期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5400" y="548680"/>
            <a:ext cx="6193904" cy="10081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388" y="1916832"/>
            <a:ext cx="8634412" cy="4104456"/>
          </a:xfrm>
          <a:prstGeom prst="rect">
            <a:avLst/>
          </a:prstGeom>
        </p:spPr>
        <p:txBody>
          <a:bodyPr/>
          <a:lstStyle>
            <a:lvl1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</a:lstStyle>
          <a:p>
            <a:pPr lvl="0"/>
            <a:r>
              <a:rPr lang="zh-CN" altLang="en-US" dirty="0"/>
              <a:t>单击此处添加目录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63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54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84784"/>
            <a:ext cx="10972800" cy="46805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F6CF1"/>
              </a:buClr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37985" y="332656"/>
            <a:ext cx="5544615" cy="746636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None/>
              <a:defRPr lang="zh-CN" altLang="en-US" sz="4000" b="1" kern="1200" dirty="0">
                <a:solidFill>
                  <a:srgbClr val="1F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1pPr>
          </a:lstStyle>
          <a:p>
            <a:pPr lvl="0"/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8"/>
            <a:ext cx="7315200" cy="39604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2400" b="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9" name="竖排文字占位符 8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79376" y="1347078"/>
            <a:ext cx="863600" cy="4422691"/>
          </a:xfrm>
          <a:prstGeom prst="rect">
            <a:avLst/>
          </a:prstGeom>
        </p:spPr>
        <p:txBody>
          <a:bodyPr vert="eaVert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 smtClean="0">
                <a:solidFill>
                  <a:srgbClr val="266C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31371" y="260648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328248" y="6381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BB1F-95DE-4258-8B47-B3192446A22D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灯片编号占位符 1"/>
          <p:cNvSpPr txBox="1"/>
          <p:nvPr userDrawn="1"/>
        </p:nvSpPr>
        <p:spPr>
          <a:xfrm>
            <a:off x="4496840" y="6439698"/>
            <a:ext cx="3031232" cy="38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黄亚威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直线加速器分总体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2018.01.10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9" descr="sarilogo.jpg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13850" b="21843"/>
          <a:stretch>
            <a:fillRect/>
          </a:stretch>
        </p:blipFill>
        <p:spPr bwMode="auto">
          <a:xfrm>
            <a:off x="0" y="-33338"/>
            <a:ext cx="2952750" cy="6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2843213" y="574675"/>
            <a:ext cx="7861299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4463"/>
            <a:ext cx="239184" cy="900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29533" y="144463"/>
            <a:ext cx="239184" cy="9001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0637" y="6310438"/>
            <a:ext cx="1696904" cy="35892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1143456" y="6360753"/>
            <a:ext cx="1152592" cy="44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SHINE</a:t>
            </a:r>
            <a:endParaRPr kumimoji="1" lang="zh-CN" altLang="en-US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544272" y="6409912"/>
            <a:ext cx="2743200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BB1F-95DE-4258-8B47-B3192446A22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38151" y="1096091"/>
            <a:ext cx="2423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汉仪中圆简" panose="0201060900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TW" sz="1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endParaRPr lang="en-US" altLang="zh-TW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/>
          <p:nvPr userDrawn="1"/>
        </p:nvSpPr>
        <p:spPr>
          <a:xfrm>
            <a:off x="11208568" y="188640"/>
            <a:ext cx="831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34917" y="6237312"/>
            <a:ext cx="1441045" cy="368908"/>
          </a:xfrm>
          <a:prstGeom prst="rect">
            <a:avLst/>
          </a:prstGeom>
        </p:spPr>
      </p:pic>
      <p:sp>
        <p:nvSpPr>
          <p:cNvPr id="17" name="Rectangle 12"/>
          <p:cNvSpPr/>
          <p:nvPr userDrawn="1"/>
        </p:nvSpPr>
        <p:spPr>
          <a:xfrm>
            <a:off x="10992544" y="332656"/>
            <a:ext cx="1047665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2"/>
          <p:cNvSpPr/>
          <p:nvPr userDrawn="1"/>
        </p:nvSpPr>
        <p:spPr>
          <a:xfrm>
            <a:off x="10704512" y="476627"/>
            <a:ext cx="1335600" cy="36000"/>
          </a:xfrm>
          <a:prstGeom prst="rect">
            <a:avLst/>
          </a:prstGeom>
          <a:solidFill>
            <a:srgbClr val="00C5FF"/>
          </a:solidFill>
          <a:ln>
            <a:solidFill>
              <a:srgbClr val="00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+mj-lt"/>
          <a:ea typeface="+mj-ea"/>
          <a:cs typeface="汉仪中圆简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mbria" panose="02040503050406030204" pitchFamily="18" charset="0"/>
          <a:ea typeface="汉仪中圆简"/>
          <a:cs typeface="汉仪中圆简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u"/>
        <a:defRPr sz="3000" kern="1200">
          <a:solidFill>
            <a:schemeClr val="tx1"/>
          </a:solidFill>
          <a:latin typeface="+mn-lt"/>
          <a:ea typeface="+mn-ea"/>
          <a:cs typeface="汉仪中圆简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汉仪中圆简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华文中宋" panose="02010600040101010101" pitchFamily="2" charset="-122"/>
        <a:buChar char="–"/>
        <a:defRPr sz="2000" kern="1200">
          <a:solidFill>
            <a:schemeClr val="tx1"/>
          </a:solidFill>
          <a:latin typeface="+mn-lt"/>
          <a:ea typeface="+mn-ea"/>
          <a:cs typeface="汉仪中圆简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汉仪中圆简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wmf"/><Relationship Id="rId11" Type="http://schemas.openxmlformats.org/officeDocument/2006/relationships/image" Target="../media/image4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0.emf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hdphoto" Target="../media/hdphoto2.wdp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4.tiff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1344" y="1772816"/>
            <a:ext cx="11881320" cy="838200"/>
          </a:xfrm>
        </p:spPr>
        <p:txBody>
          <a:bodyPr/>
          <a:lstStyle/>
          <a:p>
            <a:pPr algn="l">
              <a:buClr>
                <a:srgbClr val="C00000"/>
              </a:buClr>
              <a:buSzPct val="60000"/>
            </a:pPr>
            <a:r>
              <a:rPr lang="en-US" altLang="zh-CN" sz="3200" dirty="0">
                <a:solidFill>
                  <a:srgbClr val="7030A0"/>
                </a:solidFill>
              </a:rPr>
              <a:t>1. Design and fabrication of a twin-FPCs 1.3GHz 9-cell cavity</a:t>
            </a:r>
            <a:br>
              <a:rPr lang="en-US" altLang="zh-CN" sz="3200" dirty="0">
                <a:solidFill>
                  <a:srgbClr val="7030A0"/>
                </a:solidFill>
              </a:rPr>
            </a:br>
            <a:r>
              <a:rPr lang="en-US" altLang="zh-CN" sz="3200" dirty="0">
                <a:solidFill>
                  <a:srgbClr val="7030A0"/>
                </a:solidFill>
              </a:rPr>
              <a:t>2. Third Harmonic SRF Cryomodule for the SSRF Storage Ring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431704" y="3423447"/>
            <a:ext cx="4752528" cy="201643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altLang="zh-CN" dirty="0" err="1">
                <a:solidFill>
                  <a:schemeClr val="tx1"/>
                </a:solidFill>
              </a:rPr>
              <a:t>Hongtao</a:t>
            </a:r>
            <a:r>
              <a:rPr lang="en-US" altLang="zh-CN" dirty="0">
                <a:solidFill>
                  <a:schemeClr val="tx1"/>
                </a:solidFill>
              </a:rPr>
              <a:t> Hou,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 SARI-CAS</a:t>
            </a:r>
          </a:p>
          <a:p>
            <a:pPr>
              <a:lnSpc>
                <a:spcPts val="3500"/>
              </a:lnSpc>
            </a:pPr>
            <a:r>
              <a:rPr lang="en-US" altLang="zh-CN" dirty="0" err="1">
                <a:solidFill>
                  <a:schemeClr val="tx1"/>
                </a:solidFill>
              </a:rPr>
              <a:t>Zhenyu</a:t>
            </a:r>
            <a:r>
              <a:rPr lang="en-US" altLang="zh-CN" dirty="0">
                <a:solidFill>
                  <a:schemeClr val="tx1"/>
                </a:solidFill>
              </a:rPr>
              <a:t> Ma, SARI-CAS</a:t>
            </a:r>
          </a:p>
          <a:p>
            <a:pPr>
              <a:lnSpc>
                <a:spcPts val="3500"/>
              </a:lnSpc>
            </a:pPr>
            <a:r>
              <a:rPr lang="en-US" altLang="zh-CN" dirty="0">
                <a:solidFill>
                  <a:schemeClr val="tx1"/>
                </a:solidFill>
              </a:rPr>
              <a:t>On behalf of SRF group</a:t>
            </a: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 December, 2023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zh-CN" dirty="0"/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1703512" y="476672"/>
            <a:ext cx="9144000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108000" rIns="91430" bIns="10800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</a:t>
            </a:r>
            <a:r>
              <a:rPr lang="zh-CN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ESLA Technology Collaboration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Meeting, 2023, Fermilab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8126" y="6525558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houht@sari.ac.cn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6"/>
          <a:stretch>
            <a:fillRect/>
          </a:stretch>
        </p:blipFill>
        <p:spPr>
          <a:xfrm>
            <a:off x="479376" y="3789040"/>
            <a:ext cx="4577450" cy="2721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12094"/>
          <a:stretch>
            <a:fillRect/>
          </a:stretch>
        </p:blipFill>
        <p:spPr>
          <a:xfrm>
            <a:off x="479376" y="1340768"/>
            <a:ext cx="4577450" cy="23762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592796"/>
            <a:ext cx="6775610" cy="46805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7368" y="755031"/>
            <a:ext cx="10660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test results</a:t>
            </a:r>
            <a:r>
              <a:rPr lang="en-US" altLang="zh-C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f=1300.146 MHz @ 2K, Q</a:t>
            </a:r>
            <a:r>
              <a: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1.5 e10 @ </a:t>
            </a:r>
            <a:r>
              <a:rPr lang="en-US" altLang="zh-CN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altLang="zh-C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=12 MV/</a:t>
            </a:r>
            <a:r>
              <a:rPr lang="en-US" altLang="zh-CN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m，E</a:t>
            </a:r>
            <a:r>
              <a:rPr lang="en-US" altLang="zh-CN" sz="2000" b="0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acc_max</a:t>
            </a:r>
            <a:r>
              <a:rPr lang="en-US" altLang="zh-CN" sz="2000" b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altLang="zh-CN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MV/m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0" y="6510719"/>
            <a:ext cx="1441045" cy="368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1344" y="1772816"/>
            <a:ext cx="11391055" cy="838200"/>
          </a:xfrm>
        </p:spPr>
        <p:txBody>
          <a:bodyPr/>
          <a:lstStyle/>
          <a:p>
            <a:pPr>
              <a:buClr>
                <a:srgbClr val="C00000"/>
              </a:buClr>
              <a:buSzPct val="60000"/>
            </a:pPr>
            <a:r>
              <a:rPr lang="en-US" altLang="zh-CN" sz="3200" dirty="0">
                <a:solidFill>
                  <a:srgbClr val="7030A0"/>
                </a:solidFill>
              </a:rPr>
              <a:t>Third Harmonic SRF Cryomodule for the SSRF Storage Ring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871864" y="5517232"/>
            <a:ext cx="1728788" cy="503238"/>
          </a:xfrm>
        </p:spPr>
        <p:txBody>
          <a:bodyPr/>
          <a:lstStyle/>
          <a:p>
            <a:r>
              <a:rPr lang="en-US" altLang="zh-CN" sz="3200" dirty="0">
                <a:solidFill>
                  <a:srgbClr val="7030A0"/>
                </a:solidFill>
              </a:rPr>
              <a:t>SSRF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99356" y="728700"/>
            <a:ext cx="11593288" cy="5400600"/>
          </a:xfrm>
        </p:spPr>
        <p:txBody>
          <a:bodyPr/>
          <a:lstStyle/>
          <a:p>
            <a:pPr marL="628650" indent="-742950">
              <a:buFont typeface="+mj-lt"/>
              <a:buAutoNum type="arabicPeriod"/>
            </a:pPr>
            <a:r>
              <a:rPr lang="en-US" altLang="zh-CN" sz="2800" dirty="0"/>
              <a:t>Motivation</a:t>
            </a:r>
          </a:p>
          <a:p>
            <a:pPr lvl="1"/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beam quality and increase lifetime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insertion devices installed into the tunnel which reduce lifetime</a:t>
            </a:r>
          </a:p>
          <a:p>
            <a:pPr lvl="1"/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single bunch beam current threshold</a:t>
            </a:r>
          </a:p>
          <a:p>
            <a:pPr lvl="2">
              <a:buFont typeface="Wingdings" panose="05000000000000000000" pitchFamily="2" charset="2"/>
              <a:buChar char="l"/>
            </a:pPr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bunch beam current &gt;20 mA is required by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X-ray Imaging Beamline</a:t>
            </a:r>
          </a:p>
          <a:p>
            <a:pPr marL="400050" indent="-514350">
              <a:buFont typeface="+mj-lt"/>
              <a:buAutoNum type="arabicPeriod"/>
            </a:pPr>
            <a:r>
              <a:rPr lang="en-US" altLang="zh-CN" sz="2800" dirty="0"/>
              <a:t>Design of the system</a:t>
            </a:r>
          </a:p>
          <a:p>
            <a:pPr lvl="1"/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or Active, SC or NC was compared before choosing a passive SC cryomodule</a:t>
            </a:r>
          </a:p>
          <a:p>
            <a:pPr lvl="1"/>
            <a:r>
              <a:rPr lang="en-US" altLang="zh-C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coupled 2-cell cavity can provide high enough harmonic voltage</a:t>
            </a:r>
          </a:p>
          <a:p>
            <a:pPr lvl="1"/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290155" y="657115"/>
            <a:ext cx="7842177" cy="1440160"/>
          </a:xfrm>
        </p:spPr>
        <p:txBody>
          <a:bodyPr/>
          <a:lstStyle/>
          <a:p>
            <a:r>
              <a:rPr lang="en-US" altLang="zh-CN" sz="1800" dirty="0"/>
              <a:t>Main rf voltage: 4.5 ~ 5.4 MV by three 500MHz SC cryomodules</a:t>
            </a:r>
          </a:p>
          <a:p>
            <a:r>
              <a:rPr lang="en-US" altLang="zh-CN" sz="1800" dirty="0"/>
              <a:t>Theoretical harmonic voltage is 1.4 ~ 1.8 MV for h=3</a:t>
            </a:r>
          </a:p>
          <a:p>
            <a:r>
              <a:rPr lang="en-US" altLang="zh-CN" sz="1800" dirty="0"/>
              <a:t>Calculated stretching factor is larger than 2 with different filling patterns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999656" y="-130185"/>
            <a:ext cx="8928991" cy="746636"/>
          </a:xfrm>
        </p:spPr>
        <p:txBody>
          <a:bodyPr/>
          <a:lstStyle/>
          <a:p>
            <a:r>
              <a:rPr lang="en-US" altLang="zh-CN" sz="3200" dirty="0"/>
              <a:t>Requirement of harmonic cavity for SSRF</a:t>
            </a:r>
            <a:endParaRPr lang="zh-CN" altLang="en-US" sz="3200" dirty="0"/>
          </a:p>
        </p:txBody>
      </p:sp>
      <p:graphicFrame>
        <p:nvGraphicFramePr>
          <p:cNvPr id="4" name="Group 8"/>
          <p:cNvGraphicFramePr>
            <a:graphicFrameLocks noGrp="1"/>
          </p:cNvGraphicFramePr>
          <p:nvPr/>
        </p:nvGraphicFramePr>
        <p:xfrm>
          <a:off x="286342" y="980349"/>
          <a:ext cx="3816350" cy="3887790"/>
        </p:xfrm>
        <a:graphic>
          <a:graphicData uri="http://schemas.openxmlformats.org/drawingml/2006/table">
            <a:tbl>
              <a:tblPr/>
              <a:tblGrid>
                <a:gridCol w="841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energy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 GeV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432 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zh-CN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dc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DC beam current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 ~ 0.3 A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frequency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499.654 MHz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Harmonic number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4.2e-4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σε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altLang="zh-CN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Radiation loss per turn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 MeV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Main rf voltage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4.5 ~ 5.4  MV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zh-CN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Nominal synchrotron tune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0.0075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σl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Nominal rms bunch length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3.8 mm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en-US" altLang="zh-CN" sz="1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Harmonic rf voltage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1.4 ~1.8 MV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77673" y="619497"/>
            <a:ext cx="2833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120000"/>
              <a:buFont typeface="Wingdings" panose="05000000000000000000" pitchFamily="2" charset="2"/>
              <a:buChar char="F"/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3CC33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Table-1: Parameters of SSRF Storage Ring</a:t>
            </a:r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24" y="1937743"/>
            <a:ext cx="1370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71" y="1937743"/>
            <a:ext cx="2060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0" y="1913698"/>
            <a:ext cx="121920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607180" y="2680816"/>
            <a:ext cx="3492352" cy="2324650"/>
            <a:chOff x="6511102" y="3847069"/>
            <a:chExt cx="3816350" cy="2654300"/>
          </a:xfrm>
        </p:grpSpPr>
        <p:graphicFrame>
          <p:nvGraphicFramePr>
            <p:cNvPr id="6" name="Object 68"/>
            <p:cNvGraphicFramePr>
              <a:graphicFrameLocks noChangeAspect="1"/>
            </p:cNvGraphicFramePr>
            <p:nvPr/>
          </p:nvGraphicFramePr>
          <p:xfrm>
            <a:off x="6511102" y="3847069"/>
            <a:ext cx="3816350" cy="2654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athcad" r:id="rId5" imgW="4781550" imgH="3324225" progId="Mathcad">
                    <p:embed/>
                  </p:oleObj>
                </mc:Choice>
                <mc:Fallback>
                  <p:oleObj name="Mathcad" r:id="rId5" imgW="4781550" imgH="3324225" progId="Mathcad">
                    <p:embed/>
                    <p:pic>
                      <p:nvPicPr>
                        <p:cNvPr id="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1102" y="3847069"/>
                          <a:ext cx="3816350" cy="2654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8544972" y="4570524"/>
              <a:ext cx="360040" cy="144016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图片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28" y="2924687"/>
            <a:ext cx="2850394" cy="180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24" y="4709371"/>
            <a:ext cx="2376209" cy="175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725144"/>
            <a:ext cx="2880254" cy="19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5"/>
          <a:stretch>
            <a:fillRect/>
          </a:stretch>
        </p:blipFill>
        <p:spPr bwMode="auto">
          <a:xfrm>
            <a:off x="93372" y="4908644"/>
            <a:ext cx="2839058" cy="16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"/>
          <a:stretch>
            <a:fillRect/>
          </a:stretch>
        </p:blipFill>
        <p:spPr bwMode="auto">
          <a:xfrm>
            <a:off x="3004702" y="4908644"/>
            <a:ext cx="2693126" cy="16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30"/>
          <p:cNvGrpSpPr>
            <a:grpSpLocks noChangeAspect="1"/>
          </p:cNvGrpSpPr>
          <p:nvPr/>
        </p:nvGrpSpPr>
        <p:grpSpPr bwMode="auto">
          <a:xfrm>
            <a:off x="119335" y="3601524"/>
            <a:ext cx="4814947" cy="3067836"/>
            <a:chOff x="-880632" y="835128"/>
            <a:chExt cx="8969275" cy="5446413"/>
          </a:xfrm>
        </p:grpSpPr>
        <p:pic>
          <p:nvPicPr>
            <p:cNvPr id="19" name="图片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5" t="23653" r="28065" b="12347"/>
            <a:stretch>
              <a:fillRect/>
            </a:stretch>
          </p:blipFill>
          <p:spPr bwMode="auto">
            <a:xfrm>
              <a:off x="1042447" y="1154035"/>
              <a:ext cx="5926356" cy="512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接箭头连接符 19"/>
            <p:cNvCxnSpPr/>
            <p:nvPr/>
          </p:nvCxnSpPr>
          <p:spPr bwMode="auto">
            <a:xfrm>
              <a:off x="969577" y="2805107"/>
              <a:ext cx="695240" cy="654014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文本框 33"/>
            <p:cNvSpPr txBox="1">
              <a:spLocks noChangeArrowheads="1"/>
            </p:cNvSpPr>
            <p:nvPr/>
          </p:nvSpPr>
          <p:spPr bwMode="auto">
            <a:xfrm>
              <a:off x="-836778" y="2434145"/>
              <a:ext cx="2769794" cy="7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Taper with ion pump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(downstream)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 bwMode="auto">
            <a:xfrm>
              <a:off x="1826722" y="1627247"/>
              <a:ext cx="385715" cy="990546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文本框 35"/>
            <p:cNvSpPr txBox="1">
              <a:spLocks noChangeArrowheads="1"/>
            </p:cNvSpPr>
            <p:nvPr/>
          </p:nvSpPr>
          <p:spPr bwMode="auto">
            <a:xfrm>
              <a:off x="1092680" y="1349354"/>
              <a:ext cx="1355668" cy="4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>
                  <a:ea typeface="宋体" panose="02010600030101010101" pitchFamily="2" charset="-122"/>
                </a:rPr>
                <a:t>Gate-valve</a:t>
              </a:r>
              <a:endParaRPr lang="zh-CN" altLang="en-US" sz="800">
                <a:ea typeface="宋体" panose="02010600030101010101" pitchFamily="2" charset="-122"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 bwMode="auto">
            <a:xfrm>
              <a:off x="2506089" y="2266974"/>
              <a:ext cx="188889" cy="1230244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5" name="文本框 37"/>
            <p:cNvSpPr txBox="1">
              <a:spLocks noChangeArrowheads="1"/>
            </p:cNvSpPr>
            <p:nvPr/>
          </p:nvSpPr>
          <p:spPr bwMode="auto">
            <a:xfrm>
              <a:off x="2193451" y="1768222"/>
              <a:ext cx="1342127" cy="7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HOM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absorber</a:t>
              </a:r>
              <a:endParaRPr lang="zh-CN" altLang="en-US" sz="800" dirty="0">
                <a:ea typeface="宋体" panose="02010600030101010101" pitchFamily="2" charset="-122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>
              <a:off x="3314027" y="1073240"/>
              <a:ext cx="396827" cy="347643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文本框 39"/>
            <p:cNvSpPr txBox="1">
              <a:spLocks noChangeArrowheads="1"/>
            </p:cNvSpPr>
            <p:nvPr/>
          </p:nvSpPr>
          <p:spPr bwMode="auto">
            <a:xfrm>
              <a:off x="2506826" y="835128"/>
              <a:ext cx="2033183" cy="4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>
                  <a:ea typeface="宋体" panose="02010600030101010101" pitchFamily="2" charset="-122"/>
                </a:rPr>
                <a:t>Multi-transfer lines</a:t>
              </a:r>
              <a:endParaRPr lang="zh-CN" altLang="en-US" sz="800">
                <a:ea typeface="宋体" panose="02010600030101010101" pitchFamily="2" charset="-122"/>
              </a:endParaRPr>
            </a:p>
          </p:txBody>
        </p:sp>
        <p:cxnSp>
          <p:nvCxnSpPr>
            <p:cNvPr id="28" name="直接箭头连接符 27"/>
            <p:cNvCxnSpPr>
              <a:stCxn id="29" idx="2"/>
            </p:cNvCxnSpPr>
            <p:nvPr/>
          </p:nvCxnSpPr>
          <p:spPr bwMode="auto">
            <a:xfrm flipH="1">
              <a:off x="5137829" y="2860573"/>
              <a:ext cx="278209" cy="326400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文本框 41"/>
            <p:cNvSpPr txBox="1">
              <a:spLocks noChangeArrowheads="1"/>
            </p:cNvSpPr>
            <p:nvPr/>
          </p:nvSpPr>
          <p:spPr bwMode="auto">
            <a:xfrm>
              <a:off x="4656934" y="2128865"/>
              <a:ext cx="1518208" cy="7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Tuner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Assembly</a:t>
              </a:r>
              <a:endParaRPr lang="zh-CN" altLang="en-US" sz="800" dirty="0">
                <a:ea typeface="宋体" panose="02010600030101010101" pitchFamily="2" charset="-122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 bwMode="auto">
            <a:xfrm flipV="1">
              <a:off x="4683873" y="3708345"/>
              <a:ext cx="160317" cy="781007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1" name="文本框 43"/>
            <p:cNvSpPr txBox="1">
              <a:spLocks noChangeArrowheads="1"/>
            </p:cNvSpPr>
            <p:nvPr/>
          </p:nvSpPr>
          <p:spPr bwMode="auto">
            <a:xfrm>
              <a:off x="4485140" y="4365757"/>
              <a:ext cx="1367574" cy="7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HOM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Absorber</a:t>
              </a:r>
              <a:endParaRPr lang="zh-CN" altLang="en-US" sz="800" dirty="0">
                <a:ea typeface="宋体" panose="02010600030101010101" pitchFamily="2" charset="-122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 bwMode="auto">
            <a:xfrm flipH="1">
              <a:off x="6339433" y="1870121"/>
              <a:ext cx="465081" cy="773070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文本框 45"/>
            <p:cNvSpPr txBox="1">
              <a:spLocks noChangeArrowheads="1"/>
            </p:cNvSpPr>
            <p:nvPr/>
          </p:nvSpPr>
          <p:spPr bwMode="auto">
            <a:xfrm>
              <a:off x="6542764" y="1605517"/>
              <a:ext cx="1355668" cy="4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>
                  <a:ea typeface="宋体" panose="02010600030101010101" pitchFamily="2" charset="-122"/>
                </a:rPr>
                <a:t>Gate-valve</a:t>
              </a:r>
              <a:endParaRPr lang="zh-CN" altLang="en-US" sz="800">
                <a:ea typeface="宋体" panose="02010600030101010101" pitchFamily="2" charset="-122"/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 bwMode="auto">
            <a:xfrm flipH="1" flipV="1">
              <a:off x="5894987" y="4208380"/>
              <a:ext cx="561906" cy="1077854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文本框 47"/>
            <p:cNvSpPr txBox="1">
              <a:spLocks noChangeArrowheads="1"/>
            </p:cNvSpPr>
            <p:nvPr/>
          </p:nvSpPr>
          <p:spPr bwMode="auto">
            <a:xfrm>
              <a:off x="5416038" y="5286146"/>
              <a:ext cx="2672605" cy="7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Taper with ion pump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(upstream)</a:t>
              </a:r>
            </a:p>
          </p:txBody>
        </p:sp>
        <p:cxnSp>
          <p:nvCxnSpPr>
            <p:cNvPr id="36" name="直接箭头连接符 35"/>
            <p:cNvCxnSpPr/>
            <p:nvPr/>
          </p:nvCxnSpPr>
          <p:spPr bwMode="auto">
            <a:xfrm>
              <a:off x="1496563" y="4832234"/>
              <a:ext cx="947621" cy="423839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文本框 49"/>
            <p:cNvSpPr txBox="1">
              <a:spLocks noChangeArrowheads="1"/>
            </p:cNvSpPr>
            <p:nvPr/>
          </p:nvSpPr>
          <p:spPr bwMode="auto">
            <a:xfrm>
              <a:off x="-880632" y="4521513"/>
              <a:ext cx="2554838" cy="40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Adjustable Module base</a:t>
              </a:r>
              <a:endParaRPr lang="zh-CN" altLang="en-US" sz="800" dirty="0">
                <a:ea typeface="宋体" panose="02010600030101010101" pitchFamily="2" charset="-122"/>
              </a:endParaRPr>
            </a:p>
          </p:txBody>
        </p:sp>
        <p:sp>
          <p:nvSpPr>
            <p:cNvPr id="38" name="椭圆 50"/>
            <p:cNvSpPr>
              <a:spLocks noChangeArrowheads="1"/>
            </p:cNvSpPr>
            <p:nvPr/>
          </p:nvSpPr>
          <p:spPr bwMode="auto">
            <a:xfrm>
              <a:off x="3511671" y="1364577"/>
              <a:ext cx="378827" cy="481882"/>
            </a:xfrm>
            <a:prstGeom prst="ellipse">
              <a:avLst/>
            </a:prstGeom>
            <a:noFill/>
            <a:ln w="28575" algn="ctr">
              <a:solidFill>
                <a:srgbClr val="66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800">
                <a:ea typeface="宋体" panose="02010600030101010101" pitchFamily="2" charset="-122"/>
              </a:endParaRPr>
            </a:p>
          </p:txBody>
        </p:sp>
        <p:sp>
          <p:nvSpPr>
            <p:cNvPr id="39" name="文本框 52"/>
            <p:cNvSpPr txBox="1">
              <a:spLocks noChangeArrowheads="1"/>
            </p:cNvSpPr>
            <p:nvPr/>
          </p:nvSpPr>
          <p:spPr bwMode="auto">
            <a:xfrm>
              <a:off x="4076870" y="1502320"/>
              <a:ext cx="2172067" cy="73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HOM free 2-cell Nb Cavity</a:t>
              </a:r>
              <a:endParaRPr lang="zh-CN" altLang="en-US" sz="800" dirty="0">
                <a:ea typeface="宋体" panose="02010600030101010101" pitchFamily="2" charset="-122"/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 bwMode="auto">
            <a:xfrm flipH="1">
              <a:off x="3897512" y="2113545"/>
              <a:ext cx="580062" cy="1285804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1" name="文本框 61"/>
            <p:cNvSpPr txBox="1">
              <a:spLocks noChangeArrowheads="1"/>
            </p:cNvSpPr>
            <p:nvPr/>
          </p:nvSpPr>
          <p:spPr bwMode="auto">
            <a:xfrm>
              <a:off x="5661860" y="1714387"/>
              <a:ext cx="1166408" cy="64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Sliding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 dirty="0">
                  <a:ea typeface="宋体" panose="02010600030101010101" pitchFamily="2" charset="-122"/>
                </a:rPr>
                <a:t>Joints</a:t>
              </a:r>
              <a:endParaRPr lang="zh-CN" altLang="en-US" sz="800" dirty="0">
                <a:ea typeface="宋体" panose="02010600030101010101" pitchFamily="2" charset="-122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 bwMode="auto">
            <a:xfrm flipH="1">
              <a:off x="5358478" y="2143156"/>
              <a:ext cx="588891" cy="1285804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 bwMode="auto">
            <a:xfrm flipV="1">
              <a:off x="2748946" y="4157583"/>
              <a:ext cx="325398" cy="368280"/>
            </a:xfrm>
            <a:prstGeom prst="straightConnector1">
              <a:avLst/>
            </a:prstGeom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4" name="文本框 68"/>
            <p:cNvSpPr txBox="1">
              <a:spLocks noChangeArrowheads="1"/>
            </p:cNvSpPr>
            <p:nvPr/>
          </p:nvSpPr>
          <p:spPr bwMode="auto">
            <a:xfrm>
              <a:off x="2126346" y="4489068"/>
              <a:ext cx="1126649" cy="4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SzPct val="120000"/>
                <a:buFont typeface="Wingdings" panose="05000000000000000000" pitchFamily="2" charset="2"/>
                <a:buChar char="F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33CC33"/>
                </a:buClr>
                <a:buFont typeface="Wingdings" panose="05000000000000000000" pitchFamily="2" charset="2"/>
                <a:buChar char="Ø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90000"/>
                <a:buFont typeface="Wingdings" panose="05000000000000000000" pitchFamily="2" charset="2"/>
                <a:buChar char="p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u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新魏" panose="0201080004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800">
                  <a:ea typeface="宋体" panose="02010600030101010101" pitchFamily="2" charset="-122"/>
                </a:rPr>
                <a:t>Cryostat</a:t>
              </a:r>
              <a:endParaRPr lang="zh-CN" altLang="en-US" sz="800">
                <a:ea typeface="宋体" panose="02010600030101010101" pitchFamily="2" charset="-122"/>
              </a:endParaRPr>
            </a:p>
          </p:txBody>
        </p:sp>
      </p:grpSp>
      <p:sp>
        <p:nvSpPr>
          <p:cNvPr id="52" name="内容占位符 1"/>
          <p:cNvSpPr txBox="1"/>
          <p:nvPr/>
        </p:nvSpPr>
        <p:spPr>
          <a:xfrm>
            <a:off x="155648" y="913425"/>
            <a:ext cx="10972800" cy="51722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华文中宋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n"/>
            </a:pPr>
            <a:r>
              <a:rPr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Key component: SSRF has completed intellectual property rights. </a:t>
            </a:r>
          </a:p>
          <a:p>
            <a:pPr marL="0" indent="0">
              <a:lnSpc>
                <a:spcPct val="90000"/>
              </a:lnSpc>
              <a:buClrTx/>
              <a:buSzPct val="120000"/>
              <a:buNone/>
            </a:pPr>
            <a:r>
              <a:rPr lang="en-US" altLang="zh-CN" sz="2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Cryomodule=L*W*H=2338 mm*1460mm*2371mm, beam center=1300mm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Nb cavity</a:t>
            </a:r>
            <a:r>
              <a:rPr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HOM-free, passive, 1500MHz, two-cell cavity made of RRR&gt;300 niobium material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Cryostat: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helium vessel, thermal shielding, magnetic shielding, sensors, safety valves and burst disc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HOM absorber: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beamline type,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SiC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material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Tuner: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mechanical together with piezo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Vacuum parts: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pipes, sliding joints, gate valves, tapers with synchrotron light shielding, ion pumps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Monitor/Interlock and LLRF control: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based on PLC and digital IQ techniques, interlocks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endParaRPr lang="zh-CN" altLang="en-US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1"/>
          </p:nvPr>
        </p:nvSpPr>
        <p:spPr>
          <a:xfrm>
            <a:off x="325186" y="431990"/>
            <a:ext cx="10441160" cy="746636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Bunch Control System at SSRF based on Passive Superconducting RF Cavity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9448" y="3996280"/>
            <a:ext cx="3158052" cy="23685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74" y="3601524"/>
            <a:ext cx="3763827" cy="32118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占位符 52"/>
          <p:cNvSpPr>
            <a:spLocks noGrp="1"/>
          </p:cNvSpPr>
          <p:nvPr>
            <p:ph type="body" sz="quarter" idx="11"/>
          </p:nvPr>
        </p:nvSpPr>
        <p:spPr>
          <a:xfrm>
            <a:off x="2063552" y="494903"/>
            <a:ext cx="6624736" cy="746636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Superconducting 3HC cryomodule development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3921" y="4209600"/>
            <a:ext cx="2520000" cy="1890000"/>
          </a:xfrm>
          <a:prstGeom prst="rect">
            <a:avLst/>
          </a:prstGeom>
        </p:spPr>
      </p:pic>
      <p:pic>
        <p:nvPicPr>
          <p:cNvPr id="2" name="内容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" y="1194546"/>
            <a:ext cx="1619999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8414" y="1464546"/>
            <a:ext cx="2160000" cy="16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4011" y="1448254"/>
            <a:ext cx="2160000" cy="16200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708" y="1188249"/>
            <a:ext cx="2292812" cy="21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5808" y="1447467"/>
            <a:ext cx="2153704" cy="1615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7" y="1188249"/>
            <a:ext cx="2871604" cy="21537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" y="3868775"/>
            <a:ext cx="3287555" cy="24647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265" y="3354546"/>
            <a:ext cx="3182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Times New Roman" panose="02020603050405020304" pitchFamily="18" charset="0"/>
              </a:rPr>
              <a:t>1500MHz 2-cell Nb cavity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44081" y="3354546"/>
            <a:ext cx="2819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Cavity with thermal transition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571890" y="3397993"/>
            <a:ext cx="1484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 err="1"/>
              <a:t>Cryostate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122338" y="3397993"/>
            <a:ext cx="2372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HOM</a:t>
            </a:r>
            <a:r>
              <a:rPr lang="zh-CN" altLang="en-US" sz="1600" dirty="0"/>
              <a:t> </a:t>
            </a:r>
            <a:r>
              <a:rPr lang="en-US" altLang="zh-CN" sz="1600" dirty="0"/>
              <a:t>absorber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707182" y="3364446"/>
            <a:ext cx="14848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Tuner</a:t>
            </a:r>
            <a:endParaRPr lang="zh-CN" altLang="en-US" sz="16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"/>
          <a:stretch>
            <a:fillRect/>
          </a:stretch>
        </p:blipFill>
        <p:spPr>
          <a:xfrm>
            <a:off x="3519352" y="3868977"/>
            <a:ext cx="3059109" cy="2491722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263352" y="6432782"/>
            <a:ext cx="27363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Cryomodule Assembly</a:t>
            </a:r>
            <a:endParaRPr lang="zh-CN" altLang="en-US" sz="1600" dirty="0"/>
          </a:p>
        </p:txBody>
      </p:sp>
      <p:sp>
        <p:nvSpPr>
          <p:cNvPr id="46" name="文本框 45"/>
          <p:cNvSpPr txBox="1"/>
          <p:nvPr/>
        </p:nvSpPr>
        <p:spPr>
          <a:xfrm>
            <a:off x="3392087" y="6364841"/>
            <a:ext cx="3179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Interlock and LLRF controller</a:t>
            </a:r>
            <a:endParaRPr lang="zh-CN" altLang="en-US" sz="1600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42"/>
          <a:stretch>
            <a:fillRect/>
          </a:stretch>
        </p:blipFill>
        <p:spPr bwMode="auto">
          <a:xfrm>
            <a:off x="6991689" y="3896996"/>
            <a:ext cx="2038355" cy="248054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文本框 48"/>
          <p:cNvSpPr txBox="1"/>
          <p:nvPr/>
        </p:nvSpPr>
        <p:spPr>
          <a:xfrm>
            <a:off x="7034658" y="6410198"/>
            <a:ext cx="2060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Horizontal</a:t>
            </a:r>
            <a:r>
              <a:rPr lang="zh-CN" altLang="en-US" sz="1600" dirty="0"/>
              <a:t> </a:t>
            </a:r>
            <a:r>
              <a:rPr lang="en-US" altLang="zh-CN" sz="1600" dirty="0"/>
              <a:t>test</a:t>
            </a:r>
            <a:endParaRPr lang="zh-CN" altLang="en-US" sz="1600" dirty="0"/>
          </a:p>
        </p:txBody>
      </p:sp>
      <p:sp>
        <p:nvSpPr>
          <p:cNvPr id="51" name="文本框 50"/>
          <p:cNvSpPr txBox="1"/>
          <p:nvPr/>
        </p:nvSpPr>
        <p:spPr>
          <a:xfrm>
            <a:off x="9624392" y="6399865"/>
            <a:ext cx="20608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In tunnel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内容占位符 1"/>
          <p:cNvSpPr txBox="1"/>
          <p:nvPr/>
        </p:nvSpPr>
        <p:spPr>
          <a:xfrm>
            <a:off x="284348" y="820750"/>
            <a:ext cx="11247040" cy="51722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u"/>
              <a:defRPr sz="3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华文中宋" panose="02010600040101010101" pitchFamily="2" charset="-12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Bunch size (Half Band Width) lengthening factor is larger than twice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Stretching factor is 2.2 with uniform filling pattern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Stretching factor ~ 3 with hybrid filling pattern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Single bunch beam current reached 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24.5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mA in hybrid filling pattern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Steam camera is used to measure bunch length</a:t>
            </a:r>
          </a:p>
          <a:p>
            <a:pPr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3HC operation state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Stable cavity voltage, adjusted smoothly by tuner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Cryogenic, vacuum are stable</a:t>
            </a:r>
          </a:p>
          <a:p>
            <a:pPr lvl="1">
              <a:lnSpc>
                <a:spcPct val="90000"/>
              </a:lnSpc>
              <a:buClrTx/>
              <a:buSzPct val="120000"/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 influence observed on main rf system</a:t>
            </a:r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1"/>
          </p:nvPr>
        </p:nvSpPr>
        <p:spPr>
          <a:xfrm>
            <a:off x="551384" y="-73812"/>
            <a:ext cx="10441160" cy="746636"/>
          </a:xfrm>
        </p:spPr>
        <p:txBody>
          <a:bodyPr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Commissioning with Beam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408711" y="6184169"/>
            <a:ext cx="2808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Single bunch current in H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ybrid filling pattern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343472" y="6381784"/>
            <a:ext cx="2567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Uniform filling pattern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391293" y="6460149"/>
            <a:ext cx="2962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One of H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ybrid filling pattern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zh-CN" altLang="en-US" dirty="0"/>
          </a:p>
        </p:txBody>
      </p:sp>
      <p:grpSp>
        <p:nvGrpSpPr>
          <p:cNvPr id="61" name="组合 60"/>
          <p:cNvGrpSpPr/>
          <p:nvPr/>
        </p:nvGrpSpPr>
        <p:grpSpPr>
          <a:xfrm>
            <a:off x="479376" y="3802266"/>
            <a:ext cx="4896544" cy="2415970"/>
            <a:chOff x="4685515" y="502549"/>
            <a:chExt cx="3831423" cy="170561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515" y="502549"/>
              <a:ext cx="3831423" cy="1705619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5981136" y="76470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多束团模式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37" y="3645024"/>
            <a:ext cx="2282194" cy="25732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74" y="3645024"/>
            <a:ext cx="3810330" cy="24709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29181" y="3562474"/>
            <a:ext cx="5909553" cy="2718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938" y="1"/>
            <a:ext cx="1219200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40704" y="2204864"/>
            <a:ext cx="12098450" cy="238910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3" rIns="91428" bIns="45713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rPr>
              <a:t>       </a:t>
            </a:r>
            <a:r>
              <a:rPr lang="en-US" altLang="zh-CN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微软雅黑" panose="020B0503020204020204" pitchFamily="34" charset="-122"/>
                <a:cs typeface="+mn-ea"/>
                <a:sym typeface="+mn-lt"/>
              </a:rPr>
              <a:t>Thanks for your attention!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1344" y="1772816"/>
            <a:ext cx="11391055" cy="838200"/>
          </a:xfrm>
        </p:spPr>
        <p:txBody>
          <a:bodyPr/>
          <a:lstStyle/>
          <a:p>
            <a:pPr>
              <a:buClr>
                <a:srgbClr val="C00000"/>
              </a:buClr>
              <a:buSzPct val="60000"/>
            </a:pPr>
            <a:r>
              <a:rPr lang="en-US" altLang="zh-CN" sz="3200" dirty="0">
                <a:solidFill>
                  <a:srgbClr val="7030A0"/>
                </a:solidFill>
              </a:rPr>
              <a:t>Design and fabrication of a twin-FPCs 1.3GHz 9-cell cavity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871864" y="5517232"/>
            <a:ext cx="1728788" cy="503238"/>
          </a:xfrm>
        </p:spPr>
        <p:txBody>
          <a:bodyPr/>
          <a:lstStyle/>
          <a:p>
            <a:r>
              <a:rPr lang="en-US" altLang="zh-CN" sz="3200" dirty="0">
                <a:solidFill>
                  <a:srgbClr val="7030A0"/>
                </a:solidFill>
              </a:rPr>
              <a:t>SHINE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" y="1333013"/>
            <a:ext cx="11686854" cy="316835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9616" y="472928"/>
            <a:ext cx="7015767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1F6CF1"/>
              </a:buClr>
              <a:buSzPct val="90000"/>
            </a:pPr>
            <a:r>
              <a:rPr lang="en-US" altLang="zh-CN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Layout</a:t>
            </a:r>
            <a:r>
              <a:rPr lang="zh-CN" altLang="en-US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of</a:t>
            </a:r>
            <a:r>
              <a:rPr lang="zh-CN" altLang="en-US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SHINE</a:t>
            </a:r>
            <a:r>
              <a:rPr lang="zh-CN" altLang="en-US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SRF Accelerator</a:t>
            </a:r>
            <a:endParaRPr lang="zh-CN" altLang="en-US" sz="3600" b="1" dirty="0">
              <a:solidFill>
                <a:srgbClr val="1F6CF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3352" y="4515575"/>
            <a:ext cx="2773250" cy="2206943"/>
            <a:chOff x="298414" y="4059923"/>
            <a:chExt cx="2773250" cy="220694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007"/>
            <a:stretch>
              <a:fillRect/>
            </a:stretch>
          </p:blipFill>
          <p:spPr>
            <a:xfrm>
              <a:off x="407368" y="4059923"/>
              <a:ext cx="2664296" cy="220694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47993" y="52065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13400" y="52065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86923" y="524324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5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44133" y="47409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8414" y="49652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60898" y="4588241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1 GUN 2 Solenoid 3 Buncher 4 Bend 5 cavity with twin FPC 6 Dump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96" y="4160933"/>
            <a:ext cx="3207160" cy="2520000"/>
          </a:xfrm>
          <a:prstGeom prst="rect">
            <a:avLst/>
          </a:prstGeom>
          <a:ln w="28575">
            <a:noFill/>
          </a:ln>
        </p:spPr>
      </p:pic>
      <p:sp>
        <p:nvSpPr>
          <p:cNvPr id="18" name="箭头: 右 17"/>
          <p:cNvSpPr/>
          <p:nvPr/>
        </p:nvSpPr>
        <p:spPr>
          <a:xfrm>
            <a:off x="3935760" y="5598750"/>
            <a:ext cx="3198262" cy="369331"/>
          </a:xfrm>
          <a:prstGeom prst="rightArrow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34793" y="5257019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Reduce RF kick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/>
              <a:t>Suppression the influence on Emittance </a:t>
            </a:r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1244363" y="56553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412967" y="56988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761214" y="52218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91548" y="60247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94135" y="6062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6" y="6400898"/>
            <a:ext cx="1441045" cy="36890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 flipH="1">
            <a:off x="2063552" y="3573016"/>
            <a:ext cx="14401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700" dirty="0"/>
              <a:t>3</a:t>
            </a:r>
            <a:endParaRPr lang="zh-CN" alt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408" y="460612"/>
            <a:ext cx="9793088" cy="1008112"/>
          </a:xfrm>
        </p:spPr>
        <p:txBody>
          <a:bodyPr/>
          <a:lstStyle/>
          <a:p>
            <a:r>
              <a:rPr lang="en-US" altLang="zh-CN" dirty="0"/>
              <a:t>Influence of TESLA</a:t>
            </a:r>
            <a:r>
              <a:rPr lang="zh-CN" altLang="en-US" dirty="0"/>
              <a:t> </a:t>
            </a:r>
            <a:r>
              <a:rPr lang="en-US" altLang="zh-CN" dirty="0"/>
              <a:t>type cavity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536160" y="3837996"/>
            <a:ext cx="4536504" cy="268802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400" dirty="0"/>
              <a:t>Cavity with twin FPCs</a:t>
            </a:r>
          </a:p>
          <a:p>
            <a:pPr marL="285750" indent="-285750"/>
            <a:r>
              <a:rPr lang="en-US" altLang="zh-CN" sz="1800" dirty="0">
                <a:latin typeface="Times New Roman" panose="02020603050405020304"/>
                <a:cs typeface="Times New Roman" panose="02020603050405020304"/>
              </a:rPr>
              <a:t>Axial symmetry cavity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marL="285750" indent="-285750"/>
            <a:r>
              <a:rPr lang="en-US" altLang="zh-CN" sz="1800" dirty="0">
                <a:latin typeface="Times New Roman" panose="02020603050405020304"/>
                <a:cs typeface="Times New Roman" panose="02020603050405020304"/>
              </a:rPr>
              <a:t>Enlarged beam pipe at downstream for HOM </a:t>
            </a:r>
            <a:r>
              <a:rPr lang="zh-CN" altLang="en-US"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1800" dirty="0">
                <a:latin typeface="Times New Roman" panose="02020603050405020304"/>
                <a:cs typeface="Times New Roman" panose="02020603050405020304"/>
              </a:rPr>
              <a:t>propagation</a:t>
            </a:r>
          </a:p>
          <a:p>
            <a:pPr marL="285750" indent="-285750"/>
            <a:r>
              <a:rPr lang="en-US" altLang="zh-CN" sz="1800" dirty="0">
                <a:latin typeface="Times New Roman" panose="02020603050405020304"/>
                <a:cs typeface="Times New Roman" panose="02020603050405020304"/>
              </a:rPr>
              <a:t>Eliminate HOM couplers</a:t>
            </a:r>
          </a:p>
          <a:p>
            <a:pPr marL="285750" indent="-285750"/>
            <a:r>
              <a:rPr lang="en-US" altLang="zh-CN" sz="1800" dirty="0">
                <a:latin typeface="Times New Roman" panose="02020603050405020304"/>
                <a:cs typeface="Times New Roman" panose="02020603050405020304"/>
              </a:rPr>
              <a:t>Twin FPC located downstream</a:t>
            </a: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1" y="1317716"/>
            <a:ext cx="5008177" cy="20498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741025"/>
            <a:ext cx="3553457" cy="1722838"/>
          </a:xfrm>
          <a:prstGeom prst="rect">
            <a:avLst/>
          </a:prstGeom>
        </p:spPr>
      </p:pic>
      <p:sp>
        <p:nvSpPr>
          <p:cNvPr id="7" name="箭头: 下 6"/>
          <p:cNvSpPr/>
          <p:nvPr/>
        </p:nvSpPr>
        <p:spPr>
          <a:xfrm rot="16200000">
            <a:off x="6550985" y="4103091"/>
            <a:ext cx="279070" cy="1333056"/>
          </a:xfrm>
          <a:prstGeom prst="downArrow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407368" y="3693980"/>
            <a:ext cx="6081055" cy="2724745"/>
          </a:xfrm>
          <a:prstGeom prst="rect">
            <a:avLst/>
          </a:prstGeom>
        </p:spPr>
        <p:txBody>
          <a:bodyPr/>
          <a:lstStyle>
            <a:lvl1pPr marL="3429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marL="11430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marL="16002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marL="20574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dirty="0"/>
              <a:t>Asymmetric increase beam emittance</a:t>
            </a:r>
            <a:endParaRPr lang="zh-CN" altLang="en-US" sz="2400" dirty="0"/>
          </a:p>
          <a:p>
            <a:r>
              <a:rPr lang="en-US" altLang="zh-CN" sz="1800" dirty="0">
                <a:solidFill>
                  <a:schemeClr val="tx1"/>
                </a:solidFill>
              </a:rPr>
              <a:t>Perturbation from upstream HOM coupler</a:t>
            </a:r>
            <a:endParaRPr lang="zh-CN" altLang="en-US" sz="1800" dirty="0">
              <a:solidFill>
                <a:schemeClr val="tx1"/>
              </a:solidFill>
            </a:endParaRPr>
          </a:p>
          <a:p>
            <a:r>
              <a:rPr lang="en-US" altLang="zh-CN" sz="1800" dirty="0">
                <a:solidFill>
                  <a:schemeClr val="tx1"/>
                </a:solidFill>
              </a:rPr>
              <a:t>RF kick from FPC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Simulation shows emittance will increase from 0.25 mm </a:t>
            </a:r>
            <a:r>
              <a:rPr lang="en-US" altLang="zh-CN" sz="1800" dirty="0" err="1">
                <a:solidFill>
                  <a:schemeClr val="tx1"/>
                </a:solidFill>
              </a:rPr>
              <a:t>mrad</a:t>
            </a:r>
            <a:r>
              <a:rPr lang="en-US" altLang="zh-CN" sz="1800" dirty="0">
                <a:solidFill>
                  <a:schemeClr val="tx1"/>
                </a:solidFill>
              </a:rPr>
              <a:t> to 0.30 mm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</a:rPr>
              <a:t>mrad</a:t>
            </a:r>
            <a:r>
              <a:rPr lang="en-US" altLang="zh-CN" sz="1800" dirty="0">
                <a:solidFill>
                  <a:schemeClr val="tx1"/>
                </a:solidFill>
              </a:rPr>
              <a:t> (+24%), if using standard TESLA cavity</a:t>
            </a:r>
          </a:p>
          <a:p>
            <a:pPr marL="0" indent="0">
              <a:buNone/>
            </a:pPr>
            <a:endParaRPr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26611" y="3639838"/>
            <a:ext cx="5224201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71254" y="33150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53336"/>
            <a:ext cx="1441045" cy="3689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3352" y="407577"/>
            <a:ext cx="9145016" cy="1008112"/>
          </a:xfrm>
        </p:spPr>
        <p:txBody>
          <a:bodyPr/>
          <a:lstStyle/>
          <a:p>
            <a:pPr algn="l"/>
            <a:r>
              <a:rPr lang="en-US" altLang="zh-CN" dirty="0"/>
              <a:t>Worldwide cavities with Twin-FPC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01" y="1728453"/>
            <a:ext cx="3045168" cy="20460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8" y="3774495"/>
            <a:ext cx="2576330" cy="24907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509" y="1314597"/>
            <a:ext cx="23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Cornell ERL injector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52" y="3774494"/>
            <a:ext cx="2811205" cy="24907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97" y="1702122"/>
            <a:ext cx="2554713" cy="2046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00488" y="1359121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KEK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cERL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injector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908" y="2103402"/>
            <a:ext cx="4698825" cy="12961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6" y="3782129"/>
            <a:ext cx="4650655" cy="141034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928325" y="1360758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Triumph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linac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28" y="6453336"/>
            <a:ext cx="1441045" cy="368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562940"/>
            <a:ext cx="6193904" cy="1008112"/>
          </a:xfrm>
        </p:spPr>
        <p:txBody>
          <a:bodyPr/>
          <a:lstStyle/>
          <a:p>
            <a:pPr algn="l"/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cavity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6425" y="1501162"/>
            <a:ext cx="4896544" cy="3468976"/>
          </a:xfrm>
        </p:spPr>
        <p:txBody>
          <a:bodyPr/>
          <a:lstStyle/>
          <a:p>
            <a:pPr marL="285750" indent="-28575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Axial symmetry cavity</a:t>
            </a:r>
            <a:r>
              <a:rPr lang="zh-CN" altLang="en-US" sz="2000" dirty="0">
                <a:solidFill>
                  <a:schemeClr val="tx1"/>
                </a:solidFill>
              </a:rPr>
              <a:t>；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Enlarged beam pipe at downstream for HOM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propagation</a:t>
            </a:r>
          </a:p>
          <a:p>
            <a:pPr marL="285750" indent="-28575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Eliminate HOM couplers</a:t>
            </a:r>
          </a:p>
          <a:p>
            <a:pPr marL="285750" indent="-28575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Twin FPC located downstream</a:t>
            </a:r>
          </a:p>
          <a:p>
            <a:pPr marL="285750" indent="-28575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</a:rPr>
              <a:t>Using CST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en-US" altLang="zh-CN" sz="2000" dirty="0" err="1">
                <a:solidFill>
                  <a:schemeClr val="tx1"/>
                </a:solidFill>
              </a:rPr>
              <a:t>Mutipac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</a:rPr>
              <a:t>Ansys</a:t>
            </a:r>
          </a:p>
          <a:p>
            <a:pPr marL="285750" indent="-285750">
              <a:buClr>
                <a:srgbClr val="00B050"/>
              </a:buClr>
            </a:pPr>
            <a:r>
              <a:rPr lang="en-US" altLang="zh-CN" sz="2000" dirty="0">
                <a:solidFill>
                  <a:schemeClr val="tx1"/>
                </a:solidFill>
              </a:rPr>
              <a:t>Beam pipe HOM absorber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02" y="836712"/>
            <a:ext cx="6420179" cy="2398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0968"/>
            <a:ext cx="4213000" cy="3717032"/>
          </a:xfrm>
          <a:prstGeom prst="rect">
            <a:avLst/>
          </a:prstGeom>
          <a:ln w="2857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6457222"/>
            <a:ext cx="1441045" cy="368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20321" y="314846"/>
            <a:ext cx="8856663" cy="10080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buClr>
                <a:srgbClr val="C00000"/>
              </a:buClr>
              <a:buSzPct val="90000"/>
            </a:pPr>
            <a:r>
              <a:rPr lang="en-US" altLang="zh-CN" sz="40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Simulation Results</a:t>
            </a:r>
            <a:endParaRPr lang="zh-CN" altLang="en-US" sz="4000" b="1" dirty="0">
              <a:solidFill>
                <a:srgbClr val="1F6CF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63752" y="18893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35960" y="-3680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35960" y="386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82101" y="6492197"/>
            <a:ext cx="4187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Ql of monopole and dipole modes with different HOM absorber locations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396483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84" y="1396483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916763"/>
            <a:ext cx="3358800" cy="25200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916763"/>
            <a:ext cx="3358800" cy="2520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748183"/>
            <a:ext cx="3876872" cy="35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91" y="1785637"/>
            <a:ext cx="3433731" cy="126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18" y="3049434"/>
            <a:ext cx="3433404" cy="14962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7" y="4581128"/>
            <a:ext cx="1741894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59" y="4581128"/>
            <a:ext cx="2000000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44013" y="1159011"/>
          <a:ext cx="4223795" cy="570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Epeak/</a:t>
                      </a:r>
                      <a:r>
                        <a:rPr lang="en-US" sz="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Eacc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Bpeak/Eacc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mT/(MV/m)</a:t>
                      </a:r>
                      <a:r>
                        <a:rPr lang="zh-CN" sz="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（Ω）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（Ω）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r>
                        <a:rPr lang="zh-CN" sz="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flatness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9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9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</a:t>
                      </a:r>
                      <a:endParaRPr lang="zh-CN" altLang="en-US" sz="9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983.4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273.6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1300.0</a:t>
                      </a:r>
                      <a:r>
                        <a:rPr lang="en-US" altLang="zh-CN" sz="9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</a:t>
                      </a:r>
                      <a:r>
                        <a:rPr lang="en-US" altLang="zh-CN" sz="9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28" y="6457222"/>
            <a:ext cx="1441045" cy="36890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032104" y="1196752"/>
            <a:ext cx="436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Report from Yan Wang, et.al, SARI-CAS 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43472" y="3501008"/>
          <a:ext cx="9311812" cy="22555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2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Ib</a:t>
                      </a:r>
                      <a:r>
                        <a:rPr lang="en-US" sz="1800" b="1" u="none" strike="noStrike" dirty="0">
                          <a:effectLst/>
                        </a:rPr>
                        <a:t>/mA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Pf</a:t>
                      </a:r>
                      <a:r>
                        <a:rPr lang="en-US" sz="1800" b="1" u="none" strike="noStrike" dirty="0">
                          <a:effectLst/>
                        </a:rPr>
                        <a:t>/kW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Pb/kW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Pr</a:t>
                      </a:r>
                      <a:r>
                        <a:rPr lang="en-US" sz="1800" b="1" u="none" strike="noStrike" dirty="0">
                          <a:effectLst/>
                        </a:rPr>
                        <a:t>/kW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Pf</a:t>
                      </a:r>
                      <a:r>
                        <a:rPr lang="en-US" sz="1800" b="1" u="none" strike="noStrike" dirty="0">
                          <a:effectLst/>
                        </a:rPr>
                        <a:t>/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KW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（</a:t>
                      </a:r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single</a:t>
                      </a:r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FPC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）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1.66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1.66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0.83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0.05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2.05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0.62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1.43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1.025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0.1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2.48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1.25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1.23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1.24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0.15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2.96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1.87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1.09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1.48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0.2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3.5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2.49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1.01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1.75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0.25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4.08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3.11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0.97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2.04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0.3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4.71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>
                          <a:effectLst/>
                        </a:rPr>
                        <a:t>3.74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0.97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altLang="zh-CN" sz="1800" u="none" strike="noStrike" dirty="0">
                          <a:effectLst/>
                        </a:rPr>
                        <a:t>2.355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03712" y="404664"/>
            <a:ext cx="4415952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  <a:buSzPct val="90000"/>
            </a:pPr>
            <a:r>
              <a:rPr lang="en-US" altLang="zh-CN" sz="4000" b="1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Power requirement</a:t>
            </a:r>
            <a:endParaRPr lang="zh-CN" altLang="en-US" sz="4000" b="1" dirty="0">
              <a:solidFill>
                <a:srgbClr val="1F6CF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360" y="1290925"/>
            <a:ext cx="11187138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i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600" b="1" kern="1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</a:t>
            </a:r>
            <a:r>
              <a:rPr lang="en-US" altLang="zh-CN" sz="1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=12MV/m</a:t>
            </a:r>
            <a:r>
              <a:rPr lang="zh-CN" altLang="zh-CN" sz="1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1600" b="1" kern="1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=1.5</a:t>
            </a:r>
            <a:r>
              <a:rPr lang="en-US" altLang="zh-CN" sz="1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×10</a:t>
            </a:r>
            <a:r>
              <a:rPr lang="en-US" altLang="zh-CN" sz="1600" b="1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1600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=3.53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×10</a:t>
            </a:r>
            <a:r>
              <a:rPr lang="en-US" altLang="zh-CN" sz="16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assuming frequency detuning by microphonics </a:t>
            </a:r>
            <a:r>
              <a:rPr lang="en-US" altLang="zh-CN" sz="16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δf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=10 Hz</a:t>
            </a:r>
            <a:r>
              <a:rPr lang="zh-CN" alt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15% power loss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132856"/>
            <a:ext cx="7613040" cy="9133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6457222"/>
            <a:ext cx="1441045" cy="368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611" y="400506"/>
            <a:ext cx="6193904" cy="1008112"/>
          </a:xfrm>
        </p:spPr>
        <p:txBody>
          <a:bodyPr/>
          <a:lstStyle/>
          <a:p>
            <a:pPr algn="l"/>
            <a:r>
              <a:rPr lang="en-US" altLang="zh-CN" dirty="0"/>
              <a:t>Fabrication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2472" y="1376772"/>
            <a:ext cx="4809392" cy="4104456"/>
          </a:xfrm>
        </p:spPr>
        <p:txBody>
          <a:bodyPr/>
          <a:lstStyle/>
          <a:p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purity</a:t>
            </a:r>
            <a:r>
              <a:rPr lang="zh-CN" altLang="en-US" sz="2000" dirty="0"/>
              <a:t> </a:t>
            </a:r>
            <a:r>
              <a:rPr lang="en-US" altLang="zh-CN" sz="2000" dirty="0"/>
              <a:t>Nb</a:t>
            </a:r>
            <a:r>
              <a:rPr lang="zh-CN" altLang="en-US" sz="2000" dirty="0"/>
              <a:t> </a:t>
            </a:r>
            <a:r>
              <a:rPr lang="en-US" altLang="zh-CN" sz="2000" dirty="0"/>
              <a:t>material</a:t>
            </a:r>
          </a:p>
          <a:p>
            <a:r>
              <a:rPr lang="en-US" altLang="zh-CN" sz="2000" dirty="0"/>
              <a:t>Deep</a:t>
            </a:r>
            <a:r>
              <a:rPr lang="zh-CN" altLang="en-US" sz="2000" dirty="0"/>
              <a:t> </a:t>
            </a:r>
            <a:r>
              <a:rPr lang="en-US" altLang="zh-CN" sz="2000" dirty="0"/>
              <a:t>drawing</a:t>
            </a:r>
          </a:p>
          <a:p>
            <a:r>
              <a:rPr lang="en-US" altLang="zh-CN" sz="2000" dirty="0"/>
              <a:t>Electron beam welding</a:t>
            </a:r>
          </a:p>
          <a:p>
            <a:r>
              <a:rPr lang="en-US" altLang="zh-CN" sz="2000" dirty="0"/>
              <a:t>BCP treatment</a:t>
            </a:r>
          </a:p>
          <a:p>
            <a:r>
              <a:rPr lang="en-US" altLang="zh-CN" sz="2000" dirty="0"/>
              <a:t>Helium vessel welding</a:t>
            </a:r>
          </a:p>
          <a:p>
            <a:r>
              <a:rPr lang="en-US" altLang="zh-CN" sz="2000" dirty="0"/>
              <a:t>Vertical test</a:t>
            </a:r>
          </a:p>
          <a:p>
            <a:endParaRPr lang="zh-CN" altLang="en-US" sz="2000" dirty="0"/>
          </a:p>
        </p:txBody>
      </p:sp>
      <p:sp>
        <p:nvSpPr>
          <p:cNvPr id="5" name="文本占位符 6"/>
          <p:cNvSpPr txBox="1"/>
          <p:nvPr/>
        </p:nvSpPr>
        <p:spPr>
          <a:xfrm>
            <a:off x="3575719" y="836712"/>
            <a:ext cx="7848873" cy="4948343"/>
          </a:xfrm>
          <a:prstGeom prst="rect">
            <a:avLst/>
          </a:prstGeom>
        </p:spPr>
        <p:txBody>
          <a:bodyPr/>
          <a:lstStyle>
            <a:lvl1pPr marL="3429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F6CF1"/>
              </a:buClr>
              <a:buSzPct val="90000"/>
              <a:buFont typeface="Wingdings" panose="05000000000000000000" pitchFamily="2" charset="2"/>
              <a:buChar char="n"/>
              <a:defRPr lang="zh-CN" altLang="en-US" sz="3600" b="1" kern="1200" dirty="0">
                <a:solidFill>
                  <a:srgbClr val="1F6CF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2pPr>
            <a:lvl3pPr marL="11430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3pPr>
            <a:lvl4pPr marL="16002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4pPr>
            <a:lvl5pPr marL="2057400" indent="-45720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  <a:defRPr lang="zh-CN" altLang="en-US" sz="2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中圆简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Specification</a:t>
            </a:r>
          </a:p>
          <a:p>
            <a:r>
              <a:rPr lang="en-US" altLang="zh-CN" sz="1600" b="0" dirty="0">
                <a:solidFill>
                  <a:schemeClr val="tx1"/>
                </a:solidFill>
              </a:rPr>
              <a:t>Frequency</a:t>
            </a:r>
            <a:r>
              <a:rPr lang="zh-CN" altLang="en-US" sz="1600" b="0" dirty="0">
                <a:solidFill>
                  <a:schemeClr val="tx1"/>
                </a:solidFill>
              </a:rPr>
              <a:t>：</a:t>
            </a:r>
            <a:r>
              <a:rPr lang="en-US" altLang="zh-CN" sz="1600" b="0" dirty="0">
                <a:solidFill>
                  <a:schemeClr val="tx1"/>
                </a:solidFill>
              </a:rPr>
              <a:t>1300.2+/- 0.1 MHz @ 2.0 K</a:t>
            </a:r>
            <a:r>
              <a:rPr lang="en-US" altLang="en-US" sz="1600" b="0" dirty="0">
                <a:solidFill>
                  <a:schemeClr val="tx1"/>
                </a:solidFill>
              </a:rPr>
              <a:t>， field</a:t>
            </a:r>
            <a:r>
              <a:rPr lang="zh-CN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flatness</a:t>
            </a:r>
            <a:r>
              <a:rPr lang="zh-CN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≥ 90%</a:t>
            </a:r>
            <a:r>
              <a:rPr lang="zh-CN" altLang="en-US" sz="1600" b="0" dirty="0">
                <a:solidFill>
                  <a:schemeClr val="tx1"/>
                </a:solidFill>
              </a:rPr>
              <a:t>（</a:t>
            </a:r>
            <a:r>
              <a:rPr lang="en-US" altLang="zh-CN" sz="1600" b="0" dirty="0">
                <a:solidFill>
                  <a:schemeClr val="tx1"/>
                </a:solidFill>
              </a:rPr>
              <a:t>dressed</a:t>
            </a:r>
            <a:r>
              <a:rPr lang="zh-CN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cavity</a:t>
            </a:r>
            <a:r>
              <a:rPr lang="zh-CN" altLang="en-US" sz="1600" b="0" dirty="0">
                <a:solidFill>
                  <a:schemeClr val="tx1"/>
                </a:solidFill>
              </a:rPr>
              <a:t>）</a:t>
            </a:r>
          </a:p>
          <a:p>
            <a:r>
              <a:rPr lang="en-US" altLang="zh-CN" sz="1600" b="0" dirty="0">
                <a:solidFill>
                  <a:schemeClr val="tx1"/>
                </a:solidFill>
              </a:rPr>
              <a:t>Q0&gt;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1.5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e10 @ </a:t>
            </a:r>
            <a:r>
              <a:rPr lang="en-US" altLang="zh-CN" sz="1600" b="0" dirty="0" err="1">
                <a:solidFill>
                  <a:schemeClr val="tx1"/>
                </a:solidFill>
              </a:rPr>
              <a:t>Eacc</a:t>
            </a:r>
            <a:r>
              <a:rPr lang="en-US" altLang="zh-CN" sz="1600" b="0" dirty="0">
                <a:solidFill>
                  <a:schemeClr val="tx1"/>
                </a:solidFill>
              </a:rPr>
              <a:t>=12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MV/</a:t>
            </a:r>
            <a:r>
              <a:rPr lang="en-US" altLang="zh-CN" sz="1600" b="0" dirty="0" err="1">
                <a:solidFill>
                  <a:schemeClr val="tx1"/>
                </a:solidFill>
              </a:rPr>
              <a:t>m</a:t>
            </a:r>
            <a:r>
              <a:rPr lang="en-US" altLang="en-US" sz="1600" b="0" dirty="0" err="1">
                <a:solidFill>
                  <a:schemeClr val="tx1"/>
                </a:solidFill>
              </a:rPr>
              <a:t>，</a:t>
            </a:r>
            <a:r>
              <a:rPr lang="en-US" altLang="zh-CN" sz="1600" b="0" dirty="0" err="1">
                <a:solidFill>
                  <a:schemeClr val="tx1"/>
                </a:solidFill>
              </a:rPr>
              <a:t>Eacc_max</a:t>
            </a:r>
            <a:r>
              <a:rPr lang="en-US" altLang="en-US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≥ 19MV/m</a:t>
            </a:r>
          </a:p>
          <a:p>
            <a:r>
              <a:rPr lang="en-US" altLang="zh-CN" sz="1600" b="0" dirty="0">
                <a:solidFill>
                  <a:schemeClr val="tx1"/>
                </a:solidFill>
              </a:rPr>
              <a:t>Low QL of HOM modes with high r/Q</a:t>
            </a:r>
            <a:r>
              <a:rPr lang="zh-CN" altLang="en-US" sz="1600" b="0" dirty="0">
                <a:solidFill>
                  <a:schemeClr val="tx1"/>
                </a:solidFill>
              </a:rPr>
              <a:t>： </a:t>
            </a:r>
            <a:r>
              <a:rPr lang="en-US" altLang="zh-CN" sz="1600" b="0" dirty="0">
                <a:solidFill>
                  <a:schemeClr val="tx1"/>
                </a:solidFill>
              </a:rPr>
              <a:t>QL &lt; 1e6</a:t>
            </a:r>
          </a:p>
          <a:p>
            <a:r>
              <a:rPr lang="en-US" altLang="zh-CN" sz="1600" b="0" dirty="0">
                <a:solidFill>
                  <a:schemeClr val="tx1"/>
                </a:solidFill>
              </a:rPr>
              <a:t>straightness</a:t>
            </a:r>
            <a:r>
              <a:rPr lang="zh-CN" altLang="en-US" sz="1600" b="0" dirty="0">
                <a:solidFill>
                  <a:schemeClr val="tx1"/>
                </a:solidFill>
              </a:rPr>
              <a:t> ≤</a:t>
            </a:r>
            <a:r>
              <a:rPr lang="en-US" altLang="zh-CN" sz="1600" b="0" dirty="0">
                <a:solidFill>
                  <a:schemeClr val="tx1"/>
                </a:solidFill>
              </a:rPr>
              <a:t>0.4 </a:t>
            </a:r>
            <a:r>
              <a:rPr lang="en-US" altLang="zh-CN" sz="1600" b="0" dirty="0" err="1">
                <a:solidFill>
                  <a:schemeClr val="tx1"/>
                </a:solidFill>
              </a:rPr>
              <a:t>mm</a:t>
            </a:r>
            <a:r>
              <a:rPr lang="en-US" altLang="en-US" sz="1600" b="0" dirty="0" err="1">
                <a:solidFill>
                  <a:schemeClr val="tx1"/>
                </a:solidFill>
              </a:rPr>
              <a:t>，</a:t>
            </a:r>
            <a:r>
              <a:rPr lang="en-US" altLang="zh-CN" sz="1600" b="0" dirty="0" err="1">
                <a:solidFill>
                  <a:schemeClr val="tx1"/>
                </a:solidFill>
              </a:rPr>
              <a:t>length</a:t>
            </a:r>
            <a:r>
              <a:rPr lang="en-US" altLang="zh-CN" sz="1600" b="0" dirty="0">
                <a:solidFill>
                  <a:schemeClr val="tx1"/>
                </a:solidFill>
              </a:rPr>
              <a:t> </a:t>
            </a:r>
            <a:r>
              <a:rPr lang="zh-CN" altLang="en-US" sz="1600" b="0" dirty="0">
                <a:solidFill>
                  <a:schemeClr val="tx1"/>
                </a:solidFill>
              </a:rPr>
              <a:t>≤</a:t>
            </a:r>
            <a:r>
              <a:rPr lang="en-US" altLang="zh-CN" sz="1600" b="0" dirty="0">
                <a:solidFill>
                  <a:schemeClr val="tx1"/>
                </a:solidFill>
              </a:rPr>
              <a:t>+/- 3.0 </a:t>
            </a:r>
            <a:r>
              <a:rPr lang="en-US" altLang="zh-CN" sz="1600" b="0" dirty="0" err="1">
                <a:solidFill>
                  <a:schemeClr val="tx1"/>
                </a:solidFill>
              </a:rPr>
              <a:t>mm</a:t>
            </a:r>
            <a:r>
              <a:rPr lang="en-US" altLang="en-US" sz="1600" b="0" dirty="0" err="1">
                <a:solidFill>
                  <a:schemeClr val="tx1"/>
                </a:solidFill>
              </a:rPr>
              <a:t>，shape</a:t>
            </a:r>
            <a:r>
              <a:rPr lang="en-US" altLang="en-US" sz="1600" b="0" dirty="0">
                <a:solidFill>
                  <a:schemeClr val="tx1"/>
                </a:solidFill>
              </a:rPr>
              <a:t> accuracy </a:t>
            </a:r>
            <a:r>
              <a:rPr lang="zh-CN" altLang="en-US" sz="1600" b="0" dirty="0">
                <a:solidFill>
                  <a:schemeClr val="tx1"/>
                </a:solidFill>
              </a:rPr>
              <a:t>≤</a:t>
            </a:r>
            <a:r>
              <a:rPr lang="en-US" altLang="zh-CN" sz="1600" b="0" dirty="0">
                <a:solidFill>
                  <a:schemeClr val="tx1"/>
                </a:solidFill>
              </a:rPr>
              <a:t>+/- 0.5 mm </a:t>
            </a:r>
          </a:p>
          <a:p>
            <a:r>
              <a:rPr lang="en-US" altLang="zh-CN" sz="1600" b="0" dirty="0" err="1">
                <a:solidFill>
                  <a:schemeClr val="tx1"/>
                </a:solidFill>
              </a:rPr>
              <a:t>Leakrate</a:t>
            </a:r>
            <a:r>
              <a:rPr lang="en-US" altLang="zh-CN" sz="1600" b="0" dirty="0">
                <a:solidFill>
                  <a:schemeClr val="tx1"/>
                </a:solidFill>
              </a:rPr>
              <a:t> </a:t>
            </a:r>
            <a:r>
              <a:rPr lang="zh-CN" altLang="en-US" sz="1600" b="0" dirty="0">
                <a:solidFill>
                  <a:schemeClr val="tx1"/>
                </a:solidFill>
              </a:rPr>
              <a:t>≤</a:t>
            </a:r>
            <a:r>
              <a:rPr lang="en-US" altLang="zh-CN" sz="1600" b="0" dirty="0">
                <a:solidFill>
                  <a:schemeClr val="tx1"/>
                </a:solidFill>
              </a:rPr>
              <a:t> 1e-10 mbar l/s</a:t>
            </a:r>
          </a:p>
          <a:p>
            <a:r>
              <a:rPr lang="en-US" altLang="zh-CN" sz="1600" b="0" dirty="0">
                <a:solidFill>
                  <a:schemeClr val="tx1"/>
                </a:solidFill>
              </a:rPr>
              <a:t>Pressure test of dressed cavity: 0.23 MPa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94" y="4464009"/>
            <a:ext cx="2437297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94" y="4476221"/>
            <a:ext cx="2886545" cy="21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b="14645"/>
          <a:stretch>
            <a:fillRect/>
          </a:stretch>
        </p:blipFill>
        <p:spPr>
          <a:xfrm>
            <a:off x="7392144" y="4464009"/>
            <a:ext cx="4309503" cy="2172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" y="6478556"/>
            <a:ext cx="1441045" cy="36890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Y5NTJkNTRkMDdkNWM2ODM1NDFhNTZjODA0ODUxZTYifQ=="/>
</p:tagLst>
</file>

<file path=ppt/theme/theme1.xml><?xml version="1.0" encoding="utf-8"?>
<a:theme xmlns:a="http://schemas.openxmlformats.org/drawingml/2006/main" name="1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上海科技大学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Cambria"/>
        <a:ea typeface="汉仪中圆简"/>
        <a:cs typeface=""/>
      </a:majorFont>
      <a:minorFont>
        <a:latin typeface="Cambria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74000"/>
          </a:srgbClr>
        </a:solidFill>
        <a:ln>
          <a:noFill/>
        </a:ln>
      </a:spPr>
      <a:bodyPr anchor="ctr"/>
      <a:lstStyle>
        <a:defPPr algn="ctr">
          <a:defRPr dirty="0">
            <a:solidFill>
              <a:srgbClr val="FFFFFF"/>
            </a:solidFill>
            <a:ea typeface="宋体" panose="02010600030101010101" pitchFamily="2" charset="-12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上海科技大学模板</Template>
  <TotalTime>29</TotalTime>
  <Words>970</Words>
  <Application>Microsoft Office PowerPoint</Application>
  <PresentationFormat>宽屏</PresentationFormat>
  <Paragraphs>231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汉仪中圆简</vt:lpstr>
      <vt:lpstr>华文中宋</vt:lpstr>
      <vt:lpstr>宋体</vt:lpstr>
      <vt:lpstr>微软雅黑</vt:lpstr>
      <vt:lpstr>Arial</vt:lpstr>
      <vt:lpstr>Calibri</vt:lpstr>
      <vt:lpstr>Cambria</vt:lpstr>
      <vt:lpstr>Times New Roman</vt:lpstr>
      <vt:lpstr>Wingdings</vt:lpstr>
      <vt:lpstr>1_上海科技大学模板</vt:lpstr>
      <vt:lpstr>2_上海科技大学模板</vt:lpstr>
      <vt:lpstr>3_上海科技大学模板</vt:lpstr>
      <vt:lpstr>6_上海科技大学模板</vt:lpstr>
      <vt:lpstr>4_上海科技大学模板</vt:lpstr>
      <vt:lpstr>5_上海科技大学模板</vt:lpstr>
      <vt:lpstr>Mathcad</vt:lpstr>
      <vt:lpstr>1. Design and fabrication of a twin-FPCs 1.3GHz 9-cell cavity 2. Third Harmonic SRF Cryomodule for the SSRF Storage Ring</vt:lpstr>
      <vt:lpstr>Design and fabrication of a twin-FPCs 1.3GHz 9-cell cavity</vt:lpstr>
      <vt:lpstr>PowerPoint 演示文稿</vt:lpstr>
      <vt:lpstr>Influence of TESLA type cavity</vt:lpstr>
      <vt:lpstr>Worldwide cavities with Twin-FPC</vt:lpstr>
      <vt:lpstr>Design of the cavity</vt:lpstr>
      <vt:lpstr>Simulation Results</vt:lpstr>
      <vt:lpstr>PowerPoint 演示文稿</vt:lpstr>
      <vt:lpstr>Fabrication</vt:lpstr>
      <vt:lpstr>PowerPoint 演示文稿</vt:lpstr>
      <vt:lpstr>Third Harmonic SRF Cryomodule for the SSRF Storage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sunxy</dc:creator>
  <cp:lastModifiedBy>ZY M</cp:lastModifiedBy>
  <cp:revision>3108</cp:revision>
  <cp:lastPrinted>2017-04-11T06:48:00Z</cp:lastPrinted>
  <dcterms:created xsi:type="dcterms:W3CDTF">2012-12-24T02:15:00Z</dcterms:created>
  <dcterms:modified xsi:type="dcterms:W3CDTF">2023-12-06T17:15:42Z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RubyTemplateID">
    <vt:lpwstr>2</vt:lpwstr>
  </property>
  <property fmtid="{D5CDD505-2E9C-101B-9397-08002B2CF9AE}" pid="4" name="ICV">
    <vt:lpwstr>198CA62BC2504AB0B0B8F74B92AE846C_12</vt:lpwstr>
  </property>
</Properties>
</file>