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7" r:id="rId2"/>
    <p:sldId id="266" r:id="rId3"/>
    <p:sldId id="833" r:id="rId4"/>
    <p:sldId id="935" r:id="rId5"/>
    <p:sldId id="279" r:id="rId6"/>
    <p:sldId id="263" r:id="rId7"/>
    <p:sldId id="281" r:id="rId8"/>
    <p:sldId id="283" r:id="rId9"/>
    <p:sldId id="284" r:id="rId10"/>
    <p:sldId id="983" r:id="rId11"/>
    <p:sldId id="285" r:id="rId12"/>
    <p:sldId id="282" r:id="rId13"/>
    <p:sldId id="985" r:id="rId14"/>
    <p:sldId id="986" r:id="rId15"/>
    <p:sldId id="984" r:id="rId16"/>
    <p:sldId id="990" r:id="rId17"/>
    <p:sldId id="991" r:id="rId18"/>
    <p:sldId id="987" r:id="rId19"/>
    <p:sldId id="98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banotti, Serena" initials="BS" lastIdx="3" clrIdx="0">
    <p:extLst>
      <p:ext uri="{19B8F6BF-5375-455C-9EA6-DF929625EA0E}">
        <p15:presenceInfo xmlns:p15="http://schemas.microsoft.com/office/powerpoint/2012/main" userId="S-1-5-21-3018955115-4118484798-3177128962-392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72" autoAdjust="0"/>
  </p:normalViewPr>
  <p:slideViewPr>
    <p:cSldViewPr showGuides="1">
      <p:cViewPr varScale="1">
        <p:scale>
          <a:sx n="81" d="100"/>
          <a:sy n="81" d="100"/>
        </p:scale>
        <p:origin x="158" y="58"/>
      </p:cViewPr>
      <p:guideLst>
        <p:guide orient="horz" pos="913"/>
        <p:guide pos="25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480" y="7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E6C4-5F43-4FF9-96D4-21B8157BE639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8B182-0F75-451D-B88B-ABD1C205B4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09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BD367-6A7A-405A-BFB1-15817186491F}" type="datetimeFigureOut">
              <a:rPr lang="de-DE" smtClean="0"/>
              <a:t>06.12.2023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41318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B5255-5329-45F9-87F3-A2F9FB4734D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7676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78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5600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2925" indent="-187325" algn="l" defTabSz="914400" rtl="0" eaLnBrk="1" latinLnBrk="0" hangingPunct="1">
      <a:buFont typeface="Arial" panose="020B0604020202020204" pitchFamily="34" charset="0"/>
      <a:buChar char="•"/>
      <a:tabLst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207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7780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065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09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11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6074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120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645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B5255-5329-45F9-87F3-A2F9FB4734DF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3660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1"/>
            <a:ext cx="11376025" cy="1855254"/>
          </a:xfrm>
        </p:spPr>
        <p:txBody>
          <a:bodyPr anchor="t"/>
          <a:lstStyle>
            <a:lvl1pPr algn="l">
              <a:lnSpc>
                <a:spcPct val="100000"/>
              </a:lnSpc>
              <a:defRPr sz="60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1525787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9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7BDDAEA-9330-49C2-BDC0-9EC5B72658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1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746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752475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9C675125-65B7-4F5B-AEF0-C38D81E746C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75612" y="1449388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23FA31D8-E476-4ADE-8ED0-89F2667028D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8075612" y="4005263"/>
            <a:ext cx="3708399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16810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9" y="1406427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9" y="3963533"/>
            <a:ext cx="3708400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259262" y="1449389"/>
            <a:ext cx="3673475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4259263" y="4005263"/>
            <a:ext cx="3673475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Bildplatzhalter 6">
            <a:extLst>
              <a:ext uri="{FF2B5EF4-FFF2-40B4-BE49-F238E27FC236}">
                <a16:creationId xmlns:a16="http://schemas.microsoft.com/office/drawing/2014/main" id="{68AD19F6-8B2A-4294-9E9A-47F8C86A5D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75611" y="1449389"/>
            <a:ext cx="3708401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B0BE3BFA-E3C5-48E6-ADE2-3072C916F3F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75612" y="4005263"/>
            <a:ext cx="3708401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53029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1137602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6943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5616574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6167437" y="1449389"/>
            <a:ext cx="5616575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53528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>
          <a:xfrm>
            <a:off x="407989" y="1449389"/>
            <a:ext cx="370839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6" name="Bildplatzhalter 6"/>
          <p:cNvSpPr>
            <a:spLocks noGrp="1"/>
          </p:cNvSpPr>
          <p:nvPr>
            <p:ph type="pic" sz="quarter" idx="15"/>
          </p:nvPr>
        </p:nvSpPr>
        <p:spPr>
          <a:xfrm>
            <a:off x="4259263" y="1449389"/>
            <a:ext cx="7524749" cy="496728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41425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297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59894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208E4DA-F01F-4DA4-AFAC-53CEEC220C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79" y="4587296"/>
            <a:ext cx="598825" cy="18511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2955C6E6-DAFB-471E-9050-E05D2B8F3D0D}"/>
              </a:ext>
            </a:extLst>
          </p:cNvPr>
          <p:cNvSpPr/>
          <p:nvPr userDrawn="1"/>
        </p:nvSpPr>
        <p:spPr>
          <a:xfrm>
            <a:off x="395288" y="3980131"/>
            <a:ext cx="4572000" cy="3731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10000"/>
              </a:lnSpc>
            </a:pPr>
            <a:r>
              <a:rPr lang="de-DE" b="1" dirty="0"/>
              <a:t>Contact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F6E932F-91BF-4BB6-A060-480141891B9A}"/>
              </a:ext>
            </a:extLst>
          </p:cNvPr>
          <p:cNvSpPr/>
          <p:nvPr userDrawn="1"/>
        </p:nvSpPr>
        <p:spPr>
          <a:xfrm>
            <a:off x="395288" y="4516739"/>
            <a:ext cx="2700548" cy="189993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20000"/>
              </a:lnSpc>
              <a:tabLst>
                <a:tab pos="715963" algn="l"/>
              </a:tabLst>
            </a:pPr>
            <a:r>
              <a:rPr lang="de-DE" dirty="0"/>
              <a:t>	Deutsches </a:t>
            </a:r>
          </a:p>
          <a:p>
            <a:pPr>
              <a:lnSpc>
                <a:spcPct val="120000"/>
              </a:lnSpc>
            </a:pPr>
            <a:r>
              <a:rPr lang="de-DE" dirty="0"/>
              <a:t>Elektronen-Synchrotron</a:t>
            </a:r>
          </a:p>
          <a:p>
            <a:pPr>
              <a:lnSpc>
                <a:spcPct val="120000"/>
              </a:lnSpc>
            </a:pPr>
            <a:endParaRPr lang="de-DE" dirty="0"/>
          </a:p>
          <a:p>
            <a:pPr>
              <a:lnSpc>
                <a:spcPct val="120000"/>
              </a:lnSpc>
            </a:pPr>
            <a:r>
              <a:rPr lang="de-DE" dirty="0"/>
              <a:t>www.desy.de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9C784CF-EB19-427C-881F-56D046C308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891" y="4516739"/>
            <a:ext cx="5148821" cy="1899936"/>
          </a:xfrm>
        </p:spPr>
        <p:txBody>
          <a:bodyPr/>
          <a:lstStyle>
            <a:lvl1pPr marL="0" indent="0">
              <a:lnSpc>
                <a:spcPct val="120000"/>
              </a:lnSpc>
              <a:spcAft>
                <a:spcPts val="0"/>
              </a:spcAft>
              <a:buNone/>
              <a:defRPr/>
            </a:lvl1pPr>
            <a:lvl2pPr marL="36195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307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(with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6"/>
          <p:cNvSpPr>
            <a:spLocks noGrp="1"/>
          </p:cNvSpPr>
          <p:nvPr>
            <p:ph type="pic" sz="quarter" idx="14"/>
          </p:nvPr>
        </p:nvSpPr>
        <p:spPr>
          <a:xfrm>
            <a:off x="2" y="1"/>
            <a:ext cx="12191997" cy="3429001"/>
          </a:xfr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2"/>
            <a:ext cx="11376025" cy="1099777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987" y="2335014"/>
            <a:ext cx="11376025" cy="889339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414396" y="4096780"/>
            <a:ext cx="11369548" cy="700373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5629FEB-7EDF-4566-BF2D-9E9B8D44D5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61914"/>
            <a:ext cx="2168482" cy="16061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38F9ECC-B605-4D88-9A7C-3D46425084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032" y="5669842"/>
            <a:ext cx="793750" cy="79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5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cya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757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988" y="349610"/>
            <a:ext cx="11376025" cy="3511190"/>
          </a:xfrm>
        </p:spPr>
        <p:txBody>
          <a:bodyPr anchor="t"/>
          <a:lstStyle>
            <a:lvl1pPr algn="l">
              <a:lnSpc>
                <a:spcPct val="10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2023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6" name="Picture 2" descr="TTC2023 Meeting, Fermilab">
            <a:extLst>
              <a:ext uri="{FF2B5EF4-FFF2-40B4-BE49-F238E27FC236}">
                <a16:creationId xmlns:a16="http://schemas.microsoft.com/office/drawing/2014/main" id="{270FFF20-A0A8-4789-8609-8E2AB420C10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12271" r="32302" b="15517"/>
          <a:stretch/>
        </p:blipFill>
        <p:spPr bwMode="auto">
          <a:xfrm>
            <a:off x="10848528" y="149295"/>
            <a:ext cx="1256051" cy="71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40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6167439" y="1406427"/>
            <a:ext cx="5616574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715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9" y="1406427"/>
            <a:ext cx="3708400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4259263" y="1406427"/>
            <a:ext cx="3673475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5"/>
          </p:nvPr>
        </p:nvSpPr>
        <p:spPr>
          <a:xfrm>
            <a:off x="8075612" y="1406427"/>
            <a:ext cx="3708399" cy="501024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802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14"/>
          </p:nvPr>
        </p:nvSpPr>
        <p:spPr>
          <a:xfrm>
            <a:off x="6167437" y="1449389"/>
            <a:ext cx="5616576" cy="2411412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17"/>
          </p:nvPr>
        </p:nvSpPr>
        <p:spPr>
          <a:xfrm>
            <a:off x="6167438" y="4005263"/>
            <a:ext cx="5616576" cy="241264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116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407987" y="817500"/>
            <a:ext cx="11376025" cy="37925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b="1">
                <a:solidFill>
                  <a:schemeClr val="accent2"/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>
          <a:xfrm>
            <a:off x="407988" y="1406427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6"/>
          </p:nvPr>
        </p:nvSpPr>
        <p:spPr>
          <a:xfrm>
            <a:off x="407988" y="3963533"/>
            <a:ext cx="5616575" cy="2454374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2E8BFC49-6C4E-4A78-A7A9-0AB60943F6F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438" y="1449388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6B2B23C8-8ABC-4DC4-A6B8-3AA482F3414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67438" y="4005263"/>
            <a:ext cx="5616574" cy="2411412"/>
          </a:xfrm>
          <a:solidFill>
            <a:schemeClr val="bg1">
              <a:lumMod val="95000"/>
            </a:schemeClr>
          </a:solidFill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r>
              <a:rPr lang="de-DE" dirty="0" err="1"/>
              <a:t>Object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49611"/>
            <a:ext cx="11376024" cy="45109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406427"/>
            <a:ext cx="11376025" cy="50102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1578" y="6580800"/>
            <a:ext cx="9948937" cy="18684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| Cryogenic operation of the FLASH linac at DESY below 0.5 bar | Kay Jensch, 07.12.2023</a:t>
            </a:r>
            <a:endParaRPr lang="en-US" dirty="0"/>
          </a:p>
        </p:txBody>
      </p:sp>
      <p:sp>
        <p:nvSpPr>
          <p:cNvPr id="14" name="Textfeld 13"/>
          <p:cNvSpPr txBox="1"/>
          <p:nvPr userDrawn="1"/>
        </p:nvSpPr>
        <p:spPr>
          <a:xfrm>
            <a:off x="10848528" y="6580800"/>
            <a:ext cx="935485" cy="18684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b="1" noProof="0" dirty="0"/>
              <a:t>Page </a:t>
            </a:r>
            <a:fld id="{0427E4B2-AC28-443E-BE04-5CD55098A90B}" type="slidenum">
              <a:rPr lang="en-US" sz="1000" b="1" noProof="0" smtClean="0"/>
              <a:pPr algn="r"/>
              <a:t>‹Nr.›</a:t>
            </a:fld>
            <a:endParaRPr lang="en-US" sz="1000" b="1" noProof="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7829311-53B7-4C59-9288-3343CCC381F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12" y="6614019"/>
            <a:ext cx="325552" cy="10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29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2" r:id="rId3"/>
    <p:sldLayoutId id="2147483680" r:id="rId4"/>
    <p:sldLayoutId id="2147483662" r:id="rId5"/>
    <p:sldLayoutId id="2147483668" r:id="rId6"/>
    <p:sldLayoutId id="2147483673" r:id="rId7"/>
    <p:sldLayoutId id="2147483670" r:id="rId8"/>
    <p:sldLayoutId id="2147483678" r:id="rId9"/>
    <p:sldLayoutId id="2147483674" r:id="rId10"/>
    <p:sldLayoutId id="2147483679" r:id="rId11"/>
    <p:sldLayoutId id="2147483675" r:id="rId12"/>
    <p:sldLayoutId id="2147483669" r:id="rId13"/>
    <p:sldLayoutId id="2147483676" r:id="rId14"/>
    <p:sldLayoutId id="2147483677" r:id="rId15"/>
    <p:sldLayoutId id="2147483666" r:id="rId16"/>
    <p:sldLayoutId id="2147483667" r:id="rId17"/>
    <p:sldLayoutId id="214748368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>
          <a:tab pos="361950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53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2667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6225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85" userDrawn="1">
          <p15:clr>
            <a:srgbClr val="F26B43"/>
          </p15:clr>
        </p15:guide>
        <p15:guide id="3" pos="3795" userDrawn="1">
          <p15:clr>
            <a:srgbClr val="F26B43"/>
          </p15:clr>
        </p15:guide>
        <p15:guide id="4" pos="7423" userDrawn="1">
          <p15:clr>
            <a:srgbClr val="F26B43"/>
          </p15:clr>
        </p15:guide>
        <p15:guide id="5" pos="257" userDrawn="1">
          <p15:clr>
            <a:srgbClr val="F26B43"/>
          </p15:clr>
        </p15:guide>
        <p15:guide id="6" orient="horz" pos="4042" userDrawn="1">
          <p15:clr>
            <a:srgbClr val="F26B43"/>
          </p15:clr>
        </p15:guide>
        <p15:guide id="7" orient="horz" pos="2432" userDrawn="1">
          <p15:clr>
            <a:srgbClr val="F26B43"/>
          </p15:clr>
        </p15:guide>
        <p15:guide id="8" orient="horz" pos="2523" userDrawn="1">
          <p15:clr>
            <a:srgbClr val="F26B43"/>
          </p15:clr>
        </p15:guide>
        <p15:guide id="9" pos="2593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4997" userDrawn="1">
          <p15:clr>
            <a:srgbClr val="F26B43"/>
          </p15:clr>
        </p15:guide>
        <p15:guide id="12" pos="50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Kay.jensch@desy.de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Cryogenic operation of the FLASH </a:t>
            </a:r>
            <a:r>
              <a:rPr lang="en-US" sz="5400" dirty="0" err="1"/>
              <a:t>linac</a:t>
            </a:r>
            <a:r>
              <a:rPr lang="en-US" sz="5400" dirty="0"/>
              <a:t> at DESY below 0.5 bar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K. </a:t>
            </a:r>
            <a:r>
              <a:rPr lang="en-US" dirty="0" err="1"/>
              <a:t>Jensch</a:t>
            </a:r>
            <a:endParaRPr lang="en-US" dirty="0"/>
          </a:p>
          <a:p>
            <a:r>
              <a:rPr lang="en-US" dirty="0"/>
              <a:t>Batavia, 07.12.2023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B49B666-5BE8-4399-9861-0BCCEE627E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3464624"/>
            <a:ext cx="5489942" cy="212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34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55084-803E-4351-AE56-8E9688ED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Back-</a:t>
            </a:r>
            <a:r>
              <a:rPr lang="de-DE" dirty="0" err="1"/>
              <a:t>Pressure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244CAF-F243-4B8E-88A2-1420B999D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E260F9-41A4-46AA-B92A-3C0270DE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2F232C44-A7A5-4671-ACA6-A7F6D1774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1574246"/>
            <a:ext cx="11161240" cy="3346804"/>
          </a:xfrm>
          <a:prstGeom prst="rect">
            <a:avLst/>
          </a:prstGeom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id="{B7C472D5-ABB0-4891-AE16-37B7434A188F}"/>
              </a:ext>
            </a:extLst>
          </p:cNvPr>
          <p:cNvSpPr txBox="1"/>
          <p:nvPr/>
        </p:nvSpPr>
        <p:spPr>
          <a:xfrm>
            <a:off x="407987" y="5130725"/>
            <a:ext cx="24174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Without Back pressure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18433D5-962C-48CC-B6AE-902B7D172F4D}"/>
              </a:ext>
            </a:extLst>
          </p:cNvPr>
          <p:cNvSpPr txBox="1"/>
          <p:nvPr/>
        </p:nvSpPr>
        <p:spPr>
          <a:xfrm>
            <a:off x="4583832" y="5130725"/>
            <a:ext cx="2430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Built-up Back pressure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EBEC56C3-B402-46DC-99BA-9D78D7F7A0D9}"/>
              </a:ext>
            </a:extLst>
          </p:cNvPr>
          <p:cNvSpPr txBox="1"/>
          <p:nvPr/>
        </p:nvSpPr>
        <p:spPr>
          <a:xfrm>
            <a:off x="8544272" y="4941168"/>
            <a:ext cx="3456384" cy="15696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Superimposed Back pressure</a:t>
            </a:r>
          </a:p>
          <a:p>
            <a:r>
              <a:rPr lang="en-US" sz="1600" dirty="0"/>
              <a:t>System used @ FLASH</a:t>
            </a:r>
          </a:p>
          <a:p>
            <a:r>
              <a:rPr lang="en-US" sz="1600" dirty="0"/>
              <a:t>Back pressure @ exhaust manifold </a:t>
            </a:r>
          </a:p>
          <a:p>
            <a:r>
              <a:rPr lang="en-US" sz="1600" dirty="0"/>
              <a:t>is maximum of 0,3 </a:t>
            </a:r>
            <a:r>
              <a:rPr lang="en-US" sz="1600" dirty="0" err="1"/>
              <a:t>barg</a:t>
            </a:r>
            <a:r>
              <a:rPr lang="en-US" sz="1600" dirty="0"/>
              <a:t> if the screw </a:t>
            </a:r>
          </a:p>
          <a:p>
            <a:r>
              <a:rPr lang="en-US" sz="1600" dirty="0"/>
              <a:t>compressors fail. </a:t>
            </a:r>
          </a:p>
          <a:p>
            <a:endParaRPr lang="en-US" sz="160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31DF7A3-CC3B-42E7-8EC8-CE86A1F7F4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Pressure that exists at the outlet of a SV as a result of the pressure in the discharge system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7549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to fulfill the legal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7" y="1429732"/>
            <a:ext cx="5183957" cy="293537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/>
              <a:t>Using “pneumatic supplementary loading system” the back pressure can be compensated and hence the system remain below 0,5 </a:t>
            </a:r>
            <a:r>
              <a:rPr lang="en-US" dirty="0" err="1"/>
              <a:t>barg</a:t>
            </a:r>
            <a:r>
              <a:rPr lang="en-US" dirty="0"/>
              <a:t> which is the requirement of “</a:t>
            </a:r>
            <a:r>
              <a:rPr lang="en-US" dirty="0" err="1"/>
              <a:t>BetrSichV</a:t>
            </a:r>
            <a:r>
              <a:rPr lang="en-US" dirty="0"/>
              <a:t>”</a:t>
            </a:r>
          </a:p>
          <a:p>
            <a:pPr marL="0" indent="0">
              <a:spcBef>
                <a:spcPts val="1200"/>
              </a:spcBef>
              <a:buNone/>
            </a:pPr>
            <a:endParaRPr lang="en-US" b="1" dirty="0"/>
          </a:p>
          <a:p>
            <a:pPr marL="0" indent="0">
              <a:spcBef>
                <a:spcPts val="1200"/>
              </a:spcBef>
              <a:buNone/>
            </a:pPr>
            <a:endParaRPr lang="en-US" b="1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Cryogenic operation of the FLASH linac at DESY below 0.5 bar | Kay Jensch, 07.12.2023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948957-D8C3-401B-BA03-17E72BED4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1196752"/>
            <a:ext cx="5688632" cy="5603726"/>
          </a:xfrm>
          <a:prstGeom prst="rect">
            <a:avLst/>
          </a:prstGeom>
        </p:spPr>
      </p:pic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>
          <a:xfrm>
            <a:off x="407988" y="817500"/>
            <a:ext cx="11376024" cy="379252"/>
          </a:xfrm>
        </p:spPr>
        <p:txBody>
          <a:bodyPr/>
          <a:lstStyle/>
          <a:p>
            <a:r>
              <a:rPr lang="en-US" dirty="0"/>
              <a:t>Solution -&gt; standard spring loaded relief valves with added Pneumatic Supplementary Loading System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96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AB3156-5111-4C6C-A0E7-5E41CA05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Pneumatic Supplementary Loading System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15497E-AF8C-4917-B88D-AA12E19CD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1AAF479-5CD1-4C73-9E03-85BA4DA2B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BC6EE2-64F5-4B32-909C-7218B73F52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This system also allows to operate closer to 0,5 </a:t>
            </a:r>
            <a:r>
              <a:rPr lang="en-US" dirty="0" err="1"/>
              <a:t>barg</a:t>
            </a:r>
            <a:endParaRPr lang="en-US" dirty="0"/>
          </a:p>
          <a:p>
            <a:endParaRPr lang="de-DE" dirty="0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B30828D0-3D10-49DE-85CD-4A0FFB61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63" y="1341200"/>
            <a:ext cx="9917452" cy="5010150"/>
          </a:xfrm>
          <a:prstGeom prst="rect">
            <a:avLst/>
          </a:prstGeom>
        </p:spPr>
      </p:pic>
      <p:cxnSp>
        <p:nvCxnSpPr>
          <p:cNvPr id="8" name="Straight Connector 9">
            <a:extLst>
              <a:ext uri="{FF2B5EF4-FFF2-40B4-BE49-F238E27FC236}">
                <a16:creationId xmlns:a16="http://schemas.microsoft.com/office/drawing/2014/main" id="{4CF87328-C582-45BD-84E0-1122FBD94072}"/>
              </a:ext>
            </a:extLst>
          </p:cNvPr>
          <p:cNvCxnSpPr>
            <a:cxnSpLocks/>
          </p:cNvCxnSpPr>
          <p:nvPr/>
        </p:nvCxnSpPr>
        <p:spPr>
          <a:xfrm>
            <a:off x="1255721" y="5995595"/>
            <a:ext cx="4624255" cy="0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5">
            <a:extLst>
              <a:ext uri="{FF2B5EF4-FFF2-40B4-BE49-F238E27FC236}">
                <a16:creationId xmlns:a16="http://schemas.microsoft.com/office/drawing/2014/main" id="{2E3B7031-6A65-46E9-A24D-3D34752D2779}"/>
              </a:ext>
            </a:extLst>
          </p:cNvPr>
          <p:cNvCxnSpPr>
            <a:cxnSpLocks/>
          </p:cNvCxnSpPr>
          <p:nvPr/>
        </p:nvCxnSpPr>
        <p:spPr>
          <a:xfrm>
            <a:off x="1157534" y="3429000"/>
            <a:ext cx="4722442" cy="0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17">
            <a:extLst>
              <a:ext uri="{FF2B5EF4-FFF2-40B4-BE49-F238E27FC236}">
                <a16:creationId xmlns:a16="http://schemas.microsoft.com/office/drawing/2014/main" id="{C815E0BB-16CD-41EC-9D70-CB802391DDF4}"/>
              </a:ext>
            </a:extLst>
          </p:cNvPr>
          <p:cNvSpPr txBox="1"/>
          <p:nvPr/>
        </p:nvSpPr>
        <p:spPr>
          <a:xfrm>
            <a:off x="5263430" y="6038423"/>
            <a:ext cx="6322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Time</a:t>
            </a:r>
          </a:p>
        </p:txBody>
      </p:sp>
      <p:sp>
        <p:nvSpPr>
          <p:cNvPr id="11" name="TextBox 18">
            <a:extLst>
              <a:ext uri="{FF2B5EF4-FFF2-40B4-BE49-F238E27FC236}">
                <a16:creationId xmlns:a16="http://schemas.microsoft.com/office/drawing/2014/main" id="{83DAFE55-E555-402E-9C47-C9E9748626AD}"/>
              </a:ext>
            </a:extLst>
          </p:cNvPr>
          <p:cNvSpPr txBox="1"/>
          <p:nvPr/>
        </p:nvSpPr>
        <p:spPr>
          <a:xfrm rot="16200000">
            <a:off x="534649" y="2174029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Pressure</a:t>
            </a:r>
          </a:p>
        </p:txBody>
      </p:sp>
      <p:cxnSp>
        <p:nvCxnSpPr>
          <p:cNvPr id="12" name="Straight Connector 14">
            <a:extLst>
              <a:ext uri="{FF2B5EF4-FFF2-40B4-BE49-F238E27FC236}">
                <a16:creationId xmlns:a16="http://schemas.microsoft.com/office/drawing/2014/main" id="{A8E27EA4-9857-4291-A7F5-68F601EA2204}"/>
              </a:ext>
            </a:extLst>
          </p:cNvPr>
          <p:cNvCxnSpPr/>
          <p:nvPr/>
        </p:nvCxnSpPr>
        <p:spPr>
          <a:xfrm>
            <a:off x="1271464" y="2924944"/>
            <a:ext cx="4624255" cy="0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6EEB46B8-78BA-4951-95DD-07210B5A4D2B}"/>
              </a:ext>
            </a:extLst>
          </p:cNvPr>
          <p:cNvCxnSpPr/>
          <p:nvPr/>
        </p:nvCxnSpPr>
        <p:spPr>
          <a:xfrm>
            <a:off x="1271464" y="2204864"/>
            <a:ext cx="4624255" cy="0"/>
          </a:xfrm>
          <a:prstGeom prst="line">
            <a:avLst/>
          </a:prstGeom>
          <a:ln w="444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7">
            <a:extLst>
              <a:ext uri="{FF2B5EF4-FFF2-40B4-BE49-F238E27FC236}">
                <a16:creationId xmlns:a16="http://schemas.microsoft.com/office/drawing/2014/main" id="{DA992EE9-40F7-4B15-AD5B-854091628540}"/>
              </a:ext>
            </a:extLst>
          </p:cNvPr>
          <p:cNvCxnSpPr>
            <a:cxnSpLocks/>
          </p:cNvCxnSpPr>
          <p:nvPr/>
        </p:nvCxnSpPr>
        <p:spPr>
          <a:xfrm>
            <a:off x="1255721" y="1988840"/>
            <a:ext cx="15743" cy="4032448"/>
          </a:xfrm>
          <a:prstGeom prst="line">
            <a:avLst/>
          </a:prstGeom>
          <a:ln w="508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>
            <a:extLst>
              <a:ext uri="{FF2B5EF4-FFF2-40B4-BE49-F238E27FC236}">
                <a16:creationId xmlns:a16="http://schemas.microsoft.com/office/drawing/2014/main" id="{B08A6E45-0F33-46E4-99DA-DC834E6BA71F}"/>
              </a:ext>
            </a:extLst>
          </p:cNvPr>
          <p:cNvSpPr/>
          <p:nvPr/>
        </p:nvSpPr>
        <p:spPr>
          <a:xfrm>
            <a:off x="4071566" y="2266247"/>
            <a:ext cx="456827" cy="432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FC8C6EC-7A58-43D3-9FFA-21D1DF1AC398}"/>
              </a:ext>
            </a:extLst>
          </p:cNvPr>
          <p:cNvSpPr/>
          <p:nvPr/>
        </p:nvSpPr>
        <p:spPr>
          <a:xfrm>
            <a:off x="3823230" y="3645024"/>
            <a:ext cx="472570" cy="43895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7DFCBD8-32E9-4AE7-A7AA-261CA3FB7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0257" y="4001345"/>
            <a:ext cx="506012" cy="46943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298E78B-CDE2-4EED-B12C-D4561CBE3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257" y="3455947"/>
            <a:ext cx="487722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90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75F23-F5B8-4D79-A9F0-88B0D48F6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there is sun there is also shade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9739FA-8946-4B4C-BB54-D2A3A1421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Helium inventory nearly the same before and after changing but the differential pressure between the process circuits and the safety collector is dramatically reduced.</a:t>
            </a:r>
          </a:p>
          <a:p>
            <a:pPr marL="0" indent="0">
              <a:buNone/>
            </a:pPr>
            <a:r>
              <a:rPr lang="en-US" dirty="0"/>
              <a:t>				FLASH until 2021			FLASH after 			</a:t>
            </a:r>
          </a:p>
          <a:p>
            <a:pPr lvl="1"/>
            <a:r>
              <a:rPr lang="en-US" dirty="0"/>
              <a:t>2K circuit 	– 	2 bar to 0.(3)bar 			max 0.5 to 0.(3)bar </a:t>
            </a:r>
          </a:p>
          <a:p>
            <a:pPr lvl="1"/>
            <a:r>
              <a:rPr lang="en-US" dirty="0"/>
              <a:t>4/5K circuit 	– 	16 bar to 0.(3)bar 			max 0.5 to 0.(3)bar </a:t>
            </a:r>
          </a:p>
          <a:p>
            <a:pPr lvl="1"/>
            <a:r>
              <a:rPr lang="en-US" dirty="0"/>
              <a:t>40/80 circuit 	– 	16 bar to 0,(3)bar			max 0.5 to 0.(3)bar</a:t>
            </a:r>
          </a:p>
          <a:p>
            <a:endParaRPr lang="en-US" dirty="0"/>
          </a:p>
          <a:p>
            <a:r>
              <a:rPr lang="en-US" dirty="0"/>
              <a:t>The total numbers of required relief valves more than doubled </a:t>
            </a:r>
          </a:p>
          <a:p>
            <a:r>
              <a:rPr lang="en-US" dirty="0"/>
              <a:t>The dimension of the new relief valves increased, e.g. DN20 to DN50</a:t>
            </a:r>
          </a:p>
          <a:p>
            <a:pPr marL="0" indent="0">
              <a:buNone/>
            </a:pPr>
            <a:r>
              <a:rPr lang="en-US" dirty="0"/>
              <a:t>			 	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AF75E7-C0E0-4BF1-86A5-CCA84BFEB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0404585-9A1E-433A-B518-E60FB03EED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The lower working pressure requires more and larger relief valves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DA1DBCFE-8F8C-4B26-AF5D-AD2E78FED251}"/>
              </a:ext>
            </a:extLst>
          </p:cNvPr>
          <p:cNvCxnSpPr/>
          <p:nvPr/>
        </p:nvCxnSpPr>
        <p:spPr>
          <a:xfrm>
            <a:off x="5447928" y="2708920"/>
            <a:ext cx="100811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8CF4DBD6-4116-4BF1-B71F-C47411BEEBC1}"/>
              </a:ext>
            </a:extLst>
          </p:cNvPr>
          <p:cNvCxnSpPr/>
          <p:nvPr/>
        </p:nvCxnSpPr>
        <p:spPr>
          <a:xfrm>
            <a:off x="5447928" y="3068960"/>
            <a:ext cx="100811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44FBC24-7C34-44DB-94FF-1D15852CC242}"/>
              </a:ext>
            </a:extLst>
          </p:cNvPr>
          <p:cNvCxnSpPr/>
          <p:nvPr/>
        </p:nvCxnSpPr>
        <p:spPr>
          <a:xfrm>
            <a:off x="5447928" y="3434540"/>
            <a:ext cx="1008112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493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3ABCD0-272B-44C7-964D-658D54612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Integration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relief</a:t>
            </a:r>
            <a:r>
              <a:rPr lang="de-DE" dirty="0"/>
              <a:t> </a:t>
            </a:r>
            <a:r>
              <a:rPr lang="de-DE" dirty="0" err="1"/>
              <a:t>valves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7BCA73D-93FC-4171-BDA9-40478B432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2A4815B-01D9-40A9-8D8A-ACE5679C47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impressions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026931E-C5FD-41FC-891E-9C0FDED49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340769"/>
            <a:ext cx="3578373" cy="23762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EBDF016-02DD-48F0-9939-3E90A12C2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254" y="1340768"/>
            <a:ext cx="2128255" cy="237626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ECBFA31-24EB-4839-9118-325B17E3D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487" y="1316040"/>
            <a:ext cx="3527524" cy="240099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2703938-6982-4E46-9079-BD9720AA1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3915" y="3815832"/>
            <a:ext cx="3311748" cy="261621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2FAA0D2-296C-49FB-8137-87C29178D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3815832"/>
            <a:ext cx="4711846" cy="265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90626C-5936-4C1E-801A-7794E77C5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1DCE5BD-24B6-44DC-A0DE-79BB01DF59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  <a:p>
            <a:endParaRPr lang="de-DE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18634EC-585C-4413-A775-D6E7DF61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5616575" cy="5010249"/>
          </a:xfrm>
        </p:spPr>
        <p:txBody>
          <a:bodyPr/>
          <a:lstStyle/>
          <a:p>
            <a:r>
              <a:rPr lang="en-US" dirty="0"/>
              <a:t>Since 2002, FLASH has seen 9 cool-downs and </a:t>
            </a:r>
            <a:br>
              <a:rPr lang="en-US" dirty="0"/>
            </a:br>
            <a:r>
              <a:rPr lang="en-US" dirty="0"/>
              <a:t>8 warm-ups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/>
              <a:t>Average cool-down/warm-up time (to 4 K):</a:t>
            </a:r>
            <a:br>
              <a:rPr lang="en-US" dirty="0"/>
            </a:br>
            <a:r>
              <a:rPr lang="en-US" dirty="0"/>
              <a:t>  ~10 days each</a:t>
            </a:r>
          </a:p>
          <a:p>
            <a:r>
              <a:rPr lang="en-US" dirty="0"/>
              <a:t>Expected a slightly longer cool down with 0.5 bar operation, but no substantial difference in cool down duration observed</a:t>
            </a:r>
          </a:p>
          <a:p>
            <a:pPr lvl="1"/>
            <a:r>
              <a:rPr lang="en-US" dirty="0"/>
              <a:t>Some issues with mixing warm gas and cold gas </a:t>
            </a:r>
            <a:br>
              <a:rPr lang="en-US" dirty="0"/>
            </a:br>
            <a:r>
              <a:rPr lang="en-US" dirty="0"/>
              <a:t>in the 4 K forward line </a:t>
            </a:r>
            <a:r>
              <a:rPr lang="en-US" dirty="0">
                <a:sym typeface="Wingdings" panose="05000000000000000000" pitchFamily="2" charset="2"/>
              </a:rPr>
              <a:t> more practice needed!</a:t>
            </a:r>
            <a:endParaRPr lang="en-US" dirty="0"/>
          </a:p>
          <a:p>
            <a:pPr lvl="1"/>
            <a:r>
              <a:rPr lang="en-US" dirty="0"/>
              <a:t>FEL sub-cooler box in 2017 already cold, in 2022 cooldown together with FLASH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4475417-D1A3-4B2B-87ED-DF7E9C3B9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748" y="1802470"/>
            <a:ext cx="5761219" cy="38408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10C6324-64D7-4BDF-816A-39A83170D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cycles and cool down with new configuration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00979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E3E57-7B32-462A-8E3B-FE5B38296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2K </a:t>
            </a:r>
            <a:r>
              <a:rPr lang="en-US" dirty="0"/>
              <a:t>Pressure stability for the Cavity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476760-B3DF-435D-AE97-B077B3CEB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7" y="1406427"/>
            <a:ext cx="3599781" cy="5010249"/>
          </a:xfrm>
        </p:spPr>
        <p:txBody>
          <a:bodyPr/>
          <a:lstStyle/>
          <a:p>
            <a:r>
              <a:rPr lang="en-US" dirty="0"/>
              <a:t>Average pressure stability </a:t>
            </a:r>
            <a:br>
              <a:rPr lang="en-US" dirty="0"/>
            </a:br>
            <a:r>
              <a:rPr lang="en-US" dirty="0"/>
              <a:t>better than 0.1 mbar (75 </a:t>
            </a:r>
            <a:r>
              <a:rPr lang="en-US" dirty="0" err="1"/>
              <a:t>mTorr</a:t>
            </a:r>
            <a:r>
              <a:rPr lang="en-US" dirty="0"/>
              <a:t>)</a:t>
            </a:r>
          </a:p>
          <a:p>
            <a:r>
              <a:rPr lang="en-US" dirty="0"/>
              <a:t>Values not affected </a:t>
            </a:r>
            <a:br>
              <a:rPr lang="en-US" dirty="0"/>
            </a:br>
            <a:r>
              <a:rPr lang="en-US" dirty="0"/>
              <a:t>by 0.5 bar operation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8E252E-1D98-4632-8A27-554768641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D30BC35-1AB6-4ECE-97C5-25D34A140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281E1DC-9160-488D-A808-FE312001B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1034735"/>
            <a:ext cx="6992718" cy="264589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EA1C870F-27A6-4A9A-99AD-9B2EBAF7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3807767"/>
            <a:ext cx="6992718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9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2CADFC-B042-42E3-97E8-24BE4201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53673"/>
            <a:ext cx="11376024" cy="451098"/>
          </a:xfrm>
        </p:spPr>
        <p:txBody>
          <a:bodyPr/>
          <a:lstStyle/>
          <a:p>
            <a:r>
              <a:rPr lang="de-DE" dirty="0"/>
              <a:t>Summary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4B6073-9C86-4B3D-ADF2-32DA79D1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72D85B2-BE30-4766-B230-AC21F8E5DC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One year of 0.5 bar operation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AB5C910-5217-46BB-9CD4-D95595899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1406427"/>
            <a:ext cx="10656564" cy="5010249"/>
          </a:xfrm>
        </p:spPr>
        <p:txBody>
          <a:bodyPr/>
          <a:lstStyle/>
          <a:p>
            <a:r>
              <a:rPr lang="en-US" dirty="0"/>
              <a:t>Low pressure but nearly same Helium inventory required more and larger relief valves</a:t>
            </a:r>
          </a:p>
          <a:p>
            <a:endParaRPr lang="en-US" dirty="0"/>
          </a:p>
          <a:p>
            <a:r>
              <a:rPr lang="en-US" dirty="0"/>
              <a:t>Slight higher static heat loads due of more and larger safety lines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system is more sensitive to disturbances</a:t>
            </a:r>
          </a:p>
          <a:p>
            <a:pPr lvl="1"/>
            <a:r>
              <a:rPr lang="en-US" dirty="0"/>
              <a:t>A faster reaction time is needed</a:t>
            </a:r>
          </a:p>
          <a:p>
            <a:pPr lvl="1"/>
            <a:r>
              <a:rPr lang="en-US" dirty="0"/>
              <a:t>Modification under discussion for next shutdown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system is more sensitive to </a:t>
            </a:r>
            <a:r>
              <a:rPr lang="en-US" dirty="0" err="1"/>
              <a:t>to</a:t>
            </a:r>
            <a:r>
              <a:rPr lang="en-US" dirty="0"/>
              <a:t> changes in parallel systems (AMTF, CMTB, ALPSII)</a:t>
            </a:r>
          </a:p>
          <a:p>
            <a:pPr lvl="1"/>
            <a:r>
              <a:rPr lang="en-US" dirty="0"/>
              <a:t>More caution needed during parallel and transient operation</a:t>
            </a:r>
          </a:p>
          <a:p>
            <a:endParaRPr lang="en-US" dirty="0"/>
          </a:p>
          <a:p>
            <a:r>
              <a:rPr lang="en-US" dirty="0"/>
              <a:t>Recovery after a outage takes longer, more caution needed to avoid opening of relief valves</a:t>
            </a:r>
          </a:p>
          <a:p>
            <a:endParaRPr lang="en-US" dirty="0"/>
          </a:p>
          <a:p>
            <a:endParaRPr lang="en-US" dirty="0"/>
          </a:p>
          <a:p>
            <a:endParaRPr lang="de-DE" dirty="0"/>
          </a:p>
        </p:txBody>
      </p:sp>
      <p:pic>
        <p:nvPicPr>
          <p:cNvPr id="8" name="Picture 2" descr="TTC2023 Meeting, Fermilab">
            <a:extLst>
              <a:ext uri="{FF2B5EF4-FFF2-40B4-BE49-F238E27FC236}">
                <a16:creationId xmlns:a16="http://schemas.microsoft.com/office/drawing/2014/main" id="{FCBB46DB-BB28-41F3-9CCE-A6E3C8F129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12271" r="32302" b="15517"/>
          <a:stretch/>
        </p:blipFill>
        <p:spPr bwMode="auto">
          <a:xfrm>
            <a:off x="10848528" y="149295"/>
            <a:ext cx="1256051" cy="71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36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F2491F-4AC0-4431-9D2E-FE74A4425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20A809E-572D-4674-BB21-42FE31EDBFF9}"/>
              </a:ext>
            </a:extLst>
          </p:cNvPr>
          <p:cNvSpPr/>
          <p:nvPr/>
        </p:nvSpPr>
        <p:spPr>
          <a:xfrm>
            <a:off x="695400" y="980728"/>
            <a:ext cx="102251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  <a:latin typeface="+mj-lt"/>
              </a:rPr>
              <a:t>Thank you for your attention!</a:t>
            </a:r>
          </a:p>
          <a:p>
            <a:endParaRPr lang="en-US" sz="5400" b="1" dirty="0">
              <a:solidFill>
                <a:srgbClr val="00B0F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B0F0"/>
                </a:solidFill>
                <a:latin typeface="+mj-lt"/>
              </a:rPr>
              <a:t>and</a:t>
            </a:r>
          </a:p>
          <a:p>
            <a:endParaRPr lang="en-US" sz="2400" b="1" dirty="0">
              <a:solidFill>
                <a:srgbClr val="00B0F0"/>
              </a:solidFill>
              <a:latin typeface="+mj-lt"/>
            </a:endParaRPr>
          </a:p>
          <a:p>
            <a:r>
              <a:rPr lang="en-US" sz="2400" b="1" dirty="0">
                <a:solidFill>
                  <a:srgbClr val="00B0F0"/>
                </a:solidFill>
                <a:latin typeface="+mj-lt"/>
              </a:rPr>
              <a:t>Thanks to my colleagues where I could pick up information and slides  </a:t>
            </a:r>
            <a:endParaRPr lang="de-DE" sz="2400" b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94377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0332FEB-2BEE-48DC-9C3C-3915E23795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Kay </a:t>
            </a:r>
            <a:r>
              <a:rPr lang="de-DE" dirty="0" err="1"/>
              <a:t>Jensch</a:t>
            </a:r>
            <a:endParaRPr lang="de-DE" dirty="0"/>
          </a:p>
          <a:p>
            <a:r>
              <a:rPr lang="de-DE" dirty="0"/>
              <a:t>MKS Group</a:t>
            </a:r>
          </a:p>
          <a:p>
            <a:r>
              <a:rPr lang="de-DE" dirty="0">
                <a:hlinkClick r:id="rId2"/>
              </a:rPr>
              <a:t>Kay.jensch@desy.de</a:t>
            </a:r>
            <a:endParaRPr lang="de-DE" dirty="0"/>
          </a:p>
          <a:p>
            <a:r>
              <a:rPr lang="de-DE" dirty="0"/>
              <a:t>+49 (0) 40 8998-3010</a:t>
            </a:r>
          </a:p>
        </p:txBody>
      </p:sp>
    </p:spTree>
    <p:extLst>
      <p:ext uri="{BB962C8B-B14F-4D97-AF65-F5344CB8AC3E}">
        <p14:creationId xmlns:p14="http://schemas.microsoft.com/office/powerpoint/2010/main" val="1071583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7988" y="330757"/>
            <a:ext cx="11376024" cy="451098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>
          <a:xfrm>
            <a:off x="407988" y="1406427"/>
            <a:ext cx="8424316" cy="5010249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01	Introduction</a:t>
            </a:r>
          </a:p>
          <a:p>
            <a:pPr>
              <a:spcAft>
                <a:spcPts val="0"/>
              </a:spcAft>
            </a:pPr>
            <a:r>
              <a:rPr lang="en-US" dirty="0"/>
              <a:t>FLASH </a:t>
            </a:r>
            <a:r>
              <a:rPr lang="en-US" dirty="0" err="1"/>
              <a:t>Linac</a:t>
            </a:r>
            <a:endParaRPr lang="en-US" dirty="0"/>
          </a:p>
          <a:p>
            <a:pPr>
              <a:spcAft>
                <a:spcPts val="0"/>
              </a:spcAft>
            </a:pPr>
            <a:r>
              <a:rPr lang="en-US" dirty="0"/>
              <a:t>Why should the operating pressure of the FLASH accelerator be changed?</a:t>
            </a: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02	Option to fulfill the legal requirements</a:t>
            </a:r>
          </a:p>
          <a:p>
            <a:pPr>
              <a:spcAft>
                <a:spcPts val="0"/>
              </a:spcAft>
            </a:pPr>
            <a:br>
              <a:rPr lang="en-US" dirty="0"/>
            </a:b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03	Solution how the changes were realized</a:t>
            </a:r>
          </a:p>
          <a:p>
            <a:pPr>
              <a:spcAft>
                <a:spcPts val="0"/>
              </a:spcAft>
            </a:pPr>
            <a:endParaRPr lang="en-US" dirty="0">
              <a:highlight>
                <a:srgbClr val="FFFF00"/>
              </a:highlight>
            </a:endParaRPr>
          </a:p>
          <a:p>
            <a:pPr>
              <a:spcAft>
                <a:spcPts val="0"/>
              </a:spcAft>
            </a:pPr>
            <a:endParaRPr lang="en-US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04	Operating below 0.5bar</a:t>
            </a:r>
            <a:endParaRPr lang="en-US" dirty="0"/>
          </a:p>
          <a:p>
            <a:pPr>
              <a:spcAft>
                <a:spcPts val="0"/>
              </a:spcAft>
            </a:pPr>
            <a:endParaRPr lang="en-US" b="1" dirty="0"/>
          </a:p>
          <a:p>
            <a:pPr>
              <a:spcAft>
                <a:spcPts val="0"/>
              </a:spcAft>
            </a:pPr>
            <a:endParaRPr lang="en-US" b="1" dirty="0"/>
          </a:p>
          <a:p>
            <a:pPr marL="0" indent="0">
              <a:spcAft>
                <a:spcPts val="0"/>
              </a:spcAft>
              <a:buNone/>
            </a:pPr>
            <a:r>
              <a:rPr lang="en-US" b="1" dirty="0"/>
              <a:t>05	Summary</a:t>
            </a:r>
          </a:p>
          <a:p>
            <a:pPr marL="0" indent="0">
              <a:spcAft>
                <a:spcPts val="0"/>
              </a:spcAft>
              <a:buNone/>
            </a:pPr>
            <a:endParaRPr lang="en-US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Cryogenic operation of the FLASH linac at DESY below 0.5 bar | Kay Jensch, 07.12.2023</a:t>
            </a:r>
            <a:endParaRPr lang="en-US" dirty="0"/>
          </a:p>
        </p:txBody>
      </p:sp>
      <p:pic>
        <p:nvPicPr>
          <p:cNvPr id="7" name="Picture 2" descr="TTC2023 Meeting, Fermilab">
            <a:extLst>
              <a:ext uri="{FF2B5EF4-FFF2-40B4-BE49-F238E27FC236}">
                <a16:creationId xmlns:a16="http://schemas.microsoft.com/office/drawing/2014/main" id="{6EEA3730-4BF9-4203-BA67-733DFE6D4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1" t="12271" r="32302" b="15517"/>
          <a:stretch/>
        </p:blipFill>
        <p:spPr bwMode="auto">
          <a:xfrm>
            <a:off x="10848528" y="149295"/>
            <a:ext cx="1256051" cy="71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9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189441D-C8A4-48A0-AB27-C22200E536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52" y="1124744"/>
            <a:ext cx="11737304" cy="2849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FLASH2020 to FLASH2020+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Status 2022 after the “Phase 0” shutdown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106F8-3BF5-418B-8F01-C0D670EE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FLASH details: see SRF2023 </a:t>
            </a:r>
            <a:r>
              <a:rPr lang="en-US" b="1" dirty="0"/>
              <a:t>TUIAA02</a:t>
            </a:r>
            <a:r>
              <a:rPr lang="en-US" dirty="0"/>
              <a:t>, M. Vogt: “FLASH 2020+ Upgrade Project”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| Cryogenic operation of the FLASH linac at DESY below 0.5 bar | Kay Jensch, 07.12.2023</a:t>
            </a:r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4871864" y="2240360"/>
            <a:ext cx="936104" cy="468560"/>
          </a:xfrm>
          <a:prstGeom prst="rect">
            <a:avLst/>
          </a:prstGeom>
          <a:solidFill>
            <a:srgbClr val="CCEC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/>
          </a:p>
        </p:txBody>
      </p:sp>
      <p:sp>
        <p:nvSpPr>
          <p:cNvPr id="8" name="Rectangle 7"/>
          <p:cNvSpPr/>
          <p:nvPr/>
        </p:nvSpPr>
        <p:spPr>
          <a:xfrm rot="420000">
            <a:off x="7170883" y="2456912"/>
            <a:ext cx="2160000" cy="360000"/>
          </a:xfrm>
          <a:prstGeom prst="rect">
            <a:avLst/>
          </a:prstGeom>
          <a:solidFill>
            <a:srgbClr val="FFCC66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/>
          </a:p>
        </p:txBody>
      </p:sp>
      <p:sp>
        <p:nvSpPr>
          <p:cNvPr id="9" name="Rectangle 8"/>
          <p:cNvSpPr/>
          <p:nvPr/>
        </p:nvSpPr>
        <p:spPr>
          <a:xfrm>
            <a:off x="263352" y="2564904"/>
            <a:ext cx="864096" cy="288032"/>
          </a:xfrm>
          <a:prstGeom prst="rect">
            <a:avLst/>
          </a:prstGeom>
          <a:solidFill>
            <a:srgbClr val="FFCCFF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3552" y="1628800"/>
            <a:ext cx="1008112" cy="504056"/>
          </a:xfrm>
          <a:prstGeom prst="rect">
            <a:avLst/>
          </a:prstGeom>
          <a:solidFill>
            <a:srgbClr val="FFCCFF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45793" y="2874696"/>
            <a:ext cx="2325690" cy="288032"/>
          </a:xfrm>
          <a:prstGeom prst="rect">
            <a:avLst/>
          </a:prstGeom>
          <a:solidFill>
            <a:srgbClr val="FFCCFF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416703">
            <a:off x="6319798" y="2278487"/>
            <a:ext cx="856321" cy="360040"/>
          </a:xfrm>
          <a:prstGeom prst="rect">
            <a:avLst/>
          </a:prstGeom>
          <a:solidFill>
            <a:srgbClr val="FFCCFF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420000">
            <a:off x="9317737" y="2648867"/>
            <a:ext cx="864000" cy="360040"/>
          </a:xfrm>
          <a:prstGeom prst="rect">
            <a:avLst/>
          </a:prstGeom>
          <a:solidFill>
            <a:srgbClr val="FFCCFF">
              <a:alpha val="4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71337" y="1646423"/>
            <a:ext cx="692215" cy="432427"/>
          </a:xfrm>
          <a:prstGeom prst="rect">
            <a:avLst/>
          </a:prstGeom>
          <a:solidFill>
            <a:srgbClr val="CBDFF3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71664" y="1628800"/>
            <a:ext cx="565347" cy="421305"/>
          </a:xfrm>
          <a:prstGeom prst="rect">
            <a:avLst/>
          </a:prstGeom>
          <a:solidFill>
            <a:srgbClr val="CBDFF3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75378" y="1718255"/>
            <a:ext cx="4325078" cy="509781"/>
          </a:xfrm>
          <a:prstGeom prst="rect">
            <a:avLst/>
          </a:prstGeom>
          <a:solidFill>
            <a:srgbClr val="CBDFF3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200456" y="1880828"/>
            <a:ext cx="792087" cy="396044"/>
          </a:xfrm>
          <a:prstGeom prst="rect">
            <a:avLst/>
          </a:prstGeom>
          <a:solidFill>
            <a:srgbClr val="CCECFF">
              <a:alpha val="40000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600" b="1" dirty="0" err="1"/>
          </a:p>
        </p:txBody>
      </p:sp>
      <p:sp>
        <p:nvSpPr>
          <p:cNvPr id="19" name="TextBox 18"/>
          <p:cNvSpPr txBox="1"/>
          <p:nvPr/>
        </p:nvSpPr>
        <p:spPr>
          <a:xfrm>
            <a:off x="7320136" y="3682772"/>
            <a:ext cx="2520280" cy="892552"/>
          </a:xfrm>
          <a:prstGeom prst="rect">
            <a:avLst/>
          </a:prstGeom>
          <a:solidFill>
            <a:srgbClr val="FFCC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/>
              <a:t>Phase 2</a:t>
            </a:r>
            <a:endParaRPr lang="en-US" sz="1600" b="1" dirty="0">
              <a:solidFill>
                <a:srgbClr val="00A6EB"/>
              </a:solidFill>
            </a:endParaRPr>
          </a:p>
          <a:p>
            <a:r>
              <a:rPr lang="en-US" sz="1200" dirty="0"/>
              <a:t>New variable gap undulators + chicanes </a:t>
            </a:r>
          </a:p>
          <a:p>
            <a:r>
              <a:rPr lang="en-US" sz="1200" dirty="0"/>
              <a:t>for new lasing concepts (FLASH2)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35560" y="3682772"/>
            <a:ext cx="2516843" cy="707886"/>
          </a:xfrm>
          <a:prstGeom prst="rect">
            <a:avLst/>
          </a:prstGeom>
          <a:solidFill>
            <a:srgbClr val="CBDFF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Phase 1</a:t>
            </a:r>
            <a:r>
              <a:rPr lang="en-US" sz="1600" b="1" dirty="0">
                <a:solidFill>
                  <a:srgbClr val="00A6EB"/>
                </a:solidFill>
              </a:rPr>
              <a:t>	</a:t>
            </a:r>
          </a:p>
          <a:p>
            <a:r>
              <a:rPr lang="en-US" sz="1200" dirty="0"/>
              <a:t>Variable gap undulators (FLASH1)</a:t>
            </a:r>
          </a:p>
          <a:p>
            <a:r>
              <a:rPr lang="en-US" sz="1200" dirty="0"/>
              <a:t>Pump-probe laser (FLASH1)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360" y="3645024"/>
            <a:ext cx="1576072" cy="1261884"/>
          </a:xfrm>
          <a:prstGeom prst="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Phase 0</a:t>
            </a:r>
            <a:r>
              <a:rPr lang="en-US" sz="1600" b="1" dirty="0">
                <a:solidFill>
                  <a:srgbClr val="00A6EB"/>
                </a:solidFill>
              </a:rPr>
              <a:t>	</a:t>
            </a:r>
          </a:p>
          <a:p>
            <a:r>
              <a:rPr lang="en-US" sz="1200" dirty="0"/>
              <a:t>Energy upgrade</a:t>
            </a:r>
          </a:p>
          <a:p>
            <a:r>
              <a:rPr lang="en-US" sz="1200" dirty="0"/>
              <a:t>3</a:t>
            </a:r>
            <a:r>
              <a:rPr lang="en-US" sz="1200" baseline="30000" dirty="0"/>
              <a:t>rd</a:t>
            </a:r>
            <a:r>
              <a:rPr lang="en-US" sz="1200" dirty="0"/>
              <a:t> BC (FLASH2)</a:t>
            </a:r>
          </a:p>
          <a:p>
            <a:r>
              <a:rPr lang="en-US" sz="1200" dirty="0"/>
              <a:t>TDS (FLASH2)</a:t>
            </a:r>
          </a:p>
          <a:p>
            <a:r>
              <a:rPr lang="en-US" sz="1200" dirty="0"/>
              <a:t>Injector Laser</a:t>
            </a:r>
          </a:p>
          <a:p>
            <a:r>
              <a:rPr lang="en-US" sz="1200" dirty="0"/>
              <a:t>Afterburner FLASH2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3293" y="3682772"/>
            <a:ext cx="2375971" cy="707886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/>
              <a:t>Phase 1+</a:t>
            </a:r>
            <a:r>
              <a:rPr lang="en-US" sz="1600" b="1" dirty="0">
                <a:solidFill>
                  <a:srgbClr val="00A6EB"/>
                </a:solidFill>
              </a:rPr>
              <a:t>	</a:t>
            </a:r>
          </a:p>
          <a:p>
            <a:r>
              <a:rPr lang="en-US" sz="1200" dirty="0"/>
              <a:t>High </a:t>
            </a:r>
            <a:r>
              <a:rPr lang="en-US" sz="1200" dirty="0" err="1"/>
              <a:t>rep.rate</a:t>
            </a:r>
            <a:r>
              <a:rPr lang="en-US" sz="1200" dirty="0"/>
              <a:t> seeding (FLASH1)</a:t>
            </a:r>
            <a:br>
              <a:rPr lang="en-US" sz="1200" dirty="0"/>
            </a:br>
            <a:r>
              <a:rPr lang="en-US" sz="1200" dirty="0"/>
              <a:t>Photon diagnostics (FLASH1)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35559" y="4365104"/>
            <a:ext cx="2516843" cy="461665"/>
          </a:xfrm>
          <a:prstGeom prst="rect">
            <a:avLst/>
          </a:prstGeom>
          <a:solidFill>
            <a:srgbClr val="CBDFF3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/>
            </a:lvl1pPr>
          </a:lstStyle>
          <a:p>
            <a:r>
              <a:rPr lang="en-US" sz="1200" b="0" dirty="0"/>
              <a:t>Laser heater in 1st BC</a:t>
            </a:r>
          </a:p>
          <a:p>
            <a:r>
              <a:rPr lang="en-US" sz="1200" b="0" dirty="0"/>
              <a:t>New 2nd bunch compressor (BC)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27B833B-B0AE-4EFE-AE8D-87E7FD2D3386}"/>
              </a:ext>
            </a:extLst>
          </p:cNvPr>
          <p:cNvSpPr/>
          <p:nvPr/>
        </p:nvSpPr>
        <p:spPr>
          <a:xfrm>
            <a:off x="191344" y="3501008"/>
            <a:ext cx="1872208" cy="1553385"/>
          </a:xfrm>
          <a:prstGeom prst="roundRect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7277028D-E085-4FDB-B63D-7459B71D98FD}"/>
              </a:ext>
            </a:extLst>
          </p:cNvPr>
          <p:cNvSpPr/>
          <p:nvPr/>
        </p:nvSpPr>
        <p:spPr>
          <a:xfrm>
            <a:off x="623392" y="1536569"/>
            <a:ext cx="4822094" cy="732410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2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AE078-072B-4CCF-9C86-F7942D83D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3.9 GHz and seven 1.3 GHz </a:t>
            </a:r>
            <a:r>
              <a:rPr lang="en-US" b="1" dirty="0">
                <a:solidFill>
                  <a:schemeClr val="accent1"/>
                </a:solidFill>
              </a:rPr>
              <a:t>SC cryomodules</a:t>
            </a:r>
          </a:p>
          <a:p>
            <a:r>
              <a:rPr lang="en-US" dirty="0"/>
              <a:t>Cooled by one </a:t>
            </a:r>
            <a:r>
              <a:rPr lang="en-US" b="1" dirty="0">
                <a:solidFill>
                  <a:schemeClr val="accent2"/>
                </a:solidFill>
              </a:rPr>
              <a:t>former HERA cryoplant, </a:t>
            </a:r>
            <a:r>
              <a:rPr lang="en-US" dirty="0"/>
              <a:t>shared with </a:t>
            </a:r>
            <a:r>
              <a:rPr lang="en-US" dirty="0">
                <a:solidFill>
                  <a:srgbClr val="00B050"/>
                </a:solidFill>
              </a:rPr>
              <a:t>CMTB</a:t>
            </a:r>
            <a:r>
              <a:rPr lang="en-US" dirty="0"/>
              <a:t> (2006), </a:t>
            </a:r>
            <a:r>
              <a:rPr lang="en-US" dirty="0">
                <a:solidFill>
                  <a:srgbClr val="8B6EC9"/>
                </a:solidFill>
              </a:rPr>
              <a:t>AMTF</a:t>
            </a:r>
            <a:r>
              <a:rPr lang="en-US" dirty="0"/>
              <a:t> (2010), </a:t>
            </a:r>
            <a:r>
              <a:rPr lang="en-US" dirty="0">
                <a:solidFill>
                  <a:srgbClr val="FF0000"/>
                </a:solidFill>
              </a:rPr>
              <a:t>ALPS II </a:t>
            </a:r>
            <a:r>
              <a:rPr lang="en-US" dirty="0"/>
              <a:t>(2021)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77E8D-B1AD-4440-8072-6B1D2082F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FLASH cryogenic supply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66DAB-FA12-462C-A2DA-BC08FBC17F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 2023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C5D39986-EA58-4610-B90C-640C2C735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Cryogenic operation of the FLASH </a:t>
            </a:r>
            <a:r>
              <a:rPr lang="en-US" dirty="0" err="1"/>
              <a:t>linac</a:t>
            </a:r>
            <a:r>
              <a:rPr lang="en-US" dirty="0"/>
              <a:t> at DESY below 0.5 bar | Kay Jensch, 07.12.2023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470533-7A9B-44A6-A0D2-537E96068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40" y="2140378"/>
            <a:ext cx="10603354" cy="436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6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should the operating pressure of the FLASH accelerator be changed?</a:t>
            </a: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FLASH is in operation since mid-1990s, first as TTF, then as TTF/VUV-FEL machine and since 2005 as FLASH.</a:t>
            </a:r>
          </a:p>
          <a:p>
            <a:r>
              <a:rPr lang="en-US" dirty="0"/>
              <a:t>For the operation it was agreed mid ‘90s with the regulating authority for pressure vessel to operate the linac with 4 modules and as a test field.</a:t>
            </a:r>
          </a:p>
          <a:p>
            <a:r>
              <a:rPr lang="en-US" dirty="0"/>
              <a:t>Since 2009 FLASH contains 8 modules (7x 1.3 GHz and one 3.9 GHz) and since 2005 is a user-machine</a:t>
            </a:r>
          </a:p>
          <a:p>
            <a:r>
              <a:rPr lang="en-US" dirty="0"/>
              <a:t>The updated operational safety regulations (</a:t>
            </a:r>
            <a:r>
              <a:rPr lang="en-US" dirty="0" err="1"/>
              <a:t>Betriebssicherheitsverordnung</a:t>
            </a:r>
            <a:r>
              <a:rPr lang="en-US" dirty="0"/>
              <a:t> “</a:t>
            </a:r>
            <a:r>
              <a:rPr lang="en-US" dirty="0" err="1"/>
              <a:t>BetrSichV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NO exceptions allowed! </a:t>
            </a:r>
            <a:r>
              <a:rPr lang="en-US" dirty="0">
                <a:sym typeface="Wingdings" panose="05000000000000000000" pitchFamily="2" charset="2"/>
              </a:rPr>
              <a:t> All</a:t>
            </a:r>
            <a:r>
              <a:rPr lang="en-US" dirty="0"/>
              <a:t> components above 0.5 bar at </a:t>
            </a:r>
            <a:r>
              <a:rPr lang="en-US" b="1" dirty="0">
                <a:solidFill>
                  <a:schemeClr val="accent2"/>
                </a:solidFill>
              </a:rPr>
              <a:t>test stands and research facilities </a:t>
            </a:r>
            <a:r>
              <a:rPr lang="en-US" dirty="0"/>
              <a:t>needs to be fully certified after major plant modifications!</a:t>
            </a:r>
          </a:p>
          <a:p>
            <a:r>
              <a:rPr lang="en-US" dirty="0"/>
              <a:t>Major FLASH upgrade in 2020: two new modules has to be installed on the ACC2/3 section </a:t>
            </a:r>
            <a:r>
              <a:rPr lang="en-US" dirty="0">
                <a:sym typeface="Wingdings" panose="05000000000000000000" pitchFamily="2" charset="2"/>
              </a:rPr>
              <a:t> it counts </a:t>
            </a:r>
            <a:r>
              <a:rPr lang="en-US" dirty="0"/>
              <a:t>a major modification and the whole accelerator has to be proofed by a inspection body!</a:t>
            </a:r>
          </a:p>
          <a:p>
            <a:r>
              <a:rPr lang="en-US" dirty="0"/>
              <a:t>Only two of the eight installed module fulfil the requirements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we need a plan and working solution…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Cryogenic operation of the FLASH linac at DESY below 0.5 bar | Kay Jensch, 07.12.2023</a:t>
            </a:r>
          </a:p>
        </p:txBody>
      </p:sp>
    </p:spTree>
    <p:extLst>
      <p:ext uri="{BB962C8B-B14F-4D97-AF65-F5344CB8AC3E}">
        <p14:creationId xmlns:p14="http://schemas.microsoft.com/office/powerpoint/2010/main" val="307717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to fulfill the legal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Option 1 “New cold accelerator”</a:t>
            </a:r>
          </a:p>
          <a:p>
            <a:r>
              <a:rPr lang="en-US" dirty="0"/>
              <a:t>Six new 1.3 GHz cryomodules</a:t>
            </a:r>
          </a:p>
          <a:p>
            <a:r>
              <a:rPr lang="en-US" dirty="0"/>
              <a:t>New </a:t>
            </a:r>
            <a:r>
              <a:rPr lang="en-US" dirty="0" err="1"/>
              <a:t>cryo</a:t>
            </a:r>
            <a:r>
              <a:rPr lang="en-US" dirty="0"/>
              <a:t> infrastructure in the linac, boxes, caps and so on</a:t>
            </a:r>
          </a:p>
          <a:p>
            <a:pPr marL="0" indent="0">
              <a:buNone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absolute unrealistic in terms of budget and time…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FF0000"/>
                </a:solidFill>
              </a:rPr>
              <a:t>Option 2 “Decommissioning of FLASH” 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rgbClr val="FF0000"/>
                </a:solidFill>
              </a:rPr>
              <a:t> No option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Option 3 “Reduction of the operating pressure in all </a:t>
            </a:r>
            <a:r>
              <a:rPr lang="en-US" b="1" dirty="0" err="1">
                <a:solidFill>
                  <a:srgbClr val="00B050"/>
                </a:solidFill>
              </a:rPr>
              <a:t>cryo</a:t>
            </a:r>
            <a:r>
              <a:rPr lang="en-US" b="1" dirty="0">
                <a:solidFill>
                  <a:srgbClr val="00B050"/>
                </a:solidFill>
              </a:rPr>
              <a:t> circuits below 0.5 bar”</a:t>
            </a:r>
          </a:p>
          <a:p>
            <a:r>
              <a:rPr lang="en-US" dirty="0"/>
              <a:t>But </a:t>
            </a:r>
            <a:r>
              <a:rPr lang="en-US" dirty="0" err="1"/>
              <a:t>cryo</a:t>
            </a:r>
            <a:r>
              <a:rPr lang="en-US" dirty="0"/>
              <a:t> circuits are designed for:</a:t>
            </a:r>
          </a:p>
          <a:p>
            <a:pPr lvl="1"/>
            <a:r>
              <a:rPr lang="en-US" dirty="0"/>
              <a:t>2K circuit 	   – 16 mbar to 2 bar </a:t>
            </a:r>
          </a:p>
          <a:p>
            <a:pPr lvl="1"/>
            <a:r>
              <a:rPr lang="en-US" dirty="0"/>
              <a:t>4/5K circuit 	   – 1 to 16 bar</a:t>
            </a:r>
          </a:p>
          <a:p>
            <a:pPr lvl="1"/>
            <a:r>
              <a:rPr lang="en-US" dirty="0"/>
              <a:t>40/80K circuit   – 1 to 16 bar</a:t>
            </a:r>
          </a:p>
          <a:p>
            <a:r>
              <a:rPr lang="en-US" dirty="0"/>
              <a:t>Safety lines to the installed relief valves were also designed for these pressure values</a:t>
            </a:r>
            <a:endParaRPr lang="en-US" b="1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Cryogenic operation of the FLASH </a:t>
            </a:r>
            <a:r>
              <a:rPr lang="en-US" dirty="0" err="1"/>
              <a:t>linac</a:t>
            </a:r>
            <a:r>
              <a:rPr lang="en-US" dirty="0"/>
              <a:t> at DESY below 0.5 bar | Kay Jensch, 07.12.2023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1C2E21-E745-4767-A465-70C2F33754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31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FLASH be operated at 0.5 bar?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Calculations were performed to verify that the existing piping system of the modules, boxes and transfer lines is sufficient for the low pressure</a:t>
            </a:r>
          </a:p>
          <a:p>
            <a:r>
              <a:rPr lang="en-US" dirty="0"/>
              <a:t>For steady state operation -&gt; It will work</a:t>
            </a:r>
          </a:p>
          <a:p>
            <a:r>
              <a:rPr lang="en-US" dirty="0"/>
              <a:t>For warm up / cool down -&gt; “Should” work, but needs to be tested (operation may take a week longer)</a:t>
            </a:r>
          </a:p>
          <a:p>
            <a:r>
              <a:rPr lang="en-US" dirty="0"/>
              <a:t>Safety lines to the relief (safety) valves are definitely too small!</a:t>
            </a:r>
          </a:p>
          <a:p>
            <a:r>
              <a:rPr lang="en-US" dirty="0"/>
              <a:t>Standard spring loaded relief (safety) valves will not “work”!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Operation test with FLASH</a:t>
            </a:r>
          </a:p>
          <a:p>
            <a:pPr>
              <a:spcBef>
                <a:spcPts val="1200"/>
              </a:spcBef>
            </a:pPr>
            <a:r>
              <a:rPr lang="en-US" dirty="0"/>
              <a:t>Test steady state operation beginning of 2020 -&gt; worked, 4/5K and 40/80K circuits could be operated stably</a:t>
            </a:r>
          </a:p>
          <a:p>
            <a:pPr>
              <a:spcBef>
                <a:spcPts val="1200"/>
              </a:spcBef>
            </a:pPr>
            <a:r>
              <a:rPr lang="en-US" dirty="0"/>
              <a:t>Test warm up / cool down April 2020 -&gt; it was a challenge for the operators to find the correct parameters, valve settings and so on “on the fly”. Some of the valves were not dimensioned for these pressure!</a:t>
            </a:r>
          </a:p>
          <a:p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Cryogenic operation of the FLASH linac at DESY below 0.5 bar | Kay Jensch, 07.12.2023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Calculation and real test </a:t>
            </a:r>
          </a:p>
        </p:txBody>
      </p:sp>
    </p:spTree>
    <p:extLst>
      <p:ext uri="{BB962C8B-B14F-4D97-AF65-F5344CB8AC3E}">
        <p14:creationId xmlns:p14="http://schemas.microsoft.com/office/powerpoint/2010/main" val="83431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run warm up / cool down with max. 0.5bar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| Cryogenic operation of the FLASH linac at DESY below 0.5 bar | Kay Jensch, 07.12.2023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With the original pipe and valve configuration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4C3D417-82D6-45F0-9D6B-C722800DA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24" y="1700808"/>
            <a:ext cx="5793749" cy="3344359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8B8B1ACE-54AD-4EB1-941C-D8429D7DD3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29228" y="1700808"/>
            <a:ext cx="5873348" cy="331236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C7F1089-E508-498C-8195-A2E0A5CEC052}"/>
              </a:ext>
            </a:extLst>
          </p:cNvPr>
          <p:cNvSpPr txBox="1"/>
          <p:nvPr/>
        </p:nvSpPr>
        <p:spPr>
          <a:xfrm>
            <a:off x="169024" y="1340768"/>
            <a:ext cx="122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Warm </a:t>
            </a:r>
            <a:r>
              <a:rPr lang="de-DE" b="1" dirty="0" err="1"/>
              <a:t>up</a:t>
            </a:r>
            <a:r>
              <a:rPr lang="de-DE" b="1" dirty="0"/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55DD706-54FB-456F-8DA2-EFB5F90843C5}"/>
              </a:ext>
            </a:extLst>
          </p:cNvPr>
          <p:cNvSpPr txBox="1"/>
          <p:nvPr/>
        </p:nvSpPr>
        <p:spPr>
          <a:xfrm>
            <a:off x="6384032" y="1340768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Cool down </a:t>
            </a:r>
          </a:p>
        </p:txBody>
      </p:sp>
    </p:spTree>
    <p:extLst>
      <p:ext uri="{BB962C8B-B14F-4D97-AF65-F5344CB8AC3E}">
        <p14:creationId xmlns:p14="http://schemas.microsoft.com/office/powerpoint/2010/main" val="398526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to fulfill the legal requirements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Burst discs -&gt; No desired option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Specified working pressure up to 0.49 </a:t>
            </a:r>
            <a:r>
              <a:rPr lang="en-US" sz="1600" dirty="0" err="1"/>
              <a:t>barg</a:t>
            </a:r>
            <a:r>
              <a:rPr lang="en-US" sz="1600" dirty="0"/>
              <a:t> is too close to the 0,5 </a:t>
            </a:r>
            <a:r>
              <a:rPr lang="en-US" sz="1600" dirty="0" err="1"/>
              <a:t>barg</a:t>
            </a:r>
            <a:r>
              <a:rPr lang="en-US" sz="1600" dirty="0"/>
              <a:t> set pressure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Pump and purge actions and operation up to 0.49barg lead to shift of the breaking point of the burst discs -&gt; the opening pressure will be reduced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Back-pressure of 0.3 </a:t>
            </a:r>
            <a:r>
              <a:rPr lang="en-US" sz="1600" dirty="0" err="1"/>
              <a:t>barg</a:t>
            </a:r>
            <a:r>
              <a:rPr lang="en-US" sz="1600" dirty="0"/>
              <a:t> shifts the opening pressure -&gt; not acceptable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After a burst, the disc has to be replaced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b="1" dirty="0"/>
              <a:t>Standard spring loaded relief (safety) valves -&gt; Not a option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Specified working pressure up to 0.49 </a:t>
            </a:r>
            <a:r>
              <a:rPr lang="en-US" sz="1600" dirty="0" err="1"/>
              <a:t>barg</a:t>
            </a:r>
            <a:r>
              <a:rPr lang="en-US" sz="1600" dirty="0"/>
              <a:t> is too close to the 0.5 </a:t>
            </a:r>
            <a:r>
              <a:rPr lang="en-US" sz="1600" dirty="0" err="1"/>
              <a:t>barg</a:t>
            </a:r>
            <a:r>
              <a:rPr lang="en-US" sz="1600" dirty="0"/>
              <a:t> set-pressure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Back-pressure of 0.3 </a:t>
            </a:r>
            <a:r>
              <a:rPr lang="en-US" sz="1600" dirty="0" err="1"/>
              <a:t>barg</a:t>
            </a:r>
            <a:r>
              <a:rPr lang="en-US" sz="1600" dirty="0"/>
              <a:t> -&gt; the SV will open at 0,5 </a:t>
            </a:r>
            <a:r>
              <a:rPr lang="en-US" sz="1600" dirty="0" err="1"/>
              <a:t>barg</a:t>
            </a:r>
            <a:r>
              <a:rPr lang="en-US" sz="1600" dirty="0"/>
              <a:t> but not completely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After the valves have opened -&gt; the pressure must be reduced by 0.3 bar to fully reclose the safety valves</a:t>
            </a:r>
          </a:p>
          <a:p>
            <a:pPr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| Cryogenic operation of the FLASH </a:t>
            </a:r>
            <a:r>
              <a:rPr lang="en-US" dirty="0" err="1"/>
              <a:t>linac</a:t>
            </a:r>
            <a:r>
              <a:rPr lang="en-US" dirty="0"/>
              <a:t> at DESY below 0.5 bar | Kay Jensch, 07.12.2023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30BEA8-0D7F-41CA-80EC-60CA545D6A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2282"/>
      </p:ext>
    </p:extLst>
  </p:cSld>
  <p:clrMapOvr>
    <a:masterClrMapping/>
  </p:clrMapOvr>
</p:sld>
</file>

<file path=ppt/theme/theme1.xml><?xml version="1.0" encoding="utf-8"?>
<a:theme xmlns:a="http://schemas.openxmlformats.org/drawingml/2006/main" name="DESY">
  <a:themeElements>
    <a:clrScheme name="DESY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18F1F"/>
      </a:accent2>
      <a:accent3>
        <a:srgbClr val="004B7D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 sz="16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err="1" smtClean="0"/>
        </a:defPPr>
      </a:lstStyle>
    </a:txDef>
  </a:objectDefaults>
  <a:extraClrSchemeLst/>
  <a:custClrLst>
    <a:custClr>
      <a:srgbClr val="8B6EC9"/>
    </a:custClr>
    <a:custClr>
      <a:srgbClr val="E35D50"/>
    </a:custClr>
    <a:custClr>
      <a:srgbClr val="5BC5F1"/>
    </a:custClr>
    <a:custClr>
      <a:srgbClr val="00AA92"/>
    </a:custClr>
  </a:custClrLst>
  <a:extLst>
    <a:ext uri="{05A4C25C-085E-4340-85A3-A5531E510DB2}">
      <thm15:themeFamily xmlns:thm15="http://schemas.microsoft.com/office/thememl/2012/main" name="Präsentation10" id="{2B0CCFEF-3092-0942-8FFD-946A8089C971}" vid="{71341955-5B0B-6345-98C1-5CB085C5AEBD}"/>
    </a:ext>
  </a:extLst>
</a:theme>
</file>

<file path=ppt/theme/theme2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104">
      <a:dk1>
        <a:sysClr val="windowText" lastClr="000000"/>
      </a:dk1>
      <a:lt1>
        <a:sysClr val="window" lastClr="FFFFFF"/>
      </a:lt1>
      <a:dk2>
        <a:srgbClr val="898D8D"/>
      </a:dk2>
      <a:lt2>
        <a:srgbClr val="B2B4B2"/>
      </a:lt2>
      <a:accent1>
        <a:srgbClr val="009FDF"/>
      </a:accent1>
      <a:accent2>
        <a:srgbClr val="FF9E1B"/>
      </a:accent2>
      <a:accent3>
        <a:srgbClr val="020A0A"/>
      </a:accent3>
      <a:accent4>
        <a:srgbClr val="898D8D"/>
      </a:accent4>
      <a:accent5>
        <a:srgbClr val="B2B4B2"/>
      </a:accent5>
      <a:accent6>
        <a:srgbClr val="375E77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DESY_PowerPoint_16x9_en</Template>
  <TotalTime>0</TotalTime>
  <Words>1651</Words>
  <Application>Microsoft Office PowerPoint</Application>
  <PresentationFormat>Breitbild</PresentationFormat>
  <Paragraphs>185</Paragraphs>
  <Slides>19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2" baseType="lpstr">
      <vt:lpstr>Arial</vt:lpstr>
      <vt:lpstr>Wingdings</vt:lpstr>
      <vt:lpstr>DESY</vt:lpstr>
      <vt:lpstr>Cryogenic operation of the FLASH linac at DESY below 0.5 bar</vt:lpstr>
      <vt:lpstr>Agenda</vt:lpstr>
      <vt:lpstr>FLASH2020 to FLASH2020+</vt:lpstr>
      <vt:lpstr>FLASH cryogenic supply</vt:lpstr>
      <vt:lpstr>Why should the operating pressure of the FLASH accelerator be changed?</vt:lpstr>
      <vt:lpstr>Option to fulfill the legal requirements </vt:lpstr>
      <vt:lpstr>Can FLASH be operated at 0.5 bar?  </vt:lpstr>
      <vt:lpstr>Test run warm up / cool down with max. 0.5bar  </vt:lpstr>
      <vt:lpstr>Option to fulfill the legal requirements </vt:lpstr>
      <vt:lpstr>Back-Pressure</vt:lpstr>
      <vt:lpstr>Option to fulfill the legal requirements </vt:lpstr>
      <vt:lpstr>Pneumatic Supplementary Loading System</vt:lpstr>
      <vt:lpstr>Where there is sun there is also shade </vt:lpstr>
      <vt:lpstr>Integration of the new relief valves</vt:lpstr>
      <vt:lpstr>Cooling cycles and cool down with new configuration</vt:lpstr>
      <vt:lpstr>2K Pressure stability for the Cavity </vt:lpstr>
      <vt:lpstr>Summary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WG3 - Presentation Title</dc:title>
  <dc:creator>Barbanotti, Serena</dc:creator>
  <cp:lastModifiedBy>Jensch, Kay</cp:lastModifiedBy>
  <cp:revision>83</cp:revision>
  <dcterms:created xsi:type="dcterms:W3CDTF">2023-03-22T07:33:17Z</dcterms:created>
  <dcterms:modified xsi:type="dcterms:W3CDTF">2023-12-07T01:10:47Z</dcterms:modified>
</cp:coreProperties>
</file>