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2" r:id="rId2"/>
    <p:sldId id="267" r:id="rId3"/>
    <p:sldId id="274" r:id="rId4"/>
    <p:sldId id="294" r:id="rId5"/>
    <p:sldId id="268" r:id="rId6"/>
    <p:sldId id="331" r:id="rId7"/>
    <p:sldId id="297" r:id="rId8"/>
    <p:sldId id="302" r:id="rId9"/>
    <p:sldId id="295" r:id="rId10"/>
    <p:sldId id="275" r:id="rId11"/>
    <p:sldId id="301" r:id="rId12"/>
    <p:sldId id="4134" r:id="rId13"/>
    <p:sldId id="299" r:id="rId14"/>
    <p:sldId id="550" r:id="rId15"/>
    <p:sldId id="553" r:id="rId16"/>
    <p:sldId id="551" r:id="rId17"/>
    <p:sldId id="549" r:id="rId18"/>
    <p:sldId id="552" r:id="rId19"/>
    <p:sldId id="284" r:id="rId20"/>
    <p:sldId id="555" r:id="rId21"/>
    <p:sldId id="556" r:id="rId22"/>
    <p:sldId id="282" r:id="rId23"/>
    <p:sldId id="554" r:id="rId24"/>
    <p:sldId id="4133" r:id="rId25"/>
    <p:sldId id="277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4" userDrawn="1">
          <p15:clr>
            <a:srgbClr val="A4A3A4"/>
          </p15:clr>
        </p15:guide>
        <p15:guide id="2" pos="2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CDFDB"/>
    <a:srgbClr val="CCCCCC"/>
    <a:srgbClr val="FECC99"/>
    <a:srgbClr val="FEE6CC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01" autoAdjust="0"/>
    <p:restoredTop sz="94681" autoAdjust="0"/>
  </p:normalViewPr>
  <p:slideViewPr>
    <p:cSldViewPr snapToGrid="0" snapToObjects="1">
      <p:cViewPr>
        <p:scale>
          <a:sx n="133" d="100"/>
          <a:sy n="133" d="100"/>
        </p:scale>
        <p:origin x="1648" y="792"/>
      </p:cViewPr>
      <p:guideLst>
        <p:guide orient="horz" pos="2614"/>
        <p:guide pos="2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61" d="100"/>
          <a:sy n="161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188A28-8F75-1526-073D-642DBB487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F2E25-DA68-96C0-2912-98AC9BB8AA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E2D34-98B8-2A49-AB24-19B9F380BA8F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F5EF3-778D-00B6-101F-BAC321DE21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2099B-6C59-95EB-452B-E7BE2E81B2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D6744-0582-BC44-A07F-9A9399DED5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68119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en-GB" noProof="0" smtClean="0"/>
              <a:t>07/12/2023</a:t>
            </a:fld>
            <a:endParaRPr lang="en-GB" noProof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Klicka här för att ändra format på bakgrundstexten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 noProof="0"/>
              <a:t>Click icon to add table</a:t>
            </a:r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en-GB" noProof="0" smtClean="0"/>
              <a:pPr/>
              <a:t>07/12/2023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en-GB" noProof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GB" noProof="0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noProof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 noProof="0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en-GB" noProof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en-GB" noProof="0" smtClean="0"/>
              <a:t>07/12/2023</a:t>
            </a:fld>
            <a:endParaRPr lang="en-GB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en-GB" noProof="0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 noProof="0"/>
              <a:t>Klicka här för att ändra format på bakgrundstexten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jpeg"/><Relationship Id="rId7" Type="http://schemas.openxmlformats.org/officeDocument/2006/relationships/image" Target="../media/image38.jp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https://press.ifj.edu.pl/logo/logo_ifj_nzw_kolor_en.jpg" TargetMode="Externa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10" Type="http://schemas.openxmlformats.org/officeDocument/2006/relationships/image" Target="../media/image62.png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PED strategy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562400"/>
            <a:ext cx="4320448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Cryomodule and its circuits is designed and manufactured according to Standard PED 2014/68/EU Article 4.3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+Swedish standard AFS 2005:2</a:t>
            </a:r>
          </a:p>
          <a:p>
            <a:pPr lvl="1"/>
            <a:endParaRPr lang="en-US" dirty="0"/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  <a:p>
            <a:endParaRPr lang="sv-SE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18623FD-15BC-37D1-7130-96BCBF6BC334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515937" y="3769117"/>
            <a:ext cx="3415127" cy="2561345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9A7E9C0-170A-865B-73EB-03DC7E74CD71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4"/>
          <a:stretch>
            <a:fillRect/>
          </a:stretch>
        </p:blipFill>
        <p:spPr>
          <a:xfrm>
            <a:off x="8403719" y="1820307"/>
            <a:ext cx="3254375" cy="3241977"/>
          </a:xfr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7E9DEF-E903-C128-D690-25AF5691CDD5}"/>
              </a:ext>
            </a:extLst>
          </p:cNvPr>
          <p:cNvSpPr/>
          <p:nvPr/>
        </p:nvSpPr>
        <p:spPr>
          <a:xfrm>
            <a:off x="1367326" y="5554765"/>
            <a:ext cx="940038" cy="247053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E1E8E2-871D-1570-93EB-9DC7B64230F3}"/>
              </a:ext>
            </a:extLst>
          </p:cNvPr>
          <p:cNvSpPr txBox="1"/>
          <p:nvPr/>
        </p:nvSpPr>
        <p:spPr>
          <a:xfrm>
            <a:off x="9650881" y="4042510"/>
            <a:ext cx="2092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B050"/>
                </a:solidFill>
              </a:rPr>
              <a:t>Service pressure =1.04barg (LP)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B62F821-B369-5BAA-0F2E-21DA04DDE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468" y="2463392"/>
            <a:ext cx="4016523" cy="25863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9D93B3-5DDE-0D9E-9B5A-5CB295F57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015" y="1610507"/>
            <a:ext cx="1399979" cy="804778"/>
          </a:xfrm>
          <a:prstGeom prst="rect">
            <a:avLst/>
          </a:prstGeom>
        </p:spPr>
      </p:pic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A590EBDE-D022-8EC5-818F-6ADA7FB0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EFE1E11-45B2-EC1B-B847-F9635C9BE042}"/>
              </a:ext>
            </a:extLst>
          </p:cNvPr>
          <p:cNvSpPr/>
          <p:nvPr/>
        </p:nvSpPr>
        <p:spPr>
          <a:xfrm>
            <a:off x="6129867" y="1574800"/>
            <a:ext cx="5715000" cy="481753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E3F61-E360-AA4E-E163-C5428B00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83326-F02D-6215-04A0-12D963BE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8ABD6-E9B4-34BF-FB92-A7C677AD3C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0804" y="1568638"/>
            <a:ext cx="5169049" cy="476806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GB" sz="1600" dirty="0"/>
          </a:p>
          <a:p>
            <a:pPr>
              <a:buFont typeface="Wingdings" pitchFamily="2" charset="2"/>
              <a:buChar char="§"/>
            </a:pPr>
            <a:endParaRPr lang="en-GB" sz="1600" dirty="0"/>
          </a:p>
          <a:p>
            <a:pPr>
              <a:buFont typeface="Wingdings" pitchFamily="2" charset="2"/>
              <a:buChar char="§"/>
            </a:pPr>
            <a:r>
              <a:rPr lang="en-GB" sz="1600" dirty="0"/>
              <a:t> 2 Rupture disks : Helium Collector</a:t>
            </a:r>
          </a:p>
          <a:p>
            <a:pPr>
              <a:buFont typeface="Wingdings" pitchFamily="2" charset="2"/>
              <a:buChar char="§"/>
            </a:pPr>
            <a:endParaRPr lang="en-GB" sz="1600" dirty="0"/>
          </a:p>
          <a:p>
            <a:pPr>
              <a:buFont typeface="Wingdings" pitchFamily="2" charset="2"/>
              <a:buChar char="§"/>
            </a:pPr>
            <a:endParaRPr lang="en-GB" sz="1600" dirty="0"/>
          </a:p>
          <a:p>
            <a:pPr>
              <a:buFont typeface="Wingdings" pitchFamily="2" charset="2"/>
              <a:buChar char="§"/>
            </a:pPr>
            <a:r>
              <a:rPr lang="en-GB" sz="1600" dirty="0"/>
              <a:t> 1 Pressure Relief valve : Safety relief line</a:t>
            </a:r>
          </a:p>
          <a:p>
            <a:pPr>
              <a:buFont typeface="Wingdings" pitchFamily="2" charset="2"/>
              <a:buChar char="§"/>
            </a:pPr>
            <a:endParaRPr lang="en-GB" sz="1600" dirty="0"/>
          </a:p>
          <a:p>
            <a:pPr>
              <a:buFont typeface="Wingdings" pitchFamily="2" charset="2"/>
              <a:buChar char="§"/>
            </a:pPr>
            <a:endParaRPr lang="en-GB" sz="1600" dirty="0"/>
          </a:p>
          <a:p>
            <a:pPr>
              <a:buFont typeface="Wingdings" pitchFamily="2" charset="2"/>
              <a:buChar char="§"/>
            </a:pPr>
            <a:r>
              <a:rPr lang="en-GB" sz="1600" dirty="0"/>
              <a:t> 1 Fast acting valve : Helium relief 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885E1B-2235-D784-FF21-7CBC384B46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Levels of protection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08BD151-1F42-DD8A-BAFE-221D35823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94D5E2-F530-8E9D-A5E4-DB177FA58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692" y="2002431"/>
            <a:ext cx="5271144" cy="3962270"/>
          </a:xfrm>
          <a:prstGeom prst="rect">
            <a:avLst/>
          </a:prstGeom>
        </p:spPr>
      </p:pic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A08431A1-6A27-C659-12EB-6DB9B5BD7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10053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DA9F6-0003-B060-DEDA-BD4A6E47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our safety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F602F-9857-FAA2-0B6A-813B0CC0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C7CA68-3B8A-F3F6-5C1A-ED2456EE3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50"/>
                </a:solidFill>
              </a:rPr>
              <a:t>Goal:</a:t>
            </a:r>
            <a:br>
              <a:rPr lang="en-GB" b="1" dirty="0">
                <a:solidFill>
                  <a:srgbClr val="00B050"/>
                </a:solidFill>
              </a:rPr>
            </a:br>
            <a:r>
              <a:rPr lang="en-GB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Controlled Rupture Disc failure test</a:t>
            </a:r>
          </a:p>
          <a:p>
            <a:r>
              <a:rPr lang="en-GB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Involve H&amp;S in out operations</a:t>
            </a:r>
          </a:p>
          <a:p>
            <a:r>
              <a:rPr lang="en-GB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Educate team on how to deal in such event,</a:t>
            </a:r>
          </a:p>
          <a:p>
            <a:r>
              <a:rPr lang="en-GB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Create procedures for exchange of rupture disk, </a:t>
            </a:r>
          </a:p>
          <a:p>
            <a:r>
              <a:rPr lang="en-GB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Have fun waiting for a bang and watching an helium discharge.</a:t>
            </a:r>
            <a:br>
              <a:rPr lang="en-GB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endParaRPr lang="en-GB" sz="1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br>
              <a:rPr lang="en-GB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GB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1) closure of return valve (SV)</a:t>
            </a:r>
          </a:p>
          <a:p>
            <a:r>
              <a:rPr lang="en-GB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2) simulation of compressor failure</a:t>
            </a:r>
          </a:p>
          <a:p>
            <a:r>
              <a:rPr lang="en-GB" sz="1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3) reproduce CEA event: level overfilling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82DB45-1C9D-2B68-A615-C75C9B676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Back in 2020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522DD2-39CE-694E-02AD-4B4559D8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4C664E-89B8-472F-E706-3C32D3C32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98" r="7371"/>
          <a:stretch/>
        </p:blipFill>
        <p:spPr>
          <a:xfrm>
            <a:off x="8057266" y="1614049"/>
            <a:ext cx="3848433" cy="2512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F3D8FD-12E0-7968-E917-0C7400D38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85" y="1627833"/>
            <a:ext cx="1848480" cy="24847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225376-FE00-F682-DB75-10C8DD749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810" y="4173049"/>
            <a:ext cx="3235833" cy="24429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18FD16-602B-4F73-E3A0-6F4BCC7E0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485" y="4149725"/>
            <a:ext cx="1731771" cy="2470360"/>
          </a:xfrm>
          <a:prstGeom prst="rect">
            <a:avLst/>
          </a:prstGeom>
        </p:spPr>
      </p:pic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6BBF8304-9283-581B-518F-755CB4078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388062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EFE1E11-45B2-EC1B-B847-F9635C9BE042}"/>
              </a:ext>
            </a:extLst>
          </p:cNvPr>
          <p:cNvSpPr/>
          <p:nvPr/>
        </p:nvSpPr>
        <p:spPr>
          <a:xfrm>
            <a:off x="6129867" y="1574800"/>
            <a:ext cx="5715000" cy="481753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E3F61-E360-AA4E-E163-C5428B00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 Helium Collector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83326-F02D-6215-04A0-12D963BE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8ABD6-E9B4-34BF-FB92-A7C677AD3C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0804" y="1568638"/>
            <a:ext cx="5169049" cy="4768062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Protecting people </a:t>
            </a:r>
            <a:r>
              <a:rPr lang="en-GB" sz="1800" u="sng" dirty="0"/>
              <a:t>in the case </a:t>
            </a:r>
            <a:r>
              <a:rPr lang="en-GB" sz="1800" dirty="0"/>
              <a:t>of </a:t>
            </a:r>
            <a:r>
              <a:rPr lang="en-GB" sz="1800" b="1" dirty="0">
                <a:solidFill>
                  <a:srgbClr val="FF0000"/>
                </a:solidFill>
              </a:rPr>
              <a:t>RD</a:t>
            </a:r>
            <a:r>
              <a:rPr lang="en-GB" sz="1800" dirty="0"/>
              <a:t> event</a:t>
            </a:r>
            <a:br>
              <a:rPr lang="en-GB" sz="1800" dirty="0"/>
            </a:br>
            <a:r>
              <a:rPr lang="en-GB" sz="1600" dirty="0"/>
              <a:t>- 2 (warm) helium collectors, each connected to a RD</a:t>
            </a:r>
            <a:br>
              <a:rPr lang="en-GB" sz="1600" dirty="0"/>
            </a:br>
            <a:r>
              <a:rPr lang="en-GB" sz="1600" dirty="0"/>
              <a:t>- Gate Valves on each collector can closed or open.</a:t>
            </a:r>
          </a:p>
          <a:p>
            <a:pPr marL="182563" indent="-182563">
              <a:buFont typeface="Wingdings" pitchFamily="2" charset="2"/>
              <a:buChar char="§"/>
            </a:pPr>
            <a:endParaRPr lang="en-GB" sz="1800" dirty="0"/>
          </a:p>
          <a:p>
            <a:pPr marL="182563" indent="-182563">
              <a:buFont typeface="Wingdings" pitchFamily="2" charset="2"/>
              <a:buChar char="§"/>
            </a:pPr>
            <a:r>
              <a:rPr lang="en-GB" sz="1800" dirty="0">
                <a:solidFill>
                  <a:srgbClr val="FF0000"/>
                </a:solidFill>
              </a:rPr>
              <a:t>No tunnel access </a:t>
            </a:r>
            <a:r>
              <a:rPr lang="en-GB" sz="1800" dirty="0"/>
              <a:t>- Collector is </a:t>
            </a:r>
            <a:r>
              <a:rPr lang="en-GB" sz="1800" dirty="0">
                <a:solidFill>
                  <a:schemeClr val="accent5"/>
                </a:solidFill>
              </a:rPr>
              <a:t>inactive</a:t>
            </a:r>
            <a:br>
              <a:rPr lang="en-GB" sz="1800" dirty="0"/>
            </a:br>
            <a:r>
              <a:rPr lang="en-GB" sz="1600" dirty="0"/>
              <a:t>- Gate valves are OPEN</a:t>
            </a:r>
            <a:br>
              <a:rPr lang="en-GB" sz="1800" dirty="0"/>
            </a:br>
            <a:r>
              <a:rPr lang="en-GB" sz="1800" dirty="0"/>
              <a:t>	</a:t>
            </a:r>
            <a:r>
              <a:rPr lang="en-GB" sz="1600" dirty="0"/>
              <a:t>- </a:t>
            </a:r>
            <a:r>
              <a:rPr lang="en-GB" sz="1600" dirty="0">
                <a:solidFill>
                  <a:schemeClr val="accent1"/>
                </a:solidFill>
              </a:rPr>
              <a:t>Helium Release takes place to tunnel</a:t>
            </a:r>
            <a:r>
              <a:rPr lang="en-GB" sz="1600" dirty="0"/>
              <a:t>.</a:t>
            </a:r>
          </a:p>
          <a:p>
            <a:pPr marL="182563" indent="-182563">
              <a:buFont typeface="Wingdings" pitchFamily="2" charset="2"/>
              <a:buChar char="§"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182563" indent="-182563">
              <a:buFont typeface="Wingdings" pitchFamily="2" charset="2"/>
              <a:buChar char="§"/>
            </a:pPr>
            <a:r>
              <a:rPr lang="en-GB" sz="1800" dirty="0">
                <a:solidFill>
                  <a:schemeClr val="accent5"/>
                </a:solidFill>
              </a:rPr>
              <a:t>Tunnel access  granted- </a:t>
            </a:r>
            <a:r>
              <a:rPr lang="en-GB" sz="1800" dirty="0"/>
              <a:t>Collector is </a:t>
            </a:r>
            <a:r>
              <a:rPr lang="en-GB" sz="1800" dirty="0">
                <a:solidFill>
                  <a:srgbClr val="00B050"/>
                </a:solidFill>
              </a:rPr>
              <a:t>Active</a:t>
            </a:r>
            <a:br>
              <a:rPr lang="en-GB" sz="1800" dirty="0"/>
            </a:br>
            <a:r>
              <a:rPr lang="en-GB" sz="1600" dirty="0"/>
              <a:t>- Gate valves are CLOSED</a:t>
            </a:r>
            <a:br>
              <a:rPr lang="en-GB" sz="1800" dirty="0"/>
            </a:br>
            <a:r>
              <a:rPr lang="en-GB" sz="1600" dirty="0"/>
              <a:t>	- </a:t>
            </a:r>
            <a:r>
              <a:rPr lang="en-GB" sz="1600" dirty="0">
                <a:solidFill>
                  <a:srgbClr val="00B050"/>
                </a:solidFill>
              </a:rPr>
              <a:t>Helium Release takes place into collector</a:t>
            </a:r>
            <a:r>
              <a:rPr lang="en-GB" sz="1600" dirty="0"/>
              <a:t>.</a:t>
            </a:r>
          </a:p>
          <a:p>
            <a:pPr marL="182563" indent="-182563">
              <a:buFont typeface="Wingdings" pitchFamily="2" charset="2"/>
              <a:buChar char="§"/>
            </a:pPr>
            <a:endParaRPr lang="en-GB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885E1B-2235-D784-FF21-7CBC384B46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Helium Collector – Exhaust of Rupture Disks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08BD151-1F42-DD8A-BAFE-221D35823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CAF6CF-61D6-A5DC-1571-A3A7D7458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24" r="7317"/>
          <a:stretch/>
        </p:blipFill>
        <p:spPr>
          <a:xfrm>
            <a:off x="6212570" y="2069432"/>
            <a:ext cx="5559660" cy="37913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9416E8A-2EFC-28CA-A3BE-C8F863B0D396}"/>
              </a:ext>
            </a:extLst>
          </p:cNvPr>
          <p:cNvSpPr/>
          <p:nvPr/>
        </p:nvSpPr>
        <p:spPr>
          <a:xfrm>
            <a:off x="10082464" y="4523874"/>
            <a:ext cx="737938" cy="649705"/>
          </a:xfrm>
          <a:prstGeom prst="ellipse">
            <a:avLst/>
          </a:prstGeom>
          <a:noFill/>
          <a:ln w="31750">
            <a:solidFill>
              <a:srgbClr val="00B050"/>
            </a:solidFill>
            <a:prstDash val="sysDash"/>
          </a:ln>
          <a:effectLst>
            <a:outerShdw blurRad="50800" dist="12700" dir="5400000" algn="t" rotWithShape="0">
              <a:srgbClr val="FFFF00">
                <a:alpha val="97626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8447157-2E08-81B1-8DEB-5B4A70F74500}"/>
              </a:ext>
            </a:extLst>
          </p:cNvPr>
          <p:cNvSpPr/>
          <p:nvPr/>
        </p:nvSpPr>
        <p:spPr>
          <a:xfrm>
            <a:off x="7924801" y="2037347"/>
            <a:ext cx="737938" cy="649705"/>
          </a:xfrm>
          <a:prstGeom prst="ellipse">
            <a:avLst/>
          </a:prstGeom>
          <a:noFill/>
          <a:ln w="31750">
            <a:solidFill>
              <a:srgbClr val="00B050"/>
            </a:solidFill>
            <a:prstDash val="sysDash"/>
          </a:ln>
          <a:effectLst>
            <a:outerShdw blurRad="50800" dist="12700" dir="5400000" algn="t" rotWithShape="0">
              <a:srgbClr val="FFFF00">
                <a:alpha val="97626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E575FD3-CFF1-E3C6-B5BC-D0DFC9A24B02}"/>
              </a:ext>
            </a:extLst>
          </p:cNvPr>
          <p:cNvSpPr/>
          <p:nvPr/>
        </p:nvSpPr>
        <p:spPr>
          <a:xfrm>
            <a:off x="6962275" y="2510590"/>
            <a:ext cx="529388" cy="376990"/>
          </a:xfrm>
          <a:prstGeom prst="ellipse">
            <a:avLst/>
          </a:prstGeom>
          <a:noFill/>
          <a:ln w="31750">
            <a:solidFill>
              <a:schemeClr val="accent5"/>
            </a:solidFill>
            <a:prstDash val="sysDash"/>
          </a:ln>
          <a:effectLst>
            <a:outerShdw blurRad="50800" dist="12700" dir="5400000" algn="t" rotWithShape="0">
              <a:srgbClr val="FFFF00">
                <a:alpha val="97626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DFB73E-15C9-C919-67EC-5247C06ED090}"/>
              </a:ext>
            </a:extLst>
          </p:cNvPr>
          <p:cNvSpPr/>
          <p:nvPr/>
        </p:nvSpPr>
        <p:spPr>
          <a:xfrm>
            <a:off x="10916654" y="4138863"/>
            <a:ext cx="360946" cy="409073"/>
          </a:xfrm>
          <a:prstGeom prst="ellipse">
            <a:avLst/>
          </a:prstGeom>
          <a:noFill/>
          <a:ln w="31750">
            <a:solidFill>
              <a:schemeClr val="accent5"/>
            </a:solidFill>
            <a:prstDash val="sysDash"/>
          </a:ln>
          <a:effectLst>
            <a:outerShdw blurRad="50800" dist="12700" dir="5400000" algn="t" rotWithShape="0">
              <a:srgbClr val="FFFF00">
                <a:alpha val="97626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3A56DCF0-755A-84D2-5844-C034F3FC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302003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295833"/>
            <a:ext cx="4625364" cy="2462613"/>
          </a:xfrm>
        </p:spPr>
        <p:txBody>
          <a:bodyPr/>
          <a:lstStyle/>
          <a:p>
            <a:r>
              <a:rPr lang="en-GB" dirty="0"/>
              <a:t>Operation Experience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AD7AAA-68BE-778E-DB9B-B771FEE21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47675"/>
            <a:ext cx="6705599" cy="2629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936425-D23A-6CC5-E4FE-C56C8FC48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148" y="3152905"/>
            <a:ext cx="4494737" cy="366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Operating Experience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Teams and support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F39458-63EF-38CA-7103-B4C594BC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692" y="2495124"/>
            <a:ext cx="5612176" cy="3708429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18EF3A8B-3C79-D04A-0A43-0531AB802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073" name="Picture 23" descr="https://press.ifj.edu.pl/logo/logo_ifj_nzw_kolor_en.jpg">
            <a:extLst>
              <a:ext uri="{FF2B5EF4-FFF2-40B4-BE49-F238E27FC236}">
                <a16:creationId xmlns:a16="http://schemas.microsoft.com/office/drawing/2014/main" id="{2AF0180F-47FC-062B-763C-434216863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92" y="1823912"/>
            <a:ext cx="21209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ildobjekt 64">
            <a:extLst>
              <a:ext uri="{FF2B5EF4-FFF2-40B4-BE49-F238E27FC236}">
                <a16:creationId xmlns:a16="http://schemas.microsoft.com/office/drawing/2014/main" id="{EEF46771-875A-1FB0-6E1D-AC6ADCFF6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31" y="1751488"/>
            <a:ext cx="1429385" cy="7556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3E1D8BE-4F77-7702-462F-DD48BDC8698B}"/>
              </a:ext>
            </a:extLst>
          </p:cNvPr>
          <p:cNvSpPr txBox="1"/>
          <p:nvPr/>
        </p:nvSpPr>
        <p:spPr>
          <a:xfrm>
            <a:off x="1520431" y="1944647"/>
            <a:ext cx="1776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SRF section @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20768D0-174C-4357-F889-0FF9173B6290}"/>
              </a:ext>
            </a:extLst>
          </p:cNvPr>
          <p:cNvSpPr/>
          <p:nvPr/>
        </p:nvSpPr>
        <p:spPr>
          <a:xfrm>
            <a:off x="2341723" y="3523286"/>
            <a:ext cx="439537" cy="439537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000" b="-13000"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EFD417-F95C-2B43-6F86-EEA27BD78256}"/>
              </a:ext>
            </a:extLst>
          </p:cNvPr>
          <p:cNvSpPr/>
          <p:nvPr/>
        </p:nvSpPr>
        <p:spPr>
          <a:xfrm>
            <a:off x="1642942" y="3523286"/>
            <a:ext cx="439537" cy="439537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E048AAD-5C93-72F9-9B25-B142F7C2560A}"/>
              </a:ext>
            </a:extLst>
          </p:cNvPr>
          <p:cNvSpPr/>
          <p:nvPr/>
        </p:nvSpPr>
        <p:spPr>
          <a:xfrm>
            <a:off x="1042677" y="3523286"/>
            <a:ext cx="439537" cy="439537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9C03DC2-6F1E-DA67-7A8F-58566D8BFD8D}"/>
              </a:ext>
            </a:extLst>
          </p:cNvPr>
          <p:cNvSpPr/>
          <p:nvPr/>
        </p:nvSpPr>
        <p:spPr>
          <a:xfrm>
            <a:off x="2995602" y="3523286"/>
            <a:ext cx="439537" cy="439537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C318D12-8CE1-E06B-AE41-FC50B81E2D7D}"/>
              </a:ext>
            </a:extLst>
          </p:cNvPr>
          <p:cNvSpPr/>
          <p:nvPr/>
        </p:nvSpPr>
        <p:spPr>
          <a:xfrm>
            <a:off x="3570203" y="3523286"/>
            <a:ext cx="439537" cy="439537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A4374FB-7DAA-F389-7434-219B8592B7E6}"/>
              </a:ext>
            </a:extLst>
          </p:cNvPr>
          <p:cNvSpPr/>
          <p:nvPr/>
        </p:nvSpPr>
        <p:spPr>
          <a:xfrm>
            <a:off x="4172586" y="3523286"/>
            <a:ext cx="439537" cy="439537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4000" b="-14000"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FAAE2E-DB6D-6F25-3E7D-CB09F743B422}"/>
              </a:ext>
            </a:extLst>
          </p:cNvPr>
          <p:cNvSpPr/>
          <p:nvPr/>
        </p:nvSpPr>
        <p:spPr>
          <a:xfrm>
            <a:off x="4747187" y="3523286"/>
            <a:ext cx="439537" cy="439537"/>
          </a:xfrm>
          <a:prstGeom prst="ellipse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DCBDD4-5DF2-97A7-3E44-181EE77FB90B}"/>
              </a:ext>
            </a:extLst>
          </p:cNvPr>
          <p:cNvGrpSpPr/>
          <p:nvPr/>
        </p:nvGrpSpPr>
        <p:grpSpPr>
          <a:xfrm>
            <a:off x="974340" y="3927615"/>
            <a:ext cx="659306" cy="439537"/>
            <a:chOff x="1214152" y="1427361"/>
            <a:chExt cx="659306" cy="43953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8AA0EFB-53FE-AADE-65D8-3A0B54C7A0D4}"/>
                </a:ext>
              </a:extLst>
            </p:cNvPr>
            <p:cNvSpPr/>
            <p:nvPr/>
          </p:nvSpPr>
          <p:spPr>
            <a:xfrm>
              <a:off x="1214152" y="1427361"/>
              <a:ext cx="659306" cy="4395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1EDA221-385D-D7F1-F062-4C710EF1CD2D}"/>
                </a:ext>
              </a:extLst>
            </p:cNvPr>
            <p:cNvSpPr txBox="1"/>
            <p:nvPr/>
          </p:nvSpPr>
          <p:spPr>
            <a:xfrm>
              <a:off x="1214152" y="1427361"/>
              <a:ext cx="659306" cy="439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Philippe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E690BF7-9F53-7F4A-A25D-A38085F4231F}"/>
              </a:ext>
            </a:extLst>
          </p:cNvPr>
          <p:cNvSpPr/>
          <p:nvPr/>
        </p:nvSpPr>
        <p:spPr>
          <a:xfrm>
            <a:off x="2355623" y="4663564"/>
            <a:ext cx="882811" cy="58854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F382E53-62AA-47D2-A7BB-0F93EDB9D08B}"/>
              </a:ext>
            </a:extLst>
          </p:cNvPr>
          <p:cNvSpPr/>
          <p:nvPr/>
        </p:nvSpPr>
        <p:spPr>
          <a:xfrm>
            <a:off x="3789772" y="4579999"/>
            <a:ext cx="1184088" cy="78939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C10194-1DC3-15F3-94F3-F9C3EA89F501}"/>
              </a:ext>
            </a:extLst>
          </p:cNvPr>
          <p:cNvSpPr/>
          <p:nvPr/>
        </p:nvSpPr>
        <p:spPr>
          <a:xfrm>
            <a:off x="4747187" y="5258624"/>
            <a:ext cx="1184088" cy="78939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5817EB-640C-180D-67C2-2B357EF49EBE}"/>
              </a:ext>
            </a:extLst>
          </p:cNvPr>
          <p:cNvSpPr/>
          <p:nvPr/>
        </p:nvSpPr>
        <p:spPr>
          <a:xfrm>
            <a:off x="4908180" y="5803164"/>
            <a:ext cx="1184088" cy="78939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744F443-EDDA-2AC4-87B6-67E21704F631}"/>
              </a:ext>
            </a:extLst>
          </p:cNvPr>
          <p:cNvSpPr/>
          <p:nvPr/>
        </p:nvSpPr>
        <p:spPr>
          <a:xfrm>
            <a:off x="2819960" y="2694574"/>
            <a:ext cx="634287" cy="656678"/>
          </a:xfrm>
          <a:prstGeom prst="ellipse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000" b="-18000"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6F82AB-01DF-20E8-19B7-615D72A74A0E}"/>
              </a:ext>
            </a:extLst>
          </p:cNvPr>
          <p:cNvSpPr txBox="1"/>
          <p:nvPr/>
        </p:nvSpPr>
        <p:spPr>
          <a:xfrm>
            <a:off x="2248297" y="3847581"/>
            <a:ext cx="882811" cy="5885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kern="1200" dirty="0" err="1"/>
              <a:t>MuYuan</a:t>
            </a:r>
            <a:endParaRPr lang="en-GB" sz="1000" kern="12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2F8193-B955-DA63-B421-8024F8BE9B41}"/>
              </a:ext>
            </a:extLst>
          </p:cNvPr>
          <p:cNvSpPr txBox="1"/>
          <p:nvPr/>
        </p:nvSpPr>
        <p:spPr>
          <a:xfrm>
            <a:off x="2955017" y="3786617"/>
            <a:ext cx="1062176" cy="7081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marL="0" lvl="0" indent="0" algn="l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kern="1200" dirty="0"/>
              <a:t>Cecilia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9B7F459-8DE3-E7BF-2316-4D6A4654A14D}"/>
              </a:ext>
            </a:extLst>
          </p:cNvPr>
          <p:cNvSpPr txBox="1"/>
          <p:nvPr/>
        </p:nvSpPr>
        <p:spPr>
          <a:xfrm>
            <a:off x="3563371" y="3755032"/>
            <a:ext cx="1184088" cy="7893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kern="1200" dirty="0"/>
              <a:t>Nuno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22A24C-5B09-32BC-513B-46E7DD62A093}"/>
              </a:ext>
            </a:extLst>
          </p:cNvPr>
          <p:cNvSpPr txBox="1"/>
          <p:nvPr/>
        </p:nvSpPr>
        <p:spPr>
          <a:xfrm>
            <a:off x="4029132" y="3763841"/>
            <a:ext cx="1184088" cy="7893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kern="1200" dirty="0"/>
              <a:t>Wolfgang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8828B3-9921-34E6-123F-43DBBF7D9A53}"/>
              </a:ext>
            </a:extLst>
          </p:cNvPr>
          <p:cNvSpPr txBox="1"/>
          <p:nvPr/>
        </p:nvSpPr>
        <p:spPr>
          <a:xfrm>
            <a:off x="4752557" y="3746256"/>
            <a:ext cx="1184088" cy="7893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kern="1200" dirty="0"/>
              <a:t>Henry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2FF5B2-4091-E5BB-9C18-A26D40CC2AAB}"/>
              </a:ext>
            </a:extLst>
          </p:cNvPr>
          <p:cNvSpPr txBox="1"/>
          <p:nvPr/>
        </p:nvSpPr>
        <p:spPr>
          <a:xfrm>
            <a:off x="1582024" y="3898862"/>
            <a:ext cx="753893" cy="5025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kern="1200" dirty="0"/>
              <a:t>Cédric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D541546-F577-D240-5FA2-E654CEA587FA}"/>
              </a:ext>
            </a:extLst>
          </p:cNvPr>
          <p:cNvSpPr/>
          <p:nvPr/>
        </p:nvSpPr>
        <p:spPr>
          <a:xfrm>
            <a:off x="689661" y="2524643"/>
            <a:ext cx="5128647" cy="215743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074" name="TextBox 3073">
            <a:extLst>
              <a:ext uri="{FF2B5EF4-FFF2-40B4-BE49-F238E27FC236}">
                <a16:creationId xmlns:a16="http://schemas.microsoft.com/office/drawing/2014/main" id="{A05CE657-59E5-B4AE-342E-14EC49D4C855}"/>
              </a:ext>
            </a:extLst>
          </p:cNvPr>
          <p:cNvSpPr txBox="1"/>
          <p:nvPr/>
        </p:nvSpPr>
        <p:spPr>
          <a:xfrm>
            <a:off x="521449" y="5006578"/>
            <a:ext cx="5739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800" dirty="0">
                <a:solidFill>
                  <a:srgbClr val="00B050"/>
                </a:solidFill>
              </a:rPr>
              <a:t>+ICS, CRYO, VAC, RF, RP, INFRA, S&amp;Align, Rigging, OPs teams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884BBA38-1F9F-DCD2-4733-25D549B5F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65243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Operating Experience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TS2 and FREIA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DEA96-C404-6C13-A244-D20A0140C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4"/>
          <a:stretch/>
        </p:blipFill>
        <p:spPr>
          <a:xfrm>
            <a:off x="166368" y="2173884"/>
            <a:ext cx="12059924" cy="3509616"/>
          </a:xfrm>
          <a:prstGeom prst="rect">
            <a:avLst/>
          </a:prstGeom>
        </p:spPr>
      </p:pic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D3C99767-1164-3C5E-B705-FF80B8BA9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562400"/>
            <a:ext cx="7835770" cy="642084"/>
          </a:xfrm>
        </p:spPr>
        <p:txBody>
          <a:bodyPr/>
          <a:lstStyle/>
          <a:p>
            <a:r>
              <a:rPr lang="en-GB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Test Stand 2: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total of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 Elliptical Cryomodules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tested  (</a:t>
            </a:r>
            <a:r>
              <a:rPr lang="en-GB" sz="1600" b="1" dirty="0">
                <a:solidFill>
                  <a:srgbClr val="00B050"/>
                </a:solidFill>
              </a:rPr>
              <a:t>19 CD – WU cy</a:t>
            </a:r>
            <a:r>
              <a:rPr lang="en-GB" sz="1600" dirty="0">
                <a:solidFill>
                  <a:srgbClr val="00B050"/>
                </a:solidFill>
              </a:rPr>
              <a:t>cles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rgbClr val="00B0F0"/>
                </a:solidFill>
              </a:rPr>
              <a:t>LINAC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1 Elliptical (pilot installation)</a:t>
            </a:r>
          </a:p>
        </p:txBody>
      </p:sp>
      <p:sp>
        <p:nvSpPr>
          <p:cNvPr id="11" name="Platshållare för innehåll 6">
            <a:extLst>
              <a:ext uri="{FF2B5EF4-FFF2-40B4-BE49-F238E27FC236}">
                <a16:creationId xmlns:a16="http://schemas.microsoft.com/office/drawing/2014/main" id="{93097EB6-2CB5-27B1-C451-F914E59751A4}"/>
              </a:ext>
            </a:extLst>
          </p:cNvPr>
          <p:cNvSpPr txBox="1">
            <a:spLocks/>
          </p:cNvSpPr>
          <p:nvPr/>
        </p:nvSpPr>
        <p:spPr>
          <a:xfrm>
            <a:off x="585216" y="5683500"/>
            <a:ext cx="7835770" cy="642084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FREIA: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total of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 Spoke Cryomodules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tested / 1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rgbClr val="00B0F0"/>
                </a:solidFill>
              </a:rPr>
              <a:t>LINAC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1 Spoke (pilot installation)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D25E0DBF-FFE5-E327-AECB-1E8EAA682764}"/>
              </a:ext>
            </a:extLst>
          </p:cNvPr>
          <p:cNvSpPr>
            <a:spLocks noChangeAspect="1"/>
          </p:cNvSpPr>
          <p:nvPr/>
        </p:nvSpPr>
        <p:spPr>
          <a:xfrm>
            <a:off x="810594" y="2427207"/>
            <a:ext cx="72000" cy="72000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8E82A99F-0B1B-2CCF-9D7C-317081050B9A}"/>
              </a:ext>
            </a:extLst>
          </p:cNvPr>
          <p:cNvSpPr>
            <a:spLocks noChangeAspect="1"/>
          </p:cNvSpPr>
          <p:nvPr/>
        </p:nvSpPr>
        <p:spPr>
          <a:xfrm>
            <a:off x="3576019" y="2564369"/>
            <a:ext cx="72000" cy="72000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97D28C80-68D3-7E16-2574-A55B29B0BA0B}"/>
              </a:ext>
            </a:extLst>
          </p:cNvPr>
          <p:cNvSpPr>
            <a:spLocks noChangeAspect="1"/>
          </p:cNvSpPr>
          <p:nvPr/>
        </p:nvSpPr>
        <p:spPr>
          <a:xfrm>
            <a:off x="5598550" y="2708841"/>
            <a:ext cx="72000" cy="72000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FF416852-AAEC-1BB9-D5AF-A1666389EA5D}"/>
              </a:ext>
            </a:extLst>
          </p:cNvPr>
          <p:cNvSpPr>
            <a:spLocks noChangeAspect="1"/>
          </p:cNvSpPr>
          <p:nvPr/>
        </p:nvSpPr>
        <p:spPr>
          <a:xfrm>
            <a:off x="6424888" y="2844172"/>
            <a:ext cx="72000" cy="72000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E4AA1D6A-0DC2-D9E1-7FB8-1D7D2AEAE950}"/>
              </a:ext>
            </a:extLst>
          </p:cNvPr>
          <p:cNvSpPr>
            <a:spLocks noChangeAspect="1"/>
          </p:cNvSpPr>
          <p:nvPr/>
        </p:nvSpPr>
        <p:spPr>
          <a:xfrm>
            <a:off x="7932175" y="3419656"/>
            <a:ext cx="72000" cy="72000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9B3AF214-2E25-EBBF-027D-CC9761A3953A}"/>
              </a:ext>
            </a:extLst>
          </p:cNvPr>
          <p:cNvSpPr>
            <a:spLocks noChangeAspect="1"/>
          </p:cNvSpPr>
          <p:nvPr/>
        </p:nvSpPr>
        <p:spPr>
          <a:xfrm>
            <a:off x="8243104" y="3557946"/>
            <a:ext cx="72000" cy="72000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6B2CDF05-7A89-13F4-35A2-D68CA17A3208}"/>
              </a:ext>
            </a:extLst>
          </p:cNvPr>
          <p:cNvSpPr>
            <a:spLocks noChangeAspect="1"/>
          </p:cNvSpPr>
          <p:nvPr/>
        </p:nvSpPr>
        <p:spPr>
          <a:xfrm>
            <a:off x="8182729" y="3717094"/>
            <a:ext cx="72000" cy="72000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latshållare för sidfot 3">
            <a:extLst>
              <a:ext uri="{FF2B5EF4-FFF2-40B4-BE49-F238E27FC236}">
                <a16:creationId xmlns:a16="http://schemas.microsoft.com/office/drawing/2014/main" id="{A3D0930D-7623-9DC2-366F-F249C668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23165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C67C5-65F2-C60E-7E51-B89930A5B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Full Cooldown Cycle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EFA387A-DB57-DF4C-24A3-D9C7FF9D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9178" y="6475270"/>
            <a:ext cx="832658" cy="365125"/>
          </a:xfrm>
        </p:spPr>
        <p:txBody>
          <a:bodyPr/>
          <a:lstStyle/>
          <a:p>
            <a:r>
              <a:rPr lang="sv-SE"/>
              <a:t>2023-12-06</a:t>
            </a:r>
            <a:endParaRPr lang="en-S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790EFA-D165-FCB7-3945-48FA606640A8}"/>
              </a:ext>
            </a:extLst>
          </p:cNvPr>
          <p:cNvGrpSpPr/>
          <p:nvPr/>
        </p:nvGrpSpPr>
        <p:grpSpPr>
          <a:xfrm>
            <a:off x="1189083" y="790036"/>
            <a:ext cx="9671741" cy="3974470"/>
            <a:chOff x="967701" y="898336"/>
            <a:chExt cx="9671741" cy="55003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A3AB80-F9F7-0778-46A8-79D9DE582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01" y="898336"/>
              <a:ext cx="9671741" cy="55003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F4424F-68A4-4F63-9D49-40CE338B42C8}"/>
                </a:ext>
              </a:extLst>
            </p:cNvPr>
            <p:cNvSpPr txBox="1"/>
            <p:nvPr/>
          </p:nvSpPr>
          <p:spPr>
            <a:xfrm>
              <a:off x="2443112" y="3833172"/>
              <a:ext cx="1260345" cy="365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400" dirty="0"/>
                <a:t>Bath pressure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4338A9-394C-7D78-A5B6-632A701E2D27}"/>
                </a:ext>
              </a:extLst>
            </p:cNvPr>
            <p:cNvSpPr txBox="1"/>
            <p:nvPr/>
          </p:nvSpPr>
          <p:spPr>
            <a:xfrm>
              <a:off x="7369316" y="3115670"/>
              <a:ext cx="952377" cy="365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400" dirty="0">
                  <a:solidFill>
                    <a:srgbClr val="FF0000"/>
                  </a:solidFill>
                </a:rPr>
                <a:t>Cryo-trip!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C689B63-153D-7F3F-40AF-2BAAA95629C5}"/>
                </a:ext>
              </a:extLst>
            </p:cNvPr>
            <p:cNvCxnSpPr/>
            <p:nvPr/>
          </p:nvCxnSpPr>
          <p:spPr>
            <a:xfrm>
              <a:off x="8084131" y="3648506"/>
              <a:ext cx="350520" cy="1846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1137352-D89A-86B1-FCD3-A2EBF3690915}"/>
                </a:ext>
              </a:extLst>
            </p:cNvPr>
            <p:cNvCxnSpPr>
              <a:cxnSpLocks/>
            </p:cNvCxnSpPr>
            <p:nvPr/>
          </p:nvCxnSpPr>
          <p:spPr>
            <a:xfrm>
              <a:off x="4827956" y="3300336"/>
              <a:ext cx="622169" cy="0"/>
            </a:xfrm>
            <a:prstGeom prst="straightConnector1">
              <a:avLst/>
            </a:prstGeom>
            <a:ln>
              <a:solidFill>
                <a:srgbClr val="2828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942205-47F4-1CD4-E84B-5A0A3B6C8970}"/>
                </a:ext>
              </a:extLst>
            </p:cNvPr>
            <p:cNvSpPr txBox="1"/>
            <p:nvPr/>
          </p:nvSpPr>
          <p:spPr>
            <a:xfrm>
              <a:off x="4927283" y="2935829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dirty="0">
                  <a:solidFill>
                    <a:srgbClr val="2828FF"/>
                  </a:solidFill>
                </a:rPr>
                <a:t>2d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219430-904B-AB1C-4879-238DD0FFBA9B}"/>
                </a:ext>
              </a:extLst>
            </p:cNvPr>
            <p:cNvSpPr txBox="1"/>
            <p:nvPr/>
          </p:nvSpPr>
          <p:spPr>
            <a:xfrm>
              <a:off x="2132338" y="4725429"/>
              <a:ext cx="1595886" cy="365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400" dirty="0"/>
                <a:t>Liquid level in CM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FD2C40-55F4-2A22-92F0-EEA3B05E00F4}"/>
                </a:ext>
              </a:extLst>
            </p:cNvPr>
            <p:cNvSpPr txBox="1"/>
            <p:nvPr/>
          </p:nvSpPr>
          <p:spPr>
            <a:xfrm>
              <a:off x="5540678" y="5475345"/>
              <a:ext cx="2162836" cy="365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400" dirty="0"/>
                <a:t>Heat load measurements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6A8FF67-B736-04AF-4032-B05CED9861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9745" y="5184742"/>
              <a:ext cx="263951" cy="267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249593F-112A-2245-7339-1A3D32F586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9707" y="5184741"/>
              <a:ext cx="263951" cy="290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3E52F27-2DC5-F06F-3A7F-5399BACB2F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9018" y="5193550"/>
              <a:ext cx="263951" cy="290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45A67FE-1982-E794-CF9B-D0B89B5BB2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9957" y="5203270"/>
              <a:ext cx="286630" cy="280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B2748F1-B13D-7F73-D7EE-8F68ED6A9C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3595" y="5203270"/>
              <a:ext cx="905936" cy="336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97EF2F4-1E22-3D95-855E-EC7E5D596D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74988" y="5203270"/>
              <a:ext cx="1118257" cy="4266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08CAF2A-7E5F-8563-EBEE-733CC533F7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2882" y="5298895"/>
              <a:ext cx="1935055" cy="3611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3D7169-A69A-5397-0F3B-4D839E917BDB}"/>
                </a:ext>
              </a:extLst>
            </p:cNvPr>
            <p:cNvSpPr txBox="1"/>
            <p:nvPr/>
          </p:nvSpPr>
          <p:spPr>
            <a:xfrm>
              <a:off x="3318876" y="1996446"/>
              <a:ext cx="2104487" cy="365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400" dirty="0"/>
                <a:t>Cold mass temperatures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07EAAE-88EC-2727-DB42-43198380D8EB}"/>
                </a:ext>
              </a:extLst>
            </p:cNvPr>
            <p:cNvSpPr txBox="1"/>
            <p:nvPr/>
          </p:nvSpPr>
          <p:spPr>
            <a:xfrm>
              <a:off x="2723874" y="1280615"/>
              <a:ext cx="3113160" cy="365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400" dirty="0"/>
                <a:t>Slow thermalization of tuning system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3BB90A4-B9E9-7EE9-F704-27D725A32395}"/>
                </a:ext>
              </a:extLst>
            </p:cNvPr>
            <p:cNvCxnSpPr/>
            <p:nvPr/>
          </p:nvCxnSpPr>
          <p:spPr>
            <a:xfrm flipH="1">
              <a:off x="2037622" y="1577929"/>
              <a:ext cx="603315" cy="4396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3D8BBD-D5A2-2764-AE5D-8E1DD059BE4C}"/>
                </a:ext>
              </a:extLst>
            </p:cNvPr>
            <p:cNvSpPr txBox="1"/>
            <p:nvPr/>
          </p:nvSpPr>
          <p:spPr>
            <a:xfrm>
              <a:off x="5913569" y="1639423"/>
              <a:ext cx="1986121" cy="365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400" dirty="0"/>
                <a:t>Thermal shields ~ 35 K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D9C6A03-8488-FC6C-1FA9-5F8E34FAEF3A}"/>
                </a:ext>
              </a:extLst>
            </p:cNvPr>
            <p:cNvCxnSpPr/>
            <p:nvPr/>
          </p:nvCxnSpPr>
          <p:spPr>
            <a:xfrm>
              <a:off x="6719018" y="1996446"/>
              <a:ext cx="0" cy="367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2494CB4-F8FD-0612-919B-7E8321707564}"/>
                </a:ext>
              </a:extLst>
            </p:cNvPr>
            <p:cNvCxnSpPr>
              <a:cxnSpLocks/>
            </p:cNvCxnSpPr>
            <p:nvPr/>
          </p:nvCxnSpPr>
          <p:spPr>
            <a:xfrm>
              <a:off x="5704649" y="2290713"/>
              <a:ext cx="1107755" cy="2703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3EC4A7E-66D8-FDC6-2491-E3C38E741C56}"/>
                </a:ext>
              </a:extLst>
            </p:cNvPr>
            <p:cNvSpPr txBox="1"/>
            <p:nvPr/>
          </p:nvSpPr>
          <p:spPr>
            <a:xfrm>
              <a:off x="2295342" y="2973782"/>
              <a:ext cx="1353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bar = 4.2 K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6FF720-4145-A66B-5328-A0C62E1BD8E3}"/>
                </a:ext>
              </a:extLst>
            </p:cNvPr>
            <p:cNvSpPr txBox="1"/>
            <p:nvPr/>
          </p:nvSpPr>
          <p:spPr>
            <a:xfrm>
              <a:off x="4577245" y="4124856"/>
              <a:ext cx="1310808" cy="425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31 mbar = 2 K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0D4081-85EF-70DB-761F-25E1682918B5}"/>
                </a:ext>
              </a:extLst>
            </p:cNvPr>
            <p:cNvSpPr txBox="1"/>
            <p:nvPr/>
          </p:nvSpPr>
          <p:spPr>
            <a:xfrm>
              <a:off x="2295342" y="4075849"/>
              <a:ext cx="1338828" cy="365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2K </a:t>
              </a:r>
              <a:r>
                <a:rPr lang="en-US" sz="1400" dirty="0" err="1"/>
                <a:t>Pumpdown</a:t>
              </a:r>
              <a:endParaRPr lang="en-US" sz="14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87BA303-EBD8-E7EB-6A1C-5FD92581D698}"/>
              </a:ext>
            </a:extLst>
          </p:cNvPr>
          <p:cNvSpPr txBox="1"/>
          <p:nvPr/>
        </p:nvSpPr>
        <p:spPr>
          <a:xfrm>
            <a:off x="10883615" y="2990439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~20 d cold</a:t>
            </a:r>
          </a:p>
        </p:txBody>
      </p:sp>
      <p:sp>
        <p:nvSpPr>
          <p:cNvPr id="11" name="Platshållare för sidfot 3">
            <a:extLst>
              <a:ext uri="{FF2B5EF4-FFF2-40B4-BE49-F238E27FC236}">
                <a16:creationId xmlns:a16="http://schemas.microsoft.com/office/drawing/2014/main" id="{03E31DDD-E0D8-E4D7-2940-95D052F4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EEEB3A-57BC-961F-FD98-14614A714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020" y="4731903"/>
            <a:ext cx="9501900" cy="9888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1EAC48-7662-7DB1-31A1-523341E15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019" y="5741885"/>
            <a:ext cx="9501899" cy="8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Reports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Getting to know the Cryomodule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457655-66E1-D671-A7BA-6D7B752DC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028" y="1327816"/>
            <a:ext cx="2537445" cy="360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F0D26B-6037-8B0D-0497-FA76DBDF5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638" y="2552280"/>
            <a:ext cx="2981646" cy="393384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33E981-EDF0-4A38-7902-B7A1C5498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106" y="1327816"/>
            <a:ext cx="2578866" cy="360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B988E3-B62B-B2C2-64BE-C1E37EADE1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712"/>
          <a:stretch/>
        </p:blipFill>
        <p:spPr>
          <a:xfrm>
            <a:off x="6968335" y="2610015"/>
            <a:ext cx="3326407" cy="319537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4B65A31-EAEE-ACB3-878B-3A5400EB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71530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Measurement of Heat loads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562400"/>
            <a:ext cx="6169152" cy="4006193"/>
          </a:xfrm>
        </p:spPr>
        <p:txBody>
          <a:bodyPr/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800" b="1" i="0" u="none" strike="noStrike" kern="1200" dirty="0">
                <a:solidFill>
                  <a:srgbClr val="00B050"/>
                </a:solidFill>
                <a:effectLst/>
                <a:latin typeface="Segoe UI" panose="020B0502040204020203" pitchFamily="34" charset="0"/>
              </a:rPr>
              <a:t>Static Heat Loads</a:t>
            </a:r>
            <a:endParaRPr lang="en-SE" sz="1800" b="1" i="0" u="none" strike="noStrike" dirty="0"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800" b="0" i="0" u="none" strike="noStrike" kern="1200" dirty="0">
                <a:solidFill>
                  <a:srgbClr val="00B0F0"/>
                </a:solidFill>
                <a:effectLst/>
                <a:latin typeface="Segoe UI" panose="020B0502040204020203" pitchFamily="34" charset="0"/>
              </a:rPr>
              <a:t>	- Flowmeter (evaporated mass flow)</a:t>
            </a:r>
            <a:endParaRPr lang="en-SE" sz="18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800" b="0" i="0" u="none" strike="noStrike" kern="1200" dirty="0">
                <a:solidFill>
                  <a:srgbClr val="00B0F0"/>
                </a:solidFill>
                <a:effectLst/>
                <a:latin typeface="Segoe UI" panose="020B0502040204020203" pitchFamily="34" charset="0"/>
              </a:rPr>
              <a:t>	- Flowmeter (nominal mass flow)</a:t>
            </a:r>
            <a:endParaRPr lang="en-SE" sz="18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800" b="0" i="0" u="none" strike="noStrike" kern="1200" dirty="0">
                <a:solidFill>
                  <a:srgbClr val="00B0F0"/>
                </a:solidFill>
                <a:effectLst/>
                <a:latin typeface="Segoe UI" panose="020B0502040204020203" pitchFamily="34" charset="0"/>
              </a:rPr>
              <a:t>	- Flowmeter + 2_point enthalpic difference</a:t>
            </a:r>
            <a:endParaRPr lang="en-SE" sz="18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800" b="0" i="0" u="none" strike="noStrike" kern="1200" dirty="0">
                <a:solidFill>
                  <a:srgbClr val="00B0F0"/>
                </a:solidFill>
                <a:effectLst/>
                <a:latin typeface="Segoe UI" panose="020B0502040204020203" pitchFamily="34" charset="0"/>
              </a:rPr>
              <a:t>	- Level Decrease (equivalent evaporated mass)</a:t>
            </a:r>
            <a:endParaRPr lang="en-SE" sz="18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800" b="0" i="0" u="none" strike="noStrike" kern="1200" dirty="0">
                <a:solidFill>
                  <a:srgbClr val="00B0F0"/>
                </a:solidFill>
                <a:effectLst/>
                <a:latin typeface="Segoe UI" panose="020B0502040204020203" pitchFamily="34" charset="0"/>
              </a:rPr>
              <a:t>	- Pressure Increase (accrued energy)</a:t>
            </a:r>
            <a:endParaRPr lang="en-SE" sz="18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SHL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D4B33-C484-7F91-7322-E2DB234D2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010" y="1386668"/>
            <a:ext cx="4410482" cy="5140036"/>
          </a:xfrm>
          <a:prstGeom prst="rect">
            <a:avLst/>
          </a:prstGeom>
        </p:spPr>
      </p:pic>
      <p:sp>
        <p:nvSpPr>
          <p:cNvPr id="2" name="Platshållare för innehåll 6">
            <a:extLst>
              <a:ext uri="{FF2B5EF4-FFF2-40B4-BE49-F238E27FC236}">
                <a16:creationId xmlns:a16="http://schemas.microsoft.com/office/drawing/2014/main" id="{EF690C59-7B33-88E2-76E3-E148775A57E6}"/>
              </a:ext>
            </a:extLst>
          </p:cNvPr>
          <p:cNvSpPr txBox="1">
            <a:spLocks/>
          </p:cNvSpPr>
          <p:nvPr/>
        </p:nvSpPr>
        <p:spPr>
          <a:xfrm>
            <a:off x="623888" y="3371036"/>
            <a:ext cx="6169152" cy="202122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use a diversity of methods to calculate the </a:t>
            </a:r>
            <a:r>
              <a:rPr lang="en-GB" sz="1600" b="1" dirty="0">
                <a:solidFill>
                  <a:srgbClr val="00B050"/>
                </a:solidFill>
              </a:rPr>
              <a:t>SHL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-&gt; cross-check the results against each other.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-&gt; characterise JT valve and HX performance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-&gt; characterize systematic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T_errors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instrumentation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-&gt; characterize (up to some extent) the sources of the heat loads.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-&gt; better understand the behaviour of the system.</a:t>
            </a: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77C62A96-68CD-1A42-DA7A-A2984B46B000}"/>
              </a:ext>
            </a:extLst>
          </p:cNvPr>
          <p:cNvSpPr>
            <a:spLocks noChangeAspect="1"/>
          </p:cNvSpPr>
          <p:nvPr/>
        </p:nvSpPr>
        <p:spPr>
          <a:xfrm flipH="1">
            <a:off x="829805" y="2798189"/>
            <a:ext cx="102933" cy="102933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23A820C3-9E36-88A8-0FBA-DC6E43841A21}"/>
              </a:ext>
            </a:extLst>
          </p:cNvPr>
          <p:cNvSpPr>
            <a:spLocks noChangeAspect="1"/>
          </p:cNvSpPr>
          <p:nvPr/>
        </p:nvSpPr>
        <p:spPr>
          <a:xfrm flipH="1">
            <a:off x="829804" y="3053155"/>
            <a:ext cx="102933" cy="102933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atshållare för sidfot 3">
            <a:extLst>
              <a:ext uri="{FF2B5EF4-FFF2-40B4-BE49-F238E27FC236}">
                <a16:creationId xmlns:a16="http://schemas.microsoft.com/office/drawing/2014/main" id="{019735DC-C97A-5F65-3991-1B0D6F046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998C5-2FB2-82B1-554F-90F4DC613DAB}"/>
              </a:ext>
            </a:extLst>
          </p:cNvPr>
          <p:cNvSpPr txBox="1"/>
          <p:nvPr/>
        </p:nvSpPr>
        <p:spPr>
          <a:xfrm>
            <a:off x="3047144" y="588255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See: Wednesday talk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0663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ESS Cryomodule design, PED strategy and operating experience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Nuno ELIAS  (on behalf of SRF team)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2023-12-07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Measurement of Heat loads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381345"/>
            <a:ext cx="6169152" cy="4768062"/>
          </a:xfrm>
        </p:spPr>
        <p:txBody>
          <a:bodyPr/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800" b="1" i="0" u="none" strike="noStrike" kern="1200" dirty="0">
                <a:solidFill>
                  <a:srgbClr val="00B050"/>
                </a:solidFill>
                <a:effectLst/>
                <a:latin typeface="Segoe UI" panose="020B0502040204020203" pitchFamily="34" charset="0"/>
              </a:rPr>
              <a:t>Static Heat Loads</a:t>
            </a:r>
            <a:endParaRPr lang="en-SE" sz="1800" b="1" i="0" u="none" strike="noStrike" dirty="0"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400" b="0" i="0" u="none" strike="noStrike" kern="1200" dirty="0">
                <a:solidFill>
                  <a:srgbClr val="00B0F0"/>
                </a:solidFill>
                <a:effectLst/>
                <a:latin typeface="Segoe UI" panose="020B0502040204020203" pitchFamily="34" charset="0"/>
              </a:rPr>
              <a:t>	- Flowmeter (evaporated mass flow)</a:t>
            </a:r>
            <a:endParaRPr lang="en-SE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400" b="0" i="0" u="none" strike="noStrike" kern="1200" dirty="0">
                <a:solidFill>
                  <a:srgbClr val="00B0F0"/>
                </a:solidFill>
                <a:effectLst/>
                <a:latin typeface="Segoe UI" panose="020B0502040204020203" pitchFamily="34" charset="0"/>
              </a:rPr>
              <a:t>	- Flowmeter (nominal mass flow)</a:t>
            </a:r>
            <a:endParaRPr lang="en-SE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400" b="0" i="0" u="none" strike="noStrike" kern="1200" dirty="0">
                <a:solidFill>
                  <a:srgbClr val="00B0F0"/>
                </a:solidFill>
                <a:effectLst/>
                <a:latin typeface="Segoe UI" panose="020B0502040204020203" pitchFamily="34" charset="0"/>
              </a:rPr>
              <a:t>	- Flowmeter + 2_point enthalpic difference</a:t>
            </a:r>
            <a:endParaRPr lang="en-SE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400" b="0" i="0" u="none" strike="noStrike" kern="1200" dirty="0">
                <a:solidFill>
                  <a:srgbClr val="00B0F0"/>
                </a:solidFill>
                <a:effectLst/>
                <a:latin typeface="Segoe UI" panose="020B0502040204020203" pitchFamily="34" charset="0"/>
              </a:rPr>
              <a:t>	- Level Decrease (equivalent evaporated mass)</a:t>
            </a:r>
            <a:endParaRPr lang="en-SE" sz="1400" b="0" i="0" u="none" strike="noStrike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  <a:tabLst>
                <a:tab pos="357251" algn="l"/>
              </a:tabLst>
            </a:pPr>
            <a:r>
              <a:rPr lang="en-GB" sz="1400" b="0" i="0" u="none" strike="noStrike" kern="1200" dirty="0">
                <a:solidFill>
                  <a:srgbClr val="00B0F0"/>
                </a:solidFill>
                <a:effectLst/>
                <a:latin typeface="Segoe UI" panose="020B0502040204020203" pitchFamily="34" charset="0"/>
              </a:rPr>
              <a:t>	- Pressure Increase (accrued energy)</a:t>
            </a:r>
            <a:br>
              <a:rPr lang="en-SE" sz="1400" kern="12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br>
              <a:rPr lang="en-SE" sz="1400" kern="1200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n-SE" sz="1400" kern="1200" dirty="0">
                <a:solidFill>
                  <a:srgbClr val="00B050"/>
                </a:solidFill>
                <a:latin typeface="Arial" panose="020B0604020202020204" pitchFamily="34" charset="0"/>
              </a:rPr>
              <a:t>	- JT performance</a:t>
            </a:r>
            <a:br>
              <a:rPr lang="en-SE" sz="1400" kern="1200" dirty="0">
                <a:solidFill>
                  <a:srgbClr val="00B050"/>
                </a:solidFill>
                <a:latin typeface="Arial" panose="020B0604020202020204" pitchFamily="34" charset="0"/>
              </a:rPr>
            </a:br>
            <a:r>
              <a:rPr lang="en-SE" sz="1400" kern="1200" dirty="0">
                <a:solidFill>
                  <a:srgbClr val="00B050"/>
                </a:solidFill>
                <a:latin typeface="Arial" panose="020B0604020202020204" pitchFamily="34" charset="0"/>
              </a:rPr>
              <a:t>	- Heat exchanger performance</a:t>
            </a:r>
            <a:br>
              <a:rPr lang="en-SE" sz="1400" kern="1200" dirty="0">
                <a:solidFill>
                  <a:srgbClr val="00B050"/>
                </a:solidFill>
                <a:latin typeface="Arial" panose="020B0604020202020204" pitchFamily="34" charset="0"/>
              </a:rPr>
            </a:br>
            <a:r>
              <a:rPr lang="en-SE" sz="1400" kern="1200" dirty="0">
                <a:solidFill>
                  <a:srgbClr val="00B050"/>
                </a:solidFill>
                <a:latin typeface="Arial" panose="020B0604020202020204" pitchFamily="34" charset="0"/>
              </a:rPr>
              <a:t>	- evaluation </a:t>
            </a:r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</a:rPr>
              <a:t>of temperature measurements syst_errors</a:t>
            </a:r>
            <a:endParaRPr lang="en-GB" sz="1400" b="0" i="0" u="none" strike="noStrike" kern="1200" dirty="0">
              <a:solidFill>
                <a:srgbClr val="00B05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  <p:sp>
        <p:nvSpPr>
          <p:cNvPr id="4" name="Platshållare för innehåll 6">
            <a:extLst>
              <a:ext uri="{FF2B5EF4-FFF2-40B4-BE49-F238E27FC236}">
                <a16:creationId xmlns:a16="http://schemas.microsoft.com/office/drawing/2014/main" id="{AA510ED7-1064-73AC-4FBB-C52FD75D1A49}"/>
              </a:ext>
            </a:extLst>
          </p:cNvPr>
          <p:cNvSpPr txBox="1">
            <a:spLocks/>
          </p:cNvSpPr>
          <p:nvPr/>
        </p:nvSpPr>
        <p:spPr>
          <a:xfrm>
            <a:off x="7589625" y="1381345"/>
            <a:ext cx="2874084" cy="73414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ctr">
              <a:spcBef>
                <a:spcPts val="0"/>
              </a:spcBef>
              <a:tabLst>
                <a:tab pos="357251" algn="l"/>
              </a:tabLst>
            </a:pPr>
            <a:r>
              <a:rPr lang="en-GB" sz="1800" b="1" dirty="0">
                <a:solidFill>
                  <a:srgbClr val="00B050"/>
                </a:solidFill>
                <a:latin typeface="Segoe UI" panose="020B0502040204020203" pitchFamily="34" charset="0"/>
              </a:rPr>
              <a:t>Dynamic Heat Loads</a:t>
            </a:r>
            <a:endParaRPr lang="en-SE" sz="1800" b="1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marL="0" fontAlgn="ctr">
              <a:spcBef>
                <a:spcPts val="0"/>
              </a:spcBef>
              <a:tabLst>
                <a:tab pos="357251" algn="l"/>
              </a:tabLst>
            </a:pPr>
            <a:r>
              <a:rPr lang="en-GB" sz="1800" dirty="0">
                <a:solidFill>
                  <a:srgbClr val="00B0F0"/>
                </a:solidFill>
                <a:latin typeface="Segoe UI" panose="020B0502040204020203" pitchFamily="34" charset="0"/>
              </a:rPr>
              <a:t>	- Heater Compensation</a:t>
            </a:r>
            <a:endParaRPr lang="en-SE" sz="1800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77C62A96-68CD-1A42-DA7A-A2984B46B000}"/>
              </a:ext>
            </a:extLst>
          </p:cNvPr>
          <p:cNvSpPr>
            <a:spLocks noChangeAspect="1"/>
          </p:cNvSpPr>
          <p:nvPr/>
        </p:nvSpPr>
        <p:spPr>
          <a:xfrm flipH="1">
            <a:off x="829805" y="2411682"/>
            <a:ext cx="102933" cy="102933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23A820C3-9E36-88A8-0FBA-DC6E43841A21}"/>
              </a:ext>
            </a:extLst>
          </p:cNvPr>
          <p:cNvSpPr>
            <a:spLocks noChangeAspect="1"/>
          </p:cNvSpPr>
          <p:nvPr/>
        </p:nvSpPr>
        <p:spPr>
          <a:xfrm flipH="1">
            <a:off x="829804" y="2619513"/>
            <a:ext cx="102933" cy="102933"/>
          </a:xfrm>
          <a:prstGeom prst="star5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3EE7A2-2A66-C559-F7BC-D9F88531E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315" y="2115486"/>
            <a:ext cx="2106796" cy="1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F68F5B-4630-2F88-A6D6-D338FE964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15" y="3194915"/>
            <a:ext cx="2106796" cy="10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A29D8F-7719-D079-07E1-AD43519A7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313" y="5345261"/>
            <a:ext cx="2117228" cy="10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3793E2-799B-AB88-BD81-2DFAFD70C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094" y="2024735"/>
            <a:ext cx="2143721" cy="10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5889CE-5AE0-5E64-0FC4-C966EF60C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781" y="3106867"/>
            <a:ext cx="2117228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C6C584-A6E2-244E-2CB9-3C1AC1E07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4248" y="4197466"/>
            <a:ext cx="2117228" cy="10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EE07C1-ECCF-8EA9-C680-95A87D63C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128" y="5271131"/>
            <a:ext cx="2133135" cy="10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DFB83D-1B8B-2FFD-4D10-0E67EC73A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4313" y="4266402"/>
            <a:ext cx="2127762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E58BC3-BF49-6639-6C36-236ADE4D83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426"/>
          <a:stretch/>
        </p:blipFill>
        <p:spPr>
          <a:xfrm>
            <a:off x="585216" y="3767328"/>
            <a:ext cx="2995913" cy="28198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E8A956-D6E2-35F8-A1E9-8D67E6D7A1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51" t="16073" r="42394" b="66113"/>
          <a:stretch/>
        </p:blipFill>
        <p:spPr>
          <a:xfrm>
            <a:off x="3532562" y="4535432"/>
            <a:ext cx="2399611" cy="1080000"/>
          </a:xfrm>
          <a:prstGeom prst="rect">
            <a:avLst/>
          </a:prstGeom>
        </p:spPr>
      </p:pic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E6E52C4D-9C40-A61C-B1F1-A03035F12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B92846-325D-75E2-75BA-F8662F656139}"/>
              </a:ext>
            </a:extLst>
          </p:cNvPr>
          <p:cNvSpPr txBox="1"/>
          <p:nvPr/>
        </p:nvSpPr>
        <p:spPr>
          <a:xfrm>
            <a:off x="3581129" y="58962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See: Wednesday talk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4233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684742-94B3-4A4A-8E41-8C94F757C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measured heat loads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D0174-8377-67B8-FB75-B6B23EB7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8F2968-08AA-8F79-090F-A4FFB4067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1664" y="1588365"/>
            <a:ext cx="2755983" cy="507076"/>
          </a:xfrm>
        </p:spPr>
        <p:txBody>
          <a:bodyPr/>
          <a:lstStyle/>
          <a:p>
            <a:pPr algn="r"/>
            <a:r>
              <a:rPr lang="en-GB" dirty="0"/>
              <a:t>Static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1D47581-FC36-3208-A8E6-0D70D8D7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EAFB1-D3D7-D20A-1B0B-405020FA1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4"/>
          <a:stretch/>
        </p:blipFill>
        <p:spPr>
          <a:xfrm>
            <a:off x="3638602" y="839746"/>
            <a:ext cx="5925889" cy="5635523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62A1343-449E-F7C1-5342-ABE1B282C060}"/>
              </a:ext>
            </a:extLst>
          </p:cNvPr>
          <p:cNvSpPr txBox="1">
            <a:spLocks/>
          </p:cNvSpPr>
          <p:nvPr/>
        </p:nvSpPr>
        <p:spPr>
          <a:xfrm>
            <a:off x="941664" y="3172958"/>
            <a:ext cx="2755983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Dynamic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1FB1615-D12A-7D07-3A46-9D94239CB6F6}"/>
              </a:ext>
            </a:extLst>
          </p:cNvPr>
          <p:cNvSpPr txBox="1">
            <a:spLocks/>
          </p:cNvSpPr>
          <p:nvPr/>
        </p:nvSpPr>
        <p:spPr>
          <a:xfrm>
            <a:off x="941664" y="5016097"/>
            <a:ext cx="2755983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Total</a:t>
            </a: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9C34E2CA-4244-3299-4831-9647CC5B4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42040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CD (ACCP+CDS ) with 2 CMs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2217075"/>
            <a:ext cx="7066868" cy="4113385"/>
          </a:xfrm>
        </p:spPr>
        <p:txBody>
          <a:bodyPr/>
          <a:lstStyle/>
          <a:p>
            <a:r>
              <a:rPr lang="en-GB" sz="1600" b="1" dirty="0">
                <a:solidFill>
                  <a:srgbClr val="00B0F0"/>
                </a:solidFill>
              </a:rPr>
              <a:t>2</a:t>
            </a:r>
            <a:r>
              <a:rPr lang="en-GB" sz="1600" b="1" baseline="30000" dirty="0">
                <a:solidFill>
                  <a:srgbClr val="00B0F0"/>
                </a:solidFill>
              </a:rPr>
              <a:t>nd</a:t>
            </a:r>
            <a:r>
              <a:rPr lang="en-GB" sz="1600" b="1" dirty="0">
                <a:solidFill>
                  <a:srgbClr val="00B0F0"/>
                </a:solidFill>
              </a:rPr>
              <a:t> Cooldown of the ACCP and CDS: </a:t>
            </a:r>
            <a:r>
              <a:rPr lang="en-GB" sz="1200" b="1" dirty="0">
                <a:solidFill>
                  <a:schemeClr val="accent2"/>
                </a:solidFill>
              </a:rPr>
              <a:t>Jun-2023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(2K)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+ 2 cryomodules (Spokes </a:t>
            </a:r>
            <a:r>
              <a:rPr lang="en-GB" sz="1600" b="1" dirty="0">
                <a:solidFill>
                  <a:srgbClr val="00B050"/>
                </a:solidFill>
              </a:rPr>
              <a:t>SPK-110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and Elliptical </a:t>
            </a:r>
            <a:r>
              <a:rPr lang="en-GB" sz="1600" b="1" dirty="0">
                <a:solidFill>
                  <a:srgbClr val="00B050"/>
                </a:solidFill>
              </a:rPr>
              <a:t>MBL-020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pilot installation.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1E3C4-35AC-3DC4-BED4-BB9D16C1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4"/>
          <a:stretch/>
        </p:blipFill>
        <p:spPr>
          <a:xfrm>
            <a:off x="7736327" y="3213979"/>
            <a:ext cx="4106779" cy="31164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6C0BB3-D500-69A0-4608-B4B563E4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340" y="4224073"/>
            <a:ext cx="5413287" cy="22757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FFF608-6BA2-8608-356F-DCE93CC89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72" y="2854440"/>
            <a:ext cx="5580000" cy="1349603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" name="Platshållare för innehåll 6">
            <a:extLst>
              <a:ext uri="{FF2B5EF4-FFF2-40B4-BE49-F238E27FC236}">
                <a16:creationId xmlns:a16="http://schemas.microsoft.com/office/drawing/2014/main" id="{FAE24234-9891-3C56-E343-B72E07607B87}"/>
              </a:ext>
            </a:extLst>
          </p:cNvPr>
          <p:cNvSpPr txBox="1">
            <a:spLocks/>
          </p:cNvSpPr>
          <p:nvPr/>
        </p:nvSpPr>
        <p:spPr>
          <a:xfrm>
            <a:off x="561151" y="1309392"/>
            <a:ext cx="7066868" cy="75675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accent6"/>
                </a:solidFill>
              </a:rPr>
              <a:t>1</a:t>
            </a:r>
            <a:r>
              <a:rPr lang="en-GB" sz="1600" b="1" baseline="30000" dirty="0">
                <a:solidFill>
                  <a:schemeClr val="accent6"/>
                </a:solidFill>
              </a:rPr>
              <a:t>st</a:t>
            </a:r>
            <a:r>
              <a:rPr lang="en-GB" sz="1600" b="1" dirty="0">
                <a:solidFill>
                  <a:schemeClr val="accent6"/>
                </a:solidFill>
              </a:rPr>
              <a:t> Cooldown of the ACCP and CDS:</a:t>
            </a:r>
            <a:r>
              <a:rPr lang="en-GB" sz="1600" dirty="0">
                <a:solidFill>
                  <a:schemeClr val="accent6"/>
                </a:solidFill>
              </a:rPr>
              <a:t> 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Dec-2022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(8K)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identification of some issues (high HL, TAO, valves tightness)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8A485A-2B78-FC85-E556-BAE7BF71350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21" y="1336727"/>
            <a:ext cx="1015444" cy="1151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798136-5D13-211C-EF8B-9AB104D54E6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55" y="1149790"/>
            <a:ext cx="2308337" cy="13689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0D0984-E675-5ABD-93B0-39E2E063D60F}"/>
              </a:ext>
            </a:extLst>
          </p:cNvPr>
          <p:cNvPicPr/>
          <p:nvPr/>
        </p:nvPicPr>
        <p:blipFill rotWithShape="1">
          <a:blip r:embed="rId7"/>
          <a:srcRect t="47490" b="25582"/>
          <a:stretch/>
        </p:blipFill>
        <p:spPr>
          <a:xfrm>
            <a:off x="8067221" y="2518784"/>
            <a:ext cx="3296528" cy="5070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2E08CB-08E9-AC07-3BBE-5941132F14BD}"/>
              </a:ext>
            </a:extLst>
          </p:cNvPr>
          <p:cNvSpPr txBox="1"/>
          <p:nvPr/>
        </p:nvSpPr>
        <p:spPr>
          <a:xfrm>
            <a:off x="9016210" y="1084689"/>
            <a:ext cx="2072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200" dirty="0">
                <a:solidFill>
                  <a:srgbClr val="666666"/>
                </a:solidFill>
              </a:rPr>
              <a:t>Credits: J.Frydrich/P. Arnold</a:t>
            </a:r>
          </a:p>
        </p:txBody>
      </p:sp>
      <p:sp>
        <p:nvSpPr>
          <p:cNvPr id="10" name="Platshållare för sidfot 3">
            <a:extLst>
              <a:ext uri="{FF2B5EF4-FFF2-40B4-BE49-F238E27FC236}">
                <a16:creationId xmlns:a16="http://schemas.microsoft.com/office/drawing/2014/main" id="{EF0ABA9B-583C-2553-393E-94A83591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214280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CD (ACCP+CDS ) with 2 CMs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7872" y="608243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Some plots</a:t>
            </a:r>
          </a:p>
          <a:p>
            <a:endParaRPr lang="en-GB" dirty="0"/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  <p:pic>
        <p:nvPicPr>
          <p:cNvPr id="4101" name="Picture 453686161">
            <a:extLst>
              <a:ext uri="{FF2B5EF4-FFF2-40B4-BE49-F238E27FC236}">
                <a16:creationId xmlns:a16="http://schemas.microsoft.com/office/drawing/2014/main" id="{6E532F71-F35C-1FB7-57E6-B908EBE9D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597281"/>
            <a:ext cx="5691187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1210031019">
            <a:extLst>
              <a:ext uri="{FF2B5EF4-FFF2-40B4-BE49-F238E27FC236}">
                <a16:creationId xmlns:a16="http://schemas.microsoft.com/office/drawing/2014/main" id="{D12ED505-C9CD-5020-2EDF-CED716614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3198346"/>
            <a:ext cx="5691188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75401207">
            <a:extLst>
              <a:ext uri="{FF2B5EF4-FFF2-40B4-BE49-F238E27FC236}">
                <a16:creationId xmlns:a16="http://schemas.microsoft.com/office/drawing/2014/main" id="{F96A90CF-E75D-9A25-3DBF-1ED53161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154470"/>
            <a:ext cx="5676882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803247663">
            <a:extLst>
              <a:ext uri="{FF2B5EF4-FFF2-40B4-BE49-F238E27FC236}">
                <a16:creationId xmlns:a16="http://schemas.microsoft.com/office/drawing/2014/main" id="{9F6D4AAC-BEED-9D13-4860-8D9162827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1142999"/>
            <a:ext cx="572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569028737">
            <a:extLst>
              <a:ext uri="{FF2B5EF4-FFF2-40B4-BE49-F238E27FC236}">
                <a16:creationId xmlns:a16="http://schemas.microsoft.com/office/drawing/2014/main" id="{CFA9C5F3-F5F1-638A-3395-3FDA5A9B1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82" y="2433879"/>
            <a:ext cx="5765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C58D3479-70ED-EF0F-C3AC-4CFDA7CC2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95" y="3045716"/>
            <a:ext cx="108305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SE" sz="12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Pressure:</a:t>
            </a:r>
            <a:endParaRPr kumimoji="0" lang="en-US" altLang="en-SE" sz="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SE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D8BC8BA6-891F-C83F-4C0F-8A05056CE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4775033"/>
            <a:ext cx="10552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SE" sz="12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SE" sz="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SE" sz="12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Pressure:</a:t>
            </a:r>
            <a:endParaRPr kumimoji="0" lang="en-US" altLang="en-SE" sz="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SE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EE148E98-6F0E-91DB-2C4A-9568964C7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692" y="923841"/>
            <a:ext cx="10268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SE" sz="12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Temperature:</a:t>
            </a:r>
            <a:endParaRPr kumimoji="0" lang="en-US" altLang="en-SE" sz="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F49FA8AB-C36C-80A6-1DB9-EA9EA823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16F9A3FF-FFF9-8859-6A9B-F163ABF3F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086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109" name="Picture 937064668">
            <a:extLst>
              <a:ext uri="{FF2B5EF4-FFF2-40B4-BE49-F238E27FC236}">
                <a16:creationId xmlns:a16="http://schemas.microsoft.com/office/drawing/2014/main" id="{16E24C51-C199-AE52-DDB7-6925564C1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82" y="3787722"/>
            <a:ext cx="5765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968262713">
            <a:extLst>
              <a:ext uri="{FF2B5EF4-FFF2-40B4-BE49-F238E27FC236}">
                <a16:creationId xmlns:a16="http://schemas.microsoft.com/office/drawing/2014/main" id="{081B6517-F4F6-7828-EE93-4A80C3DD1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92" y="5230346"/>
            <a:ext cx="544519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4">
            <a:extLst>
              <a:ext uri="{FF2B5EF4-FFF2-40B4-BE49-F238E27FC236}">
                <a16:creationId xmlns:a16="http://schemas.microsoft.com/office/drawing/2014/main" id="{376C2823-DDAF-BEA5-AA18-95895AA0D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202" y="379438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4BCEC553-BB43-A2D0-93DD-1FF3133E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782" y="5144365"/>
            <a:ext cx="9951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SE" sz="1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Level:</a:t>
            </a:r>
            <a:endParaRPr kumimoji="0" lang="en-US" altLang="en-SE" sz="9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6CE7760E-2FA0-4A37-F666-B9D38E0D5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202" y="69058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S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altLang="en-SE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E8699DB1-DE67-A39F-B211-A0C68F2FB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809" y="1380377"/>
            <a:ext cx="57695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SE" sz="12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Valves</a:t>
            </a:r>
            <a:endParaRPr kumimoji="0" lang="en-US" altLang="en-SE" sz="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SE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" name="Platshållare för sidfot 3">
            <a:extLst>
              <a:ext uri="{FF2B5EF4-FFF2-40B4-BE49-F238E27FC236}">
                <a16:creationId xmlns:a16="http://schemas.microsoft.com/office/drawing/2014/main" id="{6F59F0D2-98BF-4CAD-7514-298897C8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42816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7C56-2E35-8782-B623-81733A0CE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Concluding Remarks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5CFB2-4DC4-639A-B863-C1558D10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EA45C9-597B-0FE7-3E13-7D9801B1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Incremental experience operating CMs at ESS</a:t>
            </a:r>
          </a:p>
          <a:p>
            <a:r>
              <a:rPr lang="en-SE" dirty="0"/>
              <a:t>+4y experience at TS2, Commisioning and Operating and SAT of ellitical CMs</a:t>
            </a:r>
          </a:p>
          <a:p>
            <a:r>
              <a:rPr lang="en-SE" dirty="0"/>
              <a:t>14 ELL-CMs (8MB+6HB): 19CD/WU cycles</a:t>
            </a:r>
          </a:p>
          <a:p>
            <a:r>
              <a:rPr lang="en-SE" dirty="0"/>
              <a:t>Growing a team while building a facility from scratch</a:t>
            </a:r>
          </a:p>
          <a:p>
            <a:r>
              <a:rPr lang="en-SE" dirty="0"/>
              <a:t>The past year showed that we are on the right track</a:t>
            </a:r>
          </a:p>
          <a:p>
            <a:pPr lvl="2">
              <a:buFont typeface="Wingdings" pitchFamily="2" charset="2"/>
              <a:buChar char="Ø"/>
            </a:pPr>
            <a:r>
              <a:rPr lang="en-SE" dirty="0"/>
              <a:t>The installation of the SRF linac is ongoing at a fast pace</a:t>
            </a:r>
          </a:p>
          <a:p>
            <a:pPr lvl="2">
              <a:buFont typeface="Wingdings" pitchFamily="2" charset="2"/>
              <a:buChar char="Ø"/>
            </a:pPr>
            <a:r>
              <a:rPr lang="en-SE" dirty="0"/>
              <a:t>Cooldown of ACCP+CDS+Pilot CMs was a success</a:t>
            </a:r>
          </a:p>
          <a:p>
            <a:pPr lvl="2">
              <a:buFont typeface="Wingdings" pitchFamily="2" charset="2"/>
              <a:buChar char="Ø"/>
            </a:pPr>
            <a:r>
              <a:rPr lang="en-GB" dirty="0"/>
              <a:t>W</a:t>
            </a:r>
            <a:r>
              <a:rPr lang="en-SE" dirty="0"/>
              <a:t>hile Maintaining the Test schedule of acceptance of CMs </a:t>
            </a:r>
          </a:p>
          <a:p>
            <a:endParaRPr lang="en-SE" dirty="0"/>
          </a:p>
          <a:p>
            <a:r>
              <a:rPr lang="en-SE" b="1" i="1" dirty="0">
                <a:solidFill>
                  <a:srgbClr val="00B050"/>
                </a:solidFill>
              </a:rPr>
              <a:t>Thank you and hope to see you soon at ESS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633802-3BDA-1DC2-9D8B-22CFF04F1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2023-12-05</a:t>
            </a:r>
            <a:endParaRPr lang="sv-SE" dirty="0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091EF676-151E-1A9E-8321-00598F11D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7927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8590" y="2783638"/>
            <a:ext cx="8640000" cy="2973106"/>
          </a:xfrm>
        </p:spPr>
        <p:txBody>
          <a:bodyPr/>
          <a:lstStyle/>
          <a:p>
            <a:r>
              <a:rPr lang="en-GB" dirty="0"/>
              <a:t>Finish presentation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sz="1800" dirty="0"/>
              <a:t>Special thanks to:</a:t>
            </a:r>
            <a:br>
              <a:rPr lang="en-GB" sz="1800" dirty="0"/>
            </a:br>
            <a:br>
              <a:rPr lang="en-GB" sz="1800" dirty="0"/>
            </a:br>
            <a:r>
              <a:rPr lang="en-GB" sz="1800" dirty="0"/>
              <a:t>   - IFJ-PAN / CEA / INFN / STFC and ESS colleagues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ESS CM Design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ABB7C4B-706D-83FA-5FA6-45B140A564AB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 b="20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Cavities and Cryomodules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30A565AD-18C5-80DB-E521-D59E32CCFE03}"/>
              </a:ext>
            </a:extLst>
          </p:cNvPr>
          <p:cNvSpPr txBox="1">
            <a:spLocks/>
          </p:cNvSpPr>
          <p:nvPr/>
        </p:nvSpPr>
        <p:spPr>
          <a:xfrm>
            <a:off x="4368366" y="1482062"/>
            <a:ext cx="1287395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00B050"/>
                </a:solidFill>
              </a:rPr>
              <a:t>Spokes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3E69D710-A15D-5726-9F6E-199C5D8CDC44}"/>
              </a:ext>
            </a:extLst>
          </p:cNvPr>
          <p:cNvSpPr txBox="1">
            <a:spLocks/>
          </p:cNvSpPr>
          <p:nvPr/>
        </p:nvSpPr>
        <p:spPr>
          <a:xfrm>
            <a:off x="9881555" y="1482062"/>
            <a:ext cx="1450304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B050"/>
                </a:solidFill>
              </a:rPr>
              <a:t>High Beta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3DC0B572-5DC6-27B1-F71F-2C67BED437E4}"/>
              </a:ext>
            </a:extLst>
          </p:cNvPr>
          <p:cNvSpPr txBox="1">
            <a:spLocks/>
          </p:cNvSpPr>
          <p:nvPr/>
        </p:nvSpPr>
        <p:spPr>
          <a:xfrm>
            <a:off x="6746832" y="1482062"/>
            <a:ext cx="2243836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00B050"/>
                </a:solidFill>
              </a:rPr>
              <a:t>Medium Beta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87E1E5-74BC-2704-D872-420FA7215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54" y="2322287"/>
            <a:ext cx="3365039" cy="2583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AB5360-E0B6-DD2E-3A9B-91822EDFF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128" y="2266175"/>
            <a:ext cx="1223963" cy="903637"/>
          </a:xfrm>
          <a:prstGeom prst="rect">
            <a:avLst/>
          </a:prstGeom>
        </p:spPr>
      </p:pic>
      <p:pic>
        <p:nvPicPr>
          <p:cNvPr id="15" name="Image 9">
            <a:extLst>
              <a:ext uri="{FF2B5EF4-FFF2-40B4-BE49-F238E27FC236}">
                <a16:creationId xmlns:a16="http://schemas.microsoft.com/office/drawing/2014/main" id="{EA963FB6-1F33-3E90-4D7B-B4748466E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994" y="4784355"/>
            <a:ext cx="1804729" cy="1329560"/>
          </a:xfrm>
          <a:prstGeom prst="rect">
            <a:avLst/>
          </a:prstGeom>
        </p:spPr>
      </p:pic>
      <p:pic>
        <p:nvPicPr>
          <p:cNvPr id="16" name="Content Placeholder 4" descr="Screen Shot 2013-10-31 at 13.51.04.png">
            <a:extLst>
              <a:ext uri="{FF2B5EF4-FFF2-40B4-BE49-F238E27FC236}">
                <a16:creationId xmlns:a16="http://schemas.microsoft.com/office/drawing/2014/main" id="{266F4D46-1BF2-33B3-20EE-D158CCA14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r="948"/>
          <a:stretch>
            <a:fillRect/>
          </a:stretch>
        </p:blipFill>
        <p:spPr>
          <a:xfrm>
            <a:off x="6694396" y="2149129"/>
            <a:ext cx="2176433" cy="1245235"/>
          </a:xfrm>
          <a:prstGeom prst="rect">
            <a:avLst/>
          </a:prstGeom>
        </p:spPr>
      </p:pic>
      <p:pic>
        <p:nvPicPr>
          <p:cNvPr id="17" name="Picture 16" descr="Screen Shot 2013-10-31 at 13.51.24.png">
            <a:extLst>
              <a:ext uri="{FF2B5EF4-FFF2-40B4-BE49-F238E27FC236}">
                <a16:creationId xmlns:a16="http://schemas.microsoft.com/office/drawing/2014/main" id="{C2F56DA5-8106-0A57-77B2-F94FF068E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976" y="1967344"/>
            <a:ext cx="2107462" cy="14755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D07481-2DA2-A2A5-BDDA-0BE8B2BAC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482" y="4294909"/>
            <a:ext cx="5114103" cy="217516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B77DD8-5B05-2E5A-2B60-E8737ACFF1F9}"/>
              </a:ext>
            </a:extLst>
          </p:cNvPr>
          <p:cNvCxnSpPr/>
          <p:nvPr/>
        </p:nvCxnSpPr>
        <p:spPr>
          <a:xfrm>
            <a:off x="3865418" y="1413164"/>
            <a:ext cx="0" cy="5056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209571-DF38-BBCB-06DC-F6F84301931A}"/>
              </a:ext>
            </a:extLst>
          </p:cNvPr>
          <p:cNvCxnSpPr/>
          <p:nvPr/>
        </p:nvCxnSpPr>
        <p:spPr>
          <a:xfrm>
            <a:off x="6380020" y="1406236"/>
            <a:ext cx="0" cy="5056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84573B-F107-352C-721D-769CFA2F30A1}"/>
              </a:ext>
            </a:extLst>
          </p:cNvPr>
          <p:cNvCxnSpPr>
            <a:cxnSpLocks/>
          </p:cNvCxnSpPr>
          <p:nvPr/>
        </p:nvCxnSpPr>
        <p:spPr>
          <a:xfrm>
            <a:off x="9187838" y="1412875"/>
            <a:ext cx="0" cy="2480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19115D-5D1B-0B27-B130-55F6724B28A6}"/>
              </a:ext>
            </a:extLst>
          </p:cNvPr>
          <p:cNvCxnSpPr>
            <a:cxnSpLocks/>
          </p:cNvCxnSpPr>
          <p:nvPr/>
        </p:nvCxnSpPr>
        <p:spPr>
          <a:xfrm flipH="1">
            <a:off x="3865418" y="3879273"/>
            <a:ext cx="8049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A0F43C-A76C-580C-5682-6C37135283CF}"/>
              </a:ext>
            </a:extLst>
          </p:cNvPr>
          <p:cNvCxnSpPr>
            <a:cxnSpLocks/>
          </p:cNvCxnSpPr>
          <p:nvPr/>
        </p:nvCxnSpPr>
        <p:spPr>
          <a:xfrm flipH="1">
            <a:off x="3844636" y="1989138"/>
            <a:ext cx="80494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4E9B49-8B0F-A4CF-0959-4AB12998E60D}"/>
              </a:ext>
            </a:extLst>
          </p:cNvPr>
          <p:cNvCxnSpPr/>
          <p:nvPr/>
        </p:nvCxnSpPr>
        <p:spPr>
          <a:xfrm>
            <a:off x="11901055" y="1412875"/>
            <a:ext cx="0" cy="5056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4B11A41-DC8D-021F-E5B3-F6341B9A091D}"/>
              </a:ext>
            </a:extLst>
          </p:cNvPr>
          <p:cNvSpPr/>
          <p:nvPr/>
        </p:nvSpPr>
        <p:spPr>
          <a:xfrm>
            <a:off x="6536105" y="4304786"/>
            <a:ext cx="2183860" cy="335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236EC9-36E3-A195-B169-D679D537660A}"/>
              </a:ext>
            </a:extLst>
          </p:cNvPr>
          <p:cNvSpPr/>
          <p:nvPr/>
        </p:nvSpPr>
        <p:spPr>
          <a:xfrm>
            <a:off x="8073957" y="4012675"/>
            <a:ext cx="2183860" cy="335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CEA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9DC2FE-9DD5-AE35-6968-E2FBB77AF1E0}"/>
              </a:ext>
            </a:extLst>
          </p:cNvPr>
          <p:cNvSpPr/>
          <p:nvPr/>
        </p:nvSpPr>
        <p:spPr>
          <a:xfrm>
            <a:off x="3993793" y="3997658"/>
            <a:ext cx="2183860" cy="335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IJC-LAB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9EFF8A-EF7C-421C-B4A7-D7949F719B98}"/>
              </a:ext>
            </a:extLst>
          </p:cNvPr>
          <p:cNvSpPr/>
          <p:nvPr/>
        </p:nvSpPr>
        <p:spPr>
          <a:xfrm>
            <a:off x="3993794" y="3440038"/>
            <a:ext cx="2183860" cy="335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IJC-LAB</a:t>
            </a:r>
            <a:r>
              <a:rPr lang="en-GB" sz="1100" dirty="0"/>
              <a:t> (ZANON)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127CD8-C3F0-600B-D54B-7F62CE4F21A9}"/>
              </a:ext>
            </a:extLst>
          </p:cNvPr>
          <p:cNvSpPr/>
          <p:nvPr/>
        </p:nvSpPr>
        <p:spPr>
          <a:xfrm>
            <a:off x="6776820" y="3437324"/>
            <a:ext cx="2183860" cy="335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INFN-LASA</a:t>
            </a:r>
            <a:r>
              <a:rPr lang="en-GB" sz="1100" dirty="0"/>
              <a:t> (ZANON)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9A8D9A-A3A0-B26D-131D-DA07AA11EB35}"/>
              </a:ext>
            </a:extLst>
          </p:cNvPr>
          <p:cNvSpPr/>
          <p:nvPr/>
        </p:nvSpPr>
        <p:spPr>
          <a:xfrm>
            <a:off x="9514777" y="3437324"/>
            <a:ext cx="2183860" cy="335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STCF</a:t>
            </a:r>
            <a:r>
              <a:rPr lang="en-GB" sz="1100" dirty="0"/>
              <a:t> (RI)</a:t>
            </a:r>
          </a:p>
        </p:txBody>
      </p:sp>
    </p:spTree>
    <p:extLst>
      <p:ext uri="{BB962C8B-B14F-4D97-AF65-F5344CB8AC3E}">
        <p14:creationId xmlns:p14="http://schemas.microsoft.com/office/powerpoint/2010/main" val="39641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Elliptical cavities Cryomodule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Sub-headline to strengthen the headline above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2B70EA-6A87-BAE1-1667-A67614A66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7" b="20753"/>
          <a:stretch/>
        </p:blipFill>
        <p:spPr>
          <a:xfrm>
            <a:off x="323149" y="1404883"/>
            <a:ext cx="11823077" cy="486832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FF972-0CC8-616A-A55F-5CC6BA14CD34}"/>
              </a:ext>
            </a:extLst>
          </p:cNvPr>
          <p:cNvCxnSpPr>
            <a:cxnSpLocks/>
          </p:cNvCxnSpPr>
          <p:nvPr/>
        </p:nvCxnSpPr>
        <p:spPr>
          <a:xfrm flipH="1">
            <a:off x="1873289" y="1734796"/>
            <a:ext cx="340071" cy="150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AEF935-B091-F42E-B69E-4EC77C7B01AE}"/>
              </a:ext>
            </a:extLst>
          </p:cNvPr>
          <p:cNvSpPr txBox="1"/>
          <p:nvPr/>
        </p:nvSpPr>
        <p:spPr>
          <a:xfrm>
            <a:off x="2195503" y="1419954"/>
            <a:ext cx="897310" cy="5078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666666"/>
                </a:solidFill>
              </a:rPr>
              <a:t>Jumper connection to </a:t>
            </a:r>
            <a:r>
              <a:rPr lang="en-GB" sz="900" dirty="0" err="1">
                <a:solidFill>
                  <a:srgbClr val="666666"/>
                </a:solidFill>
              </a:rPr>
              <a:t>Vbox</a:t>
            </a:r>
            <a:endParaRPr lang="en-GB" sz="900" dirty="0">
              <a:solidFill>
                <a:srgbClr val="666666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8B5B7B-7F32-9550-0A16-589E94591E64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820254" y="2517860"/>
            <a:ext cx="393106" cy="220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82EBEED-EE40-5C35-008E-36934CC98EBD}"/>
              </a:ext>
            </a:extLst>
          </p:cNvPr>
          <p:cNvSpPr txBox="1"/>
          <p:nvPr/>
        </p:nvSpPr>
        <p:spPr>
          <a:xfrm>
            <a:off x="2213360" y="2402444"/>
            <a:ext cx="770250" cy="2308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666666"/>
                </a:solidFill>
              </a:rPr>
              <a:t>Burst disk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15856C-A8EB-2A64-2F7E-F7ED57F9C384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2036152" y="2738014"/>
            <a:ext cx="329608" cy="143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2653C7D-BA42-EC77-80CB-6BDDD8EAB937}"/>
              </a:ext>
            </a:extLst>
          </p:cNvPr>
          <p:cNvSpPr txBox="1"/>
          <p:nvPr/>
        </p:nvSpPr>
        <p:spPr>
          <a:xfrm>
            <a:off x="2365760" y="2622598"/>
            <a:ext cx="744910" cy="2308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666666"/>
                </a:solidFill>
              </a:rPr>
              <a:t>He guard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7F99ABF-4D72-4583-21A3-76F0C4A6E2C9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9944456" y="2448548"/>
            <a:ext cx="432097" cy="433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6A92A30-65E4-32A8-FD2E-67EFF45C9758}"/>
              </a:ext>
            </a:extLst>
          </p:cNvPr>
          <p:cNvSpPr txBox="1"/>
          <p:nvPr/>
        </p:nvSpPr>
        <p:spPr>
          <a:xfrm>
            <a:off x="9174206" y="2333132"/>
            <a:ext cx="770250" cy="2308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666666"/>
                </a:solidFill>
              </a:rPr>
              <a:t>FAV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4C114A1-3CF4-BE8B-B69C-C4CE5B5CDF90}"/>
              </a:ext>
            </a:extLst>
          </p:cNvPr>
          <p:cNvCxnSpPr>
            <a:cxnSpLocks/>
          </p:cNvCxnSpPr>
          <p:nvPr/>
        </p:nvCxnSpPr>
        <p:spPr>
          <a:xfrm flipH="1">
            <a:off x="11027386" y="2163759"/>
            <a:ext cx="95697" cy="251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D70FDFE-32D6-AD39-9547-C2E5636A9C22}"/>
              </a:ext>
            </a:extLst>
          </p:cNvPr>
          <p:cNvSpPr txBox="1"/>
          <p:nvPr/>
        </p:nvSpPr>
        <p:spPr>
          <a:xfrm>
            <a:off x="11027386" y="1794427"/>
            <a:ext cx="770250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666666"/>
                </a:solidFill>
              </a:rPr>
              <a:t>Safety Valve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7458C6D-311A-6751-7E8F-39055D52A477}"/>
              </a:ext>
            </a:extLst>
          </p:cNvPr>
          <p:cNvCxnSpPr>
            <a:cxnSpLocks/>
          </p:cNvCxnSpPr>
          <p:nvPr/>
        </p:nvCxnSpPr>
        <p:spPr>
          <a:xfrm flipH="1">
            <a:off x="10737958" y="1657188"/>
            <a:ext cx="98109" cy="930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CE48E1A-500C-1331-4FD2-1D89D3D67525}"/>
              </a:ext>
            </a:extLst>
          </p:cNvPr>
          <p:cNvSpPr txBox="1"/>
          <p:nvPr/>
        </p:nvSpPr>
        <p:spPr>
          <a:xfrm>
            <a:off x="10737958" y="1426356"/>
            <a:ext cx="770250" cy="2308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666666"/>
                </a:solidFill>
              </a:rPr>
              <a:t>Burst Disk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262A6A-55D7-BD8A-1710-242BC887172E}"/>
              </a:ext>
            </a:extLst>
          </p:cNvPr>
          <p:cNvCxnSpPr>
            <a:cxnSpLocks/>
          </p:cNvCxnSpPr>
          <p:nvPr/>
        </p:nvCxnSpPr>
        <p:spPr>
          <a:xfrm flipH="1">
            <a:off x="11449542" y="2416064"/>
            <a:ext cx="95697" cy="251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BA549AA-BE95-4988-31FE-4C3965F9517F}"/>
              </a:ext>
            </a:extLst>
          </p:cNvPr>
          <p:cNvSpPr txBox="1"/>
          <p:nvPr/>
        </p:nvSpPr>
        <p:spPr>
          <a:xfrm>
            <a:off x="11440202" y="2214003"/>
            <a:ext cx="770250" cy="2308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666666"/>
                </a:solidFill>
              </a:rPr>
              <a:t>JT valve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AA7800-5D61-7037-9FB3-5215A2799B61}"/>
              </a:ext>
            </a:extLst>
          </p:cNvPr>
          <p:cNvSpPr txBox="1"/>
          <p:nvPr/>
        </p:nvSpPr>
        <p:spPr>
          <a:xfrm>
            <a:off x="309537" y="1712118"/>
            <a:ext cx="770250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 err="1">
                <a:solidFill>
                  <a:srgbClr val="666666"/>
                </a:solidFill>
              </a:rPr>
              <a:t>Fillling</a:t>
            </a:r>
            <a:r>
              <a:rPr lang="en-GB" sz="900" dirty="0">
                <a:solidFill>
                  <a:srgbClr val="666666"/>
                </a:solidFill>
              </a:rPr>
              <a:t> valve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7958209-2EA3-4CF7-A079-1527424E70F7}"/>
              </a:ext>
            </a:extLst>
          </p:cNvPr>
          <p:cNvCxnSpPr>
            <a:cxnSpLocks/>
          </p:cNvCxnSpPr>
          <p:nvPr/>
        </p:nvCxnSpPr>
        <p:spPr>
          <a:xfrm>
            <a:off x="790359" y="1945730"/>
            <a:ext cx="183861" cy="383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6B90D12-BB88-F81A-46A6-28429A5D86D9}"/>
              </a:ext>
            </a:extLst>
          </p:cNvPr>
          <p:cNvSpPr txBox="1"/>
          <p:nvPr/>
        </p:nvSpPr>
        <p:spPr>
          <a:xfrm>
            <a:off x="288683" y="2436276"/>
            <a:ext cx="770250" cy="2308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666666"/>
                </a:solidFill>
              </a:rPr>
              <a:t>HX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3D09E65-2B54-F895-687D-353A1D6A1135}"/>
              </a:ext>
            </a:extLst>
          </p:cNvPr>
          <p:cNvCxnSpPr>
            <a:cxnSpLocks/>
          </p:cNvCxnSpPr>
          <p:nvPr/>
        </p:nvCxnSpPr>
        <p:spPr>
          <a:xfrm>
            <a:off x="769505" y="2669888"/>
            <a:ext cx="622928" cy="141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D0CB8AE-2BCF-C9D4-1AA6-B0724FD4CD3F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429054" y="2697053"/>
            <a:ext cx="372455" cy="81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0548ECC-8DDF-29B9-0CFE-50DE9439B503}"/>
              </a:ext>
            </a:extLst>
          </p:cNvPr>
          <p:cNvSpPr txBox="1"/>
          <p:nvPr/>
        </p:nvSpPr>
        <p:spPr>
          <a:xfrm>
            <a:off x="4429054" y="2327721"/>
            <a:ext cx="744910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666666"/>
                </a:solidFill>
              </a:rPr>
              <a:t>Diphasic line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138DF6F-3D8F-D286-01A9-A00612B89948}"/>
              </a:ext>
            </a:extLst>
          </p:cNvPr>
          <p:cNvCxnSpPr>
            <a:cxnSpLocks/>
            <a:stCxn id="56" idx="0"/>
          </p:cNvCxnSpPr>
          <p:nvPr/>
        </p:nvCxnSpPr>
        <p:spPr>
          <a:xfrm flipH="1" flipV="1">
            <a:off x="4042160" y="4616542"/>
            <a:ext cx="908187" cy="593361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D673DBC5-C494-60E2-490A-77CD70109C1B}"/>
              </a:ext>
            </a:extLst>
          </p:cNvPr>
          <p:cNvSpPr txBox="1"/>
          <p:nvPr/>
        </p:nvSpPr>
        <p:spPr>
          <a:xfrm>
            <a:off x="4577892" y="5209903"/>
            <a:ext cx="744910" cy="2308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PC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D7FB3E4-0369-7E83-AEA0-A74B84C35D45}"/>
              </a:ext>
            </a:extLst>
          </p:cNvPr>
          <p:cNvCxnSpPr>
            <a:cxnSpLocks/>
            <a:stCxn id="60" idx="0"/>
          </p:cNvCxnSpPr>
          <p:nvPr/>
        </p:nvCxnSpPr>
        <p:spPr>
          <a:xfrm flipH="1" flipV="1">
            <a:off x="7409204" y="4700187"/>
            <a:ext cx="437285" cy="99085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5D7BB7A-615E-3E07-9BC7-0C22F7374EF4}"/>
              </a:ext>
            </a:extLst>
          </p:cNvPr>
          <p:cNvSpPr txBox="1"/>
          <p:nvPr/>
        </p:nvSpPr>
        <p:spPr>
          <a:xfrm>
            <a:off x="7474034" y="5691045"/>
            <a:ext cx="744910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Space -frame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A32374D-7DDE-4764-A480-D9B83F5DDBEE}"/>
              </a:ext>
            </a:extLst>
          </p:cNvPr>
          <p:cNvCxnSpPr>
            <a:cxnSpLocks/>
            <a:stCxn id="63" idx="0"/>
          </p:cNvCxnSpPr>
          <p:nvPr/>
        </p:nvCxnSpPr>
        <p:spPr>
          <a:xfrm flipH="1" flipV="1">
            <a:off x="4042160" y="5453117"/>
            <a:ext cx="919065" cy="2389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4D77927-14C9-061A-D143-6E3DE9B87268}"/>
              </a:ext>
            </a:extLst>
          </p:cNvPr>
          <p:cNvSpPr txBox="1"/>
          <p:nvPr/>
        </p:nvSpPr>
        <p:spPr>
          <a:xfrm>
            <a:off x="4588770" y="5692074"/>
            <a:ext cx="744910" cy="2308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 err="1"/>
              <a:t>DKnob</a:t>
            </a:r>
            <a:endParaRPr lang="en-GB" sz="9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E864940-F2E7-5403-1734-9999AD71F37D}"/>
              </a:ext>
            </a:extLst>
          </p:cNvPr>
          <p:cNvSpPr txBox="1"/>
          <p:nvPr/>
        </p:nvSpPr>
        <p:spPr>
          <a:xfrm>
            <a:off x="9944456" y="5918441"/>
            <a:ext cx="206187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2">
                    <a:lumMod val="85000"/>
                  </a:schemeClr>
                </a:solidFill>
              </a:rPr>
              <a:t>Credits: T. </a:t>
            </a:r>
            <a:r>
              <a:rPr lang="en-GB" sz="900" b="1" i="1" dirty="0" err="1">
                <a:solidFill>
                  <a:schemeClr val="bg2">
                    <a:lumMod val="85000"/>
                  </a:schemeClr>
                </a:solidFill>
              </a:rPr>
              <a:t>Grandsert</a:t>
            </a:r>
            <a:r>
              <a:rPr lang="en-GB" sz="900" b="1" i="1" dirty="0">
                <a:solidFill>
                  <a:schemeClr val="bg2">
                    <a:lumMod val="85000"/>
                  </a:schemeClr>
                </a:solidFill>
              </a:rPr>
              <a:t>, N. Elias</a:t>
            </a:r>
            <a:br>
              <a:rPr lang="en-GB" sz="900" b="1" i="1" dirty="0">
                <a:solidFill>
                  <a:schemeClr val="bg2">
                    <a:lumMod val="85000"/>
                  </a:schemeClr>
                </a:solidFill>
              </a:rPr>
            </a:br>
            <a:r>
              <a:rPr lang="en-GB" sz="900" b="1" i="1" dirty="0">
                <a:solidFill>
                  <a:schemeClr val="bg2">
                    <a:lumMod val="85000"/>
                  </a:schemeClr>
                </a:solidFill>
              </a:rPr>
              <a:t>Source: CEA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6F8D140-8779-FFAF-C91A-FE01735C0DB0}"/>
              </a:ext>
            </a:extLst>
          </p:cNvPr>
          <p:cNvCxnSpPr>
            <a:cxnSpLocks/>
            <a:stCxn id="73" idx="2"/>
          </p:cNvCxnSpPr>
          <p:nvPr/>
        </p:nvCxnSpPr>
        <p:spPr>
          <a:xfrm flipH="1">
            <a:off x="5829425" y="2612341"/>
            <a:ext cx="417528" cy="1245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705BBBD1-EB32-412E-7394-3A8814709E60}"/>
              </a:ext>
            </a:extLst>
          </p:cNvPr>
          <p:cNvSpPr txBox="1"/>
          <p:nvPr/>
        </p:nvSpPr>
        <p:spPr>
          <a:xfrm>
            <a:off x="5874498" y="2381509"/>
            <a:ext cx="744910" cy="2308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rgbClr val="666666"/>
                </a:solidFill>
              </a:rPr>
              <a:t>Tuner</a:t>
            </a:r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8AE075C9-0695-AB8A-A92D-96C13CFA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1B8A-80FF-F842-A3CB-2C80D7FFF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views of the internal circuits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08B8B-9A1A-3B45-A5A2-165E3E4B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8461D-D911-9840-BEDB-75934EBA47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99ECD-C5FB-E142-A6DF-540CD537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2023-12-07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9C630B-1859-F545-9191-A0B075A62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09" y="1527048"/>
            <a:ext cx="5114211" cy="2624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DBE53-540E-909C-8AC4-33352D8B6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440" y="1527048"/>
            <a:ext cx="5114211" cy="2624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B3921-6425-5DF4-69E0-0CCA7FCB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45" y="4240629"/>
            <a:ext cx="3747740" cy="1923356"/>
          </a:xfrm>
          <a:prstGeom prst="rect">
            <a:avLst/>
          </a:prstGeom>
        </p:spPr>
      </p:pic>
      <p:sp>
        <p:nvSpPr>
          <p:cNvPr id="10" name="Platshållare för sidfot 3">
            <a:extLst>
              <a:ext uri="{FF2B5EF4-FFF2-40B4-BE49-F238E27FC236}">
                <a16:creationId xmlns:a16="http://schemas.microsoft.com/office/drawing/2014/main" id="{8A74E3B1-F29D-490A-05D8-CDF7E214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157113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7FEE47-343F-8FA0-4740-4CA1FA84BFF8}"/>
              </a:ext>
            </a:extLst>
          </p:cNvPr>
          <p:cNvSpPr/>
          <p:nvPr/>
        </p:nvSpPr>
        <p:spPr>
          <a:xfrm>
            <a:off x="8578921" y="1449388"/>
            <a:ext cx="3174716" cy="503360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6624B-814C-BFF6-3383-9A9FED1E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2EC1F-86A0-8B66-AACC-5EB1A6085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453E14-D99F-665E-5029-E3ED69B8D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Instrumentation and Devices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424FF3-C8DA-7718-D48A-E6776B748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67B0EB-48AE-B624-0D40-4B847A1FF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65" y="1456090"/>
            <a:ext cx="7857851" cy="5033610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D5AEC9-CDF7-D838-1D7E-F13E6649B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079" y="1492302"/>
            <a:ext cx="2668400" cy="4918105"/>
          </a:xfrm>
          <a:prstGeom prst="rect">
            <a:avLst/>
          </a:prstGeom>
        </p:spPr>
      </p:pic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44A6473E-77A2-D0A3-D5D7-C6A57359C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13200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7FEE47-343F-8FA0-4740-4CA1FA84BFF8}"/>
              </a:ext>
            </a:extLst>
          </p:cNvPr>
          <p:cNvSpPr/>
          <p:nvPr/>
        </p:nvSpPr>
        <p:spPr>
          <a:xfrm>
            <a:off x="8483097" y="1449388"/>
            <a:ext cx="3600656" cy="503360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6624B-814C-BFF6-3383-9A9FED1E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2EC1F-86A0-8B66-AACC-5EB1A6085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453E14-D99F-665E-5029-E3ED69B8D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Circuits breakdown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424FF3-C8DA-7718-D48A-E6776B748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67B0EB-48AE-B624-0D40-4B847A1FF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66" y="1456090"/>
            <a:ext cx="7857852" cy="5033610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10" name="Platshållare för innehåll 6">
            <a:extLst>
              <a:ext uri="{FF2B5EF4-FFF2-40B4-BE49-F238E27FC236}">
                <a16:creationId xmlns:a16="http://schemas.microsoft.com/office/drawing/2014/main" id="{6C1942C5-DC3D-CBEF-B762-C370682BE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4166" y="1597706"/>
            <a:ext cx="3419586" cy="4768062"/>
          </a:xfrm>
        </p:spPr>
        <p:txBody>
          <a:bodyPr/>
          <a:lstStyle/>
          <a:p>
            <a:pPr marL="0" indent="0" fontAlgn="ctr">
              <a:spcBef>
                <a:spcPts val="0"/>
              </a:spcBef>
              <a:buNone/>
              <a:tabLst>
                <a:tab pos="357251" algn="l"/>
              </a:tabLst>
            </a:pPr>
            <a:r>
              <a:rPr lang="en-US" sz="1400" b="1" i="0" u="none" strike="noStrike" kern="1200" dirty="0">
                <a:solidFill>
                  <a:srgbClr val="00B050"/>
                </a:solidFill>
                <a:effectLst/>
              </a:rPr>
              <a:t>Circuits (jumper interface)</a:t>
            </a:r>
            <a:endParaRPr lang="en-SE" sz="1400" b="1" i="0" u="none" strike="noStrike" dirty="0">
              <a:solidFill>
                <a:srgbClr val="00B050"/>
              </a:solidFill>
              <a:effectLst/>
            </a:endParaRPr>
          </a:p>
          <a:p>
            <a:pPr marL="0" indent="0" fontAlgn="ctr">
              <a:spcBef>
                <a:spcPts val="0"/>
              </a:spcBef>
              <a:buNone/>
              <a:tabLst>
                <a:tab pos="357251" algn="l"/>
              </a:tabLst>
            </a:pPr>
            <a: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  <a:t>	- Thermal Shield supply</a:t>
            </a:r>
            <a:b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</a:br>
            <a: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  <a:t>	- Thermal Shield return</a:t>
            </a:r>
          </a:p>
          <a:p>
            <a:pPr marL="0" indent="0" fontAlgn="ctr">
              <a:spcBef>
                <a:spcPts val="0"/>
              </a:spcBef>
              <a:buNone/>
              <a:tabLst>
                <a:tab pos="357251" algn="l"/>
              </a:tabLst>
            </a:pPr>
            <a:r>
              <a:rPr lang="en-GB" sz="1400" b="0" i="0" u="none" strike="noStrike" dirty="0">
                <a:solidFill>
                  <a:srgbClr val="00B0F0"/>
                </a:solidFill>
                <a:effectLst/>
              </a:rPr>
              <a:t>	- Helium supply line (4.5K)</a:t>
            </a:r>
            <a:endParaRPr lang="en-SE" sz="1400" b="0" i="0" u="none" strike="noStrike" dirty="0">
              <a:solidFill>
                <a:srgbClr val="00B0F0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  <a:tabLst>
                <a:tab pos="357251" algn="l"/>
              </a:tabLst>
            </a:pPr>
            <a: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  <a:t>	- Helium return line (vapour return)</a:t>
            </a:r>
          </a:p>
          <a:p>
            <a:pPr marL="0" indent="0">
              <a:spcBef>
                <a:spcPts val="0"/>
              </a:spcBef>
              <a:buNone/>
              <a:tabLst>
                <a:tab pos="357251" algn="l"/>
              </a:tabLst>
            </a:pPr>
            <a:endParaRPr lang="en-GB" sz="1400" dirty="0">
              <a:solidFill>
                <a:srgbClr val="00B0F0"/>
              </a:solidFill>
            </a:endParaRPr>
          </a:p>
          <a:p>
            <a:pPr marL="0" indent="0">
              <a:spcBef>
                <a:spcPts val="0"/>
              </a:spcBef>
              <a:buNone/>
              <a:tabLst>
                <a:tab pos="357251" algn="l"/>
              </a:tabLst>
            </a:pPr>
            <a:endParaRPr lang="en-GB" sz="1400" b="0" i="0" u="none" strike="noStrike" kern="1200" dirty="0">
              <a:solidFill>
                <a:srgbClr val="00B0F0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  <a:tabLst>
                <a:tab pos="357251" algn="l"/>
              </a:tabLst>
            </a:pPr>
            <a:r>
              <a:rPr lang="en-GB" sz="1400" b="1" i="0" u="none" strike="noStrike" kern="1200" dirty="0">
                <a:solidFill>
                  <a:srgbClr val="00B050"/>
                </a:solidFill>
                <a:effectLst/>
              </a:rPr>
              <a:t>Additional Internal circuits:</a:t>
            </a:r>
            <a:endParaRPr lang="en-SE" sz="1400" b="1" i="0" u="none" strike="noStrike" dirty="0">
              <a:solidFill>
                <a:srgbClr val="00B050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  <a:tabLst>
                <a:tab pos="357251" algn="l"/>
              </a:tabLst>
            </a:pPr>
            <a: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  <a:t>	- </a:t>
            </a:r>
            <a:r>
              <a:rPr lang="en-GB" sz="1400" dirty="0">
                <a:solidFill>
                  <a:srgbClr val="00B0F0"/>
                </a:solidFill>
              </a:rPr>
              <a:t>Helium supply (CV02)</a:t>
            </a:r>
            <a:br>
              <a:rPr lang="en-GB" sz="1400" dirty="0">
                <a:solidFill>
                  <a:srgbClr val="00B0F0"/>
                </a:solidFill>
              </a:rPr>
            </a:br>
            <a:r>
              <a:rPr lang="en-GB" sz="1400" dirty="0">
                <a:solidFill>
                  <a:srgbClr val="00B0F0"/>
                </a:solidFill>
              </a:rPr>
              <a:t> 	</a:t>
            </a:r>
            <a: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  <a:t>- </a:t>
            </a:r>
            <a:r>
              <a:rPr lang="en-GB" sz="1400" dirty="0">
                <a:solidFill>
                  <a:srgbClr val="00B0F0"/>
                </a:solidFill>
              </a:rPr>
              <a:t>Helium supply (CV01)</a:t>
            </a:r>
          </a:p>
          <a:p>
            <a:pPr marL="0" indent="0">
              <a:spcBef>
                <a:spcPts val="0"/>
              </a:spcBef>
              <a:buNone/>
              <a:tabLst>
                <a:tab pos="357251" algn="l"/>
              </a:tabLst>
            </a:pPr>
            <a: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  <a:t>	- Power coupler DWC supply</a:t>
            </a:r>
          </a:p>
          <a:p>
            <a:pPr marL="0" indent="0">
              <a:spcBef>
                <a:spcPts val="0"/>
              </a:spcBef>
              <a:buNone/>
              <a:tabLst>
                <a:tab pos="357251" algn="l"/>
              </a:tabLst>
            </a:pPr>
            <a:endParaRPr lang="en-GB" sz="1400" b="0" i="0" u="none" strike="noStrike" kern="1200" dirty="0">
              <a:solidFill>
                <a:srgbClr val="00B0F0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  <a:tabLst>
                <a:tab pos="357251" algn="l"/>
              </a:tabLst>
            </a:pPr>
            <a:endParaRPr lang="en-GB" sz="1400" dirty="0">
              <a:solidFill>
                <a:srgbClr val="00B0F0"/>
              </a:solidFill>
            </a:endParaRPr>
          </a:p>
          <a:p>
            <a:pPr marL="0" indent="0">
              <a:spcBef>
                <a:spcPts val="0"/>
              </a:spcBef>
              <a:buNone/>
              <a:tabLst>
                <a:tab pos="357251" algn="l"/>
              </a:tabLst>
            </a:pPr>
            <a:r>
              <a:rPr lang="en-GB" sz="1400" b="1" dirty="0">
                <a:solidFill>
                  <a:srgbClr val="00B050"/>
                </a:solidFill>
              </a:rPr>
              <a:t>Auxiliary circuits:</a:t>
            </a:r>
          </a:p>
          <a:p>
            <a:pPr marL="0" indent="0">
              <a:spcBef>
                <a:spcPts val="0"/>
              </a:spcBef>
              <a:buNone/>
              <a:tabLst>
                <a:tab pos="357251" algn="l"/>
              </a:tabLst>
            </a:pPr>
            <a: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  <a:t>	- HP line</a:t>
            </a:r>
          </a:p>
          <a:p>
            <a:pPr marL="0" indent="0">
              <a:spcBef>
                <a:spcPts val="0"/>
              </a:spcBef>
              <a:buNone/>
              <a:tabLst>
                <a:tab pos="357251" algn="l"/>
              </a:tabLst>
            </a:pPr>
            <a:r>
              <a:rPr lang="en-GB" sz="1400" dirty="0">
                <a:solidFill>
                  <a:srgbClr val="00B0F0"/>
                </a:solidFill>
              </a:rPr>
              <a:t>	- </a:t>
            </a:r>
            <a: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  <a:t>Purge return</a:t>
            </a:r>
            <a:b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</a:br>
            <a: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  <a:t>	- Helium recovery line</a:t>
            </a:r>
            <a:b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</a:br>
            <a:r>
              <a:rPr lang="en-GB" sz="1400" b="0" i="0" u="none" strike="noStrike" kern="1200" dirty="0">
                <a:solidFill>
                  <a:srgbClr val="00B0F0"/>
                </a:solidFill>
                <a:effectLst/>
              </a:rPr>
              <a:t>	- Safety relief line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66C7C5BB-040E-0F6A-483E-7D18F91BC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24891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25F74-82A9-AD30-0A9B-42332D81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CMs and Cryogenics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A810B-552D-838E-C5F5-00D9E53D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49FF6-2703-7667-C8AD-6BA5710279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Accelerator &amp; Test Facility (TS2)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D7E3005-04A8-6425-131B-6A5A7736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en-GB" noProof="0" smtClean="0"/>
              <a:t>07/12/2023</a:t>
            </a:fld>
            <a:endParaRPr lang="en-GB" noProof="0"/>
          </a:p>
        </p:txBody>
      </p:sp>
      <p:pic>
        <p:nvPicPr>
          <p:cNvPr id="9" name="Content Placeholder 8" descr="cds4_170321.jpg">
            <a:extLst>
              <a:ext uri="{FF2B5EF4-FFF2-40B4-BE49-F238E27FC236}">
                <a16:creationId xmlns:a16="http://schemas.microsoft.com/office/drawing/2014/main" id="{74CC4C84-AC6D-6B6F-9045-5EF6B0055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84" y="1444528"/>
            <a:ext cx="4868937" cy="2502092"/>
          </a:xfrm>
          <a:prstGeom prst="rect">
            <a:avLst/>
          </a:prstGeom>
        </p:spPr>
      </p:pic>
      <p:pic>
        <p:nvPicPr>
          <p:cNvPr id="10" name="Picture 9" descr="cds3_170321.jpg">
            <a:extLst>
              <a:ext uri="{FF2B5EF4-FFF2-40B4-BE49-F238E27FC236}">
                <a16:creationId xmlns:a16="http://schemas.microsoft.com/office/drawing/2014/main" id="{0129B8B5-6D78-F259-9E8E-E10F6AEA9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84" y="4085886"/>
            <a:ext cx="4868937" cy="2506742"/>
          </a:xfrm>
          <a:prstGeom prst="rect">
            <a:avLst/>
          </a:prstGeom>
        </p:spPr>
      </p:pic>
      <p:pic>
        <p:nvPicPr>
          <p:cNvPr id="5" name="Content Placeholder 54">
            <a:extLst>
              <a:ext uri="{FF2B5EF4-FFF2-40B4-BE49-F238E27FC236}">
                <a16:creationId xmlns:a16="http://schemas.microsoft.com/office/drawing/2014/main" id="{802E2C62-D52B-58CB-B8C5-7A3650EE2D6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1103709" y="4063977"/>
            <a:ext cx="5582553" cy="252865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727146-D5ED-E92D-8EBA-86D367620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1624619"/>
            <a:ext cx="6456349" cy="1808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C1BFE1-9724-AF9D-EB22-A0A8BF165306}"/>
              </a:ext>
            </a:extLst>
          </p:cNvPr>
          <p:cNvSpPr txBox="1"/>
          <p:nvPr/>
        </p:nvSpPr>
        <p:spPr>
          <a:xfrm>
            <a:off x="2875644" y="1438102"/>
            <a:ext cx="1736933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Accelerator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A045AC-213C-0A5C-709D-1376725FAD70}"/>
              </a:ext>
            </a:extLst>
          </p:cNvPr>
          <p:cNvSpPr txBox="1"/>
          <p:nvPr/>
        </p:nvSpPr>
        <p:spPr>
          <a:xfrm>
            <a:off x="2942586" y="3725423"/>
            <a:ext cx="1736933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TS2</a:t>
            </a:r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B1589E36-B55B-4A2E-CBFD-2F21A5E7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5114083" cy="365125"/>
          </a:xfrm>
        </p:spPr>
        <p:txBody>
          <a:bodyPr/>
          <a:lstStyle/>
          <a:p>
            <a:r>
              <a:rPr lang="en-GB" dirty="0"/>
              <a:t>ESS CM Design, PED strategy and Operating experience, TTC2023, Nuno ELIAS</a:t>
            </a:r>
          </a:p>
        </p:txBody>
      </p:sp>
    </p:spTree>
    <p:extLst>
      <p:ext uri="{BB962C8B-B14F-4D97-AF65-F5344CB8AC3E}">
        <p14:creationId xmlns:p14="http://schemas.microsoft.com/office/powerpoint/2010/main" val="38826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 Presentation1" id="{984E15BE-6292-3B46-9A6D-70F45E114399}" vid="{A3C96E52-0939-9547-8548-8BFE039E44A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15323</TotalTime>
  <Words>1334</Words>
  <Application>Microsoft Macintosh PowerPoint</Application>
  <PresentationFormat>Widescreen</PresentationFormat>
  <Paragraphs>232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ESS Cryomodule design, PED strategy and operating experience</vt:lpstr>
      <vt:lpstr>PowerPoint Presentation</vt:lpstr>
      <vt:lpstr>ESS Cavities and Cryomodules</vt:lpstr>
      <vt:lpstr>ESS Elliptical cavities Cryomodule</vt:lpstr>
      <vt:lpstr>Some views of the internal circuits</vt:lpstr>
      <vt:lpstr>Process Diagram</vt:lpstr>
      <vt:lpstr>Process Diagram</vt:lpstr>
      <vt:lpstr>CMs and Cryogenics distribution</vt:lpstr>
      <vt:lpstr>PED strategy</vt:lpstr>
      <vt:lpstr>Pressure scale</vt:lpstr>
      <vt:lpstr>Testing our safety devices</vt:lpstr>
      <vt:lpstr>Safety Helium Collector</vt:lpstr>
      <vt:lpstr>PowerPoint Presentation</vt:lpstr>
      <vt:lpstr>Operating Experience</vt:lpstr>
      <vt:lpstr>Operating Experience</vt:lpstr>
      <vt:lpstr>Full Cooldown Cycle</vt:lpstr>
      <vt:lpstr>Reports</vt:lpstr>
      <vt:lpstr>Measurement of Heat loads</vt:lpstr>
      <vt:lpstr>Measurement of Heat loads</vt:lpstr>
      <vt:lpstr>Summary of measured heat loads</vt:lpstr>
      <vt:lpstr>2nd CD (ACCP+CDS ) with 2 CMs</vt:lpstr>
      <vt:lpstr>2nd CD (ACCP+CDS ) with 2 CMs</vt:lpstr>
      <vt:lpstr>Concluding Remarks</vt:lpstr>
      <vt:lpstr>Finish presentation    Special thanks to:     - IFJ-PAN / CEA / INFN / STFC and ESS colleagues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41</cp:revision>
  <cp:lastPrinted>2019-03-08T10:27:30Z</cp:lastPrinted>
  <dcterms:created xsi:type="dcterms:W3CDTF">2023-11-13T13:26:08Z</dcterms:created>
  <dcterms:modified xsi:type="dcterms:W3CDTF">2023-12-07T18:00:55Z</dcterms:modified>
</cp:coreProperties>
</file>