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62" r:id="rId4"/>
  </p:sldMasterIdLst>
  <p:notesMasterIdLst>
    <p:notesMasterId r:id="rId19"/>
  </p:notesMasterIdLst>
  <p:handoutMasterIdLst>
    <p:handoutMasterId r:id="rId20"/>
  </p:handoutMasterIdLst>
  <p:sldIdLst>
    <p:sldId id="2470" r:id="rId5"/>
    <p:sldId id="2729" r:id="rId6"/>
    <p:sldId id="2733" r:id="rId7"/>
    <p:sldId id="2735" r:id="rId8"/>
    <p:sldId id="2739" r:id="rId9"/>
    <p:sldId id="2743" r:id="rId10"/>
    <p:sldId id="2740" r:id="rId11"/>
    <p:sldId id="2741" r:id="rId12"/>
    <p:sldId id="2745" r:id="rId13"/>
    <p:sldId id="2747" r:id="rId14"/>
    <p:sldId id="2748" r:id="rId15"/>
    <p:sldId id="2749" r:id="rId16"/>
    <p:sldId id="2746" r:id="rId17"/>
    <p:sldId id="2686" r:id="rId18"/>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729"/>
            <p14:sldId id="2733"/>
            <p14:sldId id="2735"/>
            <p14:sldId id="2739"/>
            <p14:sldId id="2743"/>
            <p14:sldId id="2740"/>
            <p14:sldId id="2741"/>
            <p14:sldId id="2745"/>
            <p14:sldId id="2747"/>
            <p14:sldId id="2748"/>
            <p14:sldId id="2749"/>
            <p14:sldId id="2746"/>
            <p14:sldId id="2686"/>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F50302"/>
    <a:srgbClr val="F70302"/>
    <a:srgbClr val="F50204"/>
    <a:srgbClr val="FFFFFF"/>
    <a:srgbClr val="EBEBEB"/>
    <a:srgbClr val="000000"/>
    <a:srgbClr val="0F2D62"/>
    <a:srgbClr val="004C97"/>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62" autoAdjust="0"/>
    <p:restoredTop sz="83657" autoAdjust="0"/>
  </p:normalViewPr>
  <p:slideViewPr>
    <p:cSldViewPr snapToGrid="0" snapToObjects="1" showGuides="1">
      <p:cViewPr varScale="1">
        <p:scale>
          <a:sx n="103" d="100"/>
          <a:sy n="103" d="100"/>
        </p:scale>
        <p:origin x="1637" y="86"/>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12/7/2023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12/7/2023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93075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47465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382238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10856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357138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solidFill>
                <a:schemeClr val="accent6"/>
              </a:solidFill>
              <a:latin typeface="Helvetica" pitchFamily="2"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58083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39275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4192651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03248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325290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7109066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Poland-WUST </a:t>
            </a:r>
            <a:endParaRPr lang="en-US" sz="1600" kern="1200" baseline="0" dirty="0">
              <a:solidFill>
                <a:schemeClr val="tx1"/>
              </a:solidFill>
              <a:latin typeface="Helvetica"/>
              <a:cs typeface="Helvetica"/>
            </a:endParaRPr>
          </a:p>
        </p:txBody>
      </p:sp>
      <p:pic>
        <p:nvPicPr>
          <p:cNvPr id="5" name="Picture 4" descr="A picture containing sky, outdoor&#10;&#10;Description automatically generated">
            <a:extLst>
              <a:ext uri="{FF2B5EF4-FFF2-40B4-BE49-F238E27FC236}">
                <a16:creationId xmlns:a16="http://schemas.microsoft.com/office/drawing/2014/main" id="{9D1D5408-D304-5AAE-EA04-4CB7DEEF80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876" y="882963"/>
            <a:ext cx="12197876" cy="3339267"/>
          </a:xfrm>
          <a:prstGeom prst="rect">
            <a:avLst/>
          </a:prstGeom>
        </p:spPr>
      </p:pic>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4"/>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5"/>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6"/>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7"/>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8"/>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9"/>
          <a:stretch>
            <a:fillRect/>
          </a:stretch>
        </p:blipFill>
        <p:spPr>
          <a:xfrm>
            <a:off x="8740793" y="4992835"/>
            <a:ext cx="274320" cy="274320"/>
          </a:xfrm>
          <a:prstGeom prst="rect">
            <a:avLst/>
          </a:prstGeom>
        </p:spPr>
      </p:pic>
      <p:pic>
        <p:nvPicPr>
          <p:cNvPr id="2" name="Picture 1">
            <a:extLst>
              <a:ext uri="{FF2B5EF4-FFF2-40B4-BE49-F238E27FC236}">
                <a16:creationId xmlns:a16="http://schemas.microsoft.com/office/drawing/2014/main" id="{EA0E08ED-0872-D799-606E-714BBCE9467F}"/>
              </a:ext>
            </a:extLst>
          </p:cNvPr>
          <p:cNvPicPr>
            <a:picLocks noChangeAspect="1"/>
          </p:cNvPicPr>
          <p:nvPr userDrawn="1"/>
        </p:nvPicPr>
        <p:blipFill>
          <a:blip r:embed="rId10"/>
          <a:srcRect/>
          <a:stretch/>
        </p:blipFill>
        <p:spPr>
          <a:xfrm>
            <a:off x="-23684" y="1358"/>
            <a:ext cx="12252960" cy="848769"/>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Pict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65090B-8466-EE4C-C01D-213B10BF4CF1}"/>
              </a:ext>
            </a:extLst>
          </p:cNvPr>
          <p:cNvPicPr>
            <a:picLocks noChangeAspect="1"/>
          </p:cNvPicPr>
          <p:nvPr userDrawn="1"/>
        </p:nvPicPr>
        <p:blipFill>
          <a:blip r:embed="rId2"/>
          <a:srcRect/>
          <a:stretch/>
        </p:blipFill>
        <p:spPr>
          <a:xfrm>
            <a:off x="224160" y="5808686"/>
            <a:ext cx="11795760" cy="1038276"/>
          </a:xfrm>
          <a:prstGeom prst="rect">
            <a:avLst/>
          </a:prstGeom>
        </p:spPr>
      </p:pic>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Vincent Roger | TTC 2023 - Design of PIP-II Cryomodules: Approach adopted for code equivalency</a:t>
            </a:r>
            <a:endParaRPr lang="en-US"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12587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Logo Bottom: 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87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Vincent Roger | TTC 2023 - Design of PIP-II Cryomodules: Approach adopted for code equivalency</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endParaRPr lang="en-US" b="1" dirty="0"/>
          </a:p>
        </p:txBody>
      </p:sp>
    </p:spTree>
    <p:extLst>
      <p:ext uri="{BB962C8B-B14F-4D97-AF65-F5344CB8AC3E}">
        <p14:creationId xmlns:p14="http://schemas.microsoft.com/office/powerpoint/2010/main" val="415212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Vincent Roger | TTC 2023 - Design of PIP-II Cryomodules: Approach adopted for code equivalency</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endParaRPr lang="en-US" b="1" dirty="0"/>
          </a:p>
        </p:txBody>
      </p:sp>
    </p:spTree>
    <p:extLst>
      <p:ext uri="{BB962C8B-B14F-4D97-AF65-F5344CB8AC3E}">
        <p14:creationId xmlns:p14="http://schemas.microsoft.com/office/powerpoint/2010/main" val="227616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Vincent Roger | TTC 2023 - Design of PIP-II Cryomodules: Approach adopted for code equivalency</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endParaRPr lang="en-US" b="1" dirty="0"/>
          </a:p>
        </p:txBody>
      </p:sp>
    </p:spTree>
    <p:extLst>
      <p:ext uri="{BB962C8B-B14F-4D97-AF65-F5344CB8AC3E}">
        <p14:creationId xmlns:p14="http://schemas.microsoft.com/office/powerpoint/2010/main" val="274885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Vincent Roger | TTC 2023 - Design of PIP-II Cryomodules: Approach adopted for code equivalency</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endParaRPr lang="en-US" b="1" dirty="0"/>
          </a:p>
        </p:txBody>
      </p:sp>
    </p:spTree>
    <p:extLst>
      <p:ext uri="{BB962C8B-B14F-4D97-AF65-F5344CB8AC3E}">
        <p14:creationId xmlns:p14="http://schemas.microsoft.com/office/powerpoint/2010/main" val="92314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Vincent Roger | TTC 2023 - Design of PIP-II Cryomodules: Approach adopted for code equivalency</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endParaRPr lang="en-US" b="1" dirty="0"/>
          </a:p>
        </p:txBody>
      </p:sp>
    </p:spTree>
    <p:extLst>
      <p:ext uri="{BB962C8B-B14F-4D97-AF65-F5344CB8AC3E}">
        <p14:creationId xmlns:p14="http://schemas.microsoft.com/office/powerpoint/2010/main" val="93954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2F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28282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Vincent Roger | TTC 2023 - Design of PIP-II Cryomodules: Approach adopted for code equivalency</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149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Vincent Roger | TTC 2023 - Design of PIP-II Cryomodules: Approach adopted for code equivalency</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64" r:id="rId2"/>
    <p:sldLayoutId id="2147484170" r:id="rId3"/>
    <p:sldLayoutId id="2147484165" r:id="rId4"/>
    <p:sldLayoutId id="2147484166" r:id="rId5"/>
    <p:sldLayoutId id="2147484167" r:id="rId6"/>
    <p:sldLayoutId id="2147484168" r:id="rId7"/>
    <p:sldLayoutId id="2147484169" r:id="rId8"/>
    <p:sldLayoutId id="2147484171" r:id="rId9"/>
    <p:sldLayoutId id="2147484172" r:id="rId10"/>
  </p:sldLayoutIdLst>
  <p:hf sldNum="0" hdr="0" ft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s://www.linkedin.com/showcase/pip-ii/" TargetMode="External"/><Relationship Id="rId5" Type="http://schemas.openxmlformats.org/officeDocument/2006/relationships/hyperlink" Target="https://twitter.com/PIP2accelerator" TargetMode="External"/><Relationship Id="rId4" Type="http://schemas.openxmlformats.org/officeDocument/2006/relationships/hyperlink" Target="http://www.pip2.fnal.gov/" TargetMode="Externa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316829"/>
            <a:ext cx="8087210" cy="1003049"/>
          </a:xfrm>
        </p:spPr>
        <p:txBody>
          <a:bodyPr>
            <a:noAutofit/>
          </a:bodyPr>
          <a:lstStyle/>
          <a:p>
            <a:pPr>
              <a:spcBef>
                <a:spcPts val="600"/>
              </a:spcBef>
            </a:pPr>
            <a:r>
              <a:rPr lang="en-US" dirty="0"/>
              <a:t>Design of PIP-II Cryomodules:</a:t>
            </a:r>
          </a:p>
          <a:p>
            <a:pPr>
              <a:spcBef>
                <a:spcPts val="600"/>
              </a:spcBef>
            </a:pPr>
            <a:r>
              <a:rPr lang="en-US" dirty="0"/>
              <a:t>Approach adopted for code equivalency</a:t>
            </a:r>
          </a:p>
        </p:txBody>
      </p:sp>
      <p:sp>
        <p:nvSpPr>
          <p:cNvPr id="4" name="Text Placeholder 3"/>
          <p:cNvSpPr>
            <a:spLocks noGrp="1"/>
          </p:cNvSpPr>
          <p:nvPr>
            <p:ph type="body" sz="quarter" idx="10"/>
          </p:nvPr>
        </p:nvSpPr>
        <p:spPr>
          <a:xfrm>
            <a:off x="455903" y="5515795"/>
            <a:ext cx="11332308" cy="1247725"/>
          </a:xfrm>
        </p:spPr>
        <p:txBody>
          <a:bodyPr/>
          <a:lstStyle/>
          <a:p>
            <a:r>
              <a:rPr lang="en-US" dirty="0"/>
              <a:t>V. Roger</a:t>
            </a:r>
          </a:p>
          <a:p>
            <a:r>
              <a:rPr lang="en-US" dirty="0"/>
              <a:t>7 December 2023</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10</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Cryomodule Design Handbook</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11582400" cy="1938992"/>
          </a:xfrm>
          <a:prstGeom prst="rect">
            <a:avLst/>
          </a:prstGeom>
          <a:noFill/>
        </p:spPr>
        <p:txBody>
          <a:bodyPr wrap="square" rtlCol="0">
            <a:spAutoFit/>
          </a:bodyPr>
          <a:lstStyle/>
          <a:p>
            <a:r>
              <a:rPr lang="en-US" dirty="0">
                <a:solidFill>
                  <a:schemeClr val="accent6"/>
                </a:solidFill>
                <a:latin typeface="Helvetica" pitchFamily="2" charset="0"/>
              </a:rPr>
              <a:t>However, it has been decided to keep a dual design pressure for the cavities, two phase He pipe and relief line even if this is not allowed by the EN code. Such dual design pressure simplify significantly the design of these components and make easier the operation.</a:t>
            </a:r>
          </a:p>
          <a:p>
            <a:endParaRPr lang="en-US" dirty="0">
              <a:solidFill>
                <a:schemeClr val="accent6"/>
              </a:solidFill>
              <a:latin typeface="Helvetica" pitchFamily="2" charset="0"/>
            </a:endParaRPr>
          </a:p>
        </p:txBody>
      </p:sp>
      <p:pic>
        <p:nvPicPr>
          <p:cNvPr id="5" name="Picture 4">
            <a:extLst>
              <a:ext uri="{FF2B5EF4-FFF2-40B4-BE49-F238E27FC236}">
                <a16:creationId xmlns:a16="http://schemas.microsoft.com/office/drawing/2014/main" id="{FF39E98F-7321-BD43-F9E9-3F240DA27DB2}"/>
              </a:ext>
            </a:extLst>
          </p:cNvPr>
          <p:cNvPicPr>
            <a:picLocks noChangeAspect="1"/>
          </p:cNvPicPr>
          <p:nvPr/>
        </p:nvPicPr>
        <p:blipFill>
          <a:blip r:embed="rId2"/>
          <a:stretch>
            <a:fillRect/>
          </a:stretch>
        </p:blipFill>
        <p:spPr>
          <a:xfrm>
            <a:off x="2405848" y="2379576"/>
            <a:ext cx="7076272" cy="3755097"/>
          </a:xfrm>
          <a:prstGeom prst="rect">
            <a:avLst/>
          </a:prstGeom>
        </p:spPr>
      </p:pic>
    </p:spTree>
    <p:extLst>
      <p:ext uri="{BB962C8B-B14F-4D97-AF65-F5344CB8AC3E}">
        <p14:creationId xmlns:p14="http://schemas.microsoft.com/office/powerpoint/2010/main" val="147472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11</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Cryomodule engineering notes</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11343346" cy="2677656"/>
          </a:xfrm>
          <a:prstGeom prst="rect">
            <a:avLst/>
          </a:prstGeom>
          <a:noFill/>
        </p:spPr>
        <p:txBody>
          <a:bodyPr wrap="square" rtlCol="0">
            <a:spAutoFit/>
          </a:bodyPr>
          <a:lstStyle/>
          <a:p>
            <a:r>
              <a:rPr lang="en-US" dirty="0">
                <a:solidFill>
                  <a:schemeClr val="accent6"/>
                </a:solidFill>
                <a:latin typeface="Helvetica" pitchFamily="2" charset="0"/>
              </a:rPr>
              <a:t>For the LB650 and HB650 CMs procured and assembled by CEA and UKRI, all piping will be done per ASME B31.3 code.</a:t>
            </a:r>
          </a:p>
          <a:p>
            <a:endParaRPr lang="en-US" dirty="0">
              <a:solidFill>
                <a:schemeClr val="accent6"/>
              </a:solidFill>
              <a:latin typeface="Helvetica" pitchFamily="2" charset="0"/>
            </a:endParaRPr>
          </a:p>
          <a:p>
            <a:r>
              <a:rPr lang="en-US" dirty="0">
                <a:solidFill>
                  <a:schemeClr val="accent6"/>
                </a:solidFill>
                <a:latin typeface="Helvetica" pitchFamily="2" charset="0"/>
              </a:rPr>
              <a:t>Earlier designs and analysis performed to EN codes were modified to meet ASME. This work was ease by the standardization effort set among SSR and 650 cryomodules.</a:t>
            </a:r>
          </a:p>
          <a:p>
            <a:endParaRPr lang="en-US" dirty="0">
              <a:solidFill>
                <a:schemeClr val="accent6"/>
              </a:solidFill>
              <a:latin typeface="Helvetica" pitchFamily="2" charset="0"/>
            </a:endParaRPr>
          </a:p>
        </p:txBody>
      </p:sp>
    </p:spTree>
    <p:extLst>
      <p:ext uri="{BB962C8B-B14F-4D97-AF65-F5344CB8AC3E}">
        <p14:creationId xmlns:p14="http://schemas.microsoft.com/office/powerpoint/2010/main" val="864088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Cryomodule - Standardization</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7243161"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6"/>
                </a:solidFill>
                <a:latin typeface="Helvetica" pitchFamily="2" charset="0"/>
              </a:rPr>
              <a:t>All SSR and 650 cryomodules share the same cryogenic layout and the size of the cryogenic lines are identical for all cryomodules.</a:t>
            </a:r>
          </a:p>
        </p:txBody>
      </p:sp>
      <p:pic>
        <p:nvPicPr>
          <p:cNvPr id="8" name="Picture 7">
            <a:extLst>
              <a:ext uri="{FF2B5EF4-FFF2-40B4-BE49-F238E27FC236}">
                <a16:creationId xmlns:a16="http://schemas.microsoft.com/office/drawing/2014/main" id="{549071A6-99C8-D8CB-EFE3-8219DF23485E}"/>
              </a:ext>
            </a:extLst>
          </p:cNvPr>
          <p:cNvPicPr>
            <a:picLocks noChangeAspect="1"/>
          </p:cNvPicPr>
          <p:nvPr/>
        </p:nvPicPr>
        <p:blipFill>
          <a:blip r:embed="rId3"/>
          <a:stretch>
            <a:fillRect/>
          </a:stretch>
        </p:blipFill>
        <p:spPr>
          <a:xfrm>
            <a:off x="7519386" y="198598"/>
            <a:ext cx="3503740" cy="2798885"/>
          </a:xfrm>
          <a:prstGeom prst="rect">
            <a:avLst/>
          </a:prstGeom>
        </p:spPr>
      </p:pic>
      <p:sp>
        <p:nvSpPr>
          <p:cNvPr id="11" name="TextBox 10">
            <a:extLst>
              <a:ext uri="{FF2B5EF4-FFF2-40B4-BE49-F238E27FC236}">
                <a16:creationId xmlns:a16="http://schemas.microsoft.com/office/drawing/2014/main" id="{4F753368-E036-0261-1591-365385020688}"/>
              </a:ext>
            </a:extLst>
          </p:cNvPr>
          <p:cNvSpPr txBox="1"/>
          <p:nvPr/>
        </p:nvSpPr>
        <p:spPr>
          <a:xfrm>
            <a:off x="277703" y="3564964"/>
            <a:ext cx="4530377" cy="2329810"/>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6"/>
                </a:solidFill>
                <a:latin typeface="Helvetica" pitchFamily="2" charset="0"/>
              </a:rPr>
              <a:t>External interfaces have been standardized to simplify the design of the Cryogenic Distribution System (CDS) and to share tooling among SSR and 650 cryomodules.</a:t>
            </a:r>
          </a:p>
        </p:txBody>
      </p:sp>
      <p:pic>
        <p:nvPicPr>
          <p:cNvPr id="13" name="Picture 12">
            <a:extLst>
              <a:ext uri="{FF2B5EF4-FFF2-40B4-BE49-F238E27FC236}">
                <a16:creationId xmlns:a16="http://schemas.microsoft.com/office/drawing/2014/main" id="{3D6B50E0-4BC4-0296-D920-7B919997FB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08080" y="3197357"/>
            <a:ext cx="6551721" cy="2950444"/>
          </a:xfrm>
          <a:prstGeom prst="rect">
            <a:avLst/>
          </a:prstGeom>
        </p:spPr>
      </p:pic>
    </p:spTree>
    <p:extLst>
      <p:ext uri="{BB962C8B-B14F-4D97-AF65-F5344CB8AC3E}">
        <p14:creationId xmlns:p14="http://schemas.microsoft.com/office/powerpoint/2010/main" val="27931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13</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Summary</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11582400" cy="1938992"/>
          </a:xfrm>
          <a:prstGeom prst="rect">
            <a:avLst/>
          </a:prstGeom>
          <a:noFill/>
        </p:spPr>
        <p:txBody>
          <a:bodyPr wrap="square" rtlCol="0">
            <a:spAutoFit/>
          </a:bodyPr>
          <a:lstStyle/>
          <a:p>
            <a:r>
              <a:rPr lang="en-US" dirty="0">
                <a:solidFill>
                  <a:schemeClr val="accent6"/>
                </a:solidFill>
                <a:latin typeface="Helvetica" pitchFamily="2" charset="0"/>
              </a:rPr>
              <a:t>A clear path for </a:t>
            </a:r>
            <a:r>
              <a:rPr lang="en-US">
                <a:solidFill>
                  <a:schemeClr val="accent6"/>
                </a:solidFill>
                <a:latin typeface="Helvetica" pitchFamily="2" charset="0"/>
              </a:rPr>
              <a:t>the PIP-II </a:t>
            </a:r>
            <a:r>
              <a:rPr lang="en-US" dirty="0">
                <a:solidFill>
                  <a:schemeClr val="accent6"/>
                </a:solidFill>
                <a:latin typeface="Helvetica" pitchFamily="2" charset="0"/>
              </a:rPr>
              <a:t>cryomodules code compliance has been established. It won’t be affected by the DOE decision about the variance request submitted by Fermilab since all piping will be done anyway per ASME B31.3.</a:t>
            </a:r>
          </a:p>
          <a:p>
            <a:r>
              <a:rPr lang="en-US" dirty="0">
                <a:solidFill>
                  <a:schemeClr val="accent6"/>
                </a:solidFill>
                <a:latin typeface="Helvetica" pitchFamily="2" charset="0"/>
              </a:rPr>
              <a:t> </a:t>
            </a:r>
          </a:p>
          <a:p>
            <a:endParaRPr lang="en-US" dirty="0">
              <a:solidFill>
                <a:schemeClr val="accent6"/>
              </a:solidFill>
              <a:latin typeface="Helvetica" pitchFamily="2" charset="0"/>
            </a:endParaRPr>
          </a:p>
        </p:txBody>
      </p:sp>
    </p:spTree>
    <p:extLst>
      <p:ext uri="{BB962C8B-B14F-4D97-AF65-F5344CB8AC3E}">
        <p14:creationId xmlns:p14="http://schemas.microsoft.com/office/powerpoint/2010/main" val="57668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53"/>
          <a:stretch/>
        </p:blipFill>
        <p:spPr>
          <a:xfrm>
            <a:off x="0" y="-5159114"/>
            <a:ext cx="12191101" cy="12017114"/>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dirty="0">
                <a:solidFill>
                  <a:schemeClr val="bg1"/>
                </a:solidFill>
                <a:latin typeface="Telegraf UltraBold" pitchFamily="2" charset="77"/>
                <a:cs typeface="Helvetica" panose="020B0604020202020204" pitchFamily="34" charset="0"/>
              </a:rPr>
              <a:t>THE FUTURE OF FERMILAB</a:t>
            </a:r>
            <a:r>
              <a:rPr lang="en-US" sz="3200" dirty="0">
                <a:solidFill>
                  <a:schemeClr val="bg1"/>
                </a:solidFill>
                <a:latin typeface="Telegraf UltraBold" pitchFamily="2" charset="77"/>
                <a:cs typeface="Helvetica" panose="020B0604020202020204" pitchFamily="34" charset="0"/>
              </a:rPr>
              <a:t> </a:t>
            </a:r>
            <a:endParaRPr lang="en-US" sz="4000" dirty="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658382"/>
            <a:ext cx="4281004" cy="1938992"/>
          </a:xfrm>
          <a:prstGeom prst="rect">
            <a:avLst/>
          </a:prstGeom>
          <a:noFill/>
        </p:spPr>
        <p:txBody>
          <a:bodyPr wrap="square" rtlCol="0">
            <a:spAutoFit/>
          </a:bodyPr>
          <a:lstStyle/>
          <a:p>
            <a:r>
              <a:rPr lang="en-US" sz="2000" b="1" dirty="0">
                <a:solidFill>
                  <a:schemeClr val="bg1"/>
                </a:solidFill>
                <a:latin typeface="Telegraf UltraBold" pitchFamily="2" charset="77"/>
              </a:rPr>
              <a:t>Follow us:</a:t>
            </a:r>
          </a:p>
          <a:p>
            <a:endParaRPr lang="en-US" sz="2000" b="1" dirty="0">
              <a:solidFill>
                <a:schemeClr val="bg1"/>
              </a:solidFill>
              <a:latin typeface="Telegraf UltraBold" pitchFamily="2" charset="77"/>
            </a:endParaRPr>
          </a:p>
          <a:p>
            <a:r>
              <a:rPr lang="en-US" sz="2000" dirty="0">
                <a:solidFill>
                  <a:schemeClr val="bg1"/>
                </a:solidFill>
              </a:rPr>
              <a:t>	</a:t>
            </a:r>
            <a:r>
              <a:rPr lang="en-US" sz="20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www.pip2.fnal.gov</a:t>
            </a:r>
            <a:endParaRPr lang="en-US" sz="2000" dirty="0">
              <a:solidFill>
                <a:schemeClr val="bg1"/>
              </a:solidFill>
              <a:latin typeface="Helvetica" pitchFamily="2" charset="0"/>
            </a:endParaRPr>
          </a:p>
          <a:p>
            <a:r>
              <a:rPr lang="en-US" sz="1000" dirty="0">
                <a:solidFill>
                  <a:schemeClr val="bg1"/>
                </a:solidFill>
                <a:latin typeface="Helvetica" pitchFamily="2" charset="0"/>
              </a:rPr>
              <a:t>	</a:t>
            </a: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5" tooltip="https://twitter.com/PIP2accelerator">
                  <a:extLst>
                    <a:ext uri="{A12FA001-AC4F-418D-AE19-62706E023703}">
                      <ahyp:hlinkClr xmlns:ahyp="http://schemas.microsoft.com/office/drawing/2018/hyperlinkcolor" val="tx"/>
                    </a:ext>
                  </a:extLst>
                </a:hlinkClick>
              </a:rPr>
              <a:t>@PIP2accelerator</a:t>
            </a:r>
            <a:endParaRPr lang="en-US" sz="2000" b="0" i="0" dirty="0">
              <a:solidFill>
                <a:schemeClr val="bg1"/>
              </a:solidFill>
              <a:effectLst/>
              <a:latin typeface="Helvetica" pitchFamily="2" charset="0"/>
            </a:endParaRPr>
          </a:p>
          <a:p>
            <a:endParaRPr lang="en-US" sz="1000" dirty="0">
              <a:solidFill>
                <a:schemeClr val="bg1"/>
              </a:solidFill>
              <a:latin typeface="Helvetica" pitchFamily="2" charset="0"/>
            </a:endParaRP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6" tooltip="https://www.linkedin.com/showcase/pip-ii/">
                  <a:extLst>
                    <a:ext uri="{A12FA001-AC4F-418D-AE19-62706E023703}">
                      <ahyp:hlinkClr xmlns:ahyp="http://schemas.microsoft.com/office/drawing/2018/hyperlinkcolor" val="tx"/>
                    </a:ext>
                  </a:extLst>
                </a:hlinkClick>
              </a:rPr>
              <a:t>/showcase/pip-ii/</a:t>
            </a:r>
            <a:endParaRPr lang="en-US" sz="2000" dirty="0">
              <a:solidFill>
                <a:schemeClr val="bg1"/>
              </a:solidFill>
              <a:latin typeface="Helvetica" pitchFamily="2" charset="0"/>
            </a:endParaRPr>
          </a:p>
        </p:txBody>
      </p:sp>
      <p:pic>
        <p:nvPicPr>
          <p:cNvPr id="3" name="Picture 2" descr="Logo&#10;&#10;Description automatically generated">
            <a:extLst>
              <a:ext uri="{FF2B5EF4-FFF2-40B4-BE49-F238E27FC236}">
                <a16:creationId xmlns:a16="http://schemas.microsoft.com/office/drawing/2014/main" id="{14FDC5E4-6DE3-7DB1-384F-2BFDAD3C6586}"/>
              </a:ext>
            </a:extLst>
          </p:cNvPr>
          <p:cNvPicPr>
            <a:picLocks noChangeAspect="1"/>
          </p:cNvPicPr>
          <p:nvPr/>
        </p:nvPicPr>
        <p:blipFill>
          <a:blip r:embed="rId7"/>
          <a:stretch>
            <a:fillRect/>
          </a:stretch>
        </p:blipFill>
        <p:spPr>
          <a:xfrm>
            <a:off x="300056" y="5776807"/>
            <a:ext cx="274320" cy="274320"/>
          </a:xfrm>
          <a:prstGeom prst="rect">
            <a:avLst/>
          </a:prstGeom>
        </p:spPr>
      </p:pic>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8"/>
          <a:stretch>
            <a:fillRect/>
          </a:stretch>
        </p:blipFill>
        <p:spPr>
          <a:xfrm>
            <a:off x="300056" y="6237539"/>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9"/>
          <a:stretch>
            <a:fillRect/>
          </a:stretch>
        </p:blipFill>
        <p:spPr>
          <a:xfrm>
            <a:off x="300056" y="5316074"/>
            <a:ext cx="274320" cy="274320"/>
          </a:xfrm>
          <a:prstGeom prst="rect">
            <a:avLst/>
          </a:prstGeom>
        </p:spPr>
      </p:pic>
    </p:spTree>
    <p:extLst>
      <p:ext uri="{BB962C8B-B14F-4D97-AF65-F5344CB8AC3E}">
        <p14:creationId xmlns:p14="http://schemas.microsoft.com/office/powerpoint/2010/main" val="20765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Introduction</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pic>
        <p:nvPicPr>
          <p:cNvPr id="5" name="Picture 4">
            <a:extLst>
              <a:ext uri="{FF2B5EF4-FFF2-40B4-BE49-F238E27FC236}">
                <a16:creationId xmlns:a16="http://schemas.microsoft.com/office/drawing/2014/main" id="{C6B6122C-9307-0082-9A5F-7079F38C0762}"/>
              </a:ext>
            </a:extLst>
          </p:cNvPr>
          <p:cNvPicPr>
            <a:picLocks noChangeAspect="1"/>
          </p:cNvPicPr>
          <p:nvPr/>
        </p:nvPicPr>
        <p:blipFill>
          <a:blip r:embed="rId3"/>
          <a:stretch>
            <a:fillRect/>
          </a:stretch>
        </p:blipFill>
        <p:spPr>
          <a:xfrm>
            <a:off x="0" y="1809900"/>
            <a:ext cx="12192000" cy="3195220"/>
          </a:xfrm>
          <a:prstGeom prst="rect">
            <a:avLst/>
          </a:prstGeom>
        </p:spPr>
      </p:pic>
      <p:pic>
        <p:nvPicPr>
          <p:cNvPr id="6" name="Picture 5">
            <a:extLst>
              <a:ext uri="{FF2B5EF4-FFF2-40B4-BE49-F238E27FC236}">
                <a16:creationId xmlns:a16="http://schemas.microsoft.com/office/drawing/2014/main" id="{3AEB1278-9E50-8365-584A-DCB46CB6C3E4}"/>
              </a:ext>
            </a:extLst>
          </p:cNvPr>
          <p:cNvPicPr>
            <a:picLocks noChangeAspect="1"/>
          </p:cNvPicPr>
          <p:nvPr/>
        </p:nvPicPr>
        <p:blipFill>
          <a:blip r:embed="rId4"/>
          <a:stretch>
            <a:fillRect/>
          </a:stretch>
        </p:blipFill>
        <p:spPr>
          <a:xfrm>
            <a:off x="9456167" y="2198932"/>
            <a:ext cx="2518663" cy="1329932"/>
          </a:xfrm>
          <a:prstGeom prst="rect">
            <a:avLst/>
          </a:prstGeom>
        </p:spPr>
      </p:pic>
      <p:pic>
        <p:nvPicPr>
          <p:cNvPr id="12" name="Picture 11">
            <a:extLst>
              <a:ext uri="{FF2B5EF4-FFF2-40B4-BE49-F238E27FC236}">
                <a16:creationId xmlns:a16="http://schemas.microsoft.com/office/drawing/2014/main" id="{507AD524-5BC8-EE4E-2FF1-68A07FFA89EB}"/>
              </a:ext>
            </a:extLst>
          </p:cNvPr>
          <p:cNvPicPr>
            <a:picLocks noChangeAspect="1"/>
          </p:cNvPicPr>
          <p:nvPr/>
        </p:nvPicPr>
        <p:blipFill rotWithShape="1">
          <a:blip r:embed="rId5"/>
          <a:srcRect t="-1" b="558"/>
          <a:stretch/>
        </p:blipFill>
        <p:spPr>
          <a:xfrm>
            <a:off x="9702165" y="3515954"/>
            <a:ext cx="2185037" cy="1090931"/>
          </a:xfrm>
          <a:prstGeom prst="rect">
            <a:avLst/>
          </a:prstGeom>
        </p:spPr>
      </p:pic>
    </p:spTree>
    <p:extLst>
      <p:ext uri="{BB962C8B-B14F-4D97-AF65-F5344CB8AC3E}">
        <p14:creationId xmlns:p14="http://schemas.microsoft.com/office/powerpoint/2010/main" val="412290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3</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Code of Federal Regulations</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4" name="TextBox 3">
            <a:extLst>
              <a:ext uri="{FF2B5EF4-FFF2-40B4-BE49-F238E27FC236}">
                <a16:creationId xmlns:a16="http://schemas.microsoft.com/office/drawing/2014/main" id="{0B48DF93-1DF9-E0E3-E2DC-5668A5C08316}"/>
              </a:ext>
            </a:extLst>
          </p:cNvPr>
          <p:cNvSpPr txBox="1"/>
          <p:nvPr/>
        </p:nvSpPr>
        <p:spPr>
          <a:xfrm>
            <a:off x="276226" y="784770"/>
            <a:ext cx="4609674" cy="3046988"/>
          </a:xfrm>
          <a:prstGeom prst="rect">
            <a:avLst/>
          </a:prstGeom>
          <a:noFill/>
        </p:spPr>
        <p:txBody>
          <a:bodyPr wrap="square" rtlCol="0">
            <a:spAutoFit/>
          </a:bodyPr>
          <a:lstStyle/>
          <a:p>
            <a:r>
              <a:rPr lang="en-US" dirty="0">
                <a:solidFill>
                  <a:schemeClr val="accent6"/>
                </a:solidFill>
                <a:latin typeface="Helvetica" pitchFamily="2" charset="0"/>
              </a:rPr>
              <a:t>In accordance with 10 CFR 851, Worker Safety and Health Program, Fermilab’s ES&amp;H Management System requires equipment built for use at the laboratory be designed, constructed and tested to applicable codes and standards. </a:t>
            </a:r>
            <a:endParaRPr lang="en-US" sz="2800" dirty="0">
              <a:solidFill>
                <a:schemeClr val="accent6"/>
              </a:solidFill>
              <a:latin typeface="Helvetica" pitchFamily="2" charset="0"/>
            </a:endParaRPr>
          </a:p>
        </p:txBody>
      </p:sp>
      <p:pic>
        <p:nvPicPr>
          <p:cNvPr id="6" name="Picture 5">
            <a:extLst>
              <a:ext uri="{FF2B5EF4-FFF2-40B4-BE49-F238E27FC236}">
                <a16:creationId xmlns:a16="http://schemas.microsoft.com/office/drawing/2014/main" id="{E8A1E7D8-B5D0-2950-4D27-0141B24FFE22}"/>
              </a:ext>
            </a:extLst>
          </p:cNvPr>
          <p:cNvPicPr>
            <a:picLocks noChangeAspect="1"/>
          </p:cNvPicPr>
          <p:nvPr/>
        </p:nvPicPr>
        <p:blipFill>
          <a:blip r:embed="rId3"/>
          <a:stretch>
            <a:fillRect/>
          </a:stretch>
        </p:blipFill>
        <p:spPr>
          <a:xfrm>
            <a:off x="8684660" y="129630"/>
            <a:ext cx="3296329" cy="5804826"/>
          </a:xfrm>
          <a:prstGeom prst="rect">
            <a:avLst/>
          </a:prstGeom>
        </p:spPr>
      </p:pic>
      <p:pic>
        <p:nvPicPr>
          <p:cNvPr id="13" name="Picture 12">
            <a:extLst>
              <a:ext uri="{FF2B5EF4-FFF2-40B4-BE49-F238E27FC236}">
                <a16:creationId xmlns:a16="http://schemas.microsoft.com/office/drawing/2014/main" id="{5BE15996-B761-5774-DE63-B35DB6B2D8F5}"/>
              </a:ext>
            </a:extLst>
          </p:cNvPr>
          <p:cNvPicPr>
            <a:picLocks noChangeAspect="1"/>
          </p:cNvPicPr>
          <p:nvPr/>
        </p:nvPicPr>
        <p:blipFill>
          <a:blip r:embed="rId4"/>
          <a:stretch>
            <a:fillRect/>
          </a:stretch>
        </p:blipFill>
        <p:spPr>
          <a:xfrm>
            <a:off x="5215355" y="1035118"/>
            <a:ext cx="3085805" cy="4096439"/>
          </a:xfrm>
          <a:prstGeom prst="rect">
            <a:avLst/>
          </a:prstGeom>
        </p:spPr>
      </p:pic>
      <p:sp>
        <p:nvSpPr>
          <p:cNvPr id="14" name="Arrow: Right 13">
            <a:extLst>
              <a:ext uri="{FF2B5EF4-FFF2-40B4-BE49-F238E27FC236}">
                <a16:creationId xmlns:a16="http://schemas.microsoft.com/office/drawing/2014/main" id="{AE776B96-A32F-8F42-B17E-F8A628468E6B}"/>
              </a:ext>
            </a:extLst>
          </p:cNvPr>
          <p:cNvSpPr/>
          <p:nvPr/>
        </p:nvSpPr>
        <p:spPr>
          <a:xfrm>
            <a:off x="7806512" y="2262124"/>
            <a:ext cx="970407" cy="603504"/>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9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E5B53D-0313-4046-E17F-EE21FBB5ECD6}"/>
              </a:ext>
            </a:extLst>
          </p:cNvPr>
          <p:cNvPicPr>
            <a:picLocks noChangeAspect="1"/>
          </p:cNvPicPr>
          <p:nvPr/>
        </p:nvPicPr>
        <p:blipFill>
          <a:blip r:embed="rId3"/>
          <a:stretch>
            <a:fillRect/>
          </a:stretch>
        </p:blipFill>
        <p:spPr>
          <a:xfrm>
            <a:off x="8364992" y="87711"/>
            <a:ext cx="3604096" cy="5828457"/>
          </a:xfrm>
          <a:prstGeom prst="rect">
            <a:avLst/>
          </a:prstGeom>
        </p:spPr>
      </p:pic>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FESHM Chapter 2110</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5" name="TextBox 4">
            <a:extLst>
              <a:ext uri="{FF2B5EF4-FFF2-40B4-BE49-F238E27FC236}">
                <a16:creationId xmlns:a16="http://schemas.microsoft.com/office/drawing/2014/main" id="{5E1B074D-80A0-55FA-AEFA-296E80B15E20}"/>
              </a:ext>
            </a:extLst>
          </p:cNvPr>
          <p:cNvSpPr txBox="1"/>
          <p:nvPr/>
        </p:nvSpPr>
        <p:spPr>
          <a:xfrm>
            <a:off x="276225" y="784770"/>
            <a:ext cx="7714539" cy="2308324"/>
          </a:xfrm>
          <a:prstGeom prst="rect">
            <a:avLst/>
          </a:prstGeom>
          <a:noFill/>
        </p:spPr>
        <p:txBody>
          <a:bodyPr wrap="square" rtlCol="0">
            <a:spAutoFit/>
          </a:bodyPr>
          <a:lstStyle/>
          <a:p>
            <a:r>
              <a:rPr lang="en-US" dirty="0">
                <a:solidFill>
                  <a:schemeClr val="accent6"/>
                </a:solidFill>
                <a:latin typeface="Helvetica" pitchFamily="2" charset="0"/>
              </a:rPr>
              <a:t>FESHM Chapter 2110, </a:t>
            </a:r>
            <a:r>
              <a:rPr lang="en-US" b="1" i="1" dirty="0">
                <a:solidFill>
                  <a:schemeClr val="accent6"/>
                </a:solidFill>
                <a:latin typeface="Helvetica" pitchFamily="2" charset="0"/>
              </a:rPr>
              <a:t>Ensuring Equivalent Safety Performance when Using International Codes and Standards</a:t>
            </a:r>
            <a:r>
              <a:rPr lang="en-US" dirty="0">
                <a:solidFill>
                  <a:schemeClr val="accent6"/>
                </a:solidFill>
                <a:latin typeface="Helvetica" pitchFamily="2" charset="0"/>
              </a:rPr>
              <a:t>, was developed to define the process used to establish equivalent safety performance between U.S. and International engineering design codes and standards.</a:t>
            </a:r>
            <a:endParaRPr lang="en-US" sz="2800" dirty="0">
              <a:solidFill>
                <a:schemeClr val="accent6"/>
              </a:solidFill>
              <a:latin typeface="Helvetica" pitchFamily="2" charset="0"/>
            </a:endParaRPr>
          </a:p>
        </p:txBody>
      </p:sp>
      <p:sp>
        <p:nvSpPr>
          <p:cNvPr id="11" name="Arrow: Right 10">
            <a:extLst>
              <a:ext uri="{FF2B5EF4-FFF2-40B4-BE49-F238E27FC236}">
                <a16:creationId xmlns:a16="http://schemas.microsoft.com/office/drawing/2014/main" id="{4E4C75BD-C83E-6F18-D589-AA2E47B1E2FD}"/>
              </a:ext>
            </a:extLst>
          </p:cNvPr>
          <p:cNvSpPr/>
          <p:nvPr/>
        </p:nvSpPr>
        <p:spPr>
          <a:xfrm>
            <a:off x="8052179" y="5151628"/>
            <a:ext cx="516068" cy="603504"/>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3FDE0F-F0E7-0D6D-9BDD-FF68364D4C2E}"/>
              </a:ext>
            </a:extLst>
          </p:cNvPr>
          <p:cNvSpPr txBox="1"/>
          <p:nvPr/>
        </p:nvSpPr>
        <p:spPr>
          <a:xfrm>
            <a:off x="422395" y="3234556"/>
            <a:ext cx="7714539" cy="3016210"/>
          </a:xfrm>
          <a:prstGeom prst="rect">
            <a:avLst/>
          </a:prstGeom>
          <a:noFill/>
        </p:spPr>
        <p:txBody>
          <a:bodyPr wrap="square" rtlCol="0">
            <a:spAutoFit/>
          </a:bodyPr>
          <a:lstStyle/>
          <a:p>
            <a:pPr marL="457200" indent="-457200">
              <a:buAutoNum type="arabicPeriod"/>
            </a:pPr>
            <a:r>
              <a:rPr lang="en-US" sz="2000" dirty="0">
                <a:solidFill>
                  <a:schemeClr val="accent6"/>
                </a:solidFill>
                <a:latin typeface="Helvetica" pitchFamily="2" charset="0"/>
              </a:rPr>
              <a:t>Creation and review of a White paper done by a group of qualified persons. This white paper includes the formal engineering analysis that captures the comparisons of the U.S. Codes and Standards vs. an international standard and the conclusion of safety performance equivalency or not.</a:t>
            </a:r>
          </a:p>
          <a:p>
            <a:pPr marL="457200" indent="-457200">
              <a:buAutoNum type="arabicPeriod"/>
            </a:pPr>
            <a:endParaRPr lang="en-US" sz="1000" dirty="0">
              <a:solidFill>
                <a:schemeClr val="accent6"/>
              </a:solidFill>
              <a:latin typeface="Helvetica" pitchFamily="2" charset="0"/>
            </a:endParaRPr>
          </a:p>
          <a:p>
            <a:pPr marL="457200" indent="-457200">
              <a:buAutoNum type="arabicPeriod"/>
            </a:pPr>
            <a:r>
              <a:rPr lang="en-US" sz="2000" dirty="0">
                <a:solidFill>
                  <a:schemeClr val="accent6"/>
                </a:solidFill>
                <a:latin typeface="Helvetica" pitchFamily="2" charset="0"/>
              </a:rPr>
              <a:t>Submission of the White paper to the Chief Safety Officer (CSO) for approval and subsequent submittal to DOE Fermi Site Office (FSO) for concurrence.</a:t>
            </a:r>
          </a:p>
          <a:p>
            <a:pPr marL="457200" indent="-457200">
              <a:buAutoNum type="arabicPeriod"/>
            </a:pPr>
            <a:endParaRPr lang="en-US" sz="2000" dirty="0">
              <a:solidFill>
                <a:schemeClr val="accent6"/>
              </a:solidFill>
              <a:latin typeface="Helvetica" pitchFamily="2" charset="0"/>
            </a:endParaRPr>
          </a:p>
        </p:txBody>
      </p:sp>
    </p:spTree>
    <p:extLst>
      <p:ext uri="{BB962C8B-B14F-4D97-AF65-F5344CB8AC3E}">
        <p14:creationId xmlns:p14="http://schemas.microsoft.com/office/powerpoint/2010/main" val="40744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FESHM Chapter 2110</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pic>
        <p:nvPicPr>
          <p:cNvPr id="4" name="Picture 3">
            <a:extLst>
              <a:ext uri="{FF2B5EF4-FFF2-40B4-BE49-F238E27FC236}">
                <a16:creationId xmlns:a16="http://schemas.microsoft.com/office/drawing/2014/main" id="{D64BDABA-38AE-3B7E-EA26-35953E1C1BAE}"/>
              </a:ext>
            </a:extLst>
          </p:cNvPr>
          <p:cNvPicPr>
            <a:picLocks noChangeAspect="1"/>
          </p:cNvPicPr>
          <p:nvPr/>
        </p:nvPicPr>
        <p:blipFill>
          <a:blip r:embed="rId3"/>
          <a:stretch>
            <a:fillRect/>
          </a:stretch>
        </p:blipFill>
        <p:spPr>
          <a:xfrm>
            <a:off x="5779379" y="196246"/>
            <a:ext cx="4527503" cy="5965068"/>
          </a:xfrm>
          <a:prstGeom prst="rect">
            <a:avLst/>
          </a:prstGeom>
        </p:spPr>
      </p:pic>
      <p:sp>
        <p:nvSpPr>
          <p:cNvPr id="6" name="TextBox 5">
            <a:extLst>
              <a:ext uri="{FF2B5EF4-FFF2-40B4-BE49-F238E27FC236}">
                <a16:creationId xmlns:a16="http://schemas.microsoft.com/office/drawing/2014/main" id="{144F8B53-5278-9B00-241C-4C07530D139B}"/>
              </a:ext>
            </a:extLst>
          </p:cNvPr>
          <p:cNvSpPr txBox="1"/>
          <p:nvPr/>
        </p:nvSpPr>
        <p:spPr>
          <a:xfrm>
            <a:off x="276225" y="784769"/>
            <a:ext cx="5406118" cy="4524315"/>
          </a:xfrm>
          <a:prstGeom prst="rect">
            <a:avLst/>
          </a:prstGeom>
          <a:noFill/>
        </p:spPr>
        <p:txBody>
          <a:bodyPr wrap="square" rtlCol="0">
            <a:spAutoFit/>
          </a:bodyPr>
          <a:lstStyle/>
          <a:p>
            <a:r>
              <a:rPr lang="en-US" dirty="0">
                <a:solidFill>
                  <a:schemeClr val="accent6"/>
                </a:solidFill>
                <a:latin typeface="Helvetica" pitchFamily="2" charset="0"/>
              </a:rPr>
              <a:t>If safety performance equivalency between the codes is established and recommendations of the White Paper are approved by the CSO and the FSO concurs that the Laboratory followed their due process, an existing FESHM chapter can be amended/modified per established procedure to list international standards as appropriate standards for certain equipment.</a:t>
            </a:r>
          </a:p>
          <a:p>
            <a:endParaRPr lang="en-US" dirty="0">
              <a:solidFill>
                <a:schemeClr val="accent6"/>
              </a:solidFill>
              <a:latin typeface="Helvetica" pitchFamily="2" charset="0"/>
            </a:endParaRPr>
          </a:p>
        </p:txBody>
      </p:sp>
    </p:spTree>
    <p:extLst>
      <p:ext uri="{BB962C8B-B14F-4D97-AF65-F5344CB8AC3E}">
        <p14:creationId xmlns:p14="http://schemas.microsoft.com/office/powerpoint/2010/main" val="34178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6</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FESHM Chapter 2110</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428625" y="5166744"/>
            <a:ext cx="11582400" cy="1200329"/>
          </a:xfrm>
          <a:prstGeom prst="rect">
            <a:avLst/>
          </a:prstGeom>
          <a:noFill/>
        </p:spPr>
        <p:txBody>
          <a:bodyPr wrap="square" rtlCol="0">
            <a:spAutoFit/>
          </a:bodyPr>
          <a:lstStyle/>
          <a:p>
            <a:r>
              <a:rPr lang="en-US" dirty="0">
                <a:solidFill>
                  <a:schemeClr val="accent6"/>
                </a:solidFill>
                <a:latin typeface="Helvetica" pitchFamily="2" charset="0"/>
              </a:rPr>
              <a:t>Fermilab is allowed to have a local AHJ to assess structural and electrical equipment.</a:t>
            </a:r>
          </a:p>
          <a:p>
            <a:endParaRPr lang="en-US" dirty="0">
              <a:solidFill>
                <a:schemeClr val="accent6"/>
              </a:solidFill>
              <a:latin typeface="Helvetica" pitchFamily="2" charset="0"/>
            </a:endParaRPr>
          </a:p>
        </p:txBody>
      </p:sp>
      <p:graphicFrame>
        <p:nvGraphicFramePr>
          <p:cNvPr id="4" name="Table 3">
            <a:extLst>
              <a:ext uri="{FF2B5EF4-FFF2-40B4-BE49-F238E27FC236}">
                <a16:creationId xmlns:a16="http://schemas.microsoft.com/office/drawing/2014/main" id="{9F006428-6F0A-8861-0B2F-7E18D59747B3}"/>
              </a:ext>
            </a:extLst>
          </p:cNvPr>
          <p:cNvGraphicFramePr>
            <a:graphicFrameLocks noGrp="1"/>
          </p:cNvGraphicFramePr>
          <p:nvPr>
            <p:extLst>
              <p:ext uri="{D42A27DB-BD31-4B8C-83A1-F6EECF244321}">
                <p14:modId xmlns:p14="http://schemas.microsoft.com/office/powerpoint/2010/main" val="4032931005"/>
              </p:ext>
            </p:extLst>
          </p:nvPr>
        </p:nvGraphicFramePr>
        <p:xfrm>
          <a:off x="745705" y="2506830"/>
          <a:ext cx="10383212" cy="2206420"/>
        </p:xfrm>
        <a:graphic>
          <a:graphicData uri="http://schemas.openxmlformats.org/drawingml/2006/table">
            <a:tbl>
              <a:tblPr firstRow="1" firstCol="1" bandRow="1">
                <a:tableStyleId>{073A0DAA-6AF3-43AB-8588-CEC1D06C72B9}</a:tableStyleId>
              </a:tblPr>
              <a:tblGrid>
                <a:gridCol w="2595803">
                  <a:extLst>
                    <a:ext uri="{9D8B030D-6E8A-4147-A177-3AD203B41FA5}">
                      <a16:colId xmlns:a16="http://schemas.microsoft.com/office/drawing/2014/main" val="1201680756"/>
                    </a:ext>
                  </a:extLst>
                </a:gridCol>
                <a:gridCol w="2595803">
                  <a:extLst>
                    <a:ext uri="{9D8B030D-6E8A-4147-A177-3AD203B41FA5}">
                      <a16:colId xmlns:a16="http://schemas.microsoft.com/office/drawing/2014/main" val="3735364886"/>
                    </a:ext>
                  </a:extLst>
                </a:gridCol>
                <a:gridCol w="2595803">
                  <a:extLst>
                    <a:ext uri="{9D8B030D-6E8A-4147-A177-3AD203B41FA5}">
                      <a16:colId xmlns:a16="http://schemas.microsoft.com/office/drawing/2014/main" val="2221413269"/>
                    </a:ext>
                  </a:extLst>
                </a:gridCol>
                <a:gridCol w="2595803">
                  <a:extLst>
                    <a:ext uri="{9D8B030D-6E8A-4147-A177-3AD203B41FA5}">
                      <a16:colId xmlns:a16="http://schemas.microsoft.com/office/drawing/2014/main" val="2184790965"/>
                    </a:ext>
                  </a:extLst>
                </a:gridCol>
              </a:tblGrid>
              <a:tr h="761732">
                <a:tc>
                  <a:txBody>
                    <a:bodyPr/>
                    <a:lstStyle/>
                    <a:p>
                      <a:pPr marL="0" marR="0" algn="ctr">
                        <a:lnSpc>
                          <a:spcPct val="125000"/>
                        </a:lnSpc>
                        <a:spcBef>
                          <a:spcPts val="0"/>
                        </a:spcBef>
                        <a:spcAft>
                          <a:spcPts val="1200"/>
                        </a:spcAft>
                      </a:pPr>
                      <a:r>
                        <a:rPr lang="en-US" sz="1400" dirty="0">
                          <a:effectLst/>
                        </a:rPr>
                        <a:t>Study</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Component Type</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National Consensus Code</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a:effectLst/>
                        </a:rPr>
                        <a:t>International Code</a:t>
                      </a:r>
                      <a:endParaRPr lang="en-US" sz="14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1398854023"/>
                  </a:ext>
                </a:extLst>
              </a:tr>
              <a:tr h="361172">
                <a:tc>
                  <a:txBody>
                    <a:bodyPr/>
                    <a:lstStyle/>
                    <a:p>
                      <a:pPr marL="0" marR="0" algn="ctr">
                        <a:lnSpc>
                          <a:spcPct val="125000"/>
                        </a:lnSpc>
                        <a:spcBef>
                          <a:spcPts val="0"/>
                        </a:spcBef>
                        <a:spcAft>
                          <a:spcPts val="1200"/>
                        </a:spcAft>
                      </a:pPr>
                      <a:r>
                        <a:rPr lang="en-US" sz="1400" dirty="0">
                          <a:effectLst/>
                        </a:rPr>
                        <a:t>1</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Vacuum Vessels</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ASME BPVC</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a:effectLst/>
                        </a:rPr>
                        <a:t>EN13445</a:t>
                      </a:r>
                      <a:endParaRPr lang="en-US" sz="140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112448926"/>
                  </a:ext>
                </a:extLst>
              </a:tr>
              <a:tr h="361172">
                <a:tc>
                  <a:txBody>
                    <a:bodyPr/>
                    <a:lstStyle/>
                    <a:p>
                      <a:pPr marL="0" marR="0" algn="ctr">
                        <a:lnSpc>
                          <a:spcPct val="125000"/>
                        </a:lnSpc>
                        <a:spcBef>
                          <a:spcPts val="0"/>
                        </a:spcBef>
                        <a:spcAft>
                          <a:spcPts val="1200"/>
                        </a:spcAft>
                      </a:pPr>
                      <a:r>
                        <a:rPr lang="en-US" sz="1400" dirty="0">
                          <a:effectLst/>
                          <a:latin typeface="Helvetica" panose="020B0604020202020204" pitchFamily="34" charset="0"/>
                          <a:ea typeface="MS Mincho" panose="02020609040205080304" pitchFamily="49" charset="-128"/>
                        </a:rPr>
                        <a:t>2</a:t>
                      </a:r>
                    </a:p>
                  </a:txBody>
                  <a:tcPr marL="68580" marR="68580" marT="0" marB="0" anchor="ctr"/>
                </a:tc>
                <a:tc>
                  <a:txBody>
                    <a:bodyPr/>
                    <a:lstStyle/>
                    <a:p>
                      <a:pPr marL="0" marR="0" algn="ctr">
                        <a:lnSpc>
                          <a:spcPct val="125000"/>
                        </a:lnSpc>
                        <a:spcBef>
                          <a:spcPts val="0"/>
                        </a:spcBef>
                        <a:spcAft>
                          <a:spcPts val="1200"/>
                        </a:spcAft>
                      </a:pPr>
                      <a:r>
                        <a:rPr lang="en-US" sz="1600" dirty="0">
                          <a:effectLst/>
                        </a:rPr>
                        <a:t>Pressure Vessels</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ASME BPVC VIII</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EN13445</a:t>
                      </a:r>
                      <a:endParaRPr lang="en-US" sz="1400" dirty="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724414443"/>
                  </a:ext>
                </a:extLst>
              </a:tr>
              <a:tr h="361172">
                <a:tc>
                  <a:txBody>
                    <a:bodyPr/>
                    <a:lstStyle/>
                    <a:p>
                      <a:pPr marL="0" marR="0" algn="ctr">
                        <a:lnSpc>
                          <a:spcPct val="125000"/>
                        </a:lnSpc>
                        <a:spcBef>
                          <a:spcPts val="0"/>
                        </a:spcBef>
                        <a:spcAft>
                          <a:spcPts val="1200"/>
                        </a:spcAft>
                      </a:pPr>
                      <a:r>
                        <a:rPr lang="en-US" sz="1400" dirty="0">
                          <a:effectLst/>
                          <a:latin typeface="Helvetica" panose="020B0604020202020204" pitchFamily="34" charset="0"/>
                          <a:ea typeface="MS Mincho" panose="02020609040205080304" pitchFamily="49" charset="-128"/>
                        </a:rPr>
                        <a:t>3</a:t>
                      </a:r>
                    </a:p>
                  </a:txBody>
                  <a:tcPr marL="68580" marR="68580" marT="0" marB="0" anchor="ctr"/>
                </a:tc>
                <a:tc>
                  <a:txBody>
                    <a:bodyPr/>
                    <a:lstStyle/>
                    <a:p>
                      <a:pPr marL="0" marR="0" algn="ctr">
                        <a:lnSpc>
                          <a:spcPct val="125000"/>
                        </a:lnSpc>
                        <a:spcBef>
                          <a:spcPts val="0"/>
                        </a:spcBef>
                        <a:spcAft>
                          <a:spcPts val="1200"/>
                        </a:spcAft>
                      </a:pPr>
                      <a:r>
                        <a:rPr lang="en-US" sz="1600" dirty="0">
                          <a:effectLst/>
                        </a:rPr>
                        <a:t>Process Piping</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ASME B31.3</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EN13480</a:t>
                      </a:r>
                      <a:endParaRPr lang="en-US" sz="1400" dirty="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3687468860"/>
                  </a:ext>
                </a:extLst>
              </a:tr>
              <a:tr h="361172">
                <a:tc>
                  <a:txBody>
                    <a:bodyPr/>
                    <a:lstStyle/>
                    <a:p>
                      <a:pPr marL="0" marR="0" algn="ctr">
                        <a:lnSpc>
                          <a:spcPct val="125000"/>
                        </a:lnSpc>
                        <a:spcBef>
                          <a:spcPts val="0"/>
                        </a:spcBef>
                        <a:spcAft>
                          <a:spcPts val="1200"/>
                        </a:spcAft>
                      </a:pPr>
                      <a:r>
                        <a:rPr lang="en-US" sz="1400" dirty="0">
                          <a:effectLst/>
                        </a:rPr>
                        <a:t>4</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Pressure Relief Devices</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ASME BPVC VIII</a:t>
                      </a:r>
                      <a:endParaRPr lang="en-US" sz="1400" dirty="0">
                        <a:effectLst/>
                        <a:latin typeface="Helvetica" panose="020B0604020202020204" pitchFamily="34" charset="0"/>
                        <a:ea typeface="MS Mincho" panose="02020609040205080304" pitchFamily="49" charset="-128"/>
                      </a:endParaRPr>
                    </a:p>
                  </a:txBody>
                  <a:tcPr marL="68580" marR="68580" marT="0" marB="0" anchor="ctr"/>
                </a:tc>
                <a:tc>
                  <a:txBody>
                    <a:bodyPr/>
                    <a:lstStyle/>
                    <a:p>
                      <a:pPr marL="0" marR="0" algn="ctr">
                        <a:lnSpc>
                          <a:spcPct val="125000"/>
                        </a:lnSpc>
                        <a:spcBef>
                          <a:spcPts val="0"/>
                        </a:spcBef>
                        <a:spcAft>
                          <a:spcPts val="1200"/>
                        </a:spcAft>
                      </a:pPr>
                      <a:r>
                        <a:rPr lang="en-US" sz="1600" dirty="0">
                          <a:effectLst/>
                        </a:rPr>
                        <a:t>EN4126</a:t>
                      </a:r>
                      <a:endParaRPr lang="en-US" sz="1400" dirty="0">
                        <a:effectLst/>
                        <a:latin typeface="Helvetica" panose="020B0604020202020204" pitchFamily="34" charset="0"/>
                        <a:ea typeface="MS Mincho" panose="02020609040205080304" pitchFamily="49" charset="-128"/>
                      </a:endParaRPr>
                    </a:p>
                  </a:txBody>
                  <a:tcPr marL="68580" marR="68580" marT="0" marB="0" anchor="ctr"/>
                </a:tc>
                <a:extLst>
                  <a:ext uri="{0D108BD9-81ED-4DB2-BD59-A6C34878D82A}">
                    <a16:rowId xmlns:a16="http://schemas.microsoft.com/office/drawing/2014/main" val="2561200529"/>
                  </a:ext>
                </a:extLst>
              </a:tr>
            </a:tbl>
          </a:graphicData>
        </a:graphic>
      </p:graphicFrame>
      <p:sp>
        <p:nvSpPr>
          <p:cNvPr id="5" name="TextBox 4">
            <a:extLst>
              <a:ext uri="{FF2B5EF4-FFF2-40B4-BE49-F238E27FC236}">
                <a16:creationId xmlns:a16="http://schemas.microsoft.com/office/drawing/2014/main" id="{32DEF37B-6E68-78AD-7EBB-0C45BD802CF4}"/>
              </a:ext>
            </a:extLst>
          </p:cNvPr>
          <p:cNvSpPr txBox="1"/>
          <p:nvPr/>
        </p:nvSpPr>
        <p:spPr>
          <a:xfrm>
            <a:off x="428625" y="937170"/>
            <a:ext cx="11582400" cy="1569660"/>
          </a:xfrm>
          <a:prstGeom prst="rect">
            <a:avLst/>
          </a:prstGeom>
          <a:noFill/>
        </p:spPr>
        <p:txBody>
          <a:bodyPr wrap="square" rtlCol="0">
            <a:spAutoFit/>
          </a:bodyPr>
          <a:lstStyle/>
          <a:p>
            <a:r>
              <a:rPr lang="en-US" dirty="0">
                <a:solidFill>
                  <a:schemeClr val="accent6"/>
                </a:solidFill>
                <a:latin typeface="Helvetica" pitchFamily="2" charset="0"/>
              </a:rPr>
              <a:t>The following equivalency studies have been approved by Fermilab. Study 1 is approved by DOE but DOE directive was to follow ASME compliance for studies 2, 3 &amp; 4. A variance request has been asked by Fermilab and is still pending.</a:t>
            </a:r>
          </a:p>
          <a:p>
            <a:endParaRPr lang="en-US" dirty="0">
              <a:solidFill>
                <a:schemeClr val="accent6"/>
              </a:solidFill>
              <a:latin typeface="Helvetica" pitchFamily="2" charset="0"/>
            </a:endParaRPr>
          </a:p>
        </p:txBody>
      </p:sp>
    </p:spTree>
    <p:extLst>
      <p:ext uri="{BB962C8B-B14F-4D97-AF65-F5344CB8AC3E}">
        <p14:creationId xmlns:p14="http://schemas.microsoft.com/office/powerpoint/2010/main" val="21813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7</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Integrated Environment, Safety &amp; Health Management Plan</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11582400" cy="2677656"/>
          </a:xfrm>
          <a:prstGeom prst="rect">
            <a:avLst/>
          </a:prstGeom>
          <a:noFill/>
        </p:spPr>
        <p:txBody>
          <a:bodyPr wrap="square" rtlCol="0">
            <a:spAutoFit/>
          </a:bodyPr>
          <a:lstStyle/>
          <a:p>
            <a:r>
              <a:rPr lang="en-US" dirty="0">
                <a:solidFill>
                  <a:schemeClr val="accent6"/>
                </a:solidFill>
                <a:latin typeface="Helvetica" pitchFamily="2" charset="0"/>
              </a:rPr>
              <a:t>This plan establishes the framework and expectations for the ES&amp;H program for the PIP-II Project. This plan and its requirements apply to all work carried out by Project staff. It states that “Structures and equipment built for the PIP-II project are required to meet applicable national consensus codes, standards or code equivalencies as defined in the Functional Requirements Specifications (FRS) for the deliverable. The FRS flow down includes Technical Requirements Specifications which identify the key codes, standards and best practices to be followed during the design process.”</a:t>
            </a:r>
          </a:p>
        </p:txBody>
      </p:sp>
    </p:spTree>
    <p:extLst>
      <p:ext uri="{BB962C8B-B14F-4D97-AF65-F5344CB8AC3E}">
        <p14:creationId xmlns:p14="http://schemas.microsoft.com/office/powerpoint/2010/main" val="240711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8</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Cryomodule Design Handbook</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4" name="TextBox 3">
            <a:extLst>
              <a:ext uri="{FF2B5EF4-FFF2-40B4-BE49-F238E27FC236}">
                <a16:creationId xmlns:a16="http://schemas.microsoft.com/office/drawing/2014/main" id="{C24D72BA-6B57-073F-ED72-42237B22A799}"/>
              </a:ext>
            </a:extLst>
          </p:cNvPr>
          <p:cNvSpPr txBox="1"/>
          <p:nvPr/>
        </p:nvSpPr>
        <p:spPr>
          <a:xfrm>
            <a:off x="274320" y="970920"/>
            <a:ext cx="11582400" cy="1938992"/>
          </a:xfrm>
          <a:prstGeom prst="rect">
            <a:avLst/>
          </a:prstGeom>
          <a:noFill/>
        </p:spPr>
        <p:txBody>
          <a:bodyPr wrap="square" rtlCol="0">
            <a:spAutoFit/>
          </a:bodyPr>
          <a:lstStyle/>
          <a:p>
            <a:r>
              <a:rPr lang="en-US" dirty="0">
                <a:solidFill>
                  <a:schemeClr val="accent6"/>
                </a:solidFill>
                <a:latin typeface="Helvetica" pitchFamily="2" charset="0"/>
              </a:rPr>
              <a:t>Part of this work has been directly included in the Technical Requirements Specifications (TRS), in order to define:</a:t>
            </a:r>
          </a:p>
          <a:p>
            <a:pPr marL="800100" lvl="1" indent="-342900">
              <a:buFont typeface="Arial" panose="020B0604020202020204" pitchFamily="34" charset="0"/>
              <a:buChar char="•"/>
            </a:pPr>
            <a:r>
              <a:rPr lang="en-US" dirty="0">
                <a:solidFill>
                  <a:schemeClr val="accent6"/>
                </a:solidFill>
                <a:latin typeface="Helvetica" pitchFamily="2" charset="0"/>
              </a:rPr>
              <a:t>Leak test requirements</a:t>
            </a:r>
          </a:p>
          <a:p>
            <a:pPr marL="800100" lvl="1" indent="-342900">
              <a:buFont typeface="Arial" panose="020B0604020202020204" pitchFamily="34" charset="0"/>
              <a:buChar char="•"/>
            </a:pPr>
            <a:r>
              <a:rPr lang="en-US" dirty="0">
                <a:solidFill>
                  <a:schemeClr val="accent6"/>
                </a:solidFill>
                <a:latin typeface="Helvetica" pitchFamily="2" charset="0"/>
              </a:rPr>
              <a:t>A list of Allowed and Forbidden materials for the beam line and </a:t>
            </a:r>
            <a:r>
              <a:rPr lang="en-US" dirty="0" err="1">
                <a:solidFill>
                  <a:schemeClr val="accent6"/>
                </a:solidFill>
                <a:latin typeface="Helvetica" pitchFamily="2" charset="0"/>
              </a:rPr>
              <a:t>coldmass</a:t>
            </a:r>
            <a:r>
              <a:rPr lang="en-US" dirty="0">
                <a:solidFill>
                  <a:schemeClr val="accent6"/>
                </a:solidFill>
                <a:latin typeface="Helvetica" pitchFamily="2" charset="0"/>
              </a:rPr>
              <a:t> due to cleanliness, magnetic field requirements and radiation damage</a:t>
            </a:r>
          </a:p>
        </p:txBody>
      </p:sp>
      <p:sp>
        <p:nvSpPr>
          <p:cNvPr id="5" name="TextBox 4">
            <a:extLst>
              <a:ext uri="{FF2B5EF4-FFF2-40B4-BE49-F238E27FC236}">
                <a16:creationId xmlns:a16="http://schemas.microsoft.com/office/drawing/2014/main" id="{737C2E3F-9A77-DAEA-A4B6-80EE8167C47D}"/>
              </a:ext>
            </a:extLst>
          </p:cNvPr>
          <p:cNvSpPr txBox="1"/>
          <p:nvPr/>
        </p:nvSpPr>
        <p:spPr>
          <a:xfrm>
            <a:off x="282575" y="2717273"/>
            <a:ext cx="11582400" cy="3046988"/>
          </a:xfrm>
          <a:prstGeom prst="rect">
            <a:avLst/>
          </a:prstGeom>
          <a:noFill/>
        </p:spPr>
        <p:txBody>
          <a:bodyPr wrap="square" rtlCol="0">
            <a:spAutoFit/>
          </a:bodyPr>
          <a:lstStyle/>
          <a:p>
            <a:pPr marL="800100" lvl="1" indent="-342900">
              <a:buFont typeface="Arial" panose="020B0604020202020204" pitchFamily="34" charset="0"/>
              <a:buChar char="•"/>
            </a:pPr>
            <a:endParaRPr lang="en-US" dirty="0">
              <a:solidFill>
                <a:schemeClr val="accent6"/>
              </a:solidFill>
              <a:latin typeface="Helvetica" pitchFamily="2" charset="0"/>
            </a:endParaRPr>
          </a:p>
          <a:p>
            <a:r>
              <a:rPr lang="en-US" dirty="0">
                <a:solidFill>
                  <a:schemeClr val="accent6"/>
                </a:solidFill>
                <a:latin typeface="Helvetica" pitchFamily="2" charset="0"/>
              </a:rPr>
              <a:t>The others have been shared with all Partners in order to get similar quality at Fermilab and to the PIP-II Partners.</a:t>
            </a:r>
          </a:p>
          <a:p>
            <a:pPr marL="800100" lvl="1" indent="-342900">
              <a:buFont typeface="Arial" panose="020B0604020202020204" pitchFamily="34" charset="0"/>
              <a:buChar char="•"/>
            </a:pPr>
            <a:r>
              <a:rPr lang="en-US" dirty="0">
                <a:solidFill>
                  <a:schemeClr val="accent6"/>
                </a:solidFill>
                <a:latin typeface="Helvetica" pitchFamily="2" charset="0"/>
              </a:rPr>
              <a:t>Design of bellows with two plies</a:t>
            </a:r>
          </a:p>
          <a:p>
            <a:pPr marL="800100" lvl="1" indent="-342900">
              <a:buFont typeface="Arial" panose="020B0604020202020204" pitchFamily="34" charset="0"/>
              <a:buChar char="•"/>
            </a:pPr>
            <a:r>
              <a:rPr lang="en-US" dirty="0">
                <a:solidFill>
                  <a:schemeClr val="accent6"/>
                </a:solidFill>
                <a:latin typeface="Helvetica" pitchFamily="2" charset="0"/>
              </a:rPr>
              <a:t>Good practice to connect thermal straps</a:t>
            </a:r>
          </a:p>
          <a:p>
            <a:pPr marL="800100" lvl="1" indent="-342900">
              <a:buFont typeface="Arial" panose="020B0604020202020204" pitchFamily="34" charset="0"/>
              <a:buChar char="•"/>
            </a:pPr>
            <a:r>
              <a:rPr lang="en-US" dirty="0">
                <a:solidFill>
                  <a:schemeClr val="accent6"/>
                </a:solidFill>
                <a:latin typeface="Helvetica" pitchFamily="2" charset="0"/>
              </a:rPr>
              <a:t>Good practice to design and set up MLI</a:t>
            </a:r>
          </a:p>
          <a:p>
            <a:pPr marL="800100" lvl="1" indent="-342900">
              <a:buFont typeface="Arial" panose="020B0604020202020204" pitchFamily="34" charset="0"/>
              <a:buChar char="•"/>
            </a:pPr>
            <a:r>
              <a:rPr lang="en-US" dirty="0">
                <a:solidFill>
                  <a:schemeClr val="accent6"/>
                </a:solidFill>
                <a:latin typeface="Helvetica" pitchFamily="2" charset="0"/>
              </a:rPr>
              <a:t>Specifications for Bi-metallic parts</a:t>
            </a:r>
          </a:p>
          <a:p>
            <a:pPr marL="800100" lvl="1" indent="-342900">
              <a:buFont typeface="Arial" panose="020B0604020202020204" pitchFamily="34" charset="0"/>
              <a:buChar char="•"/>
            </a:pPr>
            <a:r>
              <a:rPr lang="en-US" dirty="0">
                <a:solidFill>
                  <a:schemeClr val="accent6"/>
                </a:solidFill>
                <a:latin typeface="Helvetica" pitchFamily="2" charset="0"/>
              </a:rPr>
              <a:t>QC to be done during manufacturing, before and after CM assembly.</a:t>
            </a:r>
          </a:p>
        </p:txBody>
      </p:sp>
    </p:spTree>
    <p:extLst>
      <p:ext uri="{BB962C8B-B14F-4D97-AF65-F5344CB8AC3E}">
        <p14:creationId xmlns:p14="http://schemas.microsoft.com/office/powerpoint/2010/main" val="4274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9</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dirty="0"/>
              <a:t>PIP-II Cryomodule Design Handbook</a:t>
            </a:r>
          </a:p>
        </p:txBody>
      </p:sp>
      <p:sp>
        <p:nvSpPr>
          <p:cNvPr id="2" name="Date Placeholder 1">
            <a:extLst>
              <a:ext uri="{FF2B5EF4-FFF2-40B4-BE49-F238E27FC236}">
                <a16:creationId xmlns:a16="http://schemas.microsoft.com/office/drawing/2014/main" id="{1B1EC4D2-5905-FD16-9F4C-16F0C871D21E}"/>
              </a:ext>
            </a:extLst>
          </p:cNvPr>
          <p:cNvSpPr>
            <a:spLocks noGrp="1"/>
          </p:cNvSpPr>
          <p:nvPr>
            <p:ph type="dt" sz="half" idx="10"/>
          </p:nvPr>
        </p:nvSpPr>
        <p:spPr>
          <a:xfrm>
            <a:off x="982436" y="6547277"/>
            <a:ext cx="9263164" cy="241300"/>
          </a:xfrm>
        </p:spPr>
        <p:txBody>
          <a:bodyPr/>
          <a:lstStyle/>
          <a:p>
            <a:pPr algn="ctr">
              <a:defRPr/>
            </a:pPr>
            <a:r>
              <a:rPr lang="en-US"/>
              <a:t>Vincent Roger | TTC 2023 - Design of PIP-II Cryomodules: Approach adopted for code equivalency</a:t>
            </a:r>
            <a:endParaRPr lang="en-US" dirty="0"/>
          </a:p>
        </p:txBody>
      </p:sp>
      <p:sp>
        <p:nvSpPr>
          <p:cNvPr id="3" name="TextBox 2">
            <a:extLst>
              <a:ext uri="{FF2B5EF4-FFF2-40B4-BE49-F238E27FC236}">
                <a16:creationId xmlns:a16="http://schemas.microsoft.com/office/drawing/2014/main" id="{85A3B05B-906B-5B08-6DB9-51899BB41D6E}"/>
              </a:ext>
            </a:extLst>
          </p:cNvPr>
          <p:cNvSpPr txBox="1"/>
          <p:nvPr/>
        </p:nvSpPr>
        <p:spPr>
          <a:xfrm>
            <a:off x="276225" y="784770"/>
            <a:ext cx="11582400" cy="2677656"/>
          </a:xfrm>
          <a:prstGeom prst="rect">
            <a:avLst/>
          </a:prstGeom>
          <a:noFill/>
        </p:spPr>
        <p:txBody>
          <a:bodyPr wrap="square" rtlCol="0">
            <a:spAutoFit/>
          </a:bodyPr>
          <a:lstStyle/>
          <a:p>
            <a:r>
              <a:rPr lang="en-US" dirty="0">
                <a:solidFill>
                  <a:schemeClr val="accent6"/>
                </a:solidFill>
                <a:latin typeface="Helvetica" pitchFamily="2" charset="0"/>
              </a:rPr>
              <a:t>This work was also used in order to design cryomodules in a way that it will ease the procurement and assembly in USA, Europe and India.</a:t>
            </a:r>
          </a:p>
          <a:p>
            <a:pPr marL="800100" lvl="1" indent="-342900">
              <a:buFont typeface="Arial" panose="020B0604020202020204" pitchFamily="34" charset="0"/>
              <a:buChar char="•"/>
            </a:pPr>
            <a:r>
              <a:rPr lang="en-US" dirty="0">
                <a:solidFill>
                  <a:schemeClr val="accent6"/>
                </a:solidFill>
                <a:latin typeface="Helvetica" pitchFamily="2" charset="0"/>
              </a:rPr>
              <a:t>Use of metric units on drawings</a:t>
            </a:r>
          </a:p>
          <a:p>
            <a:pPr marL="800100" lvl="1" indent="-342900">
              <a:buFont typeface="Arial" panose="020B0604020202020204" pitchFamily="34" charset="0"/>
              <a:buChar char="•"/>
            </a:pPr>
            <a:r>
              <a:rPr lang="en-US" dirty="0">
                <a:solidFill>
                  <a:schemeClr val="accent6"/>
                </a:solidFill>
                <a:latin typeface="Helvetica" pitchFamily="2" charset="0"/>
              </a:rPr>
              <a:t>Use of metric hardware</a:t>
            </a:r>
          </a:p>
          <a:p>
            <a:pPr marL="800100" lvl="1" indent="-342900">
              <a:buFont typeface="Arial" panose="020B0604020202020204" pitchFamily="34" charset="0"/>
              <a:buChar char="•"/>
            </a:pPr>
            <a:r>
              <a:rPr lang="en-US" dirty="0">
                <a:solidFill>
                  <a:schemeClr val="accent6"/>
                </a:solidFill>
                <a:latin typeface="Helvetica" pitchFamily="2" charset="0"/>
              </a:rPr>
              <a:t>Use of metric sheets</a:t>
            </a:r>
          </a:p>
          <a:p>
            <a:pPr marL="800100" lvl="1" indent="-342900">
              <a:buFont typeface="Arial" panose="020B0604020202020204" pitchFamily="34" charset="0"/>
              <a:buChar char="•"/>
            </a:pPr>
            <a:r>
              <a:rPr lang="en-US" dirty="0">
                <a:solidFill>
                  <a:schemeClr val="accent6"/>
                </a:solidFill>
                <a:latin typeface="Helvetica" pitchFamily="2" charset="0"/>
              </a:rPr>
              <a:t>Use of pipe size that can be procured in ISO or Imperial</a:t>
            </a:r>
          </a:p>
          <a:p>
            <a:pPr marL="800100" lvl="1" indent="-342900">
              <a:buFont typeface="Arial" panose="020B0604020202020204" pitchFamily="34" charset="0"/>
              <a:buChar char="•"/>
            </a:pPr>
            <a:r>
              <a:rPr lang="en-US" dirty="0">
                <a:solidFill>
                  <a:schemeClr val="accent6"/>
                </a:solidFill>
                <a:latin typeface="Helvetica" pitchFamily="2" charset="0"/>
              </a:rPr>
              <a:t>Ban of socket fittings on all piping</a:t>
            </a:r>
          </a:p>
        </p:txBody>
      </p:sp>
    </p:spTree>
    <p:extLst>
      <p:ext uri="{BB962C8B-B14F-4D97-AF65-F5344CB8AC3E}">
        <p14:creationId xmlns:p14="http://schemas.microsoft.com/office/powerpoint/2010/main" val="3460718931"/>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1ffd1a0-94dc-43ab-a856-3f671abd15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13" ma:contentTypeDescription="Create a new document." ma:contentTypeScope="" ma:versionID="c1ff07be74fd97d54d8dcb36aab3bfb0">
  <xsd:schema xmlns:xsd="http://www.w3.org/2001/XMLSchema" xmlns:xs="http://www.w3.org/2001/XMLSchema" xmlns:p="http://schemas.microsoft.com/office/2006/metadata/properties" xmlns:ns3="4015de2c-2a62-45ba-8285-bdf4ae027a83" xmlns:ns4="41ffd1a0-94dc-43ab-a856-3f671abd15fd" targetNamespace="http://schemas.microsoft.com/office/2006/metadata/properties" ma:root="true" ma:fieldsID="5bcf72ab08ccac2c70baf4de4c8b726d" ns3:_="" ns4:_="">
    <xsd:import namespace="4015de2c-2a62-45ba-8285-bdf4ae027a83"/>
    <xsd:import namespace="41ffd1a0-94dc-43ab-a856-3f671abd15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F245F-DB62-428D-A566-B113377E9116}">
  <ds:schemaRefs>
    <ds:schemaRef ds:uri="http://purl.org/dc/elements/1.1/"/>
    <ds:schemaRef ds:uri="http://schemas.microsoft.com/office/2006/metadata/properties"/>
    <ds:schemaRef ds:uri="4015de2c-2a62-45ba-8285-bdf4ae027a8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1ffd1a0-94dc-43ab-a856-3f671abd15fd"/>
    <ds:schemaRef ds:uri="http://www.w3.org/XML/1998/namespace"/>
    <ds:schemaRef ds:uri="http://purl.org/dc/dcmitype/"/>
  </ds:schemaRefs>
</ds:datastoreItem>
</file>

<file path=customXml/itemProps2.xml><?xml version="1.0" encoding="utf-8"?>
<ds:datastoreItem xmlns:ds="http://schemas.openxmlformats.org/officeDocument/2006/customXml" ds:itemID="{4E211F5A-B077-451C-AC55-2096CBE566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15de2c-2a62-45ba-8285-bdf4ae027a83"/>
    <ds:schemaRef ds:uri="41ffd1a0-94dc-43ab-a856-3f671abd15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86924</TotalTime>
  <Words>1068</Words>
  <Application>Microsoft Office PowerPoint</Application>
  <PresentationFormat>Widescreen</PresentationFormat>
  <Paragraphs>112</Paragraphs>
  <Slides>14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Helvetica</vt:lpstr>
      <vt:lpstr>Telegraf UltraBold</vt:lpstr>
      <vt:lpstr>2_Fermilab_PPT_090915</vt:lpstr>
      <vt:lpstr>PowerPoint Presentation</vt:lpstr>
      <vt:lpstr>Introduction</vt:lpstr>
      <vt:lpstr>Code of Federal Regulations</vt:lpstr>
      <vt:lpstr>FESHM Chapter 2110</vt:lpstr>
      <vt:lpstr>FESHM Chapter 2110</vt:lpstr>
      <vt:lpstr>FESHM Chapter 2110</vt:lpstr>
      <vt:lpstr>PIP-II Integrated Environment, Safety &amp; Health Management Plan</vt:lpstr>
      <vt:lpstr>PIP-II Cryomodule Design Handbook</vt:lpstr>
      <vt:lpstr>PIP-II Cryomodule Design Handbook</vt:lpstr>
      <vt:lpstr>PIP-II Cryomodule Design Handbook</vt:lpstr>
      <vt:lpstr>PIP-II Cryomodule engineering notes</vt:lpstr>
      <vt:lpstr>PIP-II Cryomodule - Standardization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Vincent Roger</cp:lastModifiedBy>
  <cp:revision>1985</cp:revision>
  <cp:lastPrinted>2020-01-24T20:57:46Z</cp:lastPrinted>
  <dcterms:created xsi:type="dcterms:W3CDTF">2019-12-16T19:54:36Z</dcterms:created>
  <dcterms:modified xsi:type="dcterms:W3CDTF">2023-12-07T18:15:30Z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