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347" r:id="rId3"/>
    <p:sldId id="346" r:id="rId4"/>
    <p:sldId id="336" r:id="rId5"/>
    <p:sldId id="337" r:id="rId6"/>
    <p:sldId id="349" r:id="rId7"/>
    <p:sldId id="374" r:id="rId8"/>
    <p:sldId id="369" r:id="rId9"/>
    <p:sldId id="370" r:id="rId10"/>
    <p:sldId id="338" r:id="rId11"/>
    <p:sldId id="371" r:id="rId12"/>
    <p:sldId id="372" r:id="rId13"/>
    <p:sldId id="373" r:id="rId14"/>
    <p:sldId id="340" r:id="rId15"/>
    <p:sldId id="368" r:id="rId16"/>
    <p:sldId id="375" r:id="rId17"/>
    <p:sldId id="364" r:id="rId18"/>
    <p:sldId id="350" r:id="rId19"/>
    <p:sldId id="351" r:id="rId20"/>
    <p:sldId id="352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28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5B879-DCB5-4A4B-8B19-6FC11B26607D}" type="doc">
      <dgm:prSet loTypeId="urn:microsoft.com/office/officeart/2005/8/layout/cycle6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D30B54-C531-FF41-9381-14CD597E60EC}">
      <dgm:prSet phldrT="[Text]" custT="1"/>
      <dgm:spPr/>
      <dgm:t>
        <a:bodyPr/>
        <a:lstStyle/>
        <a:p>
          <a:r>
            <a:rPr lang="en-US" sz="2000" b="1" dirty="0" smtClean="0"/>
            <a:t>Successful Operation of 805 MHz “All Seasons” Cavity in 3T Magnetic Field under Vacuum </a:t>
          </a:r>
        </a:p>
        <a:p>
          <a:r>
            <a:rPr lang="en-US" sz="1600" dirty="0" err="1" smtClean="0"/>
            <a:t>MuCool</a:t>
          </a:r>
          <a:r>
            <a:rPr lang="en-US" sz="1600" dirty="0" smtClean="0"/>
            <a:t> Test Area/</a:t>
          </a:r>
          <a:r>
            <a:rPr lang="en-US" sz="1600" dirty="0" err="1" smtClean="0"/>
            <a:t>Muons</a:t>
          </a:r>
          <a:r>
            <a:rPr lang="en-US" sz="1600" dirty="0" smtClean="0"/>
            <a:t> </a:t>
          </a:r>
          <a:r>
            <a:rPr lang="en-US" sz="1600" dirty="0" err="1" smtClean="0"/>
            <a:t>Inc</a:t>
          </a:r>
          <a:endParaRPr lang="en-US" sz="1600" dirty="0"/>
        </a:p>
      </dgm:t>
    </dgm:pt>
    <dgm:pt modelId="{63284D12-BC21-634C-B07C-D364767B037B}" type="parTrans" cxnId="{F056B8D7-EE55-0A4D-9C30-08F344E2EDCC}">
      <dgm:prSet/>
      <dgm:spPr/>
      <dgm:t>
        <a:bodyPr/>
        <a:lstStyle/>
        <a:p>
          <a:endParaRPr lang="en-US"/>
        </a:p>
      </dgm:t>
    </dgm:pt>
    <dgm:pt modelId="{3EFE83EA-50EB-304F-A837-826F9701203D}" type="sibTrans" cxnId="{F056B8D7-EE55-0A4D-9C30-08F344E2EDCC}">
      <dgm:prSet/>
      <dgm:spPr/>
      <dgm:t>
        <a:bodyPr/>
        <a:lstStyle/>
        <a:p>
          <a:endParaRPr lang="en-US"/>
        </a:p>
      </dgm:t>
    </dgm:pt>
    <dgm:pt modelId="{522C2D24-B12C-8847-B84E-AA6693281BC7}">
      <dgm:prSet phldrT="[Text]" custT="1"/>
      <dgm:spPr/>
      <dgm:t>
        <a:bodyPr/>
        <a:lstStyle/>
        <a:p>
          <a:r>
            <a:rPr lang="en-US" sz="2000" b="1" dirty="0" smtClean="0"/>
            <a:t>World Record </a:t>
          </a:r>
          <a:br>
            <a:rPr lang="en-US" sz="2000" b="1" dirty="0" smtClean="0"/>
          </a:br>
          <a:r>
            <a:rPr lang="en-US" sz="2000" b="1" dirty="0" smtClean="0"/>
            <a:t>HTS-only Coil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en-US" sz="1600" dirty="0" smtClean="0"/>
            <a:t>15T on-axis field</a:t>
          </a:r>
          <a:br>
            <a:rPr lang="en-US" sz="1600" dirty="0" smtClean="0"/>
          </a:br>
          <a:r>
            <a:rPr lang="en-US" sz="1600" dirty="0" smtClean="0"/>
            <a:t>16T on coil</a:t>
          </a:r>
        </a:p>
        <a:p>
          <a:r>
            <a:rPr lang="en-US" sz="1600" dirty="0" smtClean="0"/>
            <a:t>PBL/BNL</a:t>
          </a:r>
        </a:p>
      </dgm:t>
    </dgm:pt>
    <dgm:pt modelId="{3AA0FF36-4457-864E-9645-CA73A0590F86}" type="parTrans" cxnId="{FEFAE5EA-5D39-064E-8A23-E64B1C4013DE}">
      <dgm:prSet/>
      <dgm:spPr/>
      <dgm:t>
        <a:bodyPr/>
        <a:lstStyle/>
        <a:p>
          <a:endParaRPr lang="en-US"/>
        </a:p>
      </dgm:t>
    </dgm:pt>
    <dgm:pt modelId="{FF10E19E-ECFA-4745-82E6-BF249049EC9B}" type="sibTrans" cxnId="{FEFAE5EA-5D39-064E-8A23-E64B1C4013DE}">
      <dgm:prSet/>
      <dgm:spPr/>
      <dgm:t>
        <a:bodyPr/>
        <a:lstStyle/>
        <a:p>
          <a:endParaRPr lang="en-US"/>
        </a:p>
      </dgm:t>
    </dgm:pt>
    <dgm:pt modelId="{416A14BE-8E63-F548-9A49-C9BE862D890F}">
      <dgm:prSet phldrT="[Text]" custT="1"/>
      <dgm:spPr/>
      <dgm:t>
        <a:bodyPr/>
        <a:lstStyle/>
        <a:p>
          <a:r>
            <a:rPr lang="en-US" sz="2000" b="1" dirty="0" smtClean="0"/>
            <a:t>Demonstration of High Pressure RF Cavity </a:t>
          </a:r>
          <a:r>
            <a:rPr lang="en-US" sz="2000" b="1" u="sng" dirty="0" smtClean="0"/>
            <a:t>in 3T Magnetic Field with Beam</a:t>
          </a:r>
        </a:p>
        <a:p>
          <a:r>
            <a:rPr lang="en-US" sz="1600" b="0" dirty="0" smtClean="0"/>
            <a:t>Extrapolates to </a:t>
          </a:r>
          <a:br>
            <a:rPr lang="en-US" sz="1600" b="0" dirty="0" smtClean="0"/>
          </a:br>
          <a:r>
            <a:rPr lang="en-US" sz="1600" b="0" dirty="0" smtClean="0">
              <a:latin typeface="Symbol" charset="2"/>
              <a:cs typeface="Symbol" charset="2"/>
            </a:rPr>
            <a:t>m</a:t>
          </a:r>
          <a:r>
            <a:rPr lang="en-US" sz="1600" b="0" dirty="0" smtClean="0">
              <a:latin typeface="+mn-lt"/>
              <a:cs typeface="Symbol" charset="2"/>
            </a:rPr>
            <a:t>-Collider Parameters</a:t>
          </a:r>
        </a:p>
        <a:p>
          <a:r>
            <a:rPr lang="en-US" sz="1600" dirty="0" err="1" smtClean="0"/>
            <a:t>MuCool</a:t>
          </a:r>
          <a:r>
            <a:rPr lang="en-US" sz="1600" dirty="0" smtClean="0"/>
            <a:t> Test Area</a:t>
          </a:r>
          <a:endParaRPr lang="en-US" sz="1600" dirty="0"/>
        </a:p>
      </dgm:t>
    </dgm:pt>
    <dgm:pt modelId="{1442E1C4-B16C-8A4D-B6A6-0E45C905396D}" type="parTrans" cxnId="{764DCCD6-EF2D-984E-B8BC-238C1CEFF6F9}">
      <dgm:prSet/>
      <dgm:spPr/>
      <dgm:t>
        <a:bodyPr/>
        <a:lstStyle/>
        <a:p>
          <a:endParaRPr lang="en-US"/>
        </a:p>
      </dgm:t>
    </dgm:pt>
    <dgm:pt modelId="{96C5DDDD-7F50-9842-B016-8A87E5B9F0B9}" type="sibTrans" cxnId="{764DCCD6-EF2D-984E-B8BC-238C1CEFF6F9}">
      <dgm:prSet/>
      <dgm:spPr/>
      <dgm:t>
        <a:bodyPr/>
        <a:lstStyle/>
        <a:p>
          <a:endParaRPr lang="en-US"/>
        </a:p>
      </dgm:t>
    </dgm:pt>
    <dgm:pt modelId="{6AFD20AC-1626-8F44-94B4-F6075385BE50}">
      <dgm:prSet phldrT="[Text]" custT="1"/>
      <dgm:spPr/>
      <dgm:t>
        <a:bodyPr/>
        <a:lstStyle/>
        <a:p>
          <a:r>
            <a:rPr lang="en-US" sz="2000" b="1" dirty="0" smtClean="0"/>
            <a:t>Breakthrough in HTS Cable Performance with Cables Matching Strand Performance</a:t>
          </a:r>
        </a:p>
        <a:p>
          <a:r>
            <a:rPr lang="en-US" sz="1600" b="0" dirty="0" smtClean="0"/>
            <a:t>FNAL-Tech </a:t>
          </a:r>
          <a:r>
            <a:rPr lang="en-US" sz="1600" b="0" dirty="0" err="1" smtClean="0"/>
            <a:t>Div</a:t>
          </a:r>
          <a:r>
            <a:rPr lang="en-US" sz="1600" b="0" dirty="0" smtClean="0"/>
            <a:t/>
          </a:r>
          <a:br>
            <a:rPr lang="en-US" sz="1600" b="0" dirty="0" smtClean="0"/>
          </a:br>
          <a:r>
            <a:rPr lang="en-US" sz="1600" b="0" dirty="0" smtClean="0"/>
            <a:t>T. </a:t>
          </a:r>
          <a:r>
            <a:rPr lang="en-US" sz="1600" b="0" dirty="0" err="1" smtClean="0"/>
            <a:t>Shen</a:t>
          </a:r>
          <a:r>
            <a:rPr lang="en-US" sz="1600" b="0" dirty="0" smtClean="0"/>
            <a:t>-Early Career Award</a:t>
          </a:r>
        </a:p>
      </dgm:t>
    </dgm:pt>
    <dgm:pt modelId="{89DB970C-415E-334B-8636-08DD2716A935}" type="parTrans" cxnId="{DF3E45C3-7336-304F-8AF1-E8CAE5C3862B}">
      <dgm:prSet/>
      <dgm:spPr/>
      <dgm:t>
        <a:bodyPr/>
        <a:lstStyle/>
        <a:p>
          <a:endParaRPr lang="en-US"/>
        </a:p>
      </dgm:t>
    </dgm:pt>
    <dgm:pt modelId="{5150C0D8-4BD9-E845-B47A-07003EEDBD6C}" type="sibTrans" cxnId="{DF3E45C3-7336-304F-8AF1-E8CAE5C3862B}">
      <dgm:prSet/>
      <dgm:spPr/>
      <dgm:t>
        <a:bodyPr/>
        <a:lstStyle/>
        <a:p>
          <a:endParaRPr lang="en-US"/>
        </a:p>
      </dgm:t>
    </dgm:pt>
    <dgm:pt modelId="{3192B418-6557-214F-9792-BC19C0EF4A82}" type="pres">
      <dgm:prSet presAssocID="{9415B879-DCB5-4A4B-8B19-6FC11B2660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C0222F-CC53-4B41-9B66-E1B1434B7356}" type="pres">
      <dgm:prSet presAssocID="{A8D30B54-C531-FF41-9381-14CD597E60EC}" presName="node" presStyleLbl="node1" presStyleIdx="0" presStyleCnt="4" custScaleX="153488" custScaleY="157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4C503-8A61-264A-BCB4-41FD544CD610}" type="pres">
      <dgm:prSet presAssocID="{A8D30B54-C531-FF41-9381-14CD597E60EC}" presName="spNode" presStyleCnt="0"/>
      <dgm:spPr/>
    </dgm:pt>
    <dgm:pt modelId="{AF0B31C1-E562-964A-B32C-82B34504BAA3}" type="pres">
      <dgm:prSet presAssocID="{3EFE83EA-50EB-304F-A837-826F9701203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2BCFF92-BBDE-5440-822F-5CE7C986F2B4}" type="pres">
      <dgm:prSet presAssocID="{522C2D24-B12C-8847-B84E-AA6693281BC7}" presName="node" presStyleLbl="node1" presStyleIdx="1" presStyleCnt="4" custScaleX="153488" custScaleY="157424" custRadScaleRad="138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56911-C9EC-A446-AA13-1917461EF9E6}" type="pres">
      <dgm:prSet presAssocID="{522C2D24-B12C-8847-B84E-AA6693281BC7}" presName="spNode" presStyleCnt="0"/>
      <dgm:spPr/>
    </dgm:pt>
    <dgm:pt modelId="{23F01BA2-B6FB-A24E-8725-6DE422261A0F}" type="pres">
      <dgm:prSet presAssocID="{FF10E19E-ECFA-4745-82E6-BF249049EC9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49060B8-4CFC-094C-8B3A-315638FD23A0}" type="pres">
      <dgm:prSet presAssocID="{416A14BE-8E63-F548-9A49-C9BE862D890F}" presName="node" presStyleLbl="node1" presStyleIdx="2" presStyleCnt="4" custScaleX="153488" custScaleY="157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67770-1A75-3640-9F25-41674251E4F4}" type="pres">
      <dgm:prSet presAssocID="{416A14BE-8E63-F548-9A49-C9BE862D890F}" presName="spNode" presStyleCnt="0"/>
      <dgm:spPr/>
    </dgm:pt>
    <dgm:pt modelId="{9BAFE6F9-B52A-204C-9152-862E96DD7B14}" type="pres">
      <dgm:prSet presAssocID="{96C5DDDD-7F50-9842-B016-8A87E5B9F0B9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3DDE35D-0F8F-C94F-8DDF-06DFBC66497A}" type="pres">
      <dgm:prSet presAssocID="{6AFD20AC-1626-8F44-94B4-F6075385BE50}" presName="node" presStyleLbl="node1" presStyleIdx="3" presStyleCnt="4" custScaleX="153488" custScaleY="157424" custRadScaleRad="136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91A5E-6ECA-AA47-847E-FA2FB575EF0D}" type="pres">
      <dgm:prSet presAssocID="{6AFD20AC-1626-8F44-94B4-F6075385BE50}" presName="spNode" presStyleCnt="0"/>
      <dgm:spPr/>
    </dgm:pt>
    <dgm:pt modelId="{EA74452A-15A2-A040-8E31-E8C1179CE922}" type="pres">
      <dgm:prSet presAssocID="{5150C0D8-4BD9-E845-B47A-07003EEDBD6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764DCCD6-EF2D-984E-B8BC-238C1CEFF6F9}" srcId="{9415B879-DCB5-4A4B-8B19-6FC11B26607D}" destId="{416A14BE-8E63-F548-9A49-C9BE862D890F}" srcOrd="2" destOrd="0" parTransId="{1442E1C4-B16C-8A4D-B6A6-0E45C905396D}" sibTransId="{96C5DDDD-7F50-9842-B016-8A87E5B9F0B9}"/>
    <dgm:cxn modelId="{7D305AAF-4D64-804F-BC4C-3B6BA8B56FA3}" type="presOf" srcId="{3EFE83EA-50EB-304F-A837-826F9701203D}" destId="{AF0B31C1-E562-964A-B32C-82B34504BAA3}" srcOrd="0" destOrd="0" presId="urn:microsoft.com/office/officeart/2005/8/layout/cycle6"/>
    <dgm:cxn modelId="{2D3EA969-30D6-764C-BC9A-495EB99AEF08}" type="presOf" srcId="{A8D30B54-C531-FF41-9381-14CD597E60EC}" destId="{C1C0222F-CC53-4B41-9B66-E1B1434B7356}" srcOrd="0" destOrd="0" presId="urn:microsoft.com/office/officeart/2005/8/layout/cycle6"/>
    <dgm:cxn modelId="{F056B8D7-EE55-0A4D-9C30-08F344E2EDCC}" srcId="{9415B879-DCB5-4A4B-8B19-6FC11B26607D}" destId="{A8D30B54-C531-FF41-9381-14CD597E60EC}" srcOrd="0" destOrd="0" parTransId="{63284D12-BC21-634C-B07C-D364767B037B}" sibTransId="{3EFE83EA-50EB-304F-A837-826F9701203D}"/>
    <dgm:cxn modelId="{965FDB7E-0205-FA4C-8944-46F704559AC9}" type="presOf" srcId="{9415B879-DCB5-4A4B-8B19-6FC11B26607D}" destId="{3192B418-6557-214F-9792-BC19C0EF4A82}" srcOrd="0" destOrd="0" presId="urn:microsoft.com/office/officeart/2005/8/layout/cycle6"/>
    <dgm:cxn modelId="{3A62799A-20D3-9842-90EE-2BB209065232}" type="presOf" srcId="{96C5DDDD-7F50-9842-B016-8A87E5B9F0B9}" destId="{9BAFE6F9-B52A-204C-9152-862E96DD7B14}" srcOrd="0" destOrd="0" presId="urn:microsoft.com/office/officeart/2005/8/layout/cycle6"/>
    <dgm:cxn modelId="{8839681D-CE94-5E46-A11D-615F89EAE60A}" type="presOf" srcId="{6AFD20AC-1626-8F44-94B4-F6075385BE50}" destId="{93DDE35D-0F8F-C94F-8DDF-06DFBC66497A}" srcOrd="0" destOrd="0" presId="urn:microsoft.com/office/officeart/2005/8/layout/cycle6"/>
    <dgm:cxn modelId="{DF3E45C3-7336-304F-8AF1-E8CAE5C3862B}" srcId="{9415B879-DCB5-4A4B-8B19-6FC11B26607D}" destId="{6AFD20AC-1626-8F44-94B4-F6075385BE50}" srcOrd="3" destOrd="0" parTransId="{89DB970C-415E-334B-8636-08DD2716A935}" sibTransId="{5150C0D8-4BD9-E845-B47A-07003EEDBD6C}"/>
    <dgm:cxn modelId="{7856849E-FFAF-0F4B-9510-CAAEC28B0669}" type="presOf" srcId="{522C2D24-B12C-8847-B84E-AA6693281BC7}" destId="{B2BCFF92-BBDE-5440-822F-5CE7C986F2B4}" srcOrd="0" destOrd="0" presId="urn:microsoft.com/office/officeart/2005/8/layout/cycle6"/>
    <dgm:cxn modelId="{5B99FD44-DFBF-AE41-8BDE-823C2C280A7F}" type="presOf" srcId="{FF10E19E-ECFA-4745-82E6-BF249049EC9B}" destId="{23F01BA2-B6FB-A24E-8725-6DE422261A0F}" srcOrd="0" destOrd="0" presId="urn:microsoft.com/office/officeart/2005/8/layout/cycle6"/>
    <dgm:cxn modelId="{EDBF2EE7-EEA1-6A4C-A6CF-11FDB1BDDDEC}" type="presOf" srcId="{5150C0D8-4BD9-E845-B47A-07003EEDBD6C}" destId="{EA74452A-15A2-A040-8E31-E8C1179CE922}" srcOrd="0" destOrd="0" presId="urn:microsoft.com/office/officeart/2005/8/layout/cycle6"/>
    <dgm:cxn modelId="{F65EFC1B-49AE-6A43-A01D-9E5C999AB47E}" type="presOf" srcId="{416A14BE-8E63-F548-9A49-C9BE862D890F}" destId="{C49060B8-4CFC-094C-8B3A-315638FD23A0}" srcOrd="0" destOrd="0" presId="urn:microsoft.com/office/officeart/2005/8/layout/cycle6"/>
    <dgm:cxn modelId="{FEFAE5EA-5D39-064E-8A23-E64B1C4013DE}" srcId="{9415B879-DCB5-4A4B-8B19-6FC11B26607D}" destId="{522C2D24-B12C-8847-B84E-AA6693281BC7}" srcOrd="1" destOrd="0" parTransId="{3AA0FF36-4457-864E-9645-CA73A0590F86}" sibTransId="{FF10E19E-ECFA-4745-82E6-BF249049EC9B}"/>
    <dgm:cxn modelId="{62EA57A7-3F3D-EE46-8EFB-6A90AB671B54}" type="presParOf" srcId="{3192B418-6557-214F-9792-BC19C0EF4A82}" destId="{C1C0222F-CC53-4B41-9B66-E1B1434B7356}" srcOrd="0" destOrd="0" presId="urn:microsoft.com/office/officeart/2005/8/layout/cycle6"/>
    <dgm:cxn modelId="{4773E9C5-E419-CA47-B427-FE49DEDA60A2}" type="presParOf" srcId="{3192B418-6557-214F-9792-BC19C0EF4A82}" destId="{7D44C503-8A61-264A-BCB4-41FD544CD610}" srcOrd="1" destOrd="0" presId="urn:microsoft.com/office/officeart/2005/8/layout/cycle6"/>
    <dgm:cxn modelId="{A2621236-D2CD-D84C-9C01-26EA0BE2F21A}" type="presParOf" srcId="{3192B418-6557-214F-9792-BC19C0EF4A82}" destId="{AF0B31C1-E562-964A-B32C-82B34504BAA3}" srcOrd="2" destOrd="0" presId="urn:microsoft.com/office/officeart/2005/8/layout/cycle6"/>
    <dgm:cxn modelId="{2BF8BAC6-AD40-E74F-9FE0-EDB6088AF3A0}" type="presParOf" srcId="{3192B418-6557-214F-9792-BC19C0EF4A82}" destId="{B2BCFF92-BBDE-5440-822F-5CE7C986F2B4}" srcOrd="3" destOrd="0" presId="urn:microsoft.com/office/officeart/2005/8/layout/cycle6"/>
    <dgm:cxn modelId="{73EE42AD-AEF0-A445-8959-DCB683CCC6D3}" type="presParOf" srcId="{3192B418-6557-214F-9792-BC19C0EF4A82}" destId="{A4C56911-C9EC-A446-AA13-1917461EF9E6}" srcOrd="4" destOrd="0" presId="urn:microsoft.com/office/officeart/2005/8/layout/cycle6"/>
    <dgm:cxn modelId="{4BE70E6A-F041-E94A-88B1-B00F044F928E}" type="presParOf" srcId="{3192B418-6557-214F-9792-BC19C0EF4A82}" destId="{23F01BA2-B6FB-A24E-8725-6DE422261A0F}" srcOrd="5" destOrd="0" presId="urn:microsoft.com/office/officeart/2005/8/layout/cycle6"/>
    <dgm:cxn modelId="{3CA97CDB-4BBC-2F4D-A56C-2E1FD45FE92D}" type="presParOf" srcId="{3192B418-6557-214F-9792-BC19C0EF4A82}" destId="{C49060B8-4CFC-094C-8B3A-315638FD23A0}" srcOrd="6" destOrd="0" presId="urn:microsoft.com/office/officeart/2005/8/layout/cycle6"/>
    <dgm:cxn modelId="{41DD54DA-3A75-1D42-903D-59AA64041EBD}" type="presParOf" srcId="{3192B418-6557-214F-9792-BC19C0EF4A82}" destId="{2F367770-1A75-3640-9F25-41674251E4F4}" srcOrd="7" destOrd="0" presId="urn:microsoft.com/office/officeart/2005/8/layout/cycle6"/>
    <dgm:cxn modelId="{24AC0725-000B-4441-8910-B5500DF9677F}" type="presParOf" srcId="{3192B418-6557-214F-9792-BC19C0EF4A82}" destId="{9BAFE6F9-B52A-204C-9152-862E96DD7B14}" srcOrd="8" destOrd="0" presId="urn:microsoft.com/office/officeart/2005/8/layout/cycle6"/>
    <dgm:cxn modelId="{15A69C82-F6A7-194D-AE38-65AF601E91BB}" type="presParOf" srcId="{3192B418-6557-214F-9792-BC19C0EF4A82}" destId="{93DDE35D-0F8F-C94F-8DDF-06DFBC66497A}" srcOrd="9" destOrd="0" presId="urn:microsoft.com/office/officeart/2005/8/layout/cycle6"/>
    <dgm:cxn modelId="{A8CD1609-DF73-9C49-A734-4F421D79D53D}" type="presParOf" srcId="{3192B418-6557-214F-9792-BC19C0EF4A82}" destId="{33F91A5E-6ECA-AA47-847E-FA2FB575EF0D}" srcOrd="10" destOrd="0" presId="urn:microsoft.com/office/officeart/2005/8/layout/cycle6"/>
    <dgm:cxn modelId="{0E1A93E5-4759-B543-AEC7-9F4ABC71ED20}" type="presParOf" srcId="{3192B418-6557-214F-9792-BC19C0EF4A82}" destId="{EA74452A-15A2-A040-8E31-E8C1179CE92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0222F-CC53-4B41-9B66-E1B1434B7356}">
      <dsp:nvSpPr>
        <dsp:cNvPr id="0" name=""/>
        <dsp:cNvSpPr/>
      </dsp:nvSpPr>
      <dsp:spPr>
        <a:xfrm>
          <a:off x="3024272" y="-358913"/>
          <a:ext cx="2955755" cy="1970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Successful Operation of 805 MHz “All Seasons” Cavity in 3T Magnetic Field under Vacuum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MuCool</a:t>
          </a:r>
          <a:r>
            <a:rPr lang="en-US" sz="1600" kern="1200" dirty="0" smtClean="0"/>
            <a:t> Test Area/</a:t>
          </a:r>
          <a:r>
            <a:rPr lang="en-US" sz="1600" kern="1200" dirty="0" err="1" smtClean="0"/>
            <a:t>Muons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Inc</a:t>
          </a:r>
          <a:endParaRPr lang="en-US" sz="1600" kern="1200" dirty="0"/>
        </a:p>
      </dsp:txBody>
      <dsp:txXfrm>
        <a:off x="3120464" y="-262721"/>
        <a:ext cx="2763371" cy="1778124"/>
      </dsp:txXfrm>
    </dsp:sp>
    <dsp:sp modelId="{AF0B31C1-E562-964A-B32C-82B34504BAA3}">
      <dsp:nvSpPr>
        <dsp:cNvPr id="0" name=""/>
        <dsp:cNvSpPr/>
      </dsp:nvSpPr>
      <dsp:spPr>
        <a:xfrm>
          <a:off x="3827941" y="1246836"/>
          <a:ext cx="4132117" cy="4132117"/>
        </a:xfrm>
        <a:custGeom>
          <a:avLst/>
          <a:gdLst/>
          <a:ahLst/>
          <a:cxnLst/>
          <a:rect l="0" t="0" r="0" b="0"/>
          <a:pathLst>
            <a:path>
              <a:moveTo>
                <a:pt x="2165050" y="2372"/>
              </a:moveTo>
              <a:arcTo wR="2066058" hR="2066058" stAng="16364777" swAng="21533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CFF92-BBDE-5440-822F-5CE7C986F2B4}">
      <dsp:nvSpPr>
        <dsp:cNvPr id="0" name=""/>
        <dsp:cNvSpPr/>
      </dsp:nvSpPr>
      <dsp:spPr>
        <a:xfrm>
          <a:off x="5890825" y="1707145"/>
          <a:ext cx="2955755" cy="1970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World Record </a:t>
          </a:r>
          <a:br>
            <a:rPr lang="en-US" sz="2000" b="1" kern="1200" dirty="0" smtClean="0"/>
          </a:br>
          <a:r>
            <a:rPr lang="en-US" sz="2000" b="1" kern="1200" dirty="0" smtClean="0"/>
            <a:t>HTS-only Coil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en-US" sz="1600" kern="1200" dirty="0" smtClean="0"/>
            <a:t>15T on-axis field</a:t>
          </a:r>
          <a:br>
            <a:rPr lang="en-US" sz="1600" kern="1200" dirty="0" smtClean="0"/>
          </a:br>
          <a:r>
            <a:rPr lang="en-US" sz="1600" kern="1200" dirty="0" smtClean="0"/>
            <a:t>16T on coil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PBL/BNL</a:t>
          </a:r>
        </a:p>
      </dsp:txBody>
      <dsp:txXfrm>
        <a:off x="5987017" y="1803337"/>
        <a:ext cx="2763371" cy="1778124"/>
      </dsp:txXfrm>
    </dsp:sp>
    <dsp:sp modelId="{23F01BA2-B6FB-A24E-8725-6DE422261A0F}">
      <dsp:nvSpPr>
        <dsp:cNvPr id="0" name=""/>
        <dsp:cNvSpPr/>
      </dsp:nvSpPr>
      <dsp:spPr>
        <a:xfrm>
          <a:off x="3827941" y="5845"/>
          <a:ext cx="4132117" cy="4132117"/>
        </a:xfrm>
        <a:custGeom>
          <a:avLst/>
          <a:gdLst/>
          <a:ahLst/>
          <a:cxnLst/>
          <a:rect l="0" t="0" r="0" b="0"/>
          <a:pathLst>
            <a:path>
              <a:moveTo>
                <a:pt x="3356010" y="3679943"/>
              </a:moveTo>
              <a:arcTo wR="2066058" hR="2066058" stAng="3081913" swAng="21533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060B8-4CFC-094C-8B3A-315638FD23A0}">
      <dsp:nvSpPr>
        <dsp:cNvPr id="0" name=""/>
        <dsp:cNvSpPr/>
      </dsp:nvSpPr>
      <dsp:spPr>
        <a:xfrm>
          <a:off x="3024272" y="3773204"/>
          <a:ext cx="2955755" cy="1970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Demonstration of High Pressure RF Cavity </a:t>
          </a:r>
          <a:r>
            <a:rPr lang="en-US" sz="2000" b="1" u="sng" kern="1200" dirty="0" smtClean="0"/>
            <a:t>in 3T Magnetic Field with Beam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Extrapolates to </a:t>
          </a:r>
          <a:br>
            <a:rPr lang="en-US" sz="1600" b="0" kern="1200" dirty="0" smtClean="0"/>
          </a:br>
          <a:r>
            <a:rPr lang="en-US" sz="1600" b="0" kern="1200" dirty="0" smtClean="0">
              <a:latin typeface="Symbol" charset="2"/>
              <a:cs typeface="Symbol" charset="2"/>
            </a:rPr>
            <a:t>m</a:t>
          </a:r>
          <a:r>
            <a:rPr lang="en-US" sz="1600" b="0" kern="1200" dirty="0" smtClean="0">
              <a:latin typeface="+mn-lt"/>
              <a:cs typeface="Symbol" charset="2"/>
            </a:rPr>
            <a:t>-Collider Parameters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MuCool</a:t>
          </a:r>
          <a:r>
            <a:rPr lang="en-US" sz="1600" kern="1200" dirty="0" smtClean="0"/>
            <a:t> Test Area</a:t>
          </a:r>
          <a:endParaRPr lang="en-US" sz="1600" kern="1200" dirty="0"/>
        </a:p>
      </dsp:txBody>
      <dsp:txXfrm>
        <a:off x="3120464" y="3869396"/>
        <a:ext cx="2763371" cy="1778124"/>
      </dsp:txXfrm>
    </dsp:sp>
    <dsp:sp modelId="{9BAFE6F9-B52A-204C-9152-862E96DD7B14}">
      <dsp:nvSpPr>
        <dsp:cNvPr id="0" name=""/>
        <dsp:cNvSpPr/>
      </dsp:nvSpPr>
      <dsp:spPr>
        <a:xfrm>
          <a:off x="1101127" y="9002"/>
          <a:ext cx="4132117" cy="4132117"/>
        </a:xfrm>
        <a:custGeom>
          <a:avLst/>
          <a:gdLst/>
          <a:ahLst/>
          <a:cxnLst/>
          <a:rect l="0" t="0" r="0" b="0"/>
          <a:pathLst>
            <a:path>
              <a:moveTo>
                <a:pt x="1910694" y="4126267"/>
              </a:moveTo>
              <a:arcTo wR="2066058" hR="2066058" stAng="5658758" swAng="2068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DE35D-0F8F-C94F-8DDF-06DFBC66497A}">
      <dsp:nvSpPr>
        <dsp:cNvPr id="0" name=""/>
        <dsp:cNvSpPr/>
      </dsp:nvSpPr>
      <dsp:spPr>
        <a:xfrm>
          <a:off x="207428" y="1707145"/>
          <a:ext cx="2955755" cy="1970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Breakthrough in HTS Cable Performance with Cables Matching Strand Performance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FNAL-Tech </a:t>
          </a:r>
          <a:r>
            <a:rPr lang="en-US" sz="1600" b="0" kern="1200" dirty="0" err="1" smtClean="0"/>
            <a:t>Div</a:t>
          </a:r>
          <a:r>
            <a:rPr lang="en-US" sz="1600" b="0" kern="1200" dirty="0" smtClean="0"/>
            <a:t/>
          </a:r>
          <a:br>
            <a:rPr lang="en-US" sz="1600" b="0" kern="1200" dirty="0" smtClean="0"/>
          </a:br>
          <a:r>
            <a:rPr lang="en-US" sz="1600" b="0" kern="1200" dirty="0" smtClean="0"/>
            <a:t>T. </a:t>
          </a:r>
          <a:r>
            <a:rPr lang="en-US" sz="1600" b="0" kern="1200" dirty="0" err="1" smtClean="0"/>
            <a:t>Shen</a:t>
          </a:r>
          <a:r>
            <a:rPr lang="en-US" sz="1600" b="0" kern="1200" dirty="0" smtClean="0"/>
            <a:t>-Early Career Award</a:t>
          </a:r>
        </a:p>
      </dsp:txBody>
      <dsp:txXfrm>
        <a:off x="303620" y="1803337"/>
        <a:ext cx="2763371" cy="1778124"/>
      </dsp:txXfrm>
    </dsp:sp>
    <dsp:sp modelId="{EA74452A-15A2-A040-8E31-E8C1179CE922}">
      <dsp:nvSpPr>
        <dsp:cNvPr id="0" name=""/>
        <dsp:cNvSpPr/>
      </dsp:nvSpPr>
      <dsp:spPr>
        <a:xfrm>
          <a:off x="1101127" y="1243680"/>
          <a:ext cx="4132117" cy="4132117"/>
        </a:xfrm>
        <a:custGeom>
          <a:avLst/>
          <a:gdLst/>
          <a:ahLst/>
          <a:cxnLst/>
          <a:rect l="0" t="0" r="0" b="0"/>
          <a:pathLst>
            <a:path>
              <a:moveTo>
                <a:pt x="771812" y="455616"/>
              </a:moveTo>
              <a:arcTo wR="2066058" hR="2066058" stAng="13872755" swAng="2068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DE7ED-7422-A54A-AFA4-34993901F360}" type="datetimeFigureOut">
              <a:rPr lang="en-US" smtClean="0">
                <a:latin typeface="Arial"/>
              </a:rPr>
              <a:t>11/13/12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FA70E-65FE-F64D-B53C-0E4BE7ADFCC5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132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5ED446A-913C-684E-A7EE-E0D6D85A9573}" type="datetimeFigureOut">
              <a:rPr lang="en-US" smtClean="0"/>
              <a:pPr/>
              <a:t>11/13/12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7221AF4E-A08A-BE4F-8E27-DF0469266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66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413FD-A220-4EB7-BBD7-962F145CFE5A}" type="slidenum">
              <a:rPr lang="it-IT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413FD-A220-4EB7-BBD7-962F145CFE5A}" type="slidenum">
              <a:rPr lang="it-IT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4CC7-E1D9-4FD1-A16B-8FD6418A9FB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544" y="1051560"/>
            <a:ext cx="7544634" cy="1470025"/>
          </a:xfrm>
        </p:spPr>
        <p:txBody>
          <a:bodyPr anchor="t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378" y="301728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3960" y="6382512"/>
            <a:ext cx="5072811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pic>
        <p:nvPicPr>
          <p:cNvPr id="6" name="Picture 49" descr="nsf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07" y="5881696"/>
            <a:ext cx="9172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DOE_Se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" y="5881696"/>
            <a:ext cx="9144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5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6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FCA1-8E9E-4AB0-B29E-301DE2C0B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8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109538"/>
            <a:ext cx="6978650" cy="9318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06500"/>
            <a:ext cx="8851900" cy="500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8000" y="6389770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0" y="6388100"/>
            <a:ext cx="537464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" y="6388100"/>
            <a:ext cx="457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4FA8863F-9730-A244-9B23-8257BEF979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4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76900" y="6419850"/>
            <a:ext cx="17907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2600" y="6419850"/>
            <a:ext cx="54483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" y="6419850"/>
            <a:ext cx="431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A8863F-9730-A244-9B23-8257BEF97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0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536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536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6100" y="6394450"/>
            <a:ext cx="18415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0" y="6394450"/>
            <a:ext cx="5334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400" y="6394450"/>
            <a:ext cx="457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A8863F-9730-A244-9B23-8257BEF979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9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9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2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7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8863F-9730-A244-9B23-8257BEF97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10000"/>
              </a:schemeClr>
            </a:gs>
            <a:gs pos="100000">
              <a:schemeClr val="bg2">
                <a:lumMod val="10000"/>
              </a:schemeClr>
            </a:gs>
            <a:gs pos="14000">
              <a:schemeClr val="bg2">
                <a:lumMod val="25000"/>
              </a:schemeClr>
            </a:gs>
            <a:gs pos="71000">
              <a:schemeClr val="bg2">
                <a:lumMod val="2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8100" y="109538"/>
            <a:ext cx="6921500" cy="77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066800"/>
            <a:ext cx="8896350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29600" y="76200"/>
            <a:ext cx="857250" cy="974725"/>
          </a:xfrm>
          <a:prstGeom prst="rect">
            <a:avLst/>
          </a:prstGeom>
          <a:noFill/>
          <a:ln w="50800">
            <a:solidFill>
              <a:srgbClr val="FFFFFF"/>
            </a:solidFill>
          </a:ln>
          <a:effectLst>
            <a:softEdge rad="63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35000" y="6394450"/>
            <a:ext cx="5022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657663" y="6394450"/>
            <a:ext cx="1809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0" y="6394450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0471AF44-9188-6348-8E78-DE9B08E3A6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ermilabLogo_White]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57" y="6438687"/>
            <a:ext cx="1628790" cy="2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5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nowmass2013.org/tiki-index.php?page=Community+Summer+Study+201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3.jpg"/><Relationship Id="rId8" Type="http://schemas.openxmlformats.org/officeDocument/2006/relationships/image" Target="../media/image24.emf"/><Relationship Id="rId9" Type="http://schemas.openxmlformats.org/officeDocument/2006/relationships/image" Target="../media/image25.png"/><Relationship Id="rId10" Type="http://schemas.openxmlformats.org/officeDocument/2006/relationships/image" Target="../media/image26.emf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1242060"/>
            <a:ext cx="8723378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 Higgs Factory Mini-Workshop:</a:t>
            </a:r>
            <a:br>
              <a:rPr lang="en-US" dirty="0" smtClean="0"/>
            </a:br>
            <a:r>
              <a:rPr lang="en-US" dirty="0" smtClean="0"/>
              <a:t>Workshop Goals and Critical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Palmer</a:t>
            </a:r>
            <a:endParaRPr lang="en-US" dirty="0" smtClean="0"/>
          </a:p>
          <a:p>
            <a:r>
              <a:rPr lang="en-US" dirty="0" smtClean="0"/>
              <a:t>November 13,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1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Issues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Accelerator Questions</a:t>
            </a:r>
            <a:endParaRPr lang="en-US" dirty="0"/>
          </a:p>
          <a:p>
            <a:pPr lvl="1"/>
            <a:r>
              <a:rPr lang="en-US" dirty="0" smtClean="0"/>
              <a:t>Interface with the Proton Driver/Project X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Target Options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Cooling R&amp;D and Design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Collider Design and Performance Evaluation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Machine Detector Interface and Backgrounds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And more…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C4FCA1-8E9E-4AB0-B29E-301DE2C0B69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900" y="109538"/>
            <a:ext cx="5753100" cy="931862"/>
          </a:xfrm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 parameters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779" y="1115426"/>
            <a:ext cx="8808719" cy="527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6276" y="184666"/>
            <a:ext cx="1364476" cy="369332"/>
          </a:xfrm>
          <a:prstGeom prst="rect">
            <a:avLst/>
          </a:prstGeom>
          <a:solidFill>
            <a:srgbClr val="58CAE8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R.B,Palmer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276600" y="2120900"/>
            <a:ext cx="889000" cy="419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1"/>
            <a:endCxn id="11" idx="2"/>
          </p:cNvCxnSpPr>
          <p:nvPr/>
        </p:nvCxnSpPr>
        <p:spPr>
          <a:xfrm flipH="1" flipV="1">
            <a:off x="1648752" y="1497231"/>
            <a:ext cx="1758039" cy="685045"/>
          </a:xfrm>
          <a:prstGeom prst="line">
            <a:avLst/>
          </a:prstGeom>
          <a:ln>
            <a:solidFill>
              <a:srgbClr val="F23B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776" y="850900"/>
            <a:ext cx="32259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3B1B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Depends on cooling scenario: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31</a:t>
            </a:r>
            <a:r>
              <a:rPr lang="en-US" dirty="0" smtClean="0">
                <a:solidFill>
                  <a:srgbClr val="FF0000"/>
                </a:solidFill>
                <a:latin typeface="Wingdings 3" charset="2"/>
                <a:cs typeface="Wingdings 3" charset="2"/>
              </a:rPr>
              <a:t>a</a:t>
            </a:r>
            <a:r>
              <a:rPr lang="en-US" dirty="0" smtClean="0">
                <a:solidFill>
                  <a:srgbClr val="FF0000"/>
                </a:solidFill>
                <a:cs typeface="Wingdings 3" charset="2"/>
              </a:rPr>
              <a:t>~10</a:t>
            </a:r>
            <a:r>
              <a:rPr lang="en-US" baseline="30000" dirty="0" smtClean="0">
                <a:solidFill>
                  <a:srgbClr val="FF0000"/>
                </a:solidFill>
                <a:cs typeface="Wingdings 3" charset="2"/>
              </a:rPr>
              <a:t>32</a:t>
            </a:r>
            <a:r>
              <a:rPr lang="en-US" dirty="0" smtClean="0">
                <a:solidFill>
                  <a:srgbClr val="FF0000"/>
                </a:solidFill>
                <a:cs typeface="Wingdings 3" charset="2"/>
              </a:rPr>
              <a:t> cm</a:t>
            </a:r>
            <a:r>
              <a:rPr lang="en-US" baseline="30000" dirty="0" smtClean="0">
                <a:solidFill>
                  <a:srgbClr val="FF0000"/>
                </a:solidFill>
                <a:cs typeface="Wingdings 3" charset="2"/>
              </a:rPr>
              <a:t>-2</a:t>
            </a:r>
            <a:r>
              <a:rPr lang="en-US" dirty="0" smtClean="0">
                <a:solidFill>
                  <a:srgbClr val="FF0000"/>
                </a:solidFill>
                <a:cs typeface="Wingdings 3" charset="2"/>
              </a:rPr>
              <a:t>sec</a:t>
            </a:r>
            <a:r>
              <a:rPr lang="en-US" baseline="30000" dirty="0" smtClean="0">
                <a:solidFill>
                  <a:srgbClr val="FF0000"/>
                </a:solidFill>
                <a:cs typeface="Wingdings 3" charset="2"/>
              </a:rPr>
              <a:t>-1</a:t>
            </a:r>
          </a:p>
        </p:txBody>
      </p:sp>
      <p:sp>
        <p:nvSpPr>
          <p:cNvPr id="16" name="Oval 15"/>
          <p:cNvSpPr/>
          <p:nvPr/>
        </p:nvSpPr>
        <p:spPr>
          <a:xfrm>
            <a:off x="3276600" y="4178300"/>
            <a:ext cx="889000" cy="419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31100" y="4178300"/>
            <a:ext cx="889000" cy="419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4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126 </a:t>
            </a:r>
            <a:r>
              <a:rPr lang="en-US" dirty="0" err="1">
                <a:sym typeface="Symbol"/>
              </a:rPr>
              <a:t>GeV</a:t>
            </a:r>
            <a:r>
              <a:rPr lang="en-US" dirty="0">
                <a:sym typeface="Symbol"/>
              </a:rPr>
              <a:t> Higgs Factory </a:t>
            </a:r>
            <a:r>
              <a:rPr lang="en-US" sz="2800" dirty="0">
                <a:sym typeface="Symbol"/>
              </a:rPr>
              <a:t>(</a:t>
            </a:r>
            <a:r>
              <a:rPr lang="en-US" sz="2800" dirty="0" err="1">
                <a:sym typeface="Symbol"/>
              </a:rPr>
              <a:t>D.Neuffer</a:t>
            </a:r>
            <a:r>
              <a:rPr lang="en-US" sz="2800" dirty="0">
                <a:sym typeface="Symbol"/>
              </a:rPr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6025" y="5358688"/>
            <a:ext cx="46929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Arial"/>
                <a:cs typeface="+mn-cs"/>
              </a:rPr>
              <a:t>Major advantage for Physics of a </a:t>
            </a:r>
            <a:r>
              <a:rPr lang="en-GB" sz="1400" b="1" dirty="0" smtClean="0">
                <a:solidFill>
                  <a:schemeClr val="bg1"/>
                </a:solidFill>
                <a:latin typeface="Arial"/>
                <a:cs typeface="+mn-cs"/>
                <a:sym typeface="Symbol"/>
              </a:rPr>
              <a:t></a:t>
            </a:r>
            <a:r>
              <a:rPr lang="en-GB" sz="1400" b="1" baseline="20000" dirty="0" smtClean="0">
                <a:solidFill>
                  <a:schemeClr val="bg1"/>
                </a:solidFill>
                <a:latin typeface="Arial"/>
                <a:cs typeface="+mn-cs"/>
                <a:sym typeface="Symbol"/>
              </a:rPr>
              <a:t>+</a:t>
            </a:r>
            <a:r>
              <a:rPr lang="en-GB" sz="1400" b="1" dirty="0" smtClean="0">
                <a:solidFill>
                  <a:schemeClr val="bg1"/>
                </a:solidFill>
                <a:latin typeface="Arial"/>
                <a:cs typeface="+mn-cs"/>
                <a:sym typeface="Symbol"/>
              </a:rPr>
              <a:t></a:t>
            </a:r>
            <a:r>
              <a:rPr lang="en-GB" sz="1400" b="1" baseline="30000" dirty="0" smtClean="0">
                <a:solidFill>
                  <a:schemeClr val="bg1"/>
                </a:solidFill>
                <a:latin typeface="Arial"/>
                <a:cs typeface="+mn-cs"/>
                <a:sym typeface="Symbol"/>
              </a:rPr>
              <a:t></a:t>
            </a:r>
            <a:r>
              <a:rPr lang="en-GB" sz="1400" b="1" dirty="0" smtClean="0">
                <a:solidFill>
                  <a:schemeClr val="bg1"/>
                </a:solidFill>
                <a:latin typeface="Arial"/>
                <a:cs typeface="+mn-cs"/>
              </a:rPr>
              <a:t> Higgs Factory: possibility of direct measurement of the Higgs boson width (</a:t>
            </a:r>
            <a:r>
              <a:rPr lang="en-GB" sz="1400" b="1" dirty="0" smtClean="0">
                <a:solidFill>
                  <a:schemeClr val="bg1"/>
                </a:solidFill>
                <a:latin typeface="Arial"/>
                <a:sym typeface="Symbol"/>
              </a:rPr>
              <a:t>~3MeV FWHM </a:t>
            </a:r>
            <a:r>
              <a:rPr lang="en-GB" sz="1400" b="1" dirty="0" smtClean="0">
                <a:solidFill>
                  <a:schemeClr val="bg1"/>
                </a:solidFill>
                <a:latin typeface="Arial"/>
              </a:rPr>
              <a:t>expected</a:t>
            </a:r>
            <a:r>
              <a:rPr lang="en-GB" sz="1400" b="1" dirty="0" smtClean="0">
                <a:solidFill>
                  <a:schemeClr val="bg1"/>
                </a:solidFill>
                <a:latin typeface="Arial"/>
                <a:sym typeface="Symbol"/>
              </a:rPr>
              <a:t>)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4724400" y="2288875"/>
            <a:ext cx="4254500" cy="3210225"/>
            <a:chOff x="4724400" y="2209800"/>
            <a:chExt cx="3816350" cy="2819401"/>
          </a:xfrm>
        </p:grpSpPr>
        <p:pic>
          <p:nvPicPr>
            <p:cNvPr id="9" name="Picture 10" descr="fixed numb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209800"/>
              <a:ext cx="3816350" cy="261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H="1" flipV="1">
              <a:off x="6491287" y="4014787"/>
              <a:ext cx="747714" cy="10144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8875"/>
            <a:ext cx="3657600" cy="296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28754" y="5358688"/>
            <a:ext cx="29119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800" dirty="0" smtClean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Reduced cooling: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800" dirty="0" smtClean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 </a:t>
            </a:r>
            <a:r>
              <a:rPr lang="en-GB" sz="1400" b="1" kern="800" dirty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</a:t>
            </a:r>
            <a:r>
              <a:rPr lang="en-GB" sz="1400" b="1" kern="800" baseline="-25000" dirty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</a:t>
            </a:r>
            <a:r>
              <a:rPr lang="en-GB" sz="1400" b="1" kern="800" baseline="-25000" dirty="0">
                <a:solidFill>
                  <a:srgbClr val="FFFFFF"/>
                </a:solidFill>
                <a:latin typeface="Arial"/>
                <a:cs typeface="+mn-cs"/>
              </a:rPr>
              <a:t>N</a:t>
            </a:r>
            <a:r>
              <a:rPr lang="en-US" sz="1400" b="1" dirty="0">
                <a:solidFill>
                  <a:srgbClr val="FFFFFF"/>
                </a:solidFill>
                <a:latin typeface="Times New Roman"/>
                <a:cs typeface="+mn-cs"/>
              </a:rPr>
              <a:t> </a:t>
            </a:r>
            <a:r>
              <a:rPr lang="en-GB" sz="1400" b="1" dirty="0">
                <a:solidFill>
                  <a:srgbClr val="FFFFFF"/>
                </a:solidFill>
                <a:latin typeface="Arial"/>
                <a:cs typeface="+mn-cs"/>
              </a:rPr>
              <a:t>=0.3</a:t>
            </a:r>
            <a:r>
              <a:rPr lang="en-GB" sz="1400" b="1" kern="800" dirty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</a:t>
            </a:r>
            <a:r>
              <a:rPr lang="en-GB" sz="1400" b="1" kern="800" dirty="0" err="1">
                <a:solidFill>
                  <a:srgbClr val="FFFFFF"/>
                </a:solidFill>
                <a:latin typeface="Arial"/>
                <a:cs typeface="+mn-cs"/>
                <a:sym typeface="Symbol"/>
              </a:rPr>
              <a:t>m</a:t>
            </a:r>
            <a:r>
              <a:rPr lang="en-GB" sz="1400" b="1" kern="800" dirty="0" err="1">
                <a:solidFill>
                  <a:srgbClr val="FFFFFF"/>
                </a:solidFill>
                <a:latin typeface="Arial"/>
                <a:cs typeface="+mn-cs"/>
              </a:rPr>
              <a:t>m</a:t>
            </a:r>
            <a:r>
              <a:rPr lang="en-GB" sz="1400" b="1" kern="800" dirty="0" err="1">
                <a:solidFill>
                  <a:srgbClr val="FFFFFF"/>
                </a:solidFill>
                <a:latin typeface="Arial"/>
                <a:cs typeface="+mn-cs"/>
                <a:sym typeface="Symbol"/>
              </a:rPr>
              <a:t></a:t>
            </a:r>
            <a:r>
              <a:rPr lang="en-GB" sz="1400" b="1" kern="800" dirty="0" err="1">
                <a:solidFill>
                  <a:srgbClr val="FFFFFF"/>
                </a:solidFill>
                <a:latin typeface="Arial"/>
                <a:cs typeface="+mn-cs"/>
              </a:rPr>
              <a:t>rad</a:t>
            </a:r>
            <a:r>
              <a:rPr lang="en-GB" sz="1400" b="1" kern="800" dirty="0">
                <a:solidFill>
                  <a:srgbClr val="FFFFFF"/>
                </a:solidFill>
                <a:latin typeface="Arial"/>
                <a:cs typeface="+mn-cs"/>
              </a:rPr>
              <a:t>, </a:t>
            </a:r>
            <a:endParaRPr lang="en-GB" sz="1400" b="1" kern="800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800" dirty="0" smtClean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</a:t>
            </a:r>
            <a:r>
              <a:rPr lang="en-GB" sz="1400" b="1" kern="800" baseline="-25000" dirty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||</a:t>
            </a:r>
            <a:r>
              <a:rPr lang="en-GB" sz="1400" b="1" kern="800" baseline="-25000" dirty="0">
                <a:solidFill>
                  <a:srgbClr val="FFFFFF"/>
                </a:solidFill>
                <a:latin typeface="Arial"/>
                <a:cs typeface="+mn-cs"/>
              </a:rPr>
              <a:t>N</a:t>
            </a:r>
            <a:r>
              <a:rPr lang="en-US" sz="1400" b="1" dirty="0">
                <a:solidFill>
                  <a:srgbClr val="FFFFFF"/>
                </a:solidFill>
                <a:latin typeface="Times New Roman"/>
                <a:cs typeface="+mn-cs"/>
              </a:rPr>
              <a:t> </a:t>
            </a:r>
            <a:r>
              <a:rPr lang="en-GB" sz="1400" b="1" dirty="0">
                <a:solidFill>
                  <a:srgbClr val="FFFFFF"/>
                </a:solidFill>
                <a:latin typeface="Arial"/>
                <a:cs typeface="+mn-cs"/>
              </a:rPr>
              <a:t>=1</a:t>
            </a:r>
            <a:r>
              <a:rPr lang="en-GB" sz="1400" b="1" kern="800" dirty="0">
                <a:solidFill>
                  <a:srgbClr val="FFFFFF"/>
                </a:solidFill>
                <a:latin typeface="Arial"/>
                <a:cs typeface="+mn-cs"/>
                <a:sym typeface="Symbol"/>
              </a:rPr>
              <a:t></a:t>
            </a:r>
            <a:r>
              <a:rPr lang="en-GB" sz="1400" b="1" kern="800" dirty="0" err="1">
                <a:solidFill>
                  <a:srgbClr val="FFFFFF"/>
                </a:solidFill>
                <a:latin typeface="Arial"/>
                <a:cs typeface="+mn-cs"/>
                <a:sym typeface="Symbol"/>
              </a:rPr>
              <a:t>m</a:t>
            </a:r>
            <a:r>
              <a:rPr lang="en-GB" sz="1400" b="1" kern="800" dirty="0" err="1">
                <a:solidFill>
                  <a:srgbClr val="FFFFFF"/>
                </a:solidFill>
                <a:latin typeface="Arial"/>
                <a:cs typeface="+mn-cs"/>
              </a:rPr>
              <a:t>m</a:t>
            </a:r>
            <a:r>
              <a:rPr lang="en-GB" sz="1400" b="1" kern="800" dirty="0" err="1">
                <a:solidFill>
                  <a:srgbClr val="FFFFFF"/>
                </a:solidFill>
                <a:latin typeface="Arial"/>
                <a:cs typeface="+mn-cs"/>
                <a:sym typeface="Symbol"/>
              </a:rPr>
              <a:t></a:t>
            </a:r>
            <a:r>
              <a:rPr lang="en-GB" sz="1400" b="1" kern="800" dirty="0" err="1">
                <a:solidFill>
                  <a:srgbClr val="FFFFFF"/>
                </a:solidFill>
                <a:latin typeface="Arial"/>
                <a:cs typeface="+mn-cs"/>
              </a:rPr>
              <a:t>rad</a:t>
            </a:r>
            <a:r>
              <a:rPr lang="en-GB" sz="1400" b="1" kern="800" dirty="0">
                <a:solidFill>
                  <a:srgbClr val="FFFFFF"/>
                </a:solidFill>
                <a:latin typeface="Arial"/>
                <a:cs typeface="+mn-cs"/>
              </a:rPr>
              <a:t> </a:t>
            </a:r>
            <a:endParaRPr lang="en-GB" sz="1400" b="1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2281" y="984775"/>
            <a:ext cx="8841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75F0C"/>
                </a:solidFill>
              </a:rPr>
              <a:t>s-channel coupling of </a:t>
            </a:r>
            <a:r>
              <a:rPr lang="en-US" b="1" dirty="0" err="1" smtClean="0">
                <a:solidFill>
                  <a:srgbClr val="C75F0C"/>
                </a:solidFill>
              </a:rPr>
              <a:t>Muons</a:t>
            </a:r>
            <a:r>
              <a:rPr lang="en-US" b="1" dirty="0" smtClean="0">
                <a:solidFill>
                  <a:srgbClr val="C75F0C"/>
                </a:solidFill>
              </a:rPr>
              <a:t> to HIGGS with high cross sections:</a:t>
            </a:r>
          </a:p>
          <a:p>
            <a:r>
              <a:rPr lang="en-US" b="1" dirty="0" err="1" smtClean="0">
                <a:solidFill>
                  <a:srgbClr val="C75F0C"/>
                </a:solidFill>
              </a:rPr>
              <a:t>Muon</a:t>
            </a:r>
            <a:r>
              <a:rPr lang="en-US" b="1" dirty="0" smtClean="0">
                <a:solidFill>
                  <a:srgbClr val="C75F0C"/>
                </a:solidFill>
              </a:rPr>
              <a:t> Collider of with L = 10</a:t>
            </a:r>
            <a:r>
              <a:rPr lang="en-US" b="1" baseline="30000" dirty="0" smtClean="0">
                <a:solidFill>
                  <a:srgbClr val="C75F0C"/>
                </a:solidFill>
              </a:rPr>
              <a:t>32</a:t>
            </a:r>
            <a:r>
              <a:rPr lang="en-US" b="1" dirty="0" smtClean="0">
                <a:solidFill>
                  <a:srgbClr val="C75F0C"/>
                </a:solidFill>
              </a:rPr>
              <a:t> cm</a:t>
            </a:r>
            <a:r>
              <a:rPr lang="en-US" b="1" baseline="30000" dirty="0" smtClean="0">
                <a:solidFill>
                  <a:srgbClr val="C75F0C"/>
                </a:solidFill>
              </a:rPr>
              <a:t>-2</a:t>
            </a:r>
            <a:r>
              <a:rPr lang="en-US" b="1" dirty="0" smtClean="0">
                <a:solidFill>
                  <a:srgbClr val="C75F0C"/>
                </a:solidFill>
              </a:rPr>
              <a:t>s</a:t>
            </a:r>
            <a:r>
              <a:rPr lang="en-US" b="1" baseline="30000" dirty="0" smtClean="0">
                <a:solidFill>
                  <a:srgbClr val="C75F0C"/>
                </a:solidFill>
              </a:rPr>
              <a:t>-1</a:t>
            </a:r>
            <a:r>
              <a:rPr lang="en-US" b="1" dirty="0" smtClean="0">
                <a:solidFill>
                  <a:srgbClr val="C75F0C"/>
                </a:solidFill>
              </a:rPr>
              <a:t> @ 63 </a:t>
            </a:r>
            <a:r>
              <a:rPr lang="en-US" b="1" dirty="0" err="1" smtClean="0">
                <a:solidFill>
                  <a:srgbClr val="C75F0C"/>
                </a:solidFill>
              </a:rPr>
              <a:t>GeV</a:t>
            </a:r>
            <a:r>
              <a:rPr lang="en-US" b="1" dirty="0" smtClean="0">
                <a:solidFill>
                  <a:srgbClr val="C75F0C"/>
                </a:solidFill>
              </a:rPr>
              <a:t>/beam (50000 Higgs/year) </a:t>
            </a:r>
          </a:p>
          <a:p>
            <a:r>
              <a:rPr lang="en-US" b="1" dirty="0" smtClean="0">
                <a:solidFill>
                  <a:srgbClr val="C75F0C"/>
                </a:solidFill>
              </a:rPr>
              <a:t>Competitive with e+/e- Linear Collider with L = 2. 10</a:t>
            </a:r>
            <a:r>
              <a:rPr lang="en-US" b="1" baseline="30000" dirty="0" smtClean="0">
                <a:solidFill>
                  <a:srgbClr val="C75F0C"/>
                </a:solidFill>
              </a:rPr>
              <a:t>34</a:t>
            </a:r>
            <a:r>
              <a:rPr lang="en-US" b="1" dirty="0" smtClean="0">
                <a:solidFill>
                  <a:srgbClr val="C75F0C"/>
                </a:solidFill>
              </a:rPr>
              <a:t> cm</a:t>
            </a:r>
            <a:r>
              <a:rPr lang="en-US" b="1" baseline="30000" dirty="0" smtClean="0">
                <a:solidFill>
                  <a:srgbClr val="C75F0C"/>
                </a:solidFill>
              </a:rPr>
              <a:t>-2</a:t>
            </a:r>
            <a:r>
              <a:rPr lang="en-US" b="1" dirty="0" smtClean="0">
                <a:solidFill>
                  <a:srgbClr val="C75F0C"/>
                </a:solidFill>
              </a:rPr>
              <a:t>s</a:t>
            </a:r>
            <a:r>
              <a:rPr lang="en-US" b="1" baseline="30000" dirty="0" smtClean="0">
                <a:solidFill>
                  <a:srgbClr val="C75F0C"/>
                </a:solidFill>
              </a:rPr>
              <a:t>-1 </a:t>
            </a:r>
            <a:r>
              <a:rPr lang="en-US" b="1" dirty="0" smtClean="0">
                <a:solidFill>
                  <a:srgbClr val="C75F0C"/>
                </a:solidFill>
              </a:rPr>
              <a:t>@ 126 </a:t>
            </a:r>
            <a:r>
              <a:rPr lang="en-US" b="1" dirty="0" err="1" smtClean="0">
                <a:solidFill>
                  <a:srgbClr val="C75F0C"/>
                </a:solidFill>
              </a:rPr>
              <a:t>GeV</a:t>
            </a:r>
            <a:r>
              <a:rPr lang="en-US" b="1" dirty="0" smtClean="0">
                <a:solidFill>
                  <a:srgbClr val="C75F0C"/>
                </a:solidFill>
              </a:rPr>
              <a:t>/beam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S</a:t>
            </a:r>
            <a:r>
              <a:rPr lang="en-US" b="1" dirty="0" smtClean="0">
                <a:solidFill>
                  <a:srgbClr val="FFFFFF"/>
                </a:solidFill>
              </a:rPr>
              <a:t>harp resonance: momentum spread ~ 4 × 10</a:t>
            </a:r>
            <a:r>
              <a:rPr lang="en-US" b="1" baseline="30000" dirty="0" smtClean="0">
                <a:solidFill>
                  <a:srgbClr val="FFFFFF"/>
                </a:solidFill>
              </a:rPr>
              <a:t>-5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4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ECB90-BAC0-4FB9-B503-30D62E8522D6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575" y="122238"/>
            <a:ext cx="6491288" cy="6477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Higgs MC Parameters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0" y="14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671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785604" name="Group 19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6832631"/>
              </p:ext>
            </p:extLst>
          </p:nvPr>
        </p:nvGraphicFramePr>
        <p:xfrm>
          <a:off x="3616325" y="1429529"/>
          <a:ext cx="5422900" cy="490699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533727"/>
                <a:gridCol w="1019100"/>
                <a:gridCol w="1870073"/>
              </a:tblGrid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Symbol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Proton Beam Power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MW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Bunch frequency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Hz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Protons per bunch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4×5×10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Proton beam energy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GeV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Number of muon bunches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en-US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+/-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/ bunch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endParaRPr kumimoji="0" lang="en-US" sz="1400" b="1" i="0" u="none" strike="noStrike" cap="none" normalizeH="0" baseline="-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5×10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Transverse emittance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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t,N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0.0002m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Collision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0.05m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Collision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u="none" strike="noStrike" cap="none" normalizeH="0" baseline="-25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max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Beam size at collision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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x,y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0.02cm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Beam size (arcs)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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x,y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0.3cm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Beam size IR quad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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max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4cm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Collision Beam Energy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,E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_</a:t>
                      </a:r>
                      <a:endParaRPr kumimoji="0" lang="en-US" sz="1400" b="1" i="0" u="none" strike="noStrike" cap="none" normalizeH="0" baseline="-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62.5(125geV total)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Storage turns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321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Luminosity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</a:tbl>
          </a:graphicData>
        </a:graphic>
      </p:graphicFrame>
      <p:sp>
        <p:nvSpPr>
          <p:cNvPr id="24652" name="Line 75"/>
          <p:cNvSpPr>
            <a:spLocks noChangeShapeType="1"/>
          </p:cNvSpPr>
          <p:nvPr/>
        </p:nvSpPr>
        <p:spPr bwMode="auto">
          <a:xfrm>
            <a:off x="377825" y="1219200"/>
            <a:ext cx="1828800" cy="28575"/>
          </a:xfrm>
          <a:prstGeom prst="line">
            <a:avLst/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3" name="Oval 76"/>
          <p:cNvSpPr>
            <a:spLocks noChangeArrowheads="1"/>
          </p:cNvSpPr>
          <p:nvPr/>
        </p:nvSpPr>
        <p:spPr bwMode="auto">
          <a:xfrm>
            <a:off x="1911350" y="1238250"/>
            <a:ext cx="619125" cy="600075"/>
          </a:xfrm>
          <a:prstGeom prst="ellipse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33CC"/>
              </a:solidFill>
            </a:endParaRPr>
          </a:p>
        </p:txBody>
      </p:sp>
      <p:sp>
        <p:nvSpPr>
          <p:cNvPr id="24654" name="Oval 77"/>
          <p:cNvSpPr>
            <a:spLocks noChangeArrowheads="1"/>
          </p:cNvSpPr>
          <p:nvPr/>
        </p:nvSpPr>
        <p:spPr bwMode="auto">
          <a:xfrm>
            <a:off x="1903413" y="1287463"/>
            <a:ext cx="647700" cy="647700"/>
          </a:xfrm>
          <a:prstGeom prst="ellipse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4655" name="Line 78"/>
          <p:cNvSpPr>
            <a:spLocks noChangeShapeType="1"/>
          </p:cNvSpPr>
          <p:nvPr/>
        </p:nvSpPr>
        <p:spPr bwMode="auto">
          <a:xfrm flipH="1">
            <a:off x="2520950" y="1609725"/>
            <a:ext cx="19050" cy="89535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6" name="Text Box 79"/>
          <p:cNvSpPr txBox="1">
            <a:spLocks noChangeArrowheads="1"/>
          </p:cNvSpPr>
          <p:nvPr/>
        </p:nvSpPr>
        <p:spPr bwMode="auto">
          <a:xfrm>
            <a:off x="377825" y="885230"/>
            <a:ext cx="235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4A8EF2"/>
                </a:solidFill>
              </a:rPr>
              <a:t>Proton </a:t>
            </a:r>
            <a:r>
              <a:rPr lang="en-US" sz="1600" b="1" dirty="0" err="1">
                <a:solidFill>
                  <a:srgbClr val="4A8EF2"/>
                </a:solidFill>
              </a:rPr>
              <a:t>Linac</a:t>
            </a:r>
            <a:r>
              <a:rPr lang="en-US" sz="1600" b="1" dirty="0">
                <a:solidFill>
                  <a:srgbClr val="4A8EF2"/>
                </a:solidFill>
              </a:rPr>
              <a:t> 8 </a:t>
            </a:r>
            <a:r>
              <a:rPr lang="en-US" sz="1600" b="1" dirty="0" err="1">
                <a:solidFill>
                  <a:srgbClr val="4A8EF2"/>
                </a:solidFill>
              </a:rPr>
              <a:t>GeV</a:t>
            </a:r>
            <a:endParaRPr lang="en-US" sz="1600" b="1" dirty="0">
              <a:solidFill>
                <a:srgbClr val="4A8EF2"/>
              </a:solidFill>
            </a:endParaRPr>
          </a:p>
        </p:txBody>
      </p:sp>
      <p:sp>
        <p:nvSpPr>
          <p:cNvPr id="24657" name="Text Box 80"/>
          <p:cNvSpPr txBox="1">
            <a:spLocks noChangeArrowheads="1"/>
          </p:cNvSpPr>
          <p:nvPr/>
        </p:nvSpPr>
        <p:spPr bwMode="auto">
          <a:xfrm>
            <a:off x="498474" y="1247775"/>
            <a:ext cx="1382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Accumulator,</a:t>
            </a:r>
          </a:p>
          <a:p>
            <a:pPr eaLnBrk="1" hangingPunct="1"/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Buncher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658" name="Rectangle 81"/>
          <p:cNvSpPr>
            <a:spLocks noChangeArrowheads="1"/>
          </p:cNvSpPr>
          <p:nvPr/>
        </p:nvSpPr>
        <p:spPr bwMode="auto">
          <a:xfrm>
            <a:off x="2397125" y="2495550"/>
            <a:ext cx="219075" cy="88900"/>
          </a:xfrm>
          <a:prstGeom prst="rect">
            <a:avLst/>
          </a:prstGeom>
          <a:solidFill>
            <a:srgbClr val="9B17BF"/>
          </a:solidFill>
          <a:ln w="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9" name="Text Box 82"/>
          <p:cNvSpPr txBox="1">
            <a:spLocks noChangeArrowheads="1"/>
          </p:cNvSpPr>
          <p:nvPr/>
        </p:nvSpPr>
        <p:spPr bwMode="auto">
          <a:xfrm>
            <a:off x="1303338" y="2282825"/>
            <a:ext cx="100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B17BF"/>
                </a:solidFill>
                <a:latin typeface="Arial Narrow" pitchFamily="34" charset="0"/>
              </a:rPr>
              <a:t>Hg target</a:t>
            </a:r>
          </a:p>
        </p:txBody>
      </p:sp>
      <p:sp>
        <p:nvSpPr>
          <p:cNvPr id="24660" name="Rectangle 83"/>
          <p:cNvSpPr>
            <a:spLocks noChangeArrowheads="1"/>
          </p:cNvSpPr>
          <p:nvPr/>
        </p:nvSpPr>
        <p:spPr bwMode="auto">
          <a:xfrm>
            <a:off x="2447925" y="2562225"/>
            <a:ext cx="88900" cy="4191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1" name="Rectangle 84"/>
          <p:cNvSpPr>
            <a:spLocks noChangeArrowheads="1"/>
          </p:cNvSpPr>
          <p:nvPr/>
        </p:nvSpPr>
        <p:spPr bwMode="auto">
          <a:xfrm>
            <a:off x="2439988" y="2973388"/>
            <a:ext cx="107950" cy="3429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2" name="Rectangle 85"/>
          <p:cNvSpPr>
            <a:spLocks noChangeArrowheads="1"/>
          </p:cNvSpPr>
          <p:nvPr/>
        </p:nvSpPr>
        <p:spPr bwMode="auto">
          <a:xfrm>
            <a:off x="2441575" y="3327400"/>
            <a:ext cx="107950" cy="428625"/>
          </a:xfrm>
          <a:prstGeom prst="rect">
            <a:avLst/>
          </a:prstGeom>
          <a:solidFill>
            <a:srgbClr val="339933"/>
          </a:solidFill>
          <a:ln w="19050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3" name="Rectangle 86"/>
          <p:cNvSpPr>
            <a:spLocks noChangeArrowheads="1"/>
          </p:cNvSpPr>
          <p:nvPr/>
        </p:nvSpPr>
        <p:spPr bwMode="auto">
          <a:xfrm>
            <a:off x="2470150" y="3736975"/>
            <a:ext cx="42863" cy="714375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4" name="Oval 87"/>
          <p:cNvSpPr>
            <a:spLocks noChangeArrowheads="1"/>
          </p:cNvSpPr>
          <p:nvPr/>
        </p:nvSpPr>
        <p:spPr bwMode="auto">
          <a:xfrm>
            <a:off x="2409825" y="4448175"/>
            <a:ext cx="174625" cy="136525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5" name="Line 88"/>
          <p:cNvSpPr>
            <a:spLocks noChangeShapeType="1"/>
          </p:cNvSpPr>
          <p:nvPr/>
        </p:nvSpPr>
        <p:spPr bwMode="auto">
          <a:xfrm>
            <a:off x="2495550" y="4581525"/>
            <a:ext cx="0" cy="3429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6" name="Oval 89"/>
          <p:cNvSpPr>
            <a:spLocks noChangeArrowheads="1"/>
          </p:cNvSpPr>
          <p:nvPr/>
        </p:nvSpPr>
        <p:spPr bwMode="auto">
          <a:xfrm>
            <a:off x="2409825" y="4933950"/>
            <a:ext cx="180975" cy="15240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7" name="Line 90"/>
          <p:cNvSpPr>
            <a:spLocks noChangeShapeType="1"/>
          </p:cNvSpPr>
          <p:nvPr/>
        </p:nvSpPr>
        <p:spPr bwMode="auto">
          <a:xfrm>
            <a:off x="2495550" y="4457700"/>
            <a:ext cx="0" cy="257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8" name="Arc 91"/>
          <p:cNvSpPr>
            <a:spLocks/>
          </p:cNvSpPr>
          <p:nvPr/>
        </p:nvSpPr>
        <p:spPr bwMode="auto">
          <a:xfrm flipV="1">
            <a:off x="2447925" y="5511800"/>
            <a:ext cx="514350" cy="4143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9" name="Arc 92"/>
          <p:cNvSpPr>
            <a:spLocks/>
          </p:cNvSpPr>
          <p:nvPr/>
        </p:nvSpPr>
        <p:spPr bwMode="auto">
          <a:xfrm flipH="1">
            <a:off x="209550" y="5032375"/>
            <a:ext cx="577850" cy="436563"/>
          </a:xfrm>
          <a:custGeom>
            <a:avLst/>
            <a:gdLst>
              <a:gd name="T0" fmla="*/ 0 w 23387"/>
              <a:gd name="T1" fmla="*/ 2147483647 h 21751"/>
              <a:gd name="T2" fmla="*/ 2147483647 w 23387"/>
              <a:gd name="T3" fmla="*/ 2147483647 h 21751"/>
              <a:gd name="T4" fmla="*/ 2147483647 w 23387"/>
              <a:gd name="T5" fmla="*/ 2147483647 h 217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387" h="21751" fill="none" extrusionOk="0">
                <a:moveTo>
                  <a:pt x="0" y="74"/>
                </a:moveTo>
                <a:cubicBezTo>
                  <a:pt x="594" y="24"/>
                  <a:pt x="1190" y="-1"/>
                  <a:pt x="1787" y="0"/>
                </a:cubicBezTo>
                <a:cubicBezTo>
                  <a:pt x="13716" y="0"/>
                  <a:pt x="23387" y="9670"/>
                  <a:pt x="23387" y="21600"/>
                </a:cubicBezTo>
                <a:cubicBezTo>
                  <a:pt x="23387" y="21650"/>
                  <a:pt x="23386" y="21700"/>
                  <a:pt x="23386" y="21751"/>
                </a:cubicBezTo>
              </a:path>
              <a:path w="23387" h="21751" stroke="0" extrusionOk="0">
                <a:moveTo>
                  <a:pt x="0" y="74"/>
                </a:moveTo>
                <a:cubicBezTo>
                  <a:pt x="594" y="24"/>
                  <a:pt x="1190" y="-1"/>
                  <a:pt x="1787" y="0"/>
                </a:cubicBezTo>
                <a:cubicBezTo>
                  <a:pt x="13716" y="0"/>
                  <a:pt x="23387" y="9670"/>
                  <a:pt x="23387" y="21600"/>
                </a:cubicBezTo>
                <a:cubicBezTo>
                  <a:pt x="23387" y="21650"/>
                  <a:pt x="23386" y="21700"/>
                  <a:pt x="23386" y="21751"/>
                </a:cubicBezTo>
                <a:lnTo>
                  <a:pt x="1787" y="21600"/>
                </a:lnTo>
                <a:lnTo>
                  <a:pt x="0" y="74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0" name="Arc 93"/>
          <p:cNvSpPr>
            <a:spLocks/>
          </p:cNvSpPr>
          <p:nvPr/>
        </p:nvSpPr>
        <p:spPr bwMode="auto">
          <a:xfrm>
            <a:off x="2457450" y="5078413"/>
            <a:ext cx="504825" cy="431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1" name="Arc 94"/>
          <p:cNvSpPr>
            <a:spLocks/>
          </p:cNvSpPr>
          <p:nvPr/>
        </p:nvSpPr>
        <p:spPr bwMode="auto">
          <a:xfrm flipH="1" flipV="1">
            <a:off x="211138" y="5462588"/>
            <a:ext cx="514350" cy="412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2" name="Line 95"/>
          <p:cNvSpPr>
            <a:spLocks noChangeShapeType="1"/>
          </p:cNvSpPr>
          <p:nvPr/>
        </p:nvSpPr>
        <p:spPr bwMode="auto">
          <a:xfrm>
            <a:off x="739775" y="5022850"/>
            <a:ext cx="1728788" cy="571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3" name="Line 96"/>
          <p:cNvSpPr>
            <a:spLocks noChangeShapeType="1"/>
          </p:cNvSpPr>
          <p:nvPr/>
        </p:nvSpPr>
        <p:spPr bwMode="auto">
          <a:xfrm>
            <a:off x="657225" y="5880100"/>
            <a:ext cx="1878013" cy="444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4" name="Oval 97"/>
          <p:cNvSpPr>
            <a:spLocks noChangeArrowheads="1"/>
          </p:cNvSpPr>
          <p:nvPr/>
        </p:nvSpPr>
        <p:spPr bwMode="auto">
          <a:xfrm>
            <a:off x="1228725" y="5143500"/>
            <a:ext cx="762000" cy="752475"/>
          </a:xfrm>
          <a:prstGeom prst="ellipse">
            <a:avLst/>
          </a:prstGeom>
          <a:noFill/>
          <a:ln w="57150" algn="ctr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5" name="Arc 98"/>
          <p:cNvSpPr>
            <a:spLocks/>
          </p:cNvSpPr>
          <p:nvPr/>
        </p:nvSpPr>
        <p:spPr bwMode="auto">
          <a:xfrm flipH="1" flipV="1">
            <a:off x="1371600" y="5676900"/>
            <a:ext cx="180975" cy="1333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6" name="Arc 99"/>
          <p:cNvSpPr>
            <a:spLocks/>
          </p:cNvSpPr>
          <p:nvPr/>
        </p:nvSpPr>
        <p:spPr bwMode="auto">
          <a:xfrm flipV="1">
            <a:off x="1676400" y="5657850"/>
            <a:ext cx="123825" cy="142875"/>
          </a:xfrm>
          <a:custGeom>
            <a:avLst/>
            <a:gdLst>
              <a:gd name="T0" fmla="*/ 0 w 21600"/>
              <a:gd name="T1" fmla="*/ 0 h 32406"/>
              <a:gd name="T2" fmla="*/ 2147483647 w 21600"/>
              <a:gd name="T3" fmla="*/ 2147483647 h 32406"/>
              <a:gd name="T4" fmla="*/ 0 w 21600"/>
              <a:gd name="T5" fmla="*/ 2147483647 h 324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40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93"/>
                  <a:pt x="20600" y="29120"/>
                  <a:pt x="18702" y="32405"/>
                </a:cubicBezTo>
              </a:path>
              <a:path w="21600" h="3240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93"/>
                  <a:pt x="20600" y="29120"/>
                  <a:pt x="18702" y="3240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7" name="Rectangle 100"/>
          <p:cNvSpPr>
            <a:spLocks noChangeArrowheads="1"/>
          </p:cNvSpPr>
          <p:nvPr/>
        </p:nvSpPr>
        <p:spPr bwMode="auto">
          <a:xfrm>
            <a:off x="1577975" y="5114925"/>
            <a:ext cx="88900" cy="88900"/>
          </a:xfrm>
          <a:prstGeom prst="rect">
            <a:avLst/>
          </a:prstGeom>
          <a:solidFill>
            <a:srgbClr val="F60CFC"/>
          </a:solidFill>
          <a:ln w="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" name="Text Box 101"/>
          <p:cNvSpPr txBox="1">
            <a:spLocks noChangeArrowheads="1"/>
          </p:cNvSpPr>
          <p:nvPr/>
        </p:nvSpPr>
        <p:spPr bwMode="auto">
          <a:xfrm>
            <a:off x="1681163" y="3883025"/>
            <a:ext cx="67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  <a:latin typeface="Arial Narrow" pitchFamily="34" charset="0"/>
              </a:rPr>
              <a:t>Linac</a:t>
            </a:r>
          </a:p>
        </p:txBody>
      </p:sp>
      <p:sp>
        <p:nvSpPr>
          <p:cNvPr id="24679" name="Text Box 102"/>
          <p:cNvSpPr txBox="1">
            <a:spLocks noChangeArrowheads="1"/>
          </p:cNvSpPr>
          <p:nvPr/>
        </p:nvSpPr>
        <p:spPr bwMode="auto">
          <a:xfrm>
            <a:off x="1704975" y="4625975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800000"/>
                </a:solidFill>
                <a:latin typeface="Arial Narrow" pitchFamily="34" charset="0"/>
              </a:rPr>
              <a:t>RLAs</a:t>
            </a:r>
          </a:p>
        </p:txBody>
      </p:sp>
      <p:sp>
        <p:nvSpPr>
          <p:cNvPr id="24680" name="Text Box 103"/>
          <p:cNvSpPr txBox="1">
            <a:spLocks noChangeArrowheads="1"/>
          </p:cNvSpPr>
          <p:nvPr/>
        </p:nvSpPr>
        <p:spPr bwMode="auto">
          <a:xfrm>
            <a:off x="873125" y="5951538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66"/>
                </a:solidFill>
              </a:rPr>
              <a:t>Collider Ring</a:t>
            </a:r>
          </a:p>
        </p:txBody>
      </p:sp>
      <p:sp>
        <p:nvSpPr>
          <p:cNvPr id="24681" name="Text Box 104"/>
          <p:cNvSpPr txBox="1">
            <a:spLocks noChangeArrowheads="1"/>
          </p:cNvSpPr>
          <p:nvPr/>
        </p:nvSpPr>
        <p:spPr bwMode="auto">
          <a:xfrm>
            <a:off x="725488" y="2897188"/>
            <a:ext cx="16146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bg1"/>
                </a:solidFill>
                <a:latin typeface="Arial Narrow" pitchFamily="34" charset="0"/>
              </a:rPr>
              <a:t>Drift,</a:t>
            </a:r>
            <a:r>
              <a:rPr lang="en-US" sz="1600" b="1" dirty="0">
                <a:solidFill>
                  <a:srgbClr val="339933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Bunch</a:t>
            </a:r>
            <a:r>
              <a:rPr lang="en-US" sz="1600" b="1" dirty="0">
                <a:solidFill>
                  <a:srgbClr val="339933"/>
                </a:solidFill>
                <a:latin typeface="Arial Narrow" pitchFamily="34" charset="0"/>
              </a:rPr>
              <a:t>, Cool</a:t>
            </a:r>
          </a:p>
        </p:txBody>
      </p:sp>
      <p:sp>
        <p:nvSpPr>
          <p:cNvPr id="24682" name="Text Box 194"/>
          <p:cNvSpPr txBox="1">
            <a:spLocks noChangeArrowheads="1"/>
          </p:cNvSpPr>
          <p:nvPr/>
        </p:nvSpPr>
        <p:spPr bwMode="auto">
          <a:xfrm>
            <a:off x="3432175" y="769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685" name="Oval 198"/>
          <p:cNvSpPr>
            <a:spLocks noChangeArrowheads="1"/>
          </p:cNvSpPr>
          <p:nvPr/>
        </p:nvSpPr>
        <p:spPr bwMode="auto">
          <a:xfrm>
            <a:off x="2314575" y="3705225"/>
            <a:ext cx="161925" cy="104775"/>
          </a:xfrm>
          <a:prstGeom prst="ellipse">
            <a:avLst/>
          </a:prstGeom>
          <a:noFill/>
          <a:ln w="38100" algn="ctr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339933"/>
              </a:solidFill>
            </a:endParaRPr>
          </a:p>
        </p:txBody>
      </p:sp>
      <p:sp>
        <p:nvSpPr>
          <p:cNvPr id="24686" name="Oval 199"/>
          <p:cNvSpPr>
            <a:spLocks noChangeArrowheads="1"/>
          </p:cNvSpPr>
          <p:nvPr/>
        </p:nvSpPr>
        <p:spPr bwMode="auto">
          <a:xfrm>
            <a:off x="2497138" y="3716338"/>
            <a:ext cx="161925" cy="104775"/>
          </a:xfrm>
          <a:prstGeom prst="ellipse">
            <a:avLst/>
          </a:prstGeom>
          <a:noFill/>
          <a:ln w="38100" algn="ctr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339933"/>
              </a:solidFill>
            </a:endParaRPr>
          </a:p>
        </p:txBody>
      </p:sp>
      <p:sp>
        <p:nvSpPr>
          <p:cNvPr id="24688" name="Text Box 201"/>
          <p:cNvSpPr txBox="1">
            <a:spLocks noChangeArrowheads="1"/>
          </p:cNvSpPr>
          <p:nvPr/>
        </p:nvSpPr>
        <p:spPr bwMode="auto">
          <a:xfrm>
            <a:off x="1133645" y="6323013"/>
            <a:ext cx="14093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dirty="0">
                <a:solidFill>
                  <a:srgbClr val="FFFFFF"/>
                </a:solidFill>
                <a:cs typeface="Arial" charset="0"/>
              </a:rPr>
              <a:t>δ</a:t>
            </a:r>
            <a:r>
              <a:rPr lang="el-GR" dirty="0">
                <a:solidFill>
                  <a:srgbClr val="FFFFFF"/>
                </a:solidFill>
                <a:latin typeface="Symbol" charset="2"/>
                <a:cs typeface="Symbol" charset="2"/>
              </a:rPr>
              <a:t>ν</a:t>
            </a:r>
            <a:r>
              <a:rPr lang="en-US" baseline="-25000" dirty="0">
                <a:solidFill>
                  <a:srgbClr val="FFFFFF"/>
                </a:solidFill>
                <a:cs typeface="Arial" charset="0"/>
              </a:rPr>
              <a:t>BB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 =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0.027</a:t>
            </a:r>
            <a:endParaRPr lang="el-GR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140" y="1819850"/>
            <a:ext cx="220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1 bunch combiner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41" y="0"/>
            <a:ext cx="1445894" cy="923330"/>
          </a:xfrm>
          <a:prstGeom prst="rect">
            <a:avLst/>
          </a:prstGeom>
          <a:solidFill>
            <a:srgbClr val="58CA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D.Neuffer</a:t>
            </a:r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AAC12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NuFACT12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5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Issues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63600"/>
            <a:ext cx="8851900" cy="53467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Detector and Physics </a:t>
            </a:r>
            <a:br>
              <a:rPr lang="en-US" dirty="0" smtClean="0"/>
            </a:br>
            <a:r>
              <a:rPr lang="en-US" sz="1900" dirty="0" smtClean="0"/>
              <a:t>(some questions from the SLAC Energy Frontier Retreat, </a:t>
            </a:r>
            <a:r>
              <a:rPr lang="en-US" sz="1900" dirty="0" err="1" smtClean="0"/>
              <a:t>Breidenbach</a:t>
            </a:r>
            <a:r>
              <a:rPr lang="en-US" sz="1900" dirty="0" smtClean="0"/>
              <a:t>/</a:t>
            </a:r>
            <a:r>
              <a:rPr lang="en-US" sz="1900" dirty="0" err="1" smtClean="0"/>
              <a:t>Jaros</a:t>
            </a:r>
            <a:r>
              <a:rPr lang="en-US" sz="1900" dirty="0" smtClean="0"/>
              <a:t>) </a:t>
            </a:r>
          </a:p>
          <a:p>
            <a:pPr lvl="1"/>
            <a:r>
              <a:rPr lang="en-US" dirty="0"/>
              <a:t>Machine timescale?</a:t>
            </a:r>
          </a:p>
          <a:p>
            <a:pPr lvl="1"/>
            <a:r>
              <a:rPr lang="en-US" dirty="0"/>
              <a:t>Backgrounds</a:t>
            </a:r>
          </a:p>
          <a:p>
            <a:pPr lvl="2"/>
            <a:r>
              <a:rPr lang="en-US" dirty="0"/>
              <a:t>Radiation damage – detector activation?</a:t>
            </a:r>
          </a:p>
          <a:p>
            <a:pPr lvl="2"/>
            <a:r>
              <a:rPr lang="en-US" dirty="0"/>
              <a:t>Extreme timing capability needed to separate backgrounds</a:t>
            </a:r>
          </a:p>
          <a:p>
            <a:pPr lvl="2"/>
            <a:r>
              <a:rPr lang="en-US" dirty="0"/>
              <a:t>Significant detector R&amp;D needed</a:t>
            </a:r>
          </a:p>
          <a:p>
            <a:pPr lvl="1"/>
            <a:r>
              <a:rPr lang="en-US" dirty="0"/>
              <a:t>Forward direction taken by shielding – </a:t>
            </a:r>
            <a:r>
              <a:rPr lang="en-US" dirty="0" err="1"/>
              <a:t>deadcone</a:t>
            </a:r>
            <a:r>
              <a:rPr lang="en-US" dirty="0"/>
              <a:t> 15</a:t>
            </a:r>
            <a:r>
              <a:rPr lang="en-US" baseline="30000" dirty="0"/>
              <a:t>0  </a:t>
            </a:r>
            <a:r>
              <a:rPr lang="en-US" dirty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E06"/>
                </a:solidFill>
              </a:rPr>
              <a:t>(</a:t>
            </a:r>
            <a:r>
              <a:rPr lang="en-US" dirty="0">
                <a:solidFill>
                  <a:srgbClr val="FFFE06"/>
                </a:solidFill>
              </a:rPr>
              <a:t>MDI simulation effort for Higgs MC underway)</a:t>
            </a:r>
            <a:endParaRPr lang="en-US" dirty="0"/>
          </a:p>
          <a:p>
            <a:pPr lvl="1"/>
            <a:r>
              <a:rPr lang="en-US" dirty="0"/>
              <a:t>Polarization? </a:t>
            </a:r>
            <a:r>
              <a:rPr lang="en-US" dirty="0">
                <a:solidFill>
                  <a:srgbClr val="FFFE06"/>
                </a:solidFill>
              </a:rPr>
              <a:t>(Revisit for Snowmass – </a:t>
            </a:r>
            <a:r>
              <a:rPr lang="en-US" dirty="0" err="1">
                <a:solidFill>
                  <a:srgbClr val="FFFE06"/>
                </a:solidFill>
              </a:rPr>
              <a:t>lumi</a:t>
            </a:r>
            <a:r>
              <a:rPr lang="en-US" dirty="0">
                <a:solidFill>
                  <a:srgbClr val="FFFE06"/>
                </a:solidFill>
              </a:rPr>
              <a:t> trade-offs)</a:t>
            </a:r>
            <a:endParaRPr lang="en-US" dirty="0"/>
          </a:p>
          <a:p>
            <a:pPr lvl="1"/>
            <a:r>
              <a:rPr lang="en-US" dirty="0"/>
              <a:t>Energy variability?  </a:t>
            </a:r>
            <a:r>
              <a:rPr lang="en-US" dirty="0">
                <a:solidFill>
                  <a:srgbClr val="FFFE06"/>
                </a:solidFill>
              </a:rPr>
              <a:t>(Utilize polarization-based energy measurement – decay electrons)</a:t>
            </a:r>
            <a:endParaRPr lang="en-US" dirty="0"/>
          </a:p>
          <a:p>
            <a:pPr lvl="1"/>
            <a:r>
              <a:rPr lang="en-US" dirty="0"/>
              <a:t>Vertex detector distance from beam?</a:t>
            </a:r>
          </a:p>
          <a:p>
            <a:pPr lvl="1"/>
            <a:r>
              <a:rPr lang="en-US" dirty="0"/>
              <a:t>Well defined energy and small energy spread (+)</a:t>
            </a:r>
          </a:p>
          <a:p>
            <a:pPr lvl="1"/>
            <a:r>
              <a:rPr lang="en-US" dirty="0"/>
              <a:t>S channel Higgs production (+)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49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109538"/>
            <a:ext cx="6978650" cy="627062"/>
          </a:xfrm>
        </p:spPr>
        <p:txBody>
          <a:bodyPr/>
          <a:lstStyle/>
          <a:p>
            <a:r>
              <a:rPr lang="en-US" dirty="0" smtClean="0"/>
              <a:t>Conclusion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965200"/>
            <a:ext cx="8851900" cy="553887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Is a </a:t>
            </a:r>
            <a:r>
              <a:rPr lang="en-US" sz="2600" dirty="0" err="1" smtClean="0"/>
              <a:t>Muon</a:t>
            </a:r>
            <a:r>
              <a:rPr lang="en-US" sz="2600" dirty="0" smtClean="0"/>
              <a:t>-Based </a:t>
            </a:r>
            <a:r>
              <a:rPr lang="en-US" sz="2600" dirty="0" smtClean="0"/>
              <a:t>Higgs </a:t>
            </a:r>
            <a:r>
              <a:rPr lang="en-US" sz="2600" dirty="0" smtClean="0"/>
              <a:t>Factory </a:t>
            </a:r>
            <a:r>
              <a:rPr lang="en-US" sz="2600" dirty="0" err="1" smtClean="0"/>
              <a:t>muon</a:t>
            </a:r>
            <a:r>
              <a:rPr lang="en-US" sz="2600" dirty="0" smtClean="0"/>
              <a:t> collider ready to build?</a:t>
            </a:r>
          </a:p>
          <a:p>
            <a:pPr lvl="1"/>
            <a:r>
              <a:rPr lang="en-US" sz="2200" dirty="0" smtClean="0"/>
              <a:t>No</a:t>
            </a:r>
          </a:p>
          <a:p>
            <a:pPr lvl="2"/>
            <a:r>
              <a:rPr lang="en-US" dirty="0" smtClean="0"/>
              <a:t>Must move forward with accelerator feasibility R&amp;D</a:t>
            </a:r>
          </a:p>
          <a:p>
            <a:pPr lvl="2"/>
            <a:r>
              <a:rPr lang="en-US" dirty="0" smtClean="0"/>
              <a:t>Must move forward with more detailed assessments of physics capabilities</a:t>
            </a:r>
          </a:p>
          <a:p>
            <a:pPr lvl="1"/>
            <a:r>
              <a:rPr lang="en-US" sz="2200" dirty="0" smtClean="0"/>
              <a:t>Nevertheless, we must ask the question of how much </a:t>
            </a:r>
            <a:r>
              <a:rPr lang="en-US" sz="2200" dirty="0" err="1" smtClean="0"/>
              <a:t>mis</a:t>
            </a:r>
            <a:r>
              <a:rPr lang="en-US" sz="2200" dirty="0" smtClean="0"/>
              <a:t>-match is there (</a:t>
            </a:r>
            <a:r>
              <a:rPr lang="en-US" sz="2200" i="1" dirty="0" smtClean="0"/>
              <a:t>realistically</a:t>
            </a:r>
            <a:r>
              <a:rPr lang="en-US" sz="2200" dirty="0" smtClean="0"/>
              <a:t>) between the R&amp;D timetable and real funding decisions in the US?  These may well be reasonably matched… </a:t>
            </a:r>
            <a:br>
              <a:rPr lang="en-US" sz="2200" dirty="0" smtClean="0"/>
            </a:br>
            <a:r>
              <a:rPr lang="en-US" sz="2200" dirty="0" smtClean="0">
                <a:latin typeface="Wingdings 3" charset="2"/>
                <a:cs typeface="Wingdings 3" charset="2"/>
              </a:rPr>
              <a:t>a</a:t>
            </a:r>
            <a:r>
              <a:rPr lang="en-US" sz="2200" dirty="0" smtClean="0">
                <a:cs typeface="Wingdings 3" charset="2"/>
              </a:rPr>
              <a:t> supports a continued and expanded R&amp;D effort</a:t>
            </a:r>
            <a:endParaRPr lang="en-US" sz="2200" dirty="0" smtClean="0"/>
          </a:p>
          <a:p>
            <a:pPr lvl="1"/>
            <a:endParaRPr lang="en-US" dirty="0" smtClean="0"/>
          </a:p>
          <a:p>
            <a:r>
              <a:rPr lang="en-US" sz="2600" dirty="0" smtClean="0"/>
              <a:t>A Program based on </a:t>
            </a:r>
            <a:r>
              <a:rPr lang="en-US" sz="2600" dirty="0" err="1" smtClean="0"/>
              <a:t>Muon</a:t>
            </a:r>
            <a:r>
              <a:rPr lang="en-US" sz="2600" dirty="0" smtClean="0"/>
              <a:t> Accelerators is well-matched to the stated US HEP direction</a:t>
            </a:r>
          </a:p>
          <a:p>
            <a:pPr lvl="1"/>
            <a:r>
              <a:rPr lang="en-US" sz="2200" dirty="0" smtClean="0"/>
              <a:t>Ability to support high capability research across 2 frontiers </a:t>
            </a:r>
            <a:br>
              <a:rPr lang="en-US" sz="2200" dirty="0" smtClean="0"/>
            </a:br>
            <a:r>
              <a:rPr lang="en-US" sz="2200" dirty="0" smtClean="0">
                <a:latin typeface="Wingdings 3" charset="2"/>
                <a:cs typeface="Wingdings 3" charset="2"/>
              </a:rPr>
              <a:t>a</a:t>
            </a:r>
            <a:r>
              <a:rPr lang="en-US" sz="2200" dirty="0" smtClean="0">
                <a:cs typeface="Wingdings 3" charset="2"/>
              </a:rPr>
              <a:t> offers excellent return on investment</a:t>
            </a:r>
            <a:endParaRPr lang="en-US" sz="2200" dirty="0" smtClean="0"/>
          </a:p>
          <a:p>
            <a:pPr lvl="1"/>
            <a:r>
              <a:rPr lang="en-US" sz="2200" dirty="0" smtClean="0"/>
              <a:t>Can be hosted at our remaining US HEP </a:t>
            </a:r>
            <a:r>
              <a:rPr lang="en-US" sz="2200" dirty="0" smtClean="0"/>
              <a:t>laboratory</a:t>
            </a:r>
          </a:p>
          <a:p>
            <a:pPr lvl="1"/>
            <a:r>
              <a:rPr lang="en-US" sz="2200" dirty="0" smtClean="0"/>
              <a:t>The MASS Working Group has been charged with preparing MAP’s overall response for CSS2013</a:t>
            </a: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7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6500"/>
            <a:ext cx="9144000" cy="5003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Plan for the next year…</a:t>
            </a:r>
          </a:p>
          <a:p>
            <a:pPr lvl="1"/>
            <a:r>
              <a:rPr lang="en-US" dirty="0" smtClean="0"/>
              <a:t>This meeting is the kick-off meeting for a series of MAP-related meetings leading to CSS2013</a:t>
            </a:r>
          </a:p>
          <a:p>
            <a:pPr lvl="2"/>
            <a:r>
              <a:rPr lang="en-US" sz="2200" dirty="0" err="1" smtClean="0"/>
              <a:t>Muon</a:t>
            </a:r>
            <a:r>
              <a:rPr lang="en-US" sz="2200" dirty="0" smtClean="0"/>
              <a:t> Collider Higgs Factory Workshop </a:t>
            </a:r>
          </a:p>
          <a:p>
            <a:pPr lvl="3"/>
            <a:r>
              <a:rPr lang="en-US" sz="2200" dirty="0" smtClean="0"/>
              <a:t>Location:  UCLA</a:t>
            </a:r>
          </a:p>
          <a:p>
            <a:pPr lvl="3"/>
            <a:r>
              <a:rPr lang="en-US" sz="2200" dirty="0" smtClean="0"/>
              <a:t>Dates:  Likely March  21-22 (or 23), 2013</a:t>
            </a:r>
          </a:p>
          <a:p>
            <a:pPr lvl="2"/>
            <a:r>
              <a:rPr lang="en-US" sz="2200" dirty="0" smtClean="0"/>
              <a:t>MAP Collaboration Meeting</a:t>
            </a:r>
          </a:p>
          <a:p>
            <a:pPr lvl="3"/>
            <a:r>
              <a:rPr lang="en-US" sz="2200" dirty="0" smtClean="0"/>
              <a:t>Location:  Fermilab</a:t>
            </a:r>
          </a:p>
          <a:p>
            <a:pPr lvl="3"/>
            <a:r>
              <a:rPr lang="en-US" sz="2200" dirty="0" smtClean="0"/>
              <a:t>Dates:  Sometime in May 2013</a:t>
            </a:r>
          </a:p>
          <a:p>
            <a:pPr lvl="2"/>
            <a:r>
              <a:rPr lang="en-US" sz="2200" dirty="0" smtClean="0"/>
              <a:t>Other CSS meetings (Energy Frontier, Intensity Frontier and Facilities)</a:t>
            </a:r>
          </a:p>
          <a:p>
            <a:pPr lvl="3"/>
            <a:r>
              <a:rPr lang="en-US" sz="2200" dirty="0" smtClean="0"/>
              <a:t>Schedule </a:t>
            </a:r>
            <a:r>
              <a:rPr lang="en-US" sz="2200" dirty="0"/>
              <a:t>being developed </a:t>
            </a:r>
            <a:r>
              <a:rPr lang="en-US" sz="2200" dirty="0" smtClean="0"/>
              <a:t>at:</a:t>
            </a:r>
          </a:p>
          <a:p>
            <a:pPr marL="0" lvl="3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://www.snowmass2013.org/tiki-index.php?page=Community+Summer+Study+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2013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/>
              <a:t>CSS 2013 Meeting</a:t>
            </a:r>
            <a:endParaRPr lang="en-US" dirty="0"/>
          </a:p>
          <a:p>
            <a:pPr lvl="2"/>
            <a:r>
              <a:rPr lang="en-US" sz="1900" dirty="0"/>
              <a:t>Location:  </a:t>
            </a:r>
            <a:r>
              <a:rPr lang="en-US" sz="1900" dirty="0" smtClean="0"/>
              <a:t>U of Minnesota</a:t>
            </a:r>
            <a:endParaRPr lang="en-US" sz="1900" dirty="0"/>
          </a:p>
          <a:p>
            <a:pPr lvl="2"/>
            <a:r>
              <a:rPr lang="en-US" sz="1900" dirty="0"/>
              <a:t>Dates:  </a:t>
            </a:r>
            <a:r>
              <a:rPr lang="en-US" sz="1900" dirty="0" smtClean="0"/>
              <a:t>July 29 – August 6, 2013</a:t>
            </a:r>
            <a:endParaRPr lang="en-US" sz="1900" dirty="0"/>
          </a:p>
          <a:p>
            <a:pPr marL="0" lvl="3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54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9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131" b="3278"/>
          <a:stretch/>
        </p:blipFill>
        <p:spPr>
          <a:xfrm>
            <a:off x="65488" y="1045801"/>
            <a:ext cx="8494054" cy="5316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Accelerator Physics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18</a:t>
            </a:fld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391833" y="5367867"/>
            <a:ext cx="2184400" cy="110066"/>
          </a:xfrm>
          <a:prstGeom prst="rightArrow">
            <a:avLst/>
          </a:prstGeom>
          <a:gradFill flip="none" rotWithShape="1">
            <a:gsLst>
              <a:gs pos="0">
                <a:srgbClr val="2430FF"/>
              </a:gs>
              <a:gs pos="100000">
                <a:srgbClr val="FFFFFF"/>
              </a:gs>
              <a:gs pos="76000">
                <a:srgbClr val="2430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068232" y="4258735"/>
            <a:ext cx="2159001" cy="110066"/>
          </a:xfrm>
          <a:prstGeom prst="right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17631" y="2946401"/>
            <a:ext cx="1397002" cy="110066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099297" y="1951576"/>
            <a:ext cx="1397002" cy="110066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  <a:gs pos="89000">
                <a:srgbClr val="FF00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9475732">
            <a:off x="2962515" y="3753446"/>
            <a:ext cx="1665805" cy="516467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Diagonal Corner Rectangle 16"/>
          <p:cNvSpPr/>
          <p:nvPr/>
        </p:nvSpPr>
        <p:spPr>
          <a:xfrm rot="16200000">
            <a:off x="3569616" y="510676"/>
            <a:ext cx="3962395" cy="5116974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rgbClr val="008000">
                  <a:alpha val="25000"/>
                </a:srgbClr>
              </a:gs>
              <a:gs pos="100000">
                <a:srgbClr val="1553B7">
                  <a:alpha val="50000"/>
                </a:srgbClr>
              </a:gs>
              <a:gs pos="54000">
                <a:schemeClr val="tx1">
                  <a:lumMod val="50000"/>
                  <a:lumOff val="50000"/>
                  <a:alpha val="40000"/>
                </a:schemeClr>
              </a:gs>
              <a:gs pos="51000">
                <a:schemeClr val="tx1">
                  <a:lumMod val="50000"/>
                  <a:lumOff val="50000"/>
                  <a:alpha val="40000"/>
                </a:schemeClr>
              </a:gs>
              <a:gs pos="62000">
                <a:srgbClr val="1553B7">
                  <a:alpha val="50000"/>
                </a:srgbClr>
              </a:gs>
              <a:gs pos="41000">
                <a:srgbClr val="008000">
                  <a:alpha val="25000"/>
                </a:srgb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19337440">
            <a:off x="6095184" y="1399712"/>
            <a:ext cx="1665805" cy="5164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06318" y="4342474"/>
            <a:ext cx="1139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Intensity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Frontier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301" y="1189548"/>
            <a:ext cx="1069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Energy</a:t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Frontier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4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Accelerators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Frontiers_Energy_Sca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35" y="819675"/>
            <a:ext cx="6266725" cy="55732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597140" y="1785620"/>
            <a:ext cx="868065" cy="4596896"/>
            <a:chOff x="8270240" y="1950720"/>
            <a:chExt cx="868065" cy="4596896"/>
          </a:xfrm>
        </p:grpSpPr>
        <p:sp>
          <p:nvSpPr>
            <p:cNvPr id="8" name="Left Arrow 7"/>
            <p:cNvSpPr/>
            <p:nvPr/>
          </p:nvSpPr>
          <p:spPr>
            <a:xfrm>
              <a:off x="8280400" y="5486400"/>
              <a:ext cx="406400" cy="132080"/>
            </a:xfrm>
            <a:prstGeom prst="lef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8270240" y="5892800"/>
              <a:ext cx="406400" cy="132080"/>
            </a:xfrm>
            <a:prstGeom prst="lef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8270240" y="4307840"/>
              <a:ext cx="406400" cy="132080"/>
            </a:xfrm>
            <a:prstGeom prst="lef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7515054" y="4924365"/>
              <a:ext cx="2784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</a:rPr>
                <a:t>Program Baselines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Left Arrow 12"/>
            <p:cNvSpPr/>
            <p:nvPr/>
          </p:nvSpPr>
          <p:spPr>
            <a:xfrm>
              <a:off x="8270240" y="1950720"/>
              <a:ext cx="406400" cy="132080"/>
            </a:xfrm>
            <a:prstGeom prst="lef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Left Arrow 14"/>
          <p:cNvSpPr/>
          <p:nvPr/>
        </p:nvSpPr>
        <p:spPr>
          <a:xfrm>
            <a:off x="7597140" y="4549140"/>
            <a:ext cx="406400" cy="132080"/>
          </a:xfrm>
          <a:prstGeom prst="leftArrow">
            <a:avLst/>
          </a:prstGeom>
          <a:solidFill>
            <a:srgbClr val="FFFE0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9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would like to add my welcome to everyone who has been able to join us today</a:t>
            </a:r>
          </a:p>
          <a:p>
            <a:endParaRPr lang="en-US" dirty="0"/>
          </a:p>
          <a:p>
            <a:r>
              <a:rPr lang="en-US" dirty="0" smtClean="0"/>
              <a:t>This meeting represents to first MAP workshop after the start of our 6-year Feasibility Assessment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is an important time to explore the role of a Higgs Factory in our planning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This is an opportunity to use that information in the preparation of a realistic staging plan for a </a:t>
            </a:r>
            <a:r>
              <a:rPr lang="en-US" dirty="0" err="1" smtClean="0"/>
              <a:t>Muon</a:t>
            </a:r>
            <a:r>
              <a:rPr lang="en-US" dirty="0" smtClean="0"/>
              <a:t> Accelerator Facility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24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89FD-0FCF-D447-9510-B18AD815D43D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59" y="4084638"/>
            <a:ext cx="28041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Proton source:  </a:t>
            </a:r>
            <a:endParaRPr lang="en-US" dirty="0" smtClean="0">
              <a:solidFill>
                <a:schemeClr val="bg1">
                  <a:lumMod val="95000"/>
                </a:schemeClr>
              </a:solidFill>
              <a:sym typeface="Symbol" pitchFamily="18" charset="2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For example PROJECT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X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4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MW,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with 2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±1 ns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long bunches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83560" y="4084638"/>
            <a:ext cx="2768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Goal: </a:t>
            </a:r>
            <a:br>
              <a:rPr lang="en-US" dirty="0" smtClean="0">
                <a:solidFill>
                  <a:srgbClr val="F2F2F2"/>
                </a:solidFill>
                <a:sym typeface="Symbol" pitchFamily="18" charset="2"/>
              </a:rPr>
            </a:b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Produce a high intensity  </a:t>
            </a:r>
            <a:r>
              <a:rPr lang="en-US" dirty="0" smtClean="0">
                <a:solidFill>
                  <a:srgbClr val="F2F2F2"/>
                </a:solidFill>
                <a:latin typeface="Symbol" charset="2"/>
                <a:cs typeface="Symbol" charset="2"/>
                <a:sym typeface="Symbol" pitchFamily="18" charset="2"/>
              </a:rPr>
              <a:t>m</a:t>
            </a: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 beam whose 6D phase space is reduced by a factor of &gt;10</a:t>
            </a:r>
            <a:r>
              <a:rPr lang="en-US" baseline="30000" dirty="0" smtClean="0">
                <a:solidFill>
                  <a:srgbClr val="F2F2F2"/>
                </a:solidFill>
                <a:sym typeface="Symbol" pitchFamily="18" charset="2"/>
              </a:rPr>
              <a:t>6</a:t>
            </a: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 from its value at the production target</a:t>
            </a:r>
            <a:endParaRPr lang="en-US" dirty="0">
              <a:solidFill>
                <a:srgbClr val="F2F2F2"/>
              </a:solidFill>
              <a:sym typeface="Symbol" pitchFamily="18" charset="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246878" y="4084638"/>
            <a:ext cx="2819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Collider:  √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s = 3 </a:t>
            </a:r>
            <a:r>
              <a:rPr lang="en-US" dirty="0" err="1">
                <a:solidFill>
                  <a:srgbClr val="F2F2F2"/>
                </a:solidFill>
                <a:sym typeface="Symbol" pitchFamily="18" charset="2"/>
              </a:rPr>
              <a:t>TeV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 </a:t>
            </a:r>
          </a:p>
          <a:p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Circumference </a:t>
            </a: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4.5km</a:t>
            </a:r>
            <a:br>
              <a:rPr lang="en-US" dirty="0">
                <a:solidFill>
                  <a:srgbClr val="F2F2F2"/>
                </a:solidFill>
                <a:sym typeface="Symbol" pitchFamily="18" charset="2"/>
              </a:rPr>
            </a:br>
            <a:r>
              <a:rPr lang="en-US" i="1" dirty="0">
                <a:solidFill>
                  <a:srgbClr val="F2F2F2"/>
                </a:solidFill>
                <a:sym typeface="Symbol" pitchFamily="18" charset="2"/>
              </a:rPr>
              <a:t>L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 = 3×10</a:t>
            </a:r>
            <a:r>
              <a:rPr lang="en-US" baseline="30000" dirty="0">
                <a:solidFill>
                  <a:srgbClr val="F2F2F2"/>
                </a:solidFill>
                <a:sym typeface="Symbol" pitchFamily="18" charset="2"/>
              </a:rPr>
              <a:t>34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 cm</a:t>
            </a:r>
            <a:r>
              <a:rPr lang="en-US" baseline="30000" dirty="0">
                <a:solidFill>
                  <a:srgbClr val="F2F2F2"/>
                </a:solidFill>
                <a:sym typeface="Symbol" pitchFamily="18" charset="2"/>
              </a:rPr>
              <a:t>-2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s</a:t>
            </a:r>
            <a:r>
              <a:rPr lang="en-US" baseline="30000" dirty="0">
                <a:solidFill>
                  <a:srgbClr val="F2F2F2"/>
                </a:solidFill>
                <a:sym typeface="Symbol" pitchFamily="18" charset="2"/>
              </a:rPr>
              <a:t>-</a:t>
            </a:r>
            <a:r>
              <a:rPr lang="en-US" baseline="30000" dirty="0" smtClean="0">
                <a:solidFill>
                  <a:srgbClr val="F2F2F2"/>
                </a:solidFill>
                <a:sym typeface="Symbol" pitchFamily="18" charset="2"/>
              </a:rPr>
              <a:t>1</a:t>
            </a:r>
            <a:br>
              <a:rPr lang="en-US" baseline="30000" dirty="0" smtClean="0">
                <a:solidFill>
                  <a:srgbClr val="F2F2F2"/>
                </a:solidFill>
                <a:sym typeface="Symbol" pitchFamily="18" charset="2"/>
              </a:rPr>
            </a:br>
            <a:r>
              <a:rPr lang="en-US" i="1" dirty="0" smtClean="0">
                <a:solidFill>
                  <a:srgbClr val="F2F2F2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/bunch = 2x10</a:t>
            </a:r>
            <a:r>
              <a:rPr lang="en-US" baseline="30000" dirty="0">
                <a:solidFill>
                  <a:srgbClr val="F2F2F2"/>
                </a:solidFill>
                <a:sym typeface="Symbol" pitchFamily="18" charset="2"/>
              </a:rPr>
              <a:t>12</a:t>
            </a:r>
          </a:p>
          <a:p>
            <a:r>
              <a:rPr lang="en-US" i="1" dirty="0">
                <a:solidFill>
                  <a:srgbClr val="F2F2F2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i="1" dirty="0">
                <a:solidFill>
                  <a:srgbClr val="F2F2F2"/>
                </a:solidFill>
                <a:sym typeface="Symbol" pitchFamily="18" charset="2"/>
              </a:rPr>
              <a:t>(p)/p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 = 0.1%</a:t>
            </a:r>
          </a:p>
          <a:p>
            <a:r>
              <a:rPr lang="en-US" i="1" dirty="0" err="1">
                <a:solidFill>
                  <a:srgbClr val="F2F2F2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en-US" baseline="-25000" dirty="0" err="1">
                <a:solidFill>
                  <a:srgbClr val="F2F2F2"/>
                </a:solidFill>
                <a:latin typeface="Comic Sans MS" pitchFamily="66" charset="0"/>
                <a:sym typeface="Symbol" pitchFamily="18" charset="2"/>
              </a:rPr>
              <a:t></a:t>
            </a:r>
            <a:r>
              <a:rPr lang="en-US" baseline="-25000" dirty="0" err="1">
                <a:solidFill>
                  <a:srgbClr val="F2F2F2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 = 25 </a:t>
            </a:r>
            <a:r>
              <a:rPr lang="en-US" dirty="0" smtClean="0">
                <a:solidFill>
                  <a:srgbClr val="F2F2F2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m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, </a:t>
            </a:r>
            <a:r>
              <a:rPr lang="en-US" i="1" dirty="0">
                <a:solidFill>
                  <a:srgbClr val="F2F2F2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en-US" baseline="-25000" dirty="0">
                <a:solidFill>
                  <a:srgbClr val="F2F2F2"/>
                </a:solidFill>
                <a:sym typeface="Symbol" pitchFamily="18" charset="2"/>
              </a:rPr>
              <a:t>//N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=</a:t>
            </a: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72 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mm</a:t>
            </a:r>
          </a:p>
          <a:p>
            <a:r>
              <a:rPr lang="en-US" i="1" dirty="0">
                <a:solidFill>
                  <a:srgbClr val="F2F2F2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n-US" i="1" dirty="0">
                <a:solidFill>
                  <a:srgbClr val="F2F2F2"/>
                </a:solidFill>
                <a:sym typeface="Symbol" pitchFamily="18" charset="2"/>
              </a:rPr>
              <a:t>*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 = 5mm</a:t>
            </a:r>
          </a:p>
          <a:p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Rep. </a:t>
            </a:r>
            <a:r>
              <a:rPr lang="en-US" dirty="0">
                <a:solidFill>
                  <a:srgbClr val="F2F2F2"/>
                </a:solidFill>
                <a:sym typeface="Symbol" pitchFamily="18" charset="2"/>
              </a:rPr>
              <a:t>Rate = </a:t>
            </a:r>
            <a:r>
              <a:rPr lang="en-US" dirty="0" smtClean="0">
                <a:solidFill>
                  <a:srgbClr val="F2F2F2"/>
                </a:solidFill>
                <a:sym typeface="Symbol" pitchFamily="18" charset="2"/>
              </a:rPr>
              <a:t>12 Hz</a:t>
            </a:r>
            <a:endParaRPr lang="en-US" dirty="0">
              <a:solidFill>
                <a:srgbClr val="F2F2F2"/>
              </a:solidFill>
              <a:sym typeface="Symbol" pitchFamily="18" charset="2"/>
            </a:endParaRPr>
          </a:p>
        </p:txBody>
      </p:sp>
      <p:pic>
        <p:nvPicPr>
          <p:cNvPr id="14" name="Picture 13" descr="Block_Diagrams_R7_M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1583922"/>
            <a:ext cx="8984998" cy="217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4737" y="1122257"/>
            <a:ext cx="4170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2F2F2"/>
                </a:solidFill>
              </a:rPr>
              <a:t>Muon</a:t>
            </a:r>
            <a:r>
              <a:rPr lang="en-US" sz="2400" dirty="0" smtClean="0">
                <a:solidFill>
                  <a:srgbClr val="F2F2F2"/>
                </a:solidFill>
              </a:rPr>
              <a:t> Collider Block Diagram</a:t>
            </a:r>
            <a:endParaRPr lang="en-US" sz="2400" dirty="0">
              <a:solidFill>
                <a:srgbClr val="F2F2F2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2612072" y="1238567"/>
            <a:ext cx="333375" cy="5374640"/>
          </a:xfrm>
          <a:prstGeom prst="rightBrace">
            <a:avLst>
              <a:gd name="adj1" fmla="val 8333"/>
              <a:gd name="adj2" fmla="val 37524"/>
            </a:avLst>
          </a:prstGeom>
          <a:ln>
            <a:solidFill>
              <a:srgbClr val="2821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104900" y="48578"/>
            <a:ext cx="7150100" cy="9318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err="1" smtClean="0"/>
              <a:t>Muon</a:t>
            </a:r>
            <a:r>
              <a:rPr lang="en-US" sz="3200" dirty="0" smtClean="0"/>
              <a:t> Collider </a:t>
            </a:r>
            <a:r>
              <a:rPr lang="en-US" dirty="0" smtClean="0"/>
              <a:t>-</a:t>
            </a:r>
            <a:r>
              <a:rPr lang="en-US" sz="3200" dirty="0" smtClean="0"/>
              <a:t> Neutrino Factory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November 13, 2012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Muon Collider Higgs Factory Mini-Workshop - FNAL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B0F1F-CDA5-432B-AE28-B2C45B61F39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296" name="TextBox 165"/>
          <p:cNvSpPr txBox="1">
            <a:spLocks noChangeArrowheads="1"/>
          </p:cNvSpPr>
          <p:nvPr/>
        </p:nvSpPr>
        <p:spPr bwMode="auto">
          <a:xfrm>
            <a:off x="3274060" y="1011487"/>
            <a:ext cx="2557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2F2F2"/>
                </a:solidFill>
              </a:rPr>
              <a:t>NEUTRINO FACTORY</a:t>
            </a:r>
            <a:endParaRPr lang="en-US" b="1" dirty="0">
              <a:solidFill>
                <a:srgbClr val="F2F2F2"/>
              </a:solidFill>
            </a:endParaRPr>
          </a:p>
        </p:txBody>
      </p:sp>
      <p:sp>
        <p:nvSpPr>
          <p:cNvPr id="12297" name="TextBox 166"/>
          <p:cNvSpPr txBox="1">
            <a:spLocks noChangeArrowheads="1"/>
          </p:cNvSpPr>
          <p:nvPr/>
        </p:nvSpPr>
        <p:spPr bwMode="auto">
          <a:xfrm>
            <a:off x="3418840" y="3846102"/>
            <a:ext cx="226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2F2F2"/>
                </a:solidFill>
              </a:rPr>
              <a:t>MUON COLLIDER</a:t>
            </a:r>
            <a:endParaRPr lang="en-US" b="1" dirty="0">
              <a:solidFill>
                <a:srgbClr val="F2F2F2"/>
              </a:solidFill>
            </a:endParaRPr>
          </a:p>
        </p:txBody>
      </p:sp>
      <p:sp>
        <p:nvSpPr>
          <p:cNvPr id="12299" name="AutoShape 6"/>
          <p:cNvSpPr>
            <a:spLocks/>
          </p:cNvSpPr>
          <p:nvPr/>
        </p:nvSpPr>
        <p:spPr bwMode="auto">
          <a:xfrm rot="5400000">
            <a:off x="2209800" y="4551998"/>
            <a:ext cx="152400" cy="2590800"/>
          </a:xfrm>
          <a:prstGeom prst="rightBrace">
            <a:avLst>
              <a:gd name="adj1" fmla="val 26759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12" name="Picture 11" descr="Block_Diagrams_R7_M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4215362"/>
            <a:ext cx="9112210" cy="2206076"/>
          </a:xfrm>
          <a:prstGeom prst="rect">
            <a:avLst/>
          </a:prstGeom>
        </p:spPr>
      </p:pic>
      <p:pic>
        <p:nvPicPr>
          <p:cNvPr id="13" name="Picture 12" descr="Block_Diagrams_R5_N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1380819"/>
            <a:ext cx="7040052" cy="22051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320" y="1615440"/>
            <a:ext cx="3449320" cy="4805998"/>
            <a:chOff x="20320" y="1615440"/>
            <a:chExt cx="3449320" cy="480599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469640" y="1615440"/>
              <a:ext cx="0" cy="480599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20320" y="3846102"/>
              <a:ext cx="3449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6560" y="3815622"/>
              <a:ext cx="2352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Share same complex</a:t>
              </a:r>
              <a:endParaRPr lang="en-US" dirty="0"/>
            </a:p>
          </p:txBody>
        </p: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172960" y="2091038"/>
            <a:ext cx="185928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Symbol" charset="2"/>
                <a:cs typeface="Symbol" charset="2"/>
                <a:sym typeface="Symbol" pitchFamily="18" charset="2"/>
              </a:rPr>
              <a:t>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Symbol" charset="2"/>
                <a:sym typeface="Symbol" pitchFamily="18" charset="2"/>
              </a:rPr>
              <a:t>Factory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Goal: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O(10</a:t>
            </a:r>
            <a:r>
              <a:rPr lang="en-US" baseline="30000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21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)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Symbol" charset="2"/>
                <a:cs typeface="Symbol" charset="2"/>
                <a:sym typeface="Symbol" pitchFamily="18" charset="2"/>
              </a:rPr>
              <a:t>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/year 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within the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accelerator 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acceptance</a:t>
            </a:r>
            <a:endParaRPr lang="en-US" dirty="0">
              <a:solidFill>
                <a:schemeClr val="bg2">
                  <a:lumMod val="25000"/>
                </a:schemeClr>
              </a:solidFill>
              <a:sym typeface="Symbol" pitchFamily="18" charset="2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23360" y="3568366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>
            <a:stCxn id="15" idx="2"/>
            <a:endCxn id="21" idx="3"/>
          </p:cNvCxnSpPr>
          <p:nvPr/>
        </p:nvCxnSpPr>
        <p:spPr>
          <a:xfrm rot="5400000">
            <a:off x="6046816" y="1551606"/>
            <a:ext cx="39024" cy="4072545"/>
          </a:xfrm>
          <a:prstGeom prst="bentConnector3">
            <a:avLst>
              <a:gd name="adj1" fmla="val 702949"/>
            </a:avLst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2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Production Metric </a:t>
            </a:r>
            <a:r>
              <a:rPr lang="en-US" dirty="0" err="1" smtClean="0"/>
              <a:t>vs</a:t>
            </a:r>
            <a:r>
              <a:rPr lang="en-US" dirty="0" smtClean="0"/>
              <a:t> E</a:t>
            </a:r>
            <a:r>
              <a:rPr lang="en-US" baseline="-25000" dirty="0" smtClean="0"/>
              <a:t>CM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4329" b="-4329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600" y="723900"/>
            <a:ext cx="2643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E06"/>
                </a:solidFill>
              </a:rPr>
              <a:t>R. Palmer</a:t>
            </a:r>
            <a:br>
              <a:rPr lang="en-US" dirty="0" smtClean="0">
                <a:solidFill>
                  <a:srgbClr val="FFFE06"/>
                </a:solidFill>
              </a:rPr>
            </a:br>
            <a:r>
              <a:rPr lang="en-US" dirty="0" smtClean="0">
                <a:solidFill>
                  <a:srgbClr val="FFFE06"/>
                </a:solidFill>
              </a:rPr>
              <a:t>MAP DOE Review 2012</a:t>
            </a:r>
            <a:endParaRPr lang="en-US" dirty="0">
              <a:solidFill>
                <a:srgbClr val="FFFE06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/>
          <a:srcRect l="931" r="420"/>
          <a:stretch/>
        </p:blipFill>
        <p:spPr bwMode="auto">
          <a:xfrm>
            <a:off x="2430213" y="1416882"/>
            <a:ext cx="6701087" cy="4552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94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400" y="4256853"/>
            <a:ext cx="3133978" cy="21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09538"/>
            <a:ext cx="4787899" cy="931862"/>
          </a:xfrm>
        </p:spPr>
        <p:txBody>
          <a:bodyPr/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FCA1-8E9E-4AB0-B29E-301DE2C0B69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01" y="39945"/>
            <a:ext cx="3169656" cy="2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9044" y="868300"/>
            <a:ext cx="3055356" cy="211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8745" y="3124201"/>
            <a:ext cx="3055356" cy="205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00" y="2329669"/>
            <a:ext cx="3156957" cy="21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46" y="4554156"/>
            <a:ext cx="3161811" cy="219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94400" y="1471070"/>
            <a:ext cx="3121773" cy="218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9896" y="6096000"/>
            <a:ext cx="2902352" cy="365125"/>
          </a:xfrm>
        </p:spPr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8296" y="5271532"/>
            <a:ext cx="2649083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E06"/>
                </a:solidFill>
              </a:rPr>
              <a:t>MAP 6-yr Feasibility </a:t>
            </a:r>
            <a:br>
              <a:rPr lang="en-US" sz="2000" dirty="0" smtClean="0">
                <a:solidFill>
                  <a:srgbClr val="FFFE06"/>
                </a:solidFill>
              </a:rPr>
            </a:br>
            <a:r>
              <a:rPr lang="en-US" sz="2000" dirty="0" smtClean="0">
                <a:solidFill>
                  <a:srgbClr val="FFFE06"/>
                </a:solidFill>
              </a:rPr>
              <a:t>Assessment Program</a:t>
            </a:r>
            <a:endParaRPr lang="en-US" sz="2000" dirty="0">
              <a:solidFill>
                <a:srgbClr val="FFFE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8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33338"/>
            <a:ext cx="6978650" cy="627062"/>
          </a:xfrm>
        </p:spPr>
        <p:txBody>
          <a:bodyPr/>
          <a:lstStyle/>
          <a:p>
            <a:pPr algn="r"/>
            <a:r>
              <a:rPr lang="en-US" dirty="0" smtClean="0"/>
              <a:t>MAP FY12 Technology Highlights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573059"/>
              </p:ext>
            </p:extLst>
          </p:nvPr>
        </p:nvGraphicFramePr>
        <p:xfrm>
          <a:off x="0" y="1028700"/>
          <a:ext cx="90043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9743293">
            <a:off x="3225351" y="3180832"/>
            <a:ext cx="2617098" cy="1015663"/>
          </a:xfrm>
          <a:prstGeom prst="rect">
            <a:avLst/>
          </a:prstGeom>
          <a:solidFill>
            <a:srgbClr val="800000"/>
          </a:solidFill>
          <a:effectLst>
            <a:glow rad="101600">
              <a:schemeClr val="tx2">
                <a:lumMod val="60000"/>
                <a:lumOff val="40000"/>
                <a:alpha val="75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Path to a Viable</a:t>
            </a:r>
            <a:b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Muon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Ionization </a:t>
            </a:r>
            <a:b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Cooling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Channel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901700"/>
            <a:ext cx="2273073" cy="164043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5645150" y="1714500"/>
            <a:ext cx="692150" cy="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8138" y="4616450"/>
            <a:ext cx="2753162" cy="1907561"/>
            <a:chOff x="5242147" y="3701548"/>
            <a:chExt cx="4156350" cy="2756969"/>
          </a:xfrm>
        </p:grpSpPr>
        <p:pic>
          <p:nvPicPr>
            <p:cNvPr id="20" name="Picture 19" descr="withB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42147" y="3802250"/>
              <a:ext cx="4118276" cy="2619990"/>
            </a:xfrm>
            <a:prstGeom prst="rect">
              <a:avLst/>
            </a:prstGeom>
            <a:solidFill>
              <a:srgbClr val="FFFFFF"/>
            </a:solidFill>
          </p:spPr>
        </p:pic>
        <p:grpSp>
          <p:nvGrpSpPr>
            <p:cNvPr id="21" name="Group 20"/>
            <p:cNvGrpSpPr/>
            <p:nvPr/>
          </p:nvGrpSpPr>
          <p:grpSpPr>
            <a:xfrm>
              <a:off x="5453270" y="3701548"/>
              <a:ext cx="3945227" cy="2756969"/>
              <a:chOff x="5453270" y="3701548"/>
              <a:chExt cx="3945227" cy="275696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946817" y="4030127"/>
                <a:ext cx="1213197" cy="36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FF"/>
                    </a:solidFill>
                  </a:rPr>
                  <a:t>Pure GH2</a:t>
                </a:r>
                <a:endParaRPr 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747014" y="3701548"/>
                <a:ext cx="3605599" cy="441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1% Dry Air (0.2% O2) in GH2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53270" y="6058175"/>
                <a:ext cx="1728280" cy="400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latin typeface="Times New Roman"/>
                    <a:cs typeface="Times New Roman"/>
                  </a:rPr>
                  <a:t>E</a:t>
                </a:r>
                <a:r>
                  <a:rPr lang="en-US" sz="1200" b="1" i="1" baseline="-25000" dirty="0" smtClean="0">
                    <a:latin typeface="Times New Roman"/>
                    <a:cs typeface="Times New Roman"/>
                  </a:rPr>
                  <a:t>0 </a:t>
                </a:r>
                <a:r>
                  <a:rPr lang="en-US" sz="1200" b="1" i="1" dirty="0" smtClean="0">
                    <a:latin typeface="Times New Roman"/>
                    <a:cs typeface="Times New Roman"/>
                  </a:rPr>
                  <a:t>= 25 MV/</a:t>
                </a:r>
                <a:r>
                  <a:rPr lang="en-US" sz="1200" b="1" i="1" dirty="0" err="1" smtClean="0">
                    <a:latin typeface="Times New Roman"/>
                    <a:cs typeface="Times New Roman"/>
                  </a:rPr>
                  <a:t>m</a:t>
                </a:r>
                <a:endParaRPr lang="en-US" sz="1200" b="1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41854" y="5459055"/>
                <a:ext cx="2866179" cy="73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~50X reduction in</a:t>
                </a:r>
              </a:p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RF  power dissipation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46816" y="4399431"/>
                <a:ext cx="1451681" cy="1323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1% Dry Air </a:t>
                </a:r>
              </a:p>
              <a:p>
                <a:pPr algn="r"/>
                <a:r>
                  <a:rPr lang="en-US" sz="1200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(0.2 % O2)</a:t>
                </a:r>
              </a:p>
              <a:p>
                <a:pPr algn="r"/>
                <a:r>
                  <a:rPr lang="en-US" sz="1200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in GH2 at </a:t>
                </a:r>
              </a:p>
              <a:p>
                <a:pPr algn="r"/>
                <a:r>
                  <a:rPr lang="en-US" sz="1200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B = 3T</a:t>
                </a:r>
                <a:endParaRPr lang="en-US" sz="1200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3"/>
          <a:stretch/>
        </p:blipFill>
        <p:spPr bwMode="auto">
          <a:xfrm>
            <a:off x="6397365" y="4616450"/>
            <a:ext cx="2405322" cy="159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 descr="Shen_plot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0" y="920750"/>
            <a:ext cx="2290156" cy="1809750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r="5824" b="12046"/>
          <a:stretch/>
        </p:blipFill>
        <p:spPr bwMode="auto">
          <a:xfrm>
            <a:off x="25400" y="17115"/>
            <a:ext cx="1466850" cy="117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7879476" y="4083050"/>
            <a:ext cx="324724" cy="107950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648730" y="5972178"/>
            <a:ext cx="754870" cy="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670050" y="2139950"/>
            <a:ext cx="0" cy="73660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36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184" name="Group 17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435204"/>
              </p:ext>
            </p:extLst>
          </p:nvPr>
        </p:nvGraphicFramePr>
        <p:xfrm>
          <a:off x="107950" y="589071"/>
          <a:ext cx="8792301" cy="5327510"/>
        </p:xfrm>
        <a:graphic>
          <a:graphicData uri="http://schemas.openxmlformats.org/drawingml/2006/table">
            <a:tbl>
              <a:tblPr/>
              <a:tblGrid>
                <a:gridCol w="1943770"/>
                <a:gridCol w="241536"/>
                <a:gridCol w="262520"/>
                <a:gridCol w="216024"/>
                <a:gridCol w="256002"/>
                <a:gridCol w="248054"/>
                <a:gridCol w="216024"/>
                <a:gridCol w="262559"/>
                <a:gridCol w="244999"/>
                <a:gridCol w="236640"/>
                <a:gridCol w="261716"/>
                <a:gridCol w="236640"/>
                <a:gridCol w="270605"/>
                <a:gridCol w="244999"/>
                <a:gridCol w="244999"/>
                <a:gridCol w="244999"/>
                <a:gridCol w="244999"/>
                <a:gridCol w="235240"/>
                <a:gridCol w="223933"/>
                <a:gridCol w="290740"/>
                <a:gridCol w="244999"/>
                <a:gridCol w="256349"/>
                <a:gridCol w="242756"/>
                <a:gridCol w="261300"/>
                <a:gridCol w="216024"/>
                <a:gridCol w="238155"/>
                <a:gridCol w="235240"/>
                <a:gridCol w="235240"/>
                <a:gridCol w="235240"/>
              </a:tblGrid>
              <a:tr h="357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LHC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HL-LHC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04E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04E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04E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04E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HE-LHC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RHIC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LHeC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8AF86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8AF86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8AF86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8AF86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8AF86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eRHIC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Higgs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factory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ILC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ILC 0.5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CLIC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Higgs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fact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klys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7F86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7F86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CLIC 0.5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CLIC E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Upgrades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70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LEP3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AEE0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SuperTristan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- TLEP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AEE0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AEE0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SAPPHiRE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MUON COLLIDER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LWFA LC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616868" name="Text Box 1444"/>
          <p:cNvSpPr txBox="1">
            <a:spLocks noChangeArrowheads="1"/>
          </p:cNvSpPr>
          <p:nvPr/>
        </p:nvSpPr>
        <p:spPr bwMode="auto">
          <a:xfrm>
            <a:off x="107950" y="6021288"/>
            <a:ext cx="5378450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FAEE04"/>
                </a:solidFill>
              </a:rPr>
              <a:t>RDR (CDR) </a:t>
            </a:r>
            <a:r>
              <a:rPr lang="it-IT" sz="2400" dirty="0" smtClean="0">
                <a:solidFill>
                  <a:srgbClr val="87F868"/>
                </a:solidFill>
              </a:rPr>
              <a:t>R&amp;D </a:t>
            </a:r>
            <a:r>
              <a:rPr lang="it-IT" sz="2400" dirty="0" smtClean="0">
                <a:solidFill>
                  <a:srgbClr val="FF66FF"/>
                </a:solidFill>
              </a:rPr>
              <a:t>TDR/</a:t>
            </a:r>
            <a:r>
              <a:rPr lang="it-IT" sz="2400" dirty="0" err="1" smtClean="0">
                <a:solidFill>
                  <a:srgbClr val="FF66FF"/>
                </a:solidFill>
              </a:rPr>
              <a:t>Preparation</a:t>
            </a:r>
            <a:r>
              <a:rPr lang="it-IT" sz="2400" dirty="0" smtClean="0">
                <a:solidFill>
                  <a:srgbClr val="FF66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3366FF"/>
                </a:solidFill>
              </a:rPr>
              <a:t>Construction </a:t>
            </a:r>
            <a:r>
              <a:rPr lang="it-IT" sz="2400" dirty="0" err="1">
                <a:solidFill>
                  <a:srgbClr val="FF0000"/>
                </a:solidFill>
              </a:rPr>
              <a:t>Operation</a:t>
            </a:r>
            <a:r>
              <a:rPr lang="it-IT" sz="24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616914" name="Rectangle 1490"/>
          <p:cNvSpPr>
            <a:spLocks noChangeArrowheads="1"/>
          </p:cNvSpPr>
          <p:nvPr/>
        </p:nvSpPr>
        <p:spPr bwMode="auto">
          <a:xfrm>
            <a:off x="-76200" y="3505200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17176" name="Text Box 1752"/>
          <p:cNvSpPr txBox="1">
            <a:spLocks noChangeArrowheads="1"/>
          </p:cNvSpPr>
          <p:nvPr/>
        </p:nvSpPr>
        <p:spPr bwMode="auto">
          <a:xfrm rot="14729498">
            <a:off x="3620789" y="-1923410"/>
            <a:ext cx="1661993" cy="8794735"/>
          </a:xfrm>
          <a:prstGeom prst="rect">
            <a:avLst/>
          </a:prstGeom>
          <a:solidFill>
            <a:srgbClr val="3366FF">
              <a:alpha val="16863"/>
            </a:srgbClr>
          </a:solidFill>
          <a:ln>
            <a:noFill/>
          </a:ln>
          <a:effectLst/>
          <a:extLst/>
        </p:spPr>
        <p:txBody>
          <a:bodyPr vert="eaVert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800" dirty="0" err="1">
                <a:solidFill>
                  <a:srgbClr val="F23B1B"/>
                </a:solidFill>
              </a:rPr>
              <a:t>Approximate</a:t>
            </a:r>
            <a:r>
              <a:rPr lang="it-IT" sz="4800" dirty="0">
                <a:solidFill>
                  <a:srgbClr val="F23B1B"/>
                </a:solidFill>
              </a:rPr>
              <a:t> </a:t>
            </a:r>
            <a:r>
              <a:rPr lang="it-IT" sz="4800" dirty="0" err="1" smtClean="0">
                <a:solidFill>
                  <a:srgbClr val="F23B1B"/>
                </a:solidFill>
              </a:rPr>
              <a:t>dates</a:t>
            </a:r>
            <a:endParaRPr lang="it-IT" sz="4800" dirty="0" smtClean="0">
              <a:solidFill>
                <a:srgbClr val="F23B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800" dirty="0" err="1" smtClean="0">
                <a:solidFill>
                  <a:srgbClr val="F23B1B"/>
                </a:solidFill>
              </a:rPr>
              <a:t>Uncertainties</a:t>
            </a:r>
            <a:r>
              <a:rPr lang="it-IT" sz="4800" dirty="0" smtClean="0">
                <a:solidFill>
                  <a:srgbClr val="F23B1B"/>
                </a:solidFill>
              </a:rPr>
              <a:t> </a:t>
            </a:r>
            <a:r>
              <a:rPr lang="it-IT" sz="4800" dirty="0" err="1" smtClean="0">
                <a:solidFill>
                  <a:srgbClr val="F23B1B"/>
                </a:solidFill>
              </a:rPr>
              <a:t>increase</a:t>
            </a:r>
            <a:r>
              <a:rPr lang="it-IT" sz="4800" dirty="0" smtClean="0">
                <a:solidFill>
                  <a:srgbClr val="F23B1B"/>
                </a:solidFill>
              </a:rPr>
              <a:t> with time</a:t>
            </a:r>
            <a:endParaRPr lang="it-IT" sz="4800" dirty="0">
              <a:solidFill>
                <a:srgbClr val="F23B1B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0"/>
            <a:ext cx="8411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Timelines of HE projects (C.Biscari@European Strategy: Sept 2012)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73105" y="6033267"/>
            <a:ext cx="1859805" cy="461665"/>
          </a:xfrm>
          <a:prstGeom prst="rect">
            <a:avLst/>
          </a:prstGeom>
          <a:pattFill prst="dkHorz">
            <a:fgClr>
              <a:srgbClr val="3737FF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0000"/>
                </a:solidFill>
              </a:rPr>
              <a:t>PROPOSED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36946" y="6018668"/>
            <a:ext cx="1895071" cy="461665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0000"/>
                </a:solidFill>
              </a:rPr>
              <a:t>APPROVED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7950" y="5172075"/>
            <a:ext cx="1968500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8000" y="6480333"/>
            <a:ext cx="2895600" cy="365125"/>
          </a:xfrm>
        </p:spPr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80333"/>
            <a:ext cx="431800" cy="365125"/>
          </a:xfrm>
        </p:spPr>
        <p:txBody>
          <a:bodyPr/>
          <a:lstStyle/>
          <a:p>
            <a:fld id="{4FA8863F-9730-A244-9B23-8257BEF97903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351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7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8100" y="109538"/>
            <a:ext cx="6921500" cy="995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“Technically Limited” Staging Scenario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with Physics Output at Each Stage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MAP_StagingProgram_R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>
          <a:xfrm>
            <a:off x="-12700" y="1447800"/>
            <a:ext cx="9144000" cy="541020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4660900" y="6565900"/>
            <a:ext cx="1460500" cy="0"/>
          </a:xfrm>
          <a:prstGeom prst="straightConnector1">
            <a:avLst/>
          </a:prstGeom>
          <a:ln w="63500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14900" y="5867400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E06"/>
                </a:solidFill>
              </a:rPr>
              <a:t>Swap?</a:t>
            </a:r>
            <a:endParaRPr lang="en-US" dirty="0">
              <a:solidFill>
                <a:srgbClr val="FFFE0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63700" y="11049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E06"/>
                </a:solidFill>
              </a:rPr>
              <a:t>Now</a:t>
            </a:r>
            <a:endParaRPr lang="en-US" dirty="0">
              <a:solidFill>
                <a:srgbClr val="FFFE0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1000" y="1104900"/>
            <a:ext cx="11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E06"/>
                </a:solidFill>
              </a:rPr>
              <a:t>≥ 2030s?</a:t>
            </a:r>
            <a:endParaRPr lang="en-US" dirty="0">
              <a:solidFill>
                <a:srgbClr val="FFFE0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9400" y="1486932"/>
            <a:ext cx="21459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E06"/>
                </a:solidFill>
              </a:rPr>
              <a:t>MAP 6-yr Feasibility </a:t>
            </a:r>
            <a:br>
              <a:rPr lang="en-US" sz="1600" dirty="0" smtClean="0">
                <a:solidFill>
                  <a:srgbClr val="FFFE06"/>
                </a:solidFill>
              </a:rPr>
            </a:br>
            <a:r>
              <a:rPr lang="en-US" sz="1600" dirty="0" smtClean="0">
                <a:solidFill>
                  <a:srgbClr val="FFFE06"/>
                </a:solidFill>
              </a:rPr>
              <a:t>Assessment Program</a:t>
            </a:r>
            <a:endParaRPr lang="en-US" sz="1600" dirty="0">
              <a:solidFill>
                <a:srgbClr val="FFFE0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6600" y="2731532"/>
            <a:ext cx="102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E06"/>
                </a:solidFill>
                <a:latin typeface="Symbol" charset="2"/>
                <a:cs typeface="Symbol" charset="2"/>
              </a:rPr>
              <a:t>n</a:t>
            </a:r>
            <a:r>
              <a:rPr lang="en-US" sz="1600" dirty="0" err="1" smtClean="0">
                <a:solidFill>
                  <a:srgbClr val="FFFE06"/>
                </a:solidFill>
                <a:cs typeface="Symbol" charset="2"/>
              </a:rPr>
              <a:t>STORM</a:t>
            </a:r>
            <a:endParaRPr lang="en-US" sz="1600" dirty="0" smtClean="0">
              <a:solidFill>
                <a:srgbClr val="FFFE06"/>
              </a:solidFill>
              <a:latin typeface="Symbol" charset="2"/>
              <a:cs typeface="Symbol" charset="2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305347" y="1790700"/>
            <a:ext cx="3809953" cy="1625600"/>
          </a:xfrm>
          <a:prstGeom prst="ellipse">
            <a:avLst/>
          </a:prstGeom>
          <a:noFill/>
          <a:ln w="25400">
            <a:solidFill>
              <a:srgbClr val="FFFE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28" idx="0"/>
            <a:endCxn id="37" idx="4"/>
          </p:cNvCxnSpPr>
          <p:nvPr/>
        </p:nvCxnSpPr>
        <p:spPr>
          <a:xfrm flipV="1">
            <a:off x="5360132" y="3416300"/>
            <a:ext cx="850192" cy="24511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34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6" grpId="0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Muon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85200" cy="5364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Machine timescale?</a:t>
            </a:r>
          </a:p>
          <a:p>
            <a:r>
              <a:rPr lang="en-US" dirty="0" smtClean="0"/>
              <a:t>Backgrounds</a:t>
            </a:r>
          </a:p>
          <a:p>
            <a:pPr lvl="1"/>
            <a:r>
              <a:rPr lang="en-US" dirty="0" smtClean="0"/>
              <a:t>Radiation damage – detector activation?</a:t>
            </a:r>
          </a:p>
          <a:p>
            <a:pPr lvl="1"/>
            <a:r>
              <a:rPr lang="en-US" dirty="0" smtClean="0"/>
              <a:t>Extreme timing capability needed to separate backgrounds</a:t>
            </a:r>
          </a:p>
          <a:p>
            <a:pPr lvl="1"/>
            <a:r>
              <a:rPr lang="en-US" dirty="0" smtClean="0"/>
              <a:t>Significant detector R&amp;D needed</a:t>
            </a:r>
          </a:p>
          <a:p>
            <a:r>
              <a:rPr lang="en-US" dirty="0" smtClean="0"/>
              <a:t>Forward direction taken by shielding – </a:t>
            </a:r>
            <a:r>
              <a:rPr lang="en-US" dirty="0" err="1" smtClean="0"/>
              <a:t>deadcone</a:t>
            </a:r>
            <a:r>
              <a:rPr lang="en-US" dirty="0" smtClean="0"/>
              <a:t> 15</a:t>
            </a:r>
            <a:r>
              <a:rPr lang="en-US" baseline="30000" dirty="0" smtClean="0"/>
              <a:t>0  </a:t>
            </a:r>
            <a:r>
              <a:rPr lang="en-US" dirty="0" smtClean="0"/>
              <a:t>? </a:t>
            </a:r>
            <a:r>
              <a:rPr lang="en-US" dirty="0" smtClean="0">
                <a:solidFill>
                  <a:srgbClr val="FFFE06"/>
                </a:solidFill>
              </a:rPr>
              <a:t>(MDI simulation effort for Higgs MC underway)</a:t>
            </a:r>
            <a:endParaRPr lang="en-US" dirty="0" smtClean="0"/>
          </a:p>
          <a:p>
            <a:r>
              <a:rPr lang="en-US" dirty="0" smtClean="0"/>
              <a:t>Polarization? </a:t>
            </a:r>
            <a:r>
              <a:rPr lang="en-US" dirty="0" smtClean="0">
                <a:solidFill>
                  <a:srgbClr val="FFFE06"/>
                </a:solidFill>
              </a:rPr>
              <a:t>(Revisit for Snowmass – </a:t>
            </a:r>
            <a:r>
              <a:rPr lang="en-US" dirty="0" err="1" smtClean="0">
                <a:solidFill>
                  <a:srgbClr val="FFFE06"/>
                </a:solidFill>
              </a:rPr>
              <a:t>lumi</a:t>
            </a:r>
            <a:r>
              <a:rPr lang="en-US" dirty="0" smtClean="0">
                <a:solidFill>
                  <a:srgbClr val="FFFE06"/>
                </a:solidFill>
              </a:rPr>
              <a:t> trade-offs)</a:t>
            </a:r>
            <a:endParaRPr lang="en-US" dirty="0" smtClean="0"/>
          </a:p>
          <a:p>
            <a:r>
              <a:rPr lang="en-US" dirty="0" smtClean="0"/>
              <a:t>Energy variability?  </a:t>
            </a:r>
            <a:r>
              <a:rPr lang="en-US" dirty="0" smtClean="0">
                <a:solidFill>
                  <a:srgbClr val="FFFE06"/>
                </a:solidFill>
              </a:rPr>
              <a:t>(Utilize polarization-based energy measurement – decay electrons)</a:t>
            </a:r>
            <a:endParaRPr lang="en-US" dirty="0" smtClean="0"/>
          </a:p>
          <a:p>
            <a:r>
              <a:rPr lang="en-US" dirty="0" smtClean="0"/>
              <a:t>Vertex detector distance from beam?</a:t>
            </a:r>
          </a:p>
          <a:p>
            <a:r>
              <a:rPr lang="en-US" dirty="0" smtClean="0"/>
              <a:t>Well defined energy and small energy spread (+)</a:t>
            </a:r>
          </a:p>
          <a:p>
            <a:r>
              <a:rPr lang="en-US" dirty="0" smtClean="0"/>
              <a:t>S channel Higgs production (+)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D278-B2C1-4353-A3DD-49F25952E72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3700" y="274638"/>
            <a:ext cx="384552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E06"/>
                </a:solidFill>
              </a:rPr>
              <a:t>Detector Group Questions:</a:t>
            </a:r>
          </a:p>
          <a:p>
            <a:r>
              <a:rPr lang="en-US" sz="2400" dirty="0" smtClean="0">
                <a:solidFill>
                  <a:srgbClr val="FFFE06"/>
                </a:solidFill>
              </a:rPr>
              <a:t>M. </a:t>
            </a:r>
            <a:r>
              <a:rPr lang="en-US" sz="2400" dirty="0" err="1" smtClean="0">
                <a:solidFill>
                  <a:srgbClr val="FFFE06"/>
                </a:solidFill>
              </a:rPr>
              <a:t>Breidenbach</a:t>
            </a:r>
            <a:endParaRPr lang="en-US" sz="2400" dirty="0" smtClean="0">
              <a:solidFill>
                <a:srgbClr val="FFFE06"/>
              </a:solidFill>
            </a:endParaRPr>
          </a:p>
          <a:p>
            <a:r>
              <a:rPr lang="en-US" sz="2400" dirty="0" smtClean="0">
                <a:solidFill>
                  <a:srgbClr val="FFFE06"/>
                </a:solidFill>
              </a:rPr>
              <a:t>J. </a:t>
            </a:r>
            <a:r>
              <a:rPr lang="en-US" sz="2400" dirty="0" err="1" smtClean="0">
                <a:solidFill>
                  <a:srgbClr val="FFFE06"/>
                </a:solidFill>
              </a:rPr>
              <a:t>Jaros</a:t>
            </a:r>
            <a:endParaRPr lang="en-US" sz="2400" dirty="0">
              <a:solidFill>
                <a:srgbClr val="FFFE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2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50900"/>
            <a:ext cx="8851900" cy="55388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a Higgs Factory </a:t>
            </a:r>
            <a:r>
              <a:rPr lang="en-US" dirty="0" err="1" smtClean="0"/>
              <a:t>muon</a:t>
            </a:r>
            <a:r>
              <a:rPr lang="en-US" dirty="0" smtClean="0"/>
              <a:t> collider ready to build?</a:t>
            </a:r>
          </a:p>
          <a:p>
            <a:pPr lvl="1"/>
            <a:r>
              <a:rPr lang="en-US" dirty="0" smtClean="0"/>
              <a:t>No</a:t>
            </a:r>
          </a:p>
          <a:p>
            <a:pPr lvl="2"/>
            <a:r>
              <a:rPr lang="en-US" dirty="0" smtClean="0"/>
              <a:t>Must move forward with accelerator feasibility R&amp;D</a:t>
            </a:r>
          </a:p>
          <a:p>
            <a:pPr lvl="2"/>
            <a:r>
              <a:rPr lang="en-US" dirty="0" smtClean="0"/>
              <a:t>Must move forward with more detailed assessments of physics capabilities</a:t>
            </a:r>
          </a:p>
          <a:p>
            <a:pPr lvl="1"/>
            <a:r>
              <a:rPr lang="en-US" dirty="0" smtClean="0"/>
              <a:t>Nevertheless, we must ask the question of how much </a:t>
            </a:r>
            <a:r>
              <a:rPr lang="en-US" dirty="0" err="1" smtClean="0"/>
              <a:t>mis</a:t>
            </a:r>
            <a:r>
              <a:rPr lang="en-US" dirty="0" smtClean="0"/>
              <a:t>-match is there (</a:t>
            </a:r>
            <a:r>
              <a:rPr lang="en-US" i="1" dirty="0" smtClean="0"/>
              <a:t>realistically</a:t>
            </a:r>
            <a:r>
              <a:rPr lang="en-US" dirty="0" smtClean="0"/>
              <a:t>) between the R&amp;D timetable and real funding decisions in the US?  These may well be reasonably matched… </a:t>
            </a:r>
            <a:br>
              <a:rPr lang="en-US" dirty="0" smtClean="0"/>
            </a:br>
            <a:r>
              <a:rPr lang="en-US" dirty="0" smtClean="0">
                <a:latin typeface="Wingdings 3" charset="2"/>
                <a:cs typeface="Wingdings 3" charset="2"/>
              </a:rPr>
              <a:t>a</a:t>
            </a:r>
            <a:r>
              <a:rPr lang="en-US" dirty="0" smtClean="0">
                <a:cs typeface="Wingdings 3" charset="2"/>
              </a:rPr>
              <a:t> supports a continued and expanded R&amp;D effort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 Program based on </a:t>
            </a:r>
            <a:r>
              <a:rPr lang="en-US" dirty="0" err="1" smtClean="0"/>
              <a:t>Muon</a:t>
            </a:r>
            <a:r>
              <a:rPr lang="en-US" dirty="0" smtClean="0"/>
              <a:t> Accelerators is well-matched to the stated US HEP direction</a:t>
            </a:r>
          </a:p>
          <a:p>
            <a:pPr lvl="1"/>
            <a:r>
              <a:rPr lang="en-US" dirty="0" smtClean="0"/>
              <a:t>Ability to support high capability research across 2 frontiers </a:t>
            </a:r>
            <a:br>
              <a:rPr lang="en-US" dirty="0" smtClean="0"/>
            </a:br>
            <a:r>
              <a:rPr lang="en-US" dirty="0" smtClean="0">
                <a:latin typeface="Wingdings 3" charset="2"/>
                <a:cs typeface="Wingdings 3" charset="2"/>
              </a:rPr>
              <a:t>a</a:t>
            </a:r>
            <a:r>
              <a:rPr lang="en-US" dirty="0" smtClean="0">
                <a:cs typeface="Wingdings 3" charset="2"/>
              </a:rPr>
              <a:t> offers excellent return on investment</a:t>
            </a:r>
            <a:endParaRPr lang="en-US" dirty="0" smtClean="0"/>
          </a:p>
          <a:p>
            <a:pPr lvl="1"/>
            <a:r>
              <a:rPr lang="en-US" dirty="0" smtClean="0"/>
              <a:t>Can be hosted at our remaining US HEP laboratory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Administrative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asking for a $10 registration fee to help cover expenses for </a:t>
            </a:r>
            <a:r>
              <a:rPr lang="en-US" dirty="0" smtClean="0"/>
              <a:t>today which could not be charged to the program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Please </a:t>
            </a:r>
            <a:r>
              <a:rPr lang="en-US" dirty="0"/>
              <a:t>see Elaine to pay and get a </a:t>
            </a:r>
            <a:r>
              <a:rPr lang="en-US" dirty="0" smtClean="0"/>
              <a:t>receipt if you haven’t already done so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Group Photo</a:t>
            </a:r>
          </a:p>
          <a:p>
            <a:endParaRPr lang="en-US" dirty="0"/>
          </a:p>
          <a:p>
            <a:pPr lvl="1"/>
            <a:r>
              <a:rPr lang="en-US" dirty="0" smtClean="0"/>
              <a:t>During the afternoon coffee break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7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Goals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the announcement of the discovery of a </a:t>
            </a:r>
            <a:br>
              <a:rPr lang="en-US" dirty="0" smtClean="0"/>
            </a:br>
            <a:r>
              <a:rPr lang="en-US" dirty="0" smtClean="0"/>
              <a:t>“Higgs-like” particle on July 4</a:t>
            </a:r>
            <a:r>
              <a:rPr lang="en-US" baseline="30000" dirty="0" smtClean="0"/>
              <a:t>th</a:t>
            </a:r>
            <a:r>
              <a:rPr lang="en-US" dirty="0" smtClean="0"/>
              <a:t>, it is clearly time to: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Pull out the previous work from a decade ago on the </a:t>
            </a:r>
            <a:r>
              <a:rPr lang="en-US" dirty="0" err="1" smtClean="0"/>
              <a:t>Muon</a:t>
            </a:r>
            <a:r>
              <a:rPr lang="en-US" dirty="0" smtClean="0"/>
              <a:t> Collider Higgs Factory option and see what we can do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Update our options based on work that has been done to better define </a:t>
            </a:r>
            <a:r>
              <a:rPr lang="en-US" dirty="0" err="1" smtClean="0"/>
              <a:t>muon</a:t>
            </a:r>
            <a:r>
              <a:rPr lang="en-US" dirty="0" smtClean="0"/>
              <a:t> collider design options </a:t>
            </a:r>
            <a:r>
              <a:rPr lang="en-US" dirty="0" smtClean="0"/>
              <a:t>over the last decade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Develop a clear statement about the physics reach and capabilities that a </a:t>
            </a:r>
            <a:r>
              <a:rPr lang="en-US" dirty="0" err="1" smtClean="0"/>
              <a:t>muon</a:t>
            </a:r>
            <a:r>
              <a:rPr lang="en-US" dirty="0" smtClean="0"/>
              <a:t>-based facility can provide, with reach extending to the energy frontier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2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Goals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the start of the U.S. Community Summer Study 2013, we need to: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Prepare a statement for the US (and world) HEP community that clearly lays out a program leading to a facility based on </a:t>
            </a:r>
            <a:r>
              <a:rPr lang="en-US" dirty="0" err="1" smtClean="0"/>
              <a:t>muon</a:t>
            </a:r>
            <a:r>
              <a:rPr lang="en-US" dirty="0" smtClean="0"/>
              <a:t> accelerators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Clearly state the potential for a </a:t>
            </a:r>
            <a:r>
              <a:rPr lang="en-US" dirty="0" err="1" smtClean="0"/>
              <a:t>muon</a:t>
            </a:r>
            <a:r>
              <a:rPr lang="en-US" dirty="0" smtClean="0"/>
              <a:t>-based Higgs Factory as part of that program 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Ensure that the breadth of physics research that can be supported by a </a:t>
            </a:r>
            <a:r>
              <a:rPr lang="en-US" dirty="0" err="1" smtClean="0"/>
              <a:t>muon</a:t>
            </a:r>
            <a:r>
              <a:rPr lang="en-US" dirty="0" smtClean="0"/>
              <a:t>-based facility is clearly laid out to the community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9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a </a:t>
            </a:r>
            <a:r>
              <a:rPr lang="en-US" sz="2800" dirty="0" err="1" smtClean="0"/>
              <a:t>Muon</a:t>
            </a:r>
            <a:r>
              <a:rPr lang="en-US" sz="2800" dirty="0" smtClean="0"/>
              <a:t> Accelerator Program?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" y="977889"/>
            <a:ext cx="4287520" cy="4495800"/>
          </a:xfrm>
          <a:gradFill flip="none" rotWithShape="1">
            <a:gsLst>
              <a:gs pos="0">
                <a:schemeClr val="bg2">
                  <a:lumMod val="25000"/>
                </a:schemeClr>
              </a:gs>
              <a:gs pos="100000">
                <a:schemeClr val="bg1">
                  <a:lumMod val="85000"/>
                </a:schemeClr>
              </a:gs>
              <a:gs pos="50000">
                <a:schemeClr val="bg2">
                  <a:lumMod val="25000"/>
                </a:schemeClr>
              </a:gs>
              <a:gs pos="75000">
                <a:schemeClr val="bg1">
                  <a:lumMod val="75000"/>
                </a:schemeClr>
              </a:gs>
            </a:gsLst>
            <a:lin ang="5400000" scaled="0"/>
            <a:tileRect/>
          </a:gradFill>
          <a:effectLst>
            <a:softEdge rad="38100"/>
          </a:effectLst>
        </p:spPr>
        <p:txBody>
          <a:bodyPr>
            <a:normAutofit fontScale="77500" lnSpcReduction="20000"/>
          </a:bodyPr>
          <a:lstStyle/>
          <a:p>
            <a:pPr marL="119063" lvl="1" indent="0">
              <a:buNone/>
            </a:pPr>
            <a:r>
              <a:rPr lang="en-US" sz="2900" dirty="0" err="1" smtClean="0"/>
              <a:t>Muon</a:t>
            </a:r>
            <a:r>
              <a:rPr lang="en-US" sz="2900" dirty="0" smtClean="0"/>
              <a:t> accelerator R&amp;D is focused on developing a facility that can address critical questions on two </a:t>
            </a:r>
            <a:r>
              <a:rPr lang="en-US" sz="2900" dirty="0" smtClean="0">
                <a:cs typeface="Symbol" charset="2"/>
              </a:rPr>
              <a:t>frontiers…</a:t>
            </a:r>
          </a:p>
          <a:p>
            <a:pPr marL="119063" lvl="1" indent="0">
              <a:buNone/>
            </a:pPr>
            <a:endParaRPr lang="en-US" sz="1500" dirty="0">
              <a:cs typeface="Symbol" charset="2"/>
            </a:endParaRPr>
          </a:p>
          <a:p>
            <a:pPr marL="119063" lvl="1" indent="0" algn="ctr">
              <a:buNone/>
            </a:pPr>
            <a:r>
              <a:rPr lang="en-US" b="1" u="sng" dirty="0">
                <a:solidFill>
                  <a:srgbClr val="008000"/>
                </a:solidFill>
                <a:cs typeface="Symbol" charset="2"/>
              </a:rPr>
              <a:t>The Intensity </a:t>
            </a:r>
            <a:r>
              <a:rPr lang="en-US" b="1" u="sng" dirty="0" smtClean="0">
                <a:solidFill>
                  <a:srgbClr val="008000"/>
                </a:solidFill>
                <a:cs typeface="Symbol" charset="2"/>
              </a:rPr>
              <a:t>Frontier:</a:t>
            </a:r>
          </a:p>
          <a:p>
            <a:pPr marL="119063" lvl="1" indent="0">
              <a:buNone/>
            </a:pPr>
            <a:r>
              <a:rPr lang="en-US" dirty="0" smtClean="0">
                <a:solidFill>
                  <a:srgbClr val="008000"/>
                </a:solidFill>
                <a:cs typeface="Symbol" charset="2"/>
              </a:rPr>
              <a:t>with </a:t>
            </a:r>
            <a:r>
              <a:rPr lang="en-US" dirty="0">
                <a:solidFill>
                  <a:srgbClr val="008000"/>
                </a:solidFill>
                <a:cs typeface="Symbol" charset="2"/>
              </a:rPr>
              <a:t>a </a:t>
            </a:r>
            <a:r>
              <a:rPr lang="en-US" b="1" i="1" dirty="0" smtClean="0">
                <a:solidFill>
                  <a:srgbClr val="008000"/>
                </a:solidFill>
                <a:cs typeface="Symbol" charset="2"/>
              </a:rPr>
              <a:t>Neutrino Factory </a:t>
            </a:r>
            <a:r>
              <a:rPr lang="en-US" dirty="0" smtClean="0">
                <a:solidFill>
                  <a:srgbClr val="008000"/>
                </a:solidFill>
                <a:cs typeface="Symbol" charset="2"/>
              </a:rPr>
              <a:t>producing </a:t>
            </a:r>
            <a:r>
              <a:rPr lang="en-US" dirty="0">
                <a:solidFill>
                  <a:srgbClr val="008000"/>
                </a:solidFill>
                <a:cs typeface="Symbol" charset="2"/>
              </a:rPr>
              <a:t>well-characterized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n</a:t>
            </a:r>
            <a:r>
              <a:rPr lang="en-US" dirty="0" smtClean="0">
                <a:solidFill>
                  <a:srgbClr val="008000"/>
                </a:solidFill>
                <a:cs typeface="Symbol" charset="2"/>
              </a:rPr>
              <a:t> </a:t>
            </a:r>
            <a:r>
              <a:rPr lang="en-US" dirty="0">
                <a:solidFill>
                  <a:srgbClr val="008000"/>
                </a:solidFill>
                <a:cs typeface="Symbol" charset="2"/>
              </a:rPr>
              <a:t>beams for precise, high sensitivity </a:t>
            </a:r>
            <a:r>
              <a:rPr lang="en-US" dirty="0" smtClean="0">
                <a:solidFill>
                  <a:srgbClr val="008000"/>
                </a:solidFill>
                <a:cs typeface="Symbol" charset="2"/>
              </a:rPr>
              <a:t>studies</a:t>
            </a:r>
          </a:p>
          <a:p>
            <a:pPr marL="119063" lvl="1" indent="0">
              <a:buNone/>
            </a:pPr>
            <a:endParaRPr lang="en-US" dirty="0">
              <a:cs typeface="Symbol" charset="2"/>
            </a:endParaRPr>
          </a:p>
          <a:p>
            <a:pPr marL="119063" lvl="1" indent="0">
              <a:buNone/>
            </a:pPr>
            <a:endParaRPr lang="en-US" dirty="0">
              <a:cs typeface="Symbol" charset="2"/>
            </a:endParaRPr>
          </a:p>
          <a:p>
            <a:pPr marL="119063" lvl="1" indent="0">
              <a:buNone/>
            </a:pPr>
            <a:endParaRPr lang="en-US" dirty="0" smtClean="0">
              <a:cs typeface="Symbol" charset="2"/>
            </a:endParaRPr>
          </a:p>
          <a:p>
            <a:pPr marL="119063" lvl="1" indent="0" algn="ctr">
              <a:buNone/>
            </a:pPr>
            <a:r>
              <a:rPr lang="en-US" b="1" u="sng" dirty="0" smtClean="0">
                <a:solidFill>
                  <a:srgbClr val="0E69C2"/>
                </a:solidFill>
                <a:cs typeface="Symbol" charset="2"/>
              </a:rPr>
              <a:t>The </a:t>
            </a:r>
            <a:r>
              <a:rPr lang="en-US" b="1" u="sng" dirty="0">
                <a:solidFill>
                  <a:srgbClr val="0E69C2"/>
                </a:solidFill>
                <a:cs typeface="Symbol" charset="2"/>
              </a:rPr>
              <a:t>Energy Frontier:</a:t>
            </a:r>
            <a:r>
              <a:rPr lang="en-US" b="1" u="sng" dirty="0">
                <a:solidFill>
                  <a:srgbClr val="0E69C2"/>
                </a:solidFill>
              </a:rPr>
              <a:t> </a:t>
            </a:r>
            <a:endParaRPr lang="en-US" b="1" u="sng" dirty="0" smtClean="0">
              <a:solidFill>
                <a:srgbClr val="0E69C2"/>
              </a:solidFill>
            </a:endParaRPr>
          </a:p>
          <a:p>
            <a:pPr marL="119063" lvl="1" indent="0">
              <a:buNone/>
            </a:pPr>
            <a:r>
              <a:rPr lang="en-US" dirty="0" smtClean="0">
                <a:solidFill>
                  <a:srgbClr val="0E69C2"/>
                </a:solidFill>
              </a:rPr>
              <a:t>with a </a:t>
            </a:r>
            <a:r>
              <a:rPr lang="en-US" b="1" i="1" dirty="0" err="1">
                <a:solidFill>
                  <a:srgbClr val="0E69C2"/>
                </a:solidFill>
              </a:rPr>
              <a:t>M</a:t>
            </a:r>
            <a:r>
              <a:rPr lang="en-US" b="1" i="1" dirty="0" err="1" smtClean="0">
                <a:solidFill>
                  <a:srgbClr val="0E69C2"/>
                </a:solidFill>
              </a:rPr>
              <a:t>uon</a:t>
            </a:r>
            <a:r>
              <a:rPr lang="en-US" b="1" i="1" dirty="0" smtClean="0">
                <a:solidFill>
                  <a:srgbClr val="0E69C2"/>
                </a:solidFill>
              </a:rPr>
              <a:t> </a:t>
            </a:r>
            <a:r>
              <a:rPr lang="en-US" b="1" i="1" dirty="0">
                <a:solidFill>
                  <a:srgbClr val="0E69C2"/>
                </a:solidFill>
              </a:rPr>
              <a:t>C</a:t>
            </a:r>
            <a:r>
              <a:rPr lang="en-US" b="1" i="1" dirty="0" smtClean="0">
                <a:solidFill>
                  <a:srgbClr val="0E69C2"/>
                </a:solidFill>
              </a:rPr>
              <a:t>ollider </a:t>
            </a:r>
            <a:r>
              <a:rPr lang="en-US" dirty="0">
                <a:solidFill>
                  <a:srgbClr val="0E69C2"/>
                </a:solidFill>
              </a:rPr>
              <a:t>capable of reaching the multi-</a:t>
            </a:r>
            <a:r>
              <a:rPr lang="en-US" dirty="0" err="1">
                <a:solidFill>
                  <a:srgbClr val="0E69C2"/>
                </a:solidFill>
              </a:rPr>
              <a:t>TeV</a:t>
            </a:r>
            <a:r>
              <a:rPr lang="en-US" dirty="0">
                <a:solidFill>
                  <a:srgbClr val="0E69C2"/>
                </a:solidFill>
              </a:rPr>
              <a:t> </a:t>
            </a:r>
            <a:r>
              <a:rPr lang="en-US" dirty="0" smtClean="0">
                <a:solidFill>
                  <a:srgbClr val="0E69C2"/>
                </a:solidFill>
              </a:rPr>
              <a:t>center-of-mass energies</a:t>
            </a:r>
            <a:endParaRPr lang="en-US" dirty="0">
              <a:solidFill>
                <a:srgbClr val="0E69C2"/>
              </a:solidFill>
              <a:cs typeface="Symbol" charset="2"/>
            </a:endParaRPr>
          </a:p>
          <a:p>
            <a:pPr marL="119063" indent="0">
              <a:buNone/>
            </a:pPr>
            <a:endParaRPr lang="en-US" sz="2600" dirty="0" smtClean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89FD-0FCF-D447-9510-B18AD815D43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3438" t="17500" r="20625" b="10001"/>
          <a:stretch>
            <a:fillRect/>
          </a:stretch>
        </p:blipFill>
        <p:spPr bwMode="auto">
          <a:xfrm>
            <a:off x="4156998" y="931318"/>
            <a:ext cx="4966178" cy="45847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softEdge rad="76200"/>
          </a:effectLst>
        </p:spPr>
      </p:pic>
      <p:sp>
        <p:nvSpPr>
          <p:cNvPr id="8" name="Down Arrow 7"/>
          <p:cNvSpPr/>
          <p:nvPr/>
        </p:nvSpPr>
        <p:spPr>
          <a:xfrm>
            <a:off x="1951324" y="3398508"/>
            <a:ext cx="332971" cy="753533"/>
          </a:xfrm>
          <a:prstGeom prst="downArrow">
            <a:avLst/>
          </a:prstGeom>
          <a:gradFill>
            <a:gsLst>
              <a:gs pos="0">
                <a:srgbClr val="008000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7230" y="5499089"/>
            <a:ext cx="8534400" cy="9271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6600"/>
                </a:solidFill>
              </a:rPr>
              <a:t>The unique potential of a facility based on </a:t>
            </a:r>
            <a:r>
              <a:rPr lang="en-US" sz="2400" b="1" i="1" dirty="0" err="1" smtClean="0">
                <a:solidFill>
                  <a:srgbClr val="FF6600"/>
                </a:solidFill>
              </a:rPr>
              <a:t>muon</a:t>
            </a:r>
            <a:r>
              <a:rPr lang="en-US" sz="2400" b="1" i="1" dirty="0" smtClean="0">
                <a:solidFill>
                  <a:srgbClr val="FF6600"/>
                </a:solidFill>
              </a:rPr>
              <a:t> accelerators is physics reach that spans 2 frontiers</a:t>
            </a:r>
            <a:endParaRPr lang="en-US" sz="24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1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Issues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39800"/>
            <a:ext cx="8851900" cy="5449970"/>
          </a:xfrm>
        </p:spPr>
        <p:txBody>
          <a:bodyPr>
            <a:normAutofit/>
          </a:bodyPr>
          <a:lstStyle/>
          <a:p>
            <a:r>
              <a:rPr lang="en-US" dirty="0" smtClean="0"/>
              <a:t>The Timeline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Completion of the MAP Feasibility Assessment</a:t>
            </a:r>
          </a:p>
          <a:p>
            <a:pPr lvl="2"/>
            <a:r>
              <a:rPr lang="en-US" dirty="0" smtClean="0"/>
              <a:t>FY13-FY18</a:t>
            </a:r>
          </a:p>
          <a:p>
            <a:pPr lvl="2"/>
            <a:r>
              <a:rPr lang="en-US" dirty="0" smtClean="0"/>
              <a:t>Where do we go afterwards?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could a </a:t>
            </a:r>
            <a:r>
              <a:rPr lang="en-US" dirty="0" err="1" smtClean="0"/>
              <a:t>Muon</a:t>
            </a:r>
            <a:r>
              <a:rPr lang="en-US" dirty="0" smtClean="0"/>
              <a:t>-based Collider be staged?</a:t>
            </a:r>
          </a:p>
          <a:p>
            <a:pPr lvl="2"/>
            <a:r>
              <a:rPr lang="en-US" dirty="0" smtClean="0"/>
              <a:t>Complete critical R&amp;D and Performance Evaluations</a:t>
            </a:r>
          </a:p>
          <a:p>
            <a:pPr lvl="2"/>
            <a:r>
              <a:rPr lang="en-US" dirty="0" smtClean="0"/>
              <a:t>Provide physics</a:t>
            </a:r>
          </a:p>
          <a:p>
            <a:pPr lvl="2"/>
            <a:r>
              <a:rPr lang="en-US" dirty="0" smtClean="0"/>
              <a:t>Stay within the necessary fiscal constraints</a:t>
            </a:r>
          </a:p>
          <a:p>
            <a:pPr lvl="2"/>
            <a:r>
              <a:rPr lang="en-US" dirty="0" smtClean="0"/>
              <a:t>Coupling to the Intensity Frontier Program</a:t>
            </a:r>
          </a:p>
          <a:p>
            <a:pPr lvl="2"/>
            <a:r>
              <a:rPr lang="en-US" dirty="0" smtClean="0"/>
              <a:t>Coupling to Project X Development in the US </a:t>
            </a:r>
            <a:r>
              <a:rPr lang="en-US" dirty="0" err="1" smtClean="0"/>
              <a:t>Prgram</a:t>
            </a:r>
            <a:endParaRPr lang="en-US" dirty="0" smtClean="0"/>
          </a:p>
          <a:p>
            <a:pPr lvl="2"/>
            <a:r>
              <a:rPr lang="en-US" dirty="0" smtClean="0"/>
              <a:t>Detector Development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November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1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184" name="Group 17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233669"/>
              </p:ext>
            </p:extLst>
          </p:nvPr>
        </p:nvGraphicFramePr>
        <p:xfrm>
          <a:off x="107950" y="589071"/>
          <a:ext cx="8792301" cy="5327510"/>
        </p:xfrm>
        <a:graphic>
          <a:graphicData uri="http://schemas.openxmlformats.org/drawingml/2006/table">
            <a:tbl>
              <a:tblPr/>
              <a:tblGrid>
                <a:gridCol w="1943770"/>
                <a:gridCol w="241536"/>
                <a:gridCol w="262520"/>
                <a:gridCol w="216024"/>
                <a:gridCol w="256002"/>
                <a:gridCol w="248054"/>
                <a:gridCol w="216024"/>
                <a:gridCol w="262559"/>
                <a:gridCol w="244999"/>
                <a:gridCol w="236640"/>
                <a:gridCol w="261716"/>
                <a:gridCol w="236640"/>
                <a:gridCol w="270605"/>
                <a:gridCol w="244999"/>
                <a:gridCol w="244999"/>
                <a:gridCol w="244999"/>
                <a:gridCol w="244999"/>
                <a:gridCol w="235240"/>
                <a:gridCol w="223933"/>
                <a:gridCol w="290740"/>
                <a:gridCol w="244999"/>
                <a:gridCol w="256349"/>
                <a:gridCol w="242756"/>
                <a:gridCol w="261300"/>
                <a:gridCol w="216024"/>
                <a:gridCol w="238155"/>
                <a:gridCol w="235240"/>
                <a:gridCol w="235240"/>
                <a:gridCol w="235240"/>
              </a:tblGrid>
              <a:tr h="357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LHC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HL-LHC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04E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04E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04E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04E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HE-LHC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RHIC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LHeC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8AF86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8AF86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8AF86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8AF86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8AF86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eRHIC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Higgs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factory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ILC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ILC 0.5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CLIC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Higgs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fact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klys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7F86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7F86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CLIC 0.5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54D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CLIC E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Upgrades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70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LEP3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AEE0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SuperTristan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- TLEP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AEE0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AEE0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1F04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SAPPHiRE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373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MUON COLLIDER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LWFA LC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F8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66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0000CC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616868" name="Text Box 1444"/>
          <p:cNvSpPr txBox="1">
            <a:spLocks noChangeArrowheads="1"/>
          </p:cNvSpPr>
          <p:nvPr/>
        </p:nvSpPr>
        <p:spPr bwMode="auto">
          <a:xfrm>
            <a:off x="107950" y="6021288"/>
            <a:ext cx="5378450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FAEE04"/>
                </a:solidFill>
              </a:rPr>
              <a:t>RDR (CDR) </a:t>
            </a:r>
            <a:r>
              <a:rPr lang="it-IT" sz="2400" dirty="0" smtClean="0">
                <a:solidFill>
                  <a:srgbClr val="87F868"/>
                </a:solidFill>
              </a:rPr>
              <a:t>R&amp;D </a:t>
            </a:r>
            <a:r>
              <a:rPr lang="it-IT" sz="2400" dirty="0" smtClean="0">
                <a:solidFill>
                  <a:srgbClr val="FF66FF"/>
                </a:solidFill>
              </a:rPr>
              <a:t>TDR/</a:t>
            </a:r>
            <a:r>
              <a:rPr lang="it-IT" sz="2400" dirty="0" err="1" smtClean="0">
                <a:solidFill>
                  <a:srgbClr val="FF66FF"/>
                </a:solidFill>
              </a:rPr>
              <a:t>Preparation</a:t>
            </a:r>
            <a:r>
              <a:rPr lang="it-IT" sz="2400" dirty="0" smtClean="0">
                <a:solidFill>
                  <a:srgbClr val="FF66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3366FF"/>
                </a:solidFill>
              </a:rPr>
              <a:t>Construction </a:t>
            </a:r>
            <a:r>
              <a:rPr lang="it-IT" sz="2400" dirty="0" err="1">
                <a:solidFill>
                  <a:srgbClr val="FF0000"/>
                </a:solidFill>
              </a:rPr>
              <a:t>Operation</a:t>
            </a:r>
            <a:r>
              <a:rPr lang="it-IT" sz="24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616914" name="Rectangle 1490"/>
          <p:cNvSpPr>
            <a:spLocks noChangeArrowheads="1"/>
          </p:cNvSpPr>
          <p:nvPr/>
        </p:nvSpPr>
        <p:spPr bwMode="auto">
          <a:xfrm>
            <a:off x="-76200" y="3505200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17176" name="Text Box 1752"/>
          <p:cNvSpPr txBox="1">
            <a:spLocks noChangeArrowheads="1"/>
          </p:cNvSpPr>
          <p:nvPr/>
        </p:nvSpPr>
        <p:spPr bwMode="auto">
          <a:xfrm rot="14729498">
            <a:off x="3620789" y="-1923410"/>
            <a:ext cx="1661993" cy="8794735"/>
          </a:xfrm>
          <a:prstGeom prst="rect">
            <a:avLst/>
          </a:prstGeom>
          <a:solidFill>
            <a:srgbClr val="3366FF">
              <a:alpha val="16863"/>
            </a:srgbClr>
          </a:solidFill>
          <a:ln>
            <a:noFill/>
          </a:ln>
          <a:effectLst/>
          <a:extLst/>
        </p:spPr>
        <p:txBody>
          <a:bodyPr vert="eaVert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800" dirty="0" err="1">
                <a:solidFill>
                  <a:srgbClr val="F23B1B"/>
                </a:solidFill>
              </a:rPr>
              <a:t>Approximate</a:t>
            </a:r>
            <a:r>
              <a:rPr lang="it-IT" sz="4800" dirty="0">
                <a:solidFill>
                  <a:srgbClr val="F23B1B"/>
                </a:solidFill>
              </a:rPr>
              <a:t> </a:t>
            </a:r>
            <a:r>
              <a:rPr lang="it-IT" sz="4800" dirty="0" err="1" smtClean="0">
                <a:solidFill>
                  <a:srgbClr val="F23B1B"/>
                </a:solidFill>
              </a:rPr>
              <a:t>dates</a:t>
            </a:r>
            <a:endParaRPr lang="it-IT" sz="4800" dirty="0" smtClean="0">
              <a:solidFill>
                <a:srgbClr val="F23B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800" dirty="0" err="1" smtClean="0">
                <a:solidFill>
                  <a:srgbClr val="F23B1B"/>
                </a:solidFill>
              </a:rPr>
              <a:t>Uncertainties</a:t>
            </a:r>
            <a:r>
              <a:rPr lang="it-IT" sz="4800" dirty="0" smtClean="0">
                <a:solidFill>
                  <a:srgbClr val="F23B1B"/>
                </a:solidFill>
              </a:rPr>
              <a:t> </a:t>
            </a:r>
            <a:r>
              <a:rPr lang="it-IT" sz="4800" dirty="0" err="1" smtClean="0">
                <a:solidFill>
                  <a:srgbClr val="F23B1B"/>
                </a:solidFill>
              </a:rPr>
              <a:t>increase</a:t>
            </a:r>
            <a:r>
              <a:rPr lang="it-IT" sz="4800" dirty="0" smtClean="0">
                <a:solidFill>
                  <a:srgbClr val="F23B1B"/>
                </a:solidFill>
              </a:rPr>
              <a:t> with time</a:t>
            </a:r>
            <a:endParaRPr lang="it-IT" sz="4800" dirty="0">
              <a:solidFill>
                <a:srgbClr val="F23B1B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0"/>
            <a:ext cx="8411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Timelines of HE projects (C.Biscari@European Strategy: Sept 2012)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73105" y="6033267"/>
            <a:ext cx="1859805" cy="461665"/>
          </a:xfrm>
          <a:prstGeom prst="rect">
            <a:avLst/>
          </a:prstGeom>
          <a:pattFill prst="dkHorz">
            <a:fgClr>
              <a:srgbClr val="3737FF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0000"/>
                </a:solidFill>
              </a:rPr>
              <a:t>PROPOSED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36946" y="6018668"/>
            <a:ext cx="1895071" cy="461665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0000"/>
                </a:solidFill>
              </a:rPr>
              <a:t>APPROVED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7950" y="5172075"/>
            <a:ext cx="1968500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80333"/>
            <a:ext cx="431800" cy="365125"/>
          </a:xfrm>
        </p:spPr>
        <p:txBody>
          <a:bodyPr/>
          <a:lstStyle/>
          <a:p>
            <a:fld id="{4FA8863F-9730-A244-9B23-8257BEF979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18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7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8100" y="109538"/>
            <a:ext cx="6921500" cy="995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“Technically Limited” Staging Scenario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with Physics Output at Each Stage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Higgs Factory Mini-Workshop -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MAP_StagingProgram_R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>
          <a:xfrm>
            <a:off x="-12700" y="1447800"/>
            <a:ext cx="9144000" cy="541020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4660900" y="6565900"/>
            <a:ext cx="1460500" cy="0"/>
          </a:xfrm>
          <a:prstGeom prst="straightConnector1">
            <a:avLst/>
          </a:prstGeom>
          <a:ln w="63500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14900" y="5867400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E06"/>
                </a:solidFill>
              </a:rPr>
              <a:t>Swap?</a:t>
            </a:r>
            <a:endParaRPr lang="en-US" dirty="0">
              <a:solidFill>
                <a:srgbClr val="FFFE0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63700" y="11049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E06"/>
                </a:solidFill>
              </a:rPr>
              <a:t>Now</a:t>
            </a:r>
            <a:endParaRPr lang="en-US" dirty="0">
              <a:solidFill>
                <a:srgbClr val="FFFE0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1000" y="1104900"/>
            <a:ext cx="11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E06"/>
                </a:solidFill>
              </a:rPr>
              <a:t>≥ 2030s?</a:t>
            </a:r>
            <a:endParaRPr lang="en-US" dirty="0">
              <a:solidFill>
                <a:srgbClr val="FFFE0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9400" y="1486932"/>
            <a:ext cx="21459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E06"/>
                </a:solidFill>
              </a:rPr>
              <a:t>MAP 6-yr Feasibility </a:t>
            </a:r>
            <a:br>
              <a:rPr lang="en-US" sz="1600" dirty="0" smtClean="0">
                <a:solidFill>
                  <a:srgbClr val="FFFE06"/>
                </a:solidFill>
              </a:rPr>
            </a:br>
            <a:r>
              <a:rPr lang="en-US" sz="1600" dirty="0" smtClean="0">
                <a:solidFill>
                  <a:srgbClr val="FFFE06"/>
                </a:solidFill>
              </a:rPr>
              <a:t>Assessment Program</a:t>
            </a:r>
            <a:endParaRPr lang="en-US" sz="1600" dirty="0">
              <a:solidFill>
                <a:srgbClr val="FFFE0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6600" y="2731532"/>
            <a:ext cx="102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E06"/>
                </a:solidFill>
                <a:latin typeface="Symbol" charset="2"/>
                <a:cs typeface="Symbol" charset="2"/>
              </a:rPr>
              <a:t>n</a:t>
            </a:r>
            <a:r>
              <a:rPr lang="en-US" sz="1600" dirty="0" err="1" smtClean="0">
                <a:solidFill>
                  <a:srgbClr val="FFFE06"/>
                </a:solidFill>
                <a:cs typeface="Symbol" charset="2"/>
              </a:rPr>
              <a:t>STORM</a:t>
            </a:r>
            <a:endParaRPr lang="en-US" sz="1600" dirty="0" smtClean="0">
              <a:solidFill>
                <a:srgbClr val="FFFE06"/>
              </a:solidFill>
              <a:latin typeface="Symbol" charset="2"/>
              <a:cs typeface="Symbol" charset="2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305347" y="1790700"/>
            <a:ext cx="3809953" cy="1625600"/>
          </a:xfrm>
          <a:prstGeom prst="ellipse">
            <a:avLst/>
          </a:prstGeom>
          <a:noFill/>
          <a:ln w="25400">
            <a:solidFill>
              <a:srgbClr val="FFFE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28" idx="0"/>
            <a:endCxn id="37" idx="4"/>
          </p:cNvCxnSpPr>
          <p:nvPr/>
        </p:nvCxnSpPr>
        <p:spPr>
          <a:xfrm flipV="1">
            <a:off x="5360132" y="3416300"/>
            <a:ext cx="850192" cy="24511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90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6" grpId="0"/>
      <p:bldP spid="37" grpId="0" animBg="1"/>
    </p:bldLst>
  </p:timing>
</p:sld>
</file>

<file path=ppt/theme/theme1.xml><?xml version="1.0" encoding="utf-8"?>
<a:theme xmlns:a="http://schemas.openxmlformats.org/drawingml/2006/main" name="MAP_FN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MAP_FNAL.potx</Template>
  <TotalTime>11965</TotalTime>
  <Words>1815</Words>
  <Application>Microsoft Macintosh PowerPoint</Application>
  <PresentationFormat>On-screen Show (4:3)</PresentationFormat>
  <Paragraphs>410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MAP_FNAL</vt:lpstr>
      <vt:lpstr>Muon Collider Higgs Factory Mini-Workshop: Workshop Goals and Critical Issues</vt:lpstr>
      <vt:lpstr>Welcome</vt:lpstr>
      <vt:lpstr>Some Administrative Issues</vt:lpstr>
      <vt:lpstr>Workshop Goals (I)</vt:lpstr>
      <vt:lpstr>Workshop Goals (II)</vt:lpstr>
      <vt:lpstr>Why a Muon Accelerator Program?</vt:lpstr>
      <vt:lpstr>Critical Issues (I)</vt:lpstr>
      <vt:lpstr>PowerPoint Presentation</vt:lpstr>
      <vt:lpstr>A “Technically Limited” Staging Scenario  with Physics Output at Each Stage</vt:lpstr>
      <vt:lpstr>Critical Issues (II)</vt:lpstr>
      <vt:lpstr>Muon Collider parameters</vt:lpstr>
      <vt:lpstr>126 GeV Higgs Factory (D.Neuffer)</vt:lpstr>
      <vt:lpstr>Higgs MC Parameters</vt:lpstr>
      <vt:lpstr>Critical Issues (III)</vt:lpstr>
      <vt:lpstr>Conclusion (I)</vt:lpstr>
      <vt:lpstr>Conclusion (II)</vt:lpstr>
      <vt:lpstr>Backup Slides</vt:lpstr>
      <vt:lpstr>Muon Accelerator Physics Scope</vt:lpstr>
      <vt:lpstr>Muon Accelerators</vt:lpstr>
      <vt:lpstr>Muon Collider Concept</vt:lpstr>
      <vt:lpstr>Muon Collider - Neutrino Factory Comparison</vt:lpstr>
      <vt:lpstr>Luminosity Production Metric vs ECM</vt:lpstr>
      <vt:lpstr>Technical Challenges</vt:lpstr>
      <vt:lpstr>MAP FY12 Technology Highlights</vt:lpstr>
      <vt:lpstr>PowerPoint Presentation</vt:lpstr>
      <vt:lpstr>A “Technically Limited” Staging Scenario  with Physics Output at Each Stage</vt:lpstr>
      <vt:lpstr>Muon Collider</vt:lpstr>
      <vt:lpstr>Conclusion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Mark Palmer</cp:lastModifiedBy>
  <cp:revision>149</cp:revision>
  <cp:lastPrinted>2012-03-08T20:01:31Z</cp:lastPrinted>
  <dcterms:created xsi:type="dcterms:W3CDTF">2012-01-28T14:57:36Z</dcterms:created>
  <dcterms:modified xsi:type="dcterms:W3CDTF">2012-11-13T14:27:36Z</dcterms:modified>
</cp:coreProperties>
</file>