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8" r:id="rId2"/>
    <p:sldId id="334" r:id="rId3"/>
    <p:sldId id="354" r:id="rId4"/>
    <p:sldId id="384" r:id="rId5"/>
    <p:sldId id="355" r:id="rId6"/>
    <p:sldId id="356" r:id="rId7"/>
    <p:sldId id="360" r:id="rId8"/>
    <p:sldId id="382" r:id="rId9"/>
    <p:sldId id="357" r:id="rId10"/>
    <p:sldId id="342" r:id="rId11"/>
    <p:sldId id="372" r:id="rId12"/>
    <p:sldId id="365" r:id="rId13"/>
    <p:sldId id="330" r:id="rId14"/>
    <p:sldId id="332" r:id="rId15"/>
    <p:sldId id="369" r:id="rId16"/>
    <p:sldId id="388" r:id="rId17"/>
    <p:sldId id="373" r:id="rId18"/>
    <p:sldId id="377" r:id="rId19"/>
    <p:sldId id="381" r:id="rId20"/>
    <p:sldId id="340" r:id="rId21"/>
    <p:sldId id="385" r:id="rId22"/>
    <p:sldId id="387" r:id="rId23"/>
    <p:sldId id="376" r:id="rId24"/>
    <p:sldId id="362" r:id="rId25"/>
    <p:sldId id="364" r:id="rId26"/>
    <p:sldId id="363" r:id="rId27"/>
    <p:sldId id="366" r:id="rId28"/>
    <p:sldId id="347" r:id="rId29"/>
    <p:sldId id="368" r:id="rId30"/>
    <p:sldId id="343" r:id="rId31"/>
    <p:sldId id="374" r:id="rId32"/>
    <p:sldId id="306" r:id="rId33"/>
    <p:sldId id="375" r:id="rId34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CC"/>
    <a:srgbClr val="97218F"/>
    <a:srgbClr val="DE68D6"/>
    <a:srgbClr val="FF0000"/>
    <a:srgbClr val="800000"/>
    <a:srgbClr val="9B17BF"/>
    <a:srgbClr val="B5DEE1"/>
    <a:srgbClr val="006666"/>
    <a:srgbClr val="F60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7" autoAdjust="0"/>
    <p:restoredTop sz="94718" autoAdjust="0"/>
  </p:normalViewPr>
  <p:slideViewPr>
    <p:cSldViewPr snapToGrid="0">
      <p:cViewPr>
        <p:scale>
          <a:sx n="75" d="100"/>
          <a:sy n="75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-1800" y="-114"/>
      </p:cViewPr>
      <p:guideLst>
        <p:guide orient="horz" pos="2928"/>
        <p:guide pos="2207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8try\8try\da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48216279071336"/>
          <c:y val="0"/>
          <c:w val="0.72017471409883138"/>
          <c:h val="0.85199857555494063"/>
        </c:manualLayout>
      </c:layout>
      <c:scatterChart>
        <c:scatterStyle val="lineMarker"/>
        <c:varyColors val="0"/>
        <c:ser>
          <c:idx val="0"/>
          <c:order val="0"/>
          <c:tx>
            <c:v>All mu</c:v>
          </c:tx>
          <c:xVal>
            <c:numRef>
              <c:f>ecalc9f!$B$1:$B$232</c:f>
              <c:numCache>
                <c:formatCode>0.00E+00</c:formatCode>
                <c:ptCount val="232"/>
                <c:pt idx="0">
                  <c:v>0</c:v>
                </c:pt>
                <c:pt idx="1">
                  <c:v>1</c:v>
                </c:pt>
                <c:pt idx="2">
                  <c:v>14.75</c:v>
                </c:pt>
                <c:pt idx="3">
                  <c:v>38.75</c:v>
                </c:pt>
                <c:pt idx="4">
                  <c:v>41.75</c:v>
                </c:pt>
                <c:pt idx="5">
                  <c:v>44.75</c:v>
                </c:pt>
                <c:pt idx="6">
                  <c:v>47.75</c:v>
                </c:pt>
                <c:pt idx="7">
                  <c:v>48.5</c:v>
                </c:pt>
                <c:pt idx="8">
                  <c:v>49.25</c:v>
                </c:pt>
                <c:pt idx="9">
                  <c:v>50</c:v>
                </c:pt>
                <c:pt idx="10">
                  <c:v>50.75</c:v>
                </c:pt>
                <c:pt idx="11">
                  <c:v>51.5</c:v>
                </c:pt>
                <c:pt idx="12">
                  <c:v>52.25</c:v>
                </c:pt>
                <c:pt idx="13">
                  <c:v>53</c:v>
                </c:pt>
                <c:pt idx="14">
                  <c:v>53.75</c:v>
                </c:pt>
                <c:pt idx="15">
                  <c:v>54.5</c:v>
                </c:pt>
                <c:pt idx="16">
                  <c:v>55.25</c:v>
                </c:pt>
                <c:pt idx="17">
                  <c:v>56</c:v>
                </c:pt>
                <c:pt idx="18">
                  <c:v>56.75</c:v>
                </c:pt>
                <c:pt idx="19">
                  <c:v>57.5</c:v>
                </c:pt>
                <c:pt idx="20">
                  <c:v>58.25</c:v>
                </c:pt>
                <c:pt idx="21">
                  <c:v>59</c:v>
                </c:pt>
                <c:pt idx="22">
                  <c:v>59.75</c:v>
                </c:pt>
                <c:pt idx="23">
                  <c:v>60.5</c:v>
                </c:pt>
                <c:pt idx="24">
                  <c:v>61.25</c:v>
                </c:pt>
                <c:pt idx="25">
                  <c:v>62</c:v>
                </c:pt>
                <c:pt idx="26">
                  <c:v>62.75</c:v>
                </c:pt>
                <c:pt idx="27">
                  <c:v>63.5</c:v>
                </c:pt>
                <c:pt idx="28">
                  <c:v>64.25</c:v>
                </c:pt>
                <c:pt idx="29">
                  <c:v>65</c:v>
                </c:pt>
                <c:pt idx="30">
                  <c:v>65.75</c:v>
                </c:pt>
                <c:pt idx="31">
                  <c:v>66.5</c:v>
                </c:pt>
                <c:pt idx="32">
                  <c:v>67.25</c:v>
                </c:pt>
                <c:pt idx="33">
                  <c:v>68</c:v>
                </c:pt>
                <c:pt idx="34">
                  <c:v>68.75</c:v>
                </c:pt>
                <c:pt idx="35">
                  <c:v>69.5</c:v>
                </c:pt>
                <c:pt idx="36">
                  <c:v>70.25</c:v>
                </c:pt>
                <c:pt idx="37">
                  <c:v>71</c:v>
                </c:pt>
                <c:pt idx="38">
                  <c:v>71.75</c:v>
                </c:pt>
                <c:pt idx="39">
                  <c:v>72.5</c:v>
                </c:pt>
                <c:pt idx="40">
                  <c:v>73.25</c:v>
                </c:pt>
                <c:pt idx="41">
                  <c:v>74</c:v>
                </c:pt>
                <c:pt idx="42">
                  <c:v>74.75</c:v>
                </c:pt>
                <c:pt idx="43">
                  <c:v>75.5</c:v>
                </c:pt>
                <c:pt idx="44">
                  <c:v>76.25</c:v>
                </c:pt>
                <c:pt idx="45">
                  <c:v>77</c:v>
                </c:pt>
                <c:pt idx="46">
                  <c:v>77.75</c:v>
                </c:pt>
                <c:pt idx="47">
                  <c:v>78.5</c:v>
                </c:pt>
                <c:pt idx="48">
                  <c:v>79.25</c:v>
                </c:pt>
                <c:pt idx="49">
                  <c:v>80</c:v>
                </c:pt>
                <c:pt idx="50">
                  <c:v>80.75</c:v>
                </c:pt>
                <c:pt idx="51">
                  <c:v>81.5</c:v>
                </c:pt>
                <c:pt idx="52">
                  <c:v>82.25</c:v>
                </c:pt>
                <c:pt idx="53">
                  <c:v>83</c:v>
                </c:pt>
                <c:pt idx="54">
                  <c:v>83.75</c:v>
                </c:pt>
                <c:pt idx="55">
                  <c:v>84.5</c:v>
                </c:pt>
                <c:pt idx="56">
                  <c:v>85.25</c:v>
                </c:pt>
                <c:pt idx="57">
                  <c:v>86</c:v>
                </c:pt>
                <c:pt idx="58">
                  <c:v>86.75</c:v>
                </c:pt>
                <c:pt idx="59">
                  <c:v>87.5</c:v>
                </c:pt>
                <c:pt idx="60">
                  <c:v>88.25</c:v>
                </c:pt>
                <c:pt idx="61">
                  <c:v>89</c:v>
                </c:pt>
                <c:pt idx="62">
                  <c:v>89.75</c:v>
                </c:pt>
                <c:pt idx="63">
                  <c:v>90.5</c:v>
                </c:pt>
                <c:pt idx="64">
                  <c:v>91.25</c:v>
                </c:pt>
                <c:pt idx="65">
                  <c:v>92</c:v>
                </c:pt>
                <c:pt idx="66">
                  <c:v>92.75</c:v>
                </c:pt>
                <c:pt idx="67">
                  <c:v>93.5</c:v>
                </c:pt>
                <c:pt idx="68">
                  <c:v>94.25</c:v>
                </c:pt>
                <c:pt idx="69">
                  <c:v>95</c:v>
                </c:pt>
                <c:pt idx="70">
                  <c:v>95.75</c:v>
                </c:pt>
                <c:pt idx="71">
                  <c:v>96.5</c:v>
                </c:pt>
                <c:pt idx="72">
                  <c:v>97.25</c:v>
                </c:pt>
                <c:pt idx="73">
                  <c:v>98</c:v>
                </c:pt>
                <c:pt idx="74">
                  <c:v>98.75</c:v>
                </c:pt>
                <c:pt idx="75">
                  <c:v>99.5</c:v>
                </c:pt>
                <c:pt idx="76">
                  <c:v>100.2</c:v>
                </c:pt>
                <c:pt idx="77">
                  <c:v>100.2</c:v>
                </c:pt>
                <c:pt idx="78">
                  <c:v>100.6</c:v>
                </c:pt>
                <c:pt idx="79">
                  <c:v>101.4</c:v>
                </c:pt>
                <c:pt idx="80">
                  <c:v>102.1</c:v>
                </c:pt>
                <c:pt idx="81">
                  <c:v>102.9</c:v>
                </c:pt>
                <c:pt idx="82">
                  <c:v>103.6</c:v>
                </c:pt>
                <c:pt idx="83">
                  <c:v>104.4</c:v>
                </c:pt>
                <c:pt idx="84">
                  <c:v>105.1</c:v>
                </c:pt>
                <c:pt idx="85">
                  <c:v>105.9</c:v>
                </c:pt>
                <c:pt idx="86">
                  <c:v>106.6</c:v>
                </c:pt>
                <c:pt idx="87">
                  <c:v>107.4</c:v>
                </c:pt>
                <c:pt idx="88">
                  <c:v>108.1</c:v>
                </c:pt>
                <c:pt idx="89">
                  <c:v>108.9</c:v>
                </c:pt>
                <c:pt idx="90">
                  <c:v>109.6</c:v>
                </c:pt>
                <c:pt idx="91">
                  <c:v>110.4</c:v>
                </c:pt>
                <c:pt idx="92">
                  <c:v>111.1</c:v>
                </c:pt>
                <c:pt idx="93">
                  <c:v>111.9</c:v>
                </c:pt>
                <c:pt idx="94">
                  <c:v>112.6</c:v>
                </c:pt>
                <c:pt idx="95">
                  <c:v>113.4</c:v>
                </c:pt>
                <c:pt idx="96">
                  <c:v>114.1</c:v>
                </c:pt>
                <c:pt idx="97">
                  <c:v>114.9</c:v>
                </c:pt>
                <c:pt idx="98">
                  <c:v>115.6</c:v>
                </c:pt>
                <c:pt idx="99">
                  <c:v>116.4</c:v>
                </c:pt>
                <c:pt idx="100">
                  <c:v>117.1</c:v>
                </c:pt>
                <c:pt idx="101">
                  <c:v>117.9</c:v>
                </c:pt>
                <c:pt idx="102">
                  <c:v>118.6</c:v>
                </c:pt>
                <c:pt idx="103">
                  <c:v>119.4</c:v>
                </c:pt>
                <c:pt idx="104">
                  <c:v>120.1</c:v>
                </c:pt>
                <c:pt idx="105">
                  <c:v>120.9</c:v>
                </c:pt>
                <c:pt idx="106">
                  <c:v>121.6</c:v>
                </c:pt>
                <c:pt idx="107">
                  <c:v>122.4</c:v>
                </c:pt>
                <c:pt idx="108">
                  <c:v>123.1</c:v>
                </c:pt>
                <c:pt idx="109">
                  <c:v>123.9</c:v>
                </c:pt>
                <c:pt idx="110">
                  <c:v>124.6</c:v>
                </c:pt>
                <c:pt idx="111">
                  <c:v>125.4</c:v>
                </c:pt>
                <c:pt idx="112">
                  <c:v>126.1</c:v>
                </c:pt>
                <c:pt idx="113">
                  <c:v>126.9</c:v>
                </c:pt>
                <c:pt idx="114">
                  <c:v>127.6</c:v>
                </c:pt>
                <c:pt idx="115">
                  <c:v>128.4</c:v>
                </c:pt>
                <c:pt idx="116">
                  <c:v>129.1</c:v>
                </c:pt>
                <c:pt idx="117">
                  <c:v>129.9</c:v>
                </c:pt>
                <c:pt idx="118">
                  <c:v>130.6</c:v>
                </c:pt>
                <c:pt idx="119">
                  <c:v>131.4</c:v>
                </c:pt>
                <c:pt idx="120">
                  <c:v>132.1</c:v>
                </c:pt>
                <c:pt idx="121">
                  <c:v>132.9</c:v>
                </c:pt>
                <c:pt idx="122">
                  <c:v>133.6</c:v>
                </c:pt>
                <c:pt idx="123">
                  <c:v>134.4</c:v>
                </c:pt>
                <c:pt idx="124">
                  <c:v>135.1</c:v>
                </c:pt>
                <c:pt idx="125">
                  <c:v>135.9</c:v>
                </c:pt>
                <c:pt idx="126">
                  <c:v>136.6</c:v>
                </c:pt>
                <c:pt idx="127">
                  <c:v>137.4</c:v>
                </c:pt>
                <c:pt idx="128">
                  <c:v>138.1</c:v>
                </c:pt>
                <c:pt idx="129">
                  <c:v>138.9</c:v>
                </c:pt>
                <c:pt idx="130">
                  <c:v>139.6</c:v>
                </c:pt>
                <c:pt idx="131">
                  <c:v>140.4</c:v>
                </c:pt>
                <c:pt idx="132">
                  <c:v>141.1</c:v>
                </c:pt>
                <c:pt idx="133">
                  <c:v>141.9</c:v>
                </c:pt>
                <c:pt idx="134">
                  <c:v>142.6</c:v>
                </c:pt>
                <c:pt idx="135">
                  <c:v>143.4</c:v>
                </c:pt>
                <c:pt idx="136">
                  <c:v>144.1</c:v>
                </c:pt>
                <c:pt idx="137">
                  <c:v>144.9</c:v>
                </c:pt>
                <c:pt idx="138">
                  <c:v>145.6</c:v>
                </c:pt>
                <c:pt idx="139">
                  <c:v>146.4</c:v>
                </c:pt>
                <c:pt idx="140">
                  <c:v>147.1</c:v>
                </c:pt>
                <c:pt idx="141">
                  <c:v>147.9</c:v>
                </c:pt>
                <c:pt idx="142">
                  <c:v>148.6</c:v>
                </c:pt>
                <c:pt idx="143">
                  <c:v>149.4</c:v>
                </c:pt>
                <c:pt idx="144">
                  <c:v>150.1</c:v>
                </c:pt>
                <c:pt idx="145">
                  <c:v>150.9</c:v>
                </c:pt>
                <c:pt idx="146">
                  <c:v>151.6</c:v>
                </c:pt>
                <c:pt idx="147">
                  <c:v>152.4</c:v>
                </c:pt>
                <c:pt idx="148">
                  <c:v>153.1</c:v>
                </c:pt>
                <c:pt idx="149">
                  <c:v>153.9</c:v>
                </c:pt>
                <c:pt idx="150">
                  <c:v>154.6</c:v>
                </c:pt>
                <c:pt idx="151">
                  <c:v>155.4</c:v>
                </c:pt>
                <c:pt idx="152">
                  <c:v>156.1</c:v>
                </c:pt>
                <c:pt idx="153">
                  <c:v>156.9</c:v>
                </c:pt>
                <c:pt idx="154">
                  <c:v>157.6</c:v>
                </c:pt>
                <c:pt idx="155">
                  <c:v>158.4</c:v>
                </c:pt>
                <c:pt idx="156">
                  <c:v>159.1</c:v>
                </c:pt>
                <c:pt idx="157">
                  <c:v>159.9</c:v>
                </c:pt>
                <c:pt idx="158">
                  <c:v>160.6</c:v>
                </c:pt>
                <c:pt idx="159">
                  <c:v>161.4</c:v>
                </c:pt>
                <c:pt idx="160">
                  <c:v>162.1</c:v>
                </c:pt>
                <c:pt idx="161">
                  <c:v>162.9</c:v>
                </c:pt>
                <c:pt idx="162">
                  <c:v>163.6</c:v>
                </c:pt>
                <c:pt idx="163">
                  <c:v>164.4</c:v>
                </c:pt>
                <c:pt idx="164">
                  <c:v>165.1</c:v>
                </c:pt>
                <c:pt idx="165">
                  <c:v>165.9</c:v>
                </c:pt>
                <c:pt idx="166">
                  <c:v>166.6</c:v>
                </c:pt>
                <c:pt idx="167">
                  <c:v>167.4</c:v>
                </c:pt>
                <c:pt idx="168">
                  <c:v>168.1</c:v>
                </c:pt>
                <c:pt idx="169">
                  <c:v>168.9</c:v>
                </c:pt>
                <c:pt idx="170">
                  <c:v>169.6</c:v>
                </c:pt>
                <c:pt idx="171">
                  <c:v>170.4</c:v>
                </c:pt>
                <c:pt idx="172">
                  <c:v>171.1</c:v>
                </c:pt>
                <c:pt idx="173">
                  <c:v>171.9</c:v>
                </c:pt>
                <c:pt idx="174">
                  <c:v>172.6</c:v>
                </c:pt>
                <c:pt idx="175">
                  <c:v>173.4</c:v>
                </c:pt>
                <c:pt idx="176">
                  <c:v>174.1</c:v>
                </c:pt>
                <c:pt idx="177">
                  <c:v>174.9</c:v>
                </c:pt>
                <c:pt idx="178">
                  <c:v>175.6</c:v>
                </c:pt>
                <c:pt idx="179">
                  <c:v>176.4</c:v>
                </c:pt>
                <c:pt idx="180">
                  <c:v>177.1</c:v>
                </c:pt>
                <c:pt idx="181">
                  <c:v>177.9</c:v>
                </c:pt>
                <c:pt idx="182">
                  <c:v>178.6</c:v>
                </c:pt>
                <c:pt idx="183">
                  <c:v>179.4</c:v>
                </c:pt>
                <c:pt idx="184">
                  <c:v>180.1</c:v>
                </c:pt>
                <c:pt idx="185">
                  <c:v>180.9</c:v>
                </c:pt>
                <c:pt idx="186">
                  <c:v>181.6</c:v>
                </c:pt>
                <c:pt idx="187">
                  <c:v>182.4</c:v>
                </c:pt>
                <c:pt idx="188">
                  <c:v>183.1</c:v>
                </c:pt>
                <c:pt idx="189">
                  <c:v>183.9</c:v>
                </c:pt>
                <c:pt idx="190">
                  <c:v>184.6</c:v>
                </c:pt>
                <c:pt idx="191">
                  <c:v>185.4</c:v>
                </c:pt>
                <c:pt idx="192">
                  <c:v>186.1</c:v>
                </c:pt>
                <c:pt idx="193">
                  <c:v>186.9</c:v>
                </c:pt>
                <c:pt idx="194">
                  <c:v>187.6</c:v>
                </c:pt>
                <c:pt idx="195">
                  <c:v>188.4</c:v>
                </c:pt>
                <c:pt idx="196">
                  <c:v>189.1</c:v>
                </c:pt>
                <c:pt idx="197">
                  <c:v>189.9</c:v>
                </c:pt>
                <c:pt idx="198">
                  <c:v>190.6</c:v>
                </c:pt>
                <c:pt idx="199">
                  <c:v>191.4</c:v>
                </c:pt>
                <c:pt idx="200">
                  <c:v>192.1</c:v>
                </c:pt>
                <c:pt idx="201">
                  <c:v>192.9</c:v>
                </c:pt>
                <c:pt idx="202">
                  <c:v>193.6</c:v>
                </c:pt>
                <c:pt idx="203">
                  <c:v>194.4</c:v>
                </c:pt>
                <c:pt idx="204">
                  <c:v>195.1</c:v>
                </c:pt>
                <c:pt idx="205">
                  <c:v>195.9</c:v>
                </c:pt>
                <c:pt idx="206">
                  <c:v>196.6</c:v>
                </c:pt>
                <c:pt idx="207">
                  <c:v>197.4</c:v>
                </c:pt>
                <c:pt idx="208">
                  <c:v>198.1</c:v>
                </c:pt>
                <c:pt idx="209">
                  <c:v>198.9</c:v>
                </c:pt>
                <c:pt idx="210">
                  <c:v>199.6</c:v>
                </c:pt>
                <c:pt idx="211">
                  <c:v>200.4</c:v>
                </c:pt>
                <c:pt idx="212">
                  <c:v>201.1</c:v>
                </c:pt>
                <c:pt idx="213">
                  <c:v>201.9</c:v>
                </c:pt>
                <c:pt idx="214">
                  <c:v>202.6</c:v>
                </c:pt>
                <c:pt idx="215">
                  <c:v>203.4</c:v>
                </c:pt>
                <c:pt idx="216">
                  <c:v>204.1</c:v>
                </c:pt>
                <c:pt idx="217">
                  <c:v>204.9</c:v>
                </c:pt>
                <c:pt idx="218">
                  <c:v>205.6</c:v>
                </c:pt>
                <c:pt idx="219">
                  <c:v>206.4</c:v>
                </c:pt>
                <c:pt idx="220">
                  <c:v>207.1</c:v>
                </c:pt>
                <c:pt idx="221">
                  <c:v>207.9</c:v>
                </c:pt>
                <c:pt idx="222">
                  <c:v>208.6</c:v>
                </c:pt>
                <c:pt idx="223">
                  <c:v>209.4</c:v>
                </c:pt>
                <c:pt idx="224">
                  <c:v>210.1</c:v>
                </c:pt>
                <c:pt idx="225">
                  <c:v>210.9</c:v>
                </c:pt>
                <c:pt idx="226">
                  <c:v>211.6</c:v>
                </c:pt>
                <c:pt idx="227">
                  <c:v>212.4</c:v>
                </c:pt>
                <c:pt idx="228">
                  <c:v>213.1</c:v>
                </c:pt>
                <c:pt idx="229">
                  <c:v>213.9</c:v>
                </c:pt>
                <c:pt idx="230">
                  <c:v>214.6</c:v>
                </c:pt>
                <c:pt idx="231">
                  <c:v>215.4</c:v>
                </c:pt>
              </c:numCache>
            </c:numRef>
          </c:xVal>
          <c:yVal>
            <c:numRef>
              <c:f>ecalc9f!$N$1:$N$232</c:f>
              <c:numCache>
                <c:formatCode>0.00E+00</c:formatCode>
                <c:ptCount val="232"/>
                <c:pt idx="0">
                  <c:v>87.77</c:v>
                </c:pt>
                <c:pt idx="1">
                  <c:v>357.3</c:v>
                </c:pt>
                <c:pt idx="2">
                  <c:v>1975</c:v>
                </c:pt>
                <c:pt idx="3">
                  <c:v>2790</c:v>
                </c:pt>
                <c:pt idx="4">
                  <c:v>2829</c:v>
                </c:pt>
                <c:pt idx="5">
                  <c:v>2860</c:v>
                </c:pt>
                <c:pt idx="6">
                  <c:v>2884</c:v>
                </c:pt>
                <c:pt idx="7">
                  <c:v>2886</c:v>
                </c:pt>
                <c:pt idx="8">
                  <c:v>2894</c:v>
                </c:pt>
                <c:pt idx="9">
                  <c:v>2899</c:v>
                </c:pt>
                <c:pt idx="10">
                  <c:v>2905</c:v>
                </c:pt>
                <c:pt idx="11">
                  <c:v>2911</c:v>
                </c:pt>
                <c:pt idx="12">
                  <c:v>2914</c:v>
                </c:pt>
                <c:pt idx="13">
                  <c:v>2916</c:v>
                </c:pt>
                <c:pt idx="14">
                  <c:v>2918</c:v>
                </c:pt>
                <c:pt idx="15">
                  <c:v>2918</c:v>
                </c:pt>
                <c:pt idx="16">
                  <c:v>2919</c:v>
                </c:pt>
                <c:pt idx="17">
                  <c:v>2926</c:v>
                </c:pt>
                <c:pt idx="18">
                  <c:v>2931</c:v>
                </c:pt>
                <c:pt idx="19">
                  <c:v>2936</c:v>
                </c:pt>
                <c:pt idx="20">
                  <c:v>2936</c:v>
                </c:pt>
                <c:pt idx="21">
                  <c:v>2940</c:v>
                </c:pt>
                <c:pt idx="22">
                  <c:v>2942</c:v>
                </c:pt>
                <c:pt idx="23">
                  <c:v>2939</c:v>
                </c:pt>
                <c:pt idx="24">
                  <c:v>2937</c:v>
                </c:pt>
                <c:pt idx="25">
                  <c:v>2939</c:v>
                </c:pt>
                <c:pt idx="26">
                  <c:v>2935</c:v>
                </c:pt>
                <c:pt idx="27">
                  <c:v>2929</c:v>
                </c:pt>
                <c:pt idx="28">
                  <c:v>2926</c:v>
                </c:pt>
                <c:pt idx="29">
                  <c:v>2923</c:v>
                </c:pt>
                <c:pt idx="30">
                  <c:v>2928</c:v>
                </c:pt>
                <c:pt idx="31">
                  <c:v>2927</c:v>
                </c:pt>
                <c:pt idx="32">
                  <c:v>2927</c:v>
                </c:pt>
                <c:pt idx="33">
                  <c:v>2929</c:v>
                </c:pt>
                <c:pt idx="34">
                  <c:v>2938</c:v>
                </c:pt>
                <c:pt idx="35">
                  <c:v>2937</c:v>
                </c:pt>
                <c:pt idx="36">
                  <c:v>2942</c:v>
                </c:pt>
                <c:pt idx="37">
                  <c:v>2951</c:v>
                </c:pt>
                <c:pt idx="38">
                  <c:v>2956</c:v>
                </c:pt>
                <c:pt idx="39">
                  <c:v>2954</c:v>
                </c:pt>
                <c:pt idx="40">
                  <c:v>2952</c:v>
                </c:pt>
                <c:pt idx="41">
                  <c:v>2981</c:v>
                </c:pt>
                <c:pt idx="42">
                  <c:v>3023</c:v>
                </c:pt>
                <c:pt idx="43">
                  <c:v>3057</c:v>
                </c:pt>
                <c:pt idx="44">
                  <c:v>3085</c:v>
                </c:pt>
                <c:pt idx="45">
                  <c:v>3103</c:v>
                </c:pt>
                <c:pt idx="46">
                  <c:v>3105</c:v>
                </c:pt>
                <c:pt idx="47">
                  <c:v>3104</c:v>
                </c:pt>
                <c:pt idx="48">
                  <c:v>3105</c:v>
                </c:pt>
                <c:pt idx="49">
                  <c:v>3098</c:v>
                </c:pt>
                <c:pt idx="50">
                  <c:v>3109</c:v>
                </c:pt>
                <c:pt idx="51">
                  <c:v>3119</c:v>
                </c:pt>
                <c:pt idx="52">
                  <c:v>3140</c:v>
                </c:pt>
                <c:pt idx="53">
                  <c:v>3160</c:v>
                </c:pt>
                <c:pt idx="54">
                  <c:v>3172</c:v>
                </c:pt>
                <c:pt idx="55">
                  <c:v>3181</c:v>
                </c:pt>
                <c:pt idx="56">
                  <c:v>3184</c:v>
                </c:pt>
                <c:pt idx="57">
                  <c:v>3185</c:v>
                </c:pt>
                <c:pt idx="58">
                  <c:v>3188</c:v>
                </c:pt>
                <c:pt idx="59">
                  <c:v>3186</c:v>
                </c:pt>
                <c:pt idx="60">
                  <c:v>3191</c:v>
                </c:pt>
                <c:pt idx="61">
                  <c:v>3192</c:v>
                </c:pt>
                <c:pt idx="62">
                  <c:v>3192</c:v>
                </c:pt>
                <c:pt idx="63">
                  <c:v>3201</c:v>
                </c:pt>
                <c:pt idx="64">
                  <c:v>3201</c:v>
                </c:pt>
                <c:pt idx="65">
                  <c:v>3203</c:v>
                </c:pt>
                <c:pt idx="66">
                  <c:v>3210</c:v>
                </c:pt>
                <c:pt idx="67">
                  <c:v>3219</c:v>
                </c:pt>
                <c:pt idx="68">
                  <c:v>3221</c:v>
                </c:pt>
                <c:pt idx="69">
                  <c:v>3226</c:v>
                </c:pt>
                <c:pt idx="70">
                  <c:v>3233</c:v>
                </c:pt>
                <c:pt idx="71">
                  <c:v>3239</c:v>
                </c:pt>
                <c:pt idx="72">
                  <c:v>3247</c:v>
                </c:pt>
                <c:pt idx="73">
                  <c:v>3254</c:v>
                </c:pt>
                <c:pt idx="74">
                  <c:v>3257</c:v>
                </c:pt>
                <c:pt idx="75">
                  <c:v>3257</c:v>
                </c:pt>
                <c:pt idx="76">
                  <c:v>3261</c:v>
                </c:pt>
                <c:pt idx="77">
                  <c:v>3261</c:v>
                </c:pt>
                <c:pt idx="78">
                  <c:v>3261</c:v>
                </c:pt>
                <c:pt idx="79">
                  <c:v>3266</c:v>
                </c:pt>
                <c:pt idx="80">
                  <c:v>3247</c:v>
                </c:pt>
                <c:pt idx="81">
                  <c:v>3230</c:v>
                </c:pt>
                <c:pt idx="82">
                  <c:v>3225</c:v>
                </c:pt>
                <c:pt idx="83">
                  <c:v>3219</c:v>
                </c:pt>
                <c:pt idx="84">
                  <c:v>3214</c:v>
                </c:pt>
                <c:pt idx="85">
                  <c:v>3205</c:v>
                </c:pt>
                <c:pt idx="86">
                  <c:v>3205</c:v>
                </c:pt>
                <c:pt idx="87">
                  <c:v>3197</c:v>
                </c:pt>
                <c:pt idx="88">
                  <c:v>3186</c:v>
                </c:pt>
                <c:pt idx="89">
                  <c:v>3178</c:v>
                </c:pt>
                <c:pt idx="90">
                  <c:v>3170</c:v>
                </c:pt>
                <c:pt idx="91">
                  <c:v>3154</c:v>
                </c:pt>
                <c:pt idx="92">
                  <c:v>3152</c:v>
                </c:pt>
                <c:pt idx="93">
                  <c:v>3143</c:v>
                </c:pt>
                <c:pt idx="94">
                  <c:v>3139</c:v>
                </c:pt>
                <c:pt idx="95">
                  <c:v>3138</c:v>
                </c:pt>
                <c:pt idx="96">
                  <c:v>3126</c:v>
                </c:pt>
                <c:pt idx="97">
                  <c:v>3120</c:v>
                </c:pt>
                <c:pt idx="98">
                  <c:v>3108</c:v>
                </c:pt>
                <c:pt idx="99">
                  <c:v>3099</c:v>
                </c:pt>
                <c:pt idx="100">
                  <c:v>3084</c:v>
                </c:pt>
                <c:pt idx="101">
                  <c:v>3070</c:v>
                </c:pt>
                <c:pt idx="102">
                  <c:v>3064</c:v>
                </c:pt>
                <c:pt idx="103">
                  <c:v>3048</c:v>
                </c:pt>
                <c:pt idx="104">
                  <c:v>3034</c:v>
                </c:pt>
                <c:pt idx="105">
                  <c:v>3016</c:v>
                </c:pt>
                <c:pt idx="106">
                  <c:v>2999</c:v>
                </c:pt>
                <c:pt idx="107">
                  <c:v>2981</c:v>
                </c:pt>
                <c:pt idx="108">
                  <c:v>2967</c:v>
                </c:pt>
                <c:pt idx="109">
                  <c:v>2952</c:v>
                </c:pt>
                <c:pt idx="110">
                  <c:v>2941</c:v>
                </c:pt>
                <c:pt idx="111">
                  <c:v>2933</c:v>
                </c:pt>
                <c:pt idx="112">
                  <c:v>2922</c:v>
                </c:pt>
                <c:pt idx="113">
                  <c:v>2914</c:v>
                </c:pt>
                <c:pt idx="114">
                  <c:v>2902</c:v>
                </c:pt>
                <c:pt idx="115">
                  <c:v>2890</c:v>
                </c:pt>
                <c:pt idx="116">
                  <c:v>2885</c:v>
                </c:pt>
                <c:pt idx="117">
                  <c:v>2879</c:v>
                </c:pt>
                <c:pt idx="118">
                  <c:v>2868</c:v>
                </c:pt>
                <c:pt idx="119">
                  <c:v>2859</c:v>
                </c:pt>
                <c:pt idx="120">
                  <c:v>2855</c:v>
                </c:pt>
                <c:pt idx="121">
                  <c:v>2845</c:v>
                </c:pt>
                <c:pt idx="122">
                  <c:v>2839</c:v>
                </c:pt>
                <c:pt idx="123">
                  <c:v>2839</c:v>
                </c:pt>
                <c:pt idx="124">
                  <c:v>2828</c:v>
                </c:pt>
                <c:pt idx="125">
                  <c:v>2815</c:v>
                </c:pt>
                <c:pt idx="126">
                  <c:v>2808</c:v>
                </c:pt>
                <c:pt idx="127">
                  <c:v>2799</c:v>
                </c:pt>
                <c:pt idx="128">
                  <c:v>2789</c:v>
                </c:pt>
                <c:pt idx="129">
                  <c:v>2786</c:v>
                </c:pt>
                <c:pt idx="130">
                  <c:v>2783</c:v>
                </c:pt>
                <c:pt idx="131">
                  <c:v>2783</c:v>
                </c:pt>
                <c:pt idx="132">
                  <c:v>2784</c:v>
                </c:pt>
                <c:pt idx="133">
                  <c:v>2778</c:v>
                </c:pt>
                <c:pt idx="134">
                  <c:v>2775</c:v>
                </c:pt>
                <c:pt idx="135">
                  <c:v>2768</c:v>
                </c:pt>
                <c:pt idx="136">
                  <c:v>2759</c:v>
                </c:pt>
                <c:pt idx="137">
                  <c:v>2750</c:v>
                </c:pt>
                <c:pt idx="138">
                  <c:v>2746</c:v>
                </c:pt>
                <c:pt idx="139">
                  <c:v>2746</c:v>
                </c:pt>
                <c:pt idx="140">
                  <c:v>2741</c:v>
                </c:pt>
                <c:pt idx="141">
                  <c:v>2735</c:v>
                </c:pt>
                <c:pt idx="142">
                  <c:v>2730</c:v>
                </c:pt>
                <c:pt idx="143">
                  <c:v>2725</c:v>
                </c:pt>
                <c:pt idx="144">
                  <c:v>2723</c:v>
                </c:pt>
                <c:pt idx="145">
                  <c:v>2712</c:v>
                </c:pt>
                <c:pt idx="146">
                  <c:v>2699</c:v>
                </c:pt>
                <c:pt idx="147">
                  <c:v>2697</c:v>
                </c:pt>
                <c:pt idx="148">
                  <c:v>2698</c:v>
                </c:pt>
                <c:pt idx="149">
                  <c:v>2697</c:v>
                </c:pt>
                <c:pt idx="150">
                  <c:v>2695</c:v>
                </c:pt>
                <c:pt idx="151">
                  <c:v>2687</c:v>
                </c:pt>
                <c:pt idx="152">
                  <c:v>2679</c:v>
                </c:pt>
                <c:pt idx="153">
                  <c:v>2671</c:v>
                </c:pt>
                <c:pt idx="154">
                  <c:v>2667</c:v>
                </c:pt>
                <c:pt idx="155">
                  <c:v>2656</c:v>
                </c:pt>
                <c:pt idx="156">
                  <c:v>2644</c:v>
                </c:pt>
                <c:pt idx="157">
                  <c:v>2636</c:v>
                </c:pt>
                <c:pt idx="158">
                  <c:v>2626</c:v>
                </c:pt>
                <c:pt idx="159">
                  <c:v>2614</c:v>
                </c:pt>
                <c:pt idx="160">
                  <c:v>2612</c:v>
                </c:pt>
                <c:pt idx="161">
                  <c:v>2601</c:v>
                </c:pt>
                <c:pt idx="162">
                  <c:v>2592</c:v>
                </c:pt>
                <c:pt idx="163">
                  <c:v>2583</c:v>
                </c:pt>
                <c:pt idx="164">
                  <c:v>2579</c:v>
                </c:pt>
                <c:pt idx="165">
                  <c:v>2573</c:v>
                </c:pt>
                <c:pt idx="166">
                  <c:v>2563</c:v>
                </c:pt>
                <c:pt idx="167">
                  <c:v>2554</c:v>
                </c:pt>
                <c:pt idx="168">
                  <c:v>2552</c:v>
                </c:pt>
                <c:pt idx="169">
                  <c:v>2548</c:v>
                </c:pt>
                <c:pt idx="170">
                  <c:v>2540</c:v>
                </c:pt>
                <c:pt idx="171">
                  <c:v>2537</c:v>
                </c:pt>
                <c:pt idx="172">
                  <c:v>2535</c:v>
                </c:pt>
                <c:pt idx="173">
                  <c:v>2528</c:v>
                </c:pt>
                <c:pt idx="174">
                  <c:v>2522</c:v>
                </c:pt>
                <c:pt idx="175">
                  <c:v>2513</c:v>
                </c:pt>
                <c:pt idx="176">
                  <c:v>2514</c:v>
                </c:pt>
                <c:pt idx="177">
                  <c:v>2508</c:v>
                </c:pt>
                <c:pt idx="178">
                  <c:v>2498</c:v>
                </c:pt>
                <c:pt idx="179">
                  <c:v>2495</c:v>
                </c:pt>
                <c:pt idx="180">
                  <c:v>2490</c:v>
                </c:pt>
                <c:pt idx="181">
                  <c:v>2483</c:v>
                </c:pt>
                <c:pt idx="182">
                  <c:v>2475</c:v>
                </c:pt>
                <c:pt idx="183">
                  <c:v>2470</c:v>
                </c:pt>
                <c:pt idx="184">
                  <c:v>2469</c:v>
                </c:pt>
                <c:pt idx="185">
                  <c:v>2459</c:v>
                </c:pt>
                <c:pt idx="186">
                  <c:v>2450</c:v>
                </c:pt>
                <c:pt idx="187">
                  <c:v>2445</c:v>
                </c:pt>
                <c:pt idx="188">
                  <c:v>2435</c:v>
                </c:pt>
                <c:pt idx="189">
                  <c:v>2428</c:v>
                </c:pt>
                <c:pt idx="190">
                  <c:v>2421</c:v>
                </c:pt>
                <c:pt idx="191">
                  <c:v>2416</c:v>
                </c:pt>
                <c:pt idx="192">
                  <c:v>2410</c:v>
                </c:pt>
                <c:pt idx="193">
                  <c:v>2402</c:v>
                </c:pt>
                <c:pt idx="194">
                  <c:v>2393</c:v>
                </c:pt>
                <c:pt idx="195">
                  <c:v>2388</c:v>
                </c:pt>
                <c:pt idx="196">
                  <c:v>2381</c:v>
                </c:pt>
                <c:pt idx="197">
                  <c:v>2373</c:v>
                </c:pt>
                <c:pt idx="198">
                  <c:v>2363</c:v>
                </c:pt>
                <c:pt idx="199">
                  <c:v>2360</c:v>
                </c:pt>
                <c:pt idx="200">
                  <c:v>2357</c:v>
                </c:pt>
                <c:pt idx="201">
                  <c:v>2353</c:v>
                </c:pt>
                <c:pt idx="202">
                  <c:v>2354</c:v>
                </c:pt>
                <c:pt idx="203">
                  <c:v>2352</c:v>
                </c:pt>
                <c:pt idx="204">
                  <c:v>2349</c:v>
                </c:pt>
                <c:pt idx="205">
                  <c:v>2344</c:v>
                </c:pt>
                <c:pt idx="206">
                  <c:v>2341</c:v>
                </c:pt>
                <c:pt idx="207">
                  <c:v>2334</c:v>
                </c:pt>
                <c:pt idx="208">
                  <c:v>2333</c:v>
                </c:pt>
                <c:pt idx="209">
                  <c:v>2327</c:v>
                </c:pt>
                <c:pt idx="210">
                  <c:v>2321</c:v>
                </c:pt>
                <c:pt idx="211">
                  <c:v>2318</c:v>
                </c:pt>
                <c:pt idx="212">
                  <c:v>2313</c:v>
                </c:pt>
                <c:pt idx="213">
                  <c:v>2307</c:v>
                </c:pt>
                <c:pt idx="214">
                  <c:v>2302</c:v>
                </c:pt>
                <c:pt idx="215">
                  <c:v>2295</c:v>
                </c:pt>
                <c:pt idx="216">
                  <c:v>2289</c:v>
                </c:pt>
                <c:pt idx="217">
                  <c:v>2282</c:v>
                </c:pt>
                <c:pt idx="218">
                  <c:v>2276</c:v>
                </c:pt>
                <c:pt idx="219">
                  <c:v>2273</c:v>
                </c:pt>
                <c:pt idx="220">
                  <c:v>2271</c:v>
                </c:pt>
                <c:pt idx="221">
                  <c:v>2266</c:v>
                </c:pt>
                <c:pt idx="222">
                  <c:v>2257</c:v>
                </c:pt>
                <c:pt idx="223">
                  <c:v>2249</c:v>
                </c:pt>
                <c:pt idx="224">
                  <c:v>2244</c:v>
                </c:pt>
                <c:pt idx="225">
                  <c:v>2236</c:v>
                </c:pt>
                <c:pt idx="226">
                  <c:v>2233</c:v>
                </c:pt>
                <c:pt idx="227">
                  <c:v>2225</c:v>
                </c:pt>
                <c:pt idx="228">
                  <c:v>2222</c:v>
                </c:pt>
                <c:pt idx="229">
                  <c:v>2217</c:v>
                </c:pt>
                <c:pt idx="230">
                  <c:v>2212</c:v>
                </c:pt>
                <c:pt idx="231">
                  <c:v>2209</c:v>
                </c:pt>
              </c:numCache>
            </c:numRef>
          </c:yVal>
          <c:smooth val="0"/>
        </c:ser>
        <c:ser>
          <c:idx val="5"/>
          <c:order val="1"/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ecalc9f!$B$1:$B$232</c:f>
              <c:numCache>
                <c:formatCode>0.00E+00</c:formatCode>
                <c:ptCount val="232"/>
                <c:pt idx="0">
                  <c:v>0</c:v>
                </c:pt>
                <c:pt idx="1">
                  <c:v>1</c:v>
                </c:pt>
                <c:pt idx="2">
                  <c:v>14.75</c:v>
                </c:pt>
                <c:pt idx="3">
                  <c:v>38.75</c:v>
                </c:pt>
                <c:pt idx="4">
                  <c:v>41.75</c:v>
                </c:pt>
                <c:pt idx="5">
                  <c:v>44.75</c:v>
                </c:pt>
                <c:pt idx="6">
                  <c:v>47.75</c:v>
                </c:pt>
                <c:pt idx="7">
                  <c:v>48.5</c:v>
                </c:pt>
                <c:pt idx="8">
                  <c:v>49.25</c:v>
                </c:pt>
                <c:pt idx="9">
                  <c:v>50</c:v>
                </c:pt>
                <c:pt idx="10">
                  <c:v>50.75</c:v>
                </c:pt>
                <c:pt idx="11">
                  <c:v>51.5</c:v>
                </c:pt>
                <c:pt idx="12">
                  <c:v>52.25</c:v>
                </c:pt>
                <c:pt idx="13">
                  <c:v>53</c:v>
                </c:pt>
                <c:pt idx="14">
                  <c:v>53.75</c:v>
                </c:pt>
                <c:pt idx="15">
                  <c:v>54.5</c:v>
                </c:pt>
                <c:pt idx="16">
                  <c:v>55.25</c:v>
                </c:pt>
                <c:pt idx="17">
                  <c:v>56</c:v>
                </c:pt>
                <c:pt idx="18">
                  <c:v>56.75</c:v>
                </c:pt>
                <c:pt idx="19">
                  <c:v>57.5</c:v>
                </c:pt>
                <c:pt idx="20">
                  <c:v>58.25</c:v>
                </c:pt>
                <c:pt idx="21">
                  <c:v>59</c:v>
                </c:pt>
                <c:pt idx="22">
                  <c:v>59.75</c:v>
                </c:pt>
                <c:pt idx="23">
                  <c:v>60.5</c:v>
                </c:pt>
                <c:pt idx="24">
                  <c:v>61.25</c:v>
                </c:pt>
                <c:pt idx="25">
                  <c:v>62</c:v>
                </c:pt>
                <c:pt idx="26">
                  <c:v>62.75</c:v>
                </c:pt>
                <c:pt idx="27">
                  <c:v>63.5</c:v>
                </c:pt>
                <c:pt idx="28">
                  <c:v>64.25</c:v>
                </c:pt>
                <c:pt idx="29">
                  <c:v>65</c:v>
                </c:pt>
                <c:pt idx="30">
                  <c:v>65.75</c:v>
                </c:pt>
                <c:pt idx="31">
                  <c:v>66.5</c:v>
                </c:pt>
                <c:pt idx="32">
                  <c:v>67.25</c:v>
                </c:pt>
                <c:pt idx="33">
                  <c:v>68</c:v>
                </c:pt>
                <c:pt idx="34">
                  <c:v>68.75</c:v>
                </c:pt>
                <c:pt idx="35">
                  <c:v>69.5</c:v>
                </c:pt>
                <c:pt idx="36">
                  <c:v>70.25</c:v>
                </c:pt>
                <c:pt idx="37">
                  <c:v>71</c:v>
                </c:pt>
                <c:pt idx="38">
                  <c:v>71.75</c:v>
                </c:pt>
                <c:pt idx="39">
                  <c:v>72.5</c:v>
                </c:pt>
                <c:pt idx="40">
                  <c:v>73.25</c:v>
                </c:pt>
                <c:pt idx="41">
                  <c:v>74</c:v>
                </c:pt>
                <c:pt idx="42">
                  <c:v>74.75</c:v>
                </c:pt>
                <c:pt idx="43">
                  <c:v>75.5</c:v>
                </c:pt>
                <c:pt idx="44">
                  <c:v>76.25</c:v>
                </c:pt>
                <c:pt idx="45">
                  <c:v>77</c:v>
                </c:pt>
                <c:pt idx="46">
                  <c:v>77.75</c:v>
                </c:pt>
                <c:pt idx="47">
                  <c:v>78.5</c:v>
                </c:pt>
                <c:pt idx="48">
                  <c:v>79.25</c:v>
                </c:pt>
                <c:pt idx="49">
                  <c:v>80</c:v>
                </c:pt>
                <c:pt idx="50">
                  <c:v>80.75</c:v>
                </c:pt>
                <c:pt idx="51">
                  <c:v>81.5</c:v>
                </c:pt>
                <c:pt idx="52">
                  <c:v>82.25</c:v>
                </c:pt>
                <c:pt idx="53">
                  <c:v>83</c:v>
                </c:pt>
                <c:pt idx="54">
                  <c:v>83.75</c:v>
                </c:pt>
                <c:pt idx="55">
                  <c:v>84.5</c:v>
                </c:pt>
                <c:pt idx="56">
                  <c:v>85.25</c:v>
                </c:pt>
                <c:pt idx="57">
                  <c:v>86</c:v>
                </c:pt>
                <c:pt idx="58">
                  <c:v>86.75</c:v>
                </c:pt>
                <c:pt idx="59">
                  <c:v>87.5</c:v>
                </c:pt>
                <c:pt idx="60">
                  <c:v>88.25</c:v>
                </c:pt>
                <c:pt idx="61">
                  <c:v>89</c:v>
                </c:pt>
                <c:pt idx="62">
                  <c:v>89.75</c:v>
                </c:pt>
                <c:pt idx="63">
                  <c:v>90.5</c:v>
                </c:pt>
                <c:pt idx="64">
                  <c:v>91.25</c:v>
                </c:pt>
                <c:pt idx="65">
                  <c:v>92</c:v>
                </c:pt>
                <c:pt idx="66">
                  <c:v>92.75</c:v>
                </c:pt>
                <c:pt idx="67">
                  <c:v>93.5</c:v>
                </c:pt>
                <c:pt idx="68">
                  <c:v>94.25</c:v>
                </c:pt>
                <c:pt idx="69">
                  <c:v>95</c:v>
                </c:pt>
                <c:pt idx="70">
                  <c:v>95.75</c:v>
                </c:pt>
                <c:pt idx="71">
                  <c:v>96.5</c:v>
                </c:pt>
                <c:pt idx="72">
                  <c:v>97.25</c:v>
                </c:pt>
                <c:pt idx="73">
                  <c:v>98</c:v>
                </c:pt>
                <c:pt idx="74">
                  <c:v>98.75</c:v>
                </c:pt>
                <c:pt idx="75">
                  <c:v>99.5</c:v>
                </c:pt>
                <c:pt idx="76">
                  <c:v>100.2</c:v>
                </c:pt>
                <c:pt idx="77">
                  <c:v>100.2</c:v>
                </c:pt>
                <c:pt idx="78">
                  <c:v>100.6</c:v>
                </c:pt>
                <c:pt idx="79">
                  <c:v>101.4</c:v>
                </c:pt>
                <c:pt idx="80">
                  <c:v>102.1</c:v>
                </c:pt>
                <c:pt idx="81">
                  <c:v>102.9</c:v>
                </c:pt>
                <c:pt idx="82">
                  <c:v>103.6</c:v>
                </c:pt>
                <c:pt idx="83">
                  <c:v>104.4</c:v>
                </c:pt>
                <c:pt idx="84">
                  <c:v>105.1</c:v>
                </c:pt>
                <c:pt idx="85">
                  <c:v>105.9</c:v>
                </c:pt>
                <c:pt idx="86">
                  <c:v>106.6</c:v>
                </c:pt>
                <c:pt idx="87">
                  <c:v>107.4</c:v>
                </c:pt>
                <c:pt idx="88">
                  <c:v>108.1</c:v>
                </c:pt>
                <c:pt idx="89">
                  <c:v>108.9</c:v>
                </c:pt>
                <c:pt idx="90">
                  <c:v>109.6</c:v>
                </c:pt>
                <c:pt idx="91">
                  <c:v>110.4</c:v>
                </c:pt>
                <c:pt idx="92">
                  <c:v>111.1</c:v>
                </c:pt>
                <c:pt idx="93">
                  <c:v>111.9</c:v>
                </c:pt>
                <c:pt idx="94">
                  <c:v>112.6</c:v>
                </c:pt>
                <c:pt idx="95">
                  <c:v>113.4</c:v>
                </c:pt>
                <c:pt idx="96">
                  <c:v>114.1</c:v>
                </c:pt>
                <c:pt idx="97">
                  <c:v>114.9</c:v>
                </c:pt>
                <c:pt idx="98">
                  <c:v>115.6</c:v>
                </c:pt>
                <c:pt idx="99">
                  <c:v>116.4</c:v>
                </c:pt>
                <c:pt idx="100">
                  <c:v>117.1</c:v>
                </c:pt>
                <c:pt idx="101">
                  <c:v>117.9</c:v>
                </c:pt>
                <c:pt idx="102">
                  <c:v>118.6</c:v>
                </c:pt>
                <c:pt idx="103">
                  <c:v>119.4</c:v>
                </c:pt>
                <c:pt idx="104">
                  <c:v>120.1</c:v>
                </c:pt>
                <c:pt idx="105">
                  <c:v>120.9</c:v>
                </c:pt>
                <c:pt idx="106">
                  <c:v>121.6</c:v>
                </c:pt>
                <c:pt idx="107">
                  <c:v>122.4</c:v>
                </c:pt>
                <c:pt idx="108">
                  <c:v>123.1</c:v>
                </c:pt>
                <c:pt idx="109">
                  <c:v>123.9</c:v>
                </c:pt>
                <c:pt idx="110">
                  <c:v>124.6</c:v>
                </c:pt>
                <c:pt idx="111">
                  <c:v>125.4</c:v>
                </c:pt>
                <c:pt idx="112">
                  <c:v>126.1</c:v>
                </c:pt>
                <c:pt idx="113">
                  <c:v>126.9</c:v>
                </c:pt>
                <c:pt idx="114">
                  <c:v>127.6</c:v>
                </c:pt>
                <c:pt idx="115">
                  <c:v>128.4</c:v>
                </c:pt>
                <c:pt idx="116">
                  <c:v>129.1</c:v>
                </c:pt>
                <c:pt idx="117">
                  <c:v>129.9</c:v>
                </c:pt>
                <c:pt idx="118">
                  <c:v>130.6</c:v>
                </c:pt>
                <c:pt idx="119">
                  <c:v>131.4</c:v>
                </c:pt>
                <c:pt idx="120">
                  <c:v>132.1</c:v>
                </c:pt>
                <c:pt idx="121">
                  <c:v>132.9</c:v>
                </c:pt>
                <c:pt idx="122">
                  <c:v>133.6</c:v>
                </c:pt>
                <c:pt idx="123">
                  <c:v>134.4</c:v>
                </c:pt>
                <c:pt idx="124">
                  <c:v>135.1</c:v>
                </c:pt>
                <c:pt idx="125">
                  <c:v>135.9</c:v>
                </c:pt>
                <c:pt idx="126">
                  <c:v>136.6</c:v>
                </c:pt>
                <c:pt idx="127">
                  <c:v>137.4</c:v>
                </c:pt>
                <c:pt idx="128">
                  <c:v>138.1</c:v>
                </c:pt>
                <c:pt idx="129">
                  <c:v>138.9</c:v>
                </c:pt>
                <c:pt idx="130">
                  <c:v>139.6</c:v>
                </c:pt>
                <c:pt idx="131">
                  <c:v>140.4</c:v>
                </c:pt>
                <c:pt idx="132">
                  <c:v>141.1</c:v>
                </c:pt>
                <c:pt idx="133">
                  <c:v>141.9</c:v>
                </c:pt>
                <c:pt idx="134">
                  <c:v>142.6</c:v>
                </c:pt>
                <c:pt idx="135">
                  <c:v>143.4</c:v>
                </c:pt>
                <c:pt idx="136">
                  <c:v>144.1</c:v>
                </c:pt>
                <c:pt idx="137">
                  <c:v>144.9</c:v>
                </c:pt>
                <c:pt idx="138">
                  <c:v>145.6</c:v>
                </c:pt>
                <c:pt idx="139">
                  <c:v>146.4</c:v>
                </c:pt>
                <c:pt idx="140">
                  <c:v>147.1</c:v>
                </c:pt>
                <c:pt idx="141">
                  <c:v>147.9</c:v>
                </c:pt>
                <c:pt idx="142">
                  <c:v>148.6</c:v>
                </c:pt>
                <c:pt idx="143">
                  <c:v>149.4</c:v>
                </c:pt>
                <c:pt idx="144">
                  <c:v>150.1</c:v>
                </c:pt>
                <c:pt idx="145">
                  <c:v>150.9</c:v>
                </c:pt>
                <c:pt idx="146">
                  <c:v>151.6</c:v>
                </c:pt>
                <c:pt idx="147">
                  <c:v>152.4</c:v>
                </c:pt>
                <c:pt idx="148">
                  <c:v>153.1</c:v>
                </c:pt>
                <c:pt idx="149">
                  <c:v>153.9</c:v>
                </c:pt>
                <c:pt idx="150">
                  <c:v>154.6</c:v>
                </c:pt>
                <c:pt idx="151">
                  <c:v>155.4</c:v>
                </c:pt>
                <c:pt idx="152">
                  <c:v>156.1</c:v>
                </c:pt>
                <c:pt idx="153">
                  <c:v>156.9</c:v>
                </c:pt>
                <c:pt idx="154">
                  <c:v>157.6</c:v>
                </c:pt>
                <c:pt idx="155">
                  <c:v>158.4</c:v>
                </c:pt>
                <c:pt idx="156">
                  <c:v>159.1</c:v>
                </c:pt>
                <c:pt idx="157">
                  <c:v>159.9</c:v>
                </c:pt>
                <c:pt idx="158">
                  <c:v>160.6</c:v>
                </c:pt>
                <c:pt idx="159">
                  <c:v>161.4</c:v>
                </c:pt>
                <c:pt idx="160">
                  <c:v>162.1</c:v>
                </c:pt>
                <c:pt idx="161">
                  <c:v>162.9</c:v>
                </c:pt>
                <c:pt idx="162">
                  <c:v>163.6</c:v>
                </c:pt>
                <c:pt idx="163">
                  <c:v>164.4</c:v>
                </c:pt>
                <c:pt idx="164">
                  <c:v>165.1</c:v>
                </c:pt>
                <c:pt idx="165">
                  <c:v>165.9</c:v>
                </c:pt>
                <c:pt idx="166">
                  <c:v>166.6</c:v>
                </c:pt>
                <c:pt idx="167">
                  <c:v>167.4</c:v>
                </c:pt>
                <c:pt idx="168">
                  <c:v>168.1</c:v>
                </c:pt>
                <c:pt idx="169">
                  <c:v>168.9</c:v>
                </c:pt>
                <c:pt idx="170">
                  <c:v>169.6</c:v>
                </c:pt>
                <c:pt idx="171">
                  <c:v>170.4</c:v>
                </c:pt>
                <c:pt idx="172">
                  <c:v>171.1</c:v>
                </c:pt>
                <c:pt idx="173">
                  <c:v>171.9</c:v>
                </c:pt>
                <c:pt idx="174">
                  <c:v>172.6</c:v>
                </c:pt>
                <c:pt idx="175">
                  <c:v>173.4</c:v>
                </c:pt>
                <c:pt idx="176">
                  <c:v>174.1</c:v>
                </c:pt>
                <c:pt idx="177">
                  <c:v>174.9</c:v>
                </c:pt>
                <c:pt idx="178">
                  <c:v>175.6</c:v>
                </c:pt>
                <c:pt idx="179">
                  <c:v>176.4</c:v>
                </c:pt>
                <c:pt idx="180">
                  <c:v>177.1</c:v>
                </c:pt>
                <c:pt idx="181">
                  <c:v>177.9</c:v>
                </c:pt>
                <c:pt idx="182">
                  <c:v>178.6</c:v>
                </c:pt>
                <c:pt idx="183">
                  <c:v>179.4</c:v>
                </c:pt>
                <c:pt idx="184">
                  <c:v>180.1</c:v>
                </c:pt>
                <c:pt idx="185">
                  <c:v>180.9</c:v>
                </c:pt>
                <c:pt idx="186">
                  <c:v>181.6</c:v>
                </c:pt>
                <c:pt idx="187">
                  <c:v>182.4</c:v>
                </c:pt>
                <c:pt idx="188">
                  <c:v>183.1</c:v>
                </c:pt>
                <c:pt idx="189">
                  <c:v>183.9</c:v>
                </c:pt>
                <c:pt idx="190">
                  <c:v>184.6</c:v>
                </c:pt>
                <c:pt idx="191">
                  <c:v>185.4</c:v>
                </c:pt>
                <c:pt idx="192">
                  <c:v>186.1</c:v>
                </c:pt>
                <c:pt idx="193">
                  <c:v>186.9</c:v>
                </c:pt>
                <c:pt idx="194">
                  <c:v>187.6</c:v>
                </c:pt>
                <c:pt idx="195">
                  <c:v>188.4</c:v>
                </c:pt>
                <c:pt idx="196">
                  <c:v>189.1</c:v>
                </c:pt>
                <c:pt idx="197">
                  <c:v>189.9</c:v>
                </c:pt>
                <c:pt idx="198">
                  <c:v>190.6</c:v>
                </c:pt>
                <c:pt idx="199">
                  <c:v>191.4</c:v>
                </c:pt>
                <c:pt idx="200">
                  <c:v>192.1</c:v>
                </c:pt>
                <c:pt idx="201">
                  <c:v>192.9</c:v>
                </c:pt>
                <c:pt idx="202">
                  <c:v>193.6</c:v>
                </c:pt>
                <c:pt idx="203">
                  <c:v>194.4</c:v>
                </c:pt>
                <c:pt idx="204">
                  <c:v>195.1</c:v>
                </c:pt>
                <c:pt idx="205">
                  <c:v>195.9</c:v>
                </c:pt>
                <c:pt idx="206">
                  <c:v>196.6</c:v>
                </c:pt>
                <c:pt idx="207">
                  <c:v>197.4</c:v>
                </c:pt>
                <c:pt idx="208">
                  <c:v>198.1</c:v>
                </c:pt>
                <c:pt idx="209">
                  <c:v>198.9</c:v>
                </c:pt>
                <c:pt idx="210">
                  <c:v>199.6</c:v>
                </c:pt>
                <c:pt idx="211">
                  <c:v>200.4</c:v>
                </c:pt>
                <c:pt idx="212">
                  <c:v>201.1</c:v>
                </c:pt>
                <c:pt idx="213">
                  <c:v>201.9</c:v>
                </c:pt>
                <c:pt idx="214">
                  <c:v>202.6</c:v>
                </c:pt>
                <c:pt idx="215">
                  <c:v>203.4</c:v>
                </c:pt>
                <c:pt idx="216">
                  <c:v>204.1</c:v>
                </c:pt>
                <c:pt idx="217">
                  <c:v>204.9</c:v>
                </c:pt>
                <c:pt idx="218">
                  <c:v>205.6</c:v>
                </c:pt>
                <c:pt idx="219">
                  <c:v>206.4</c:v>
                </c:pt>
                <c:pt idx="220">
                  <c:v>207.1</c:v>
                </c:pt>
                <c:pt idx="221">
                  <c:v>207.9</c:v>
                </c:pt>
                <c:pt idx="222">
                  <c:v>208.6</c:v>
                </c:pt>
                <c:pt idx="223">
                  <c:v>209.4</c:v>
                </c:pt>
                <c:pt idx="224">
                  <c:v>210.1</c:v>
                </c:pt>
                <c:pt idx="225">
                  <c:v>210.9</c:v>
                </c:pt>
                <c:pt idx="226">
                  <c:v>211.6</c:v>
                </c:pt>
                <c:pt idx="227">
                  <c:v>212.4</c:v>
                </c:pt>
                <c:pt idx="228">
                  <c:v>213.1</c:v>
                </c:pt>
                <c:pt idx="229">
                  <c:v>213.9</c:v>
                </c:pt>
                <c:pt idx="230">
                  <c:v>214.6</c:v>
                </c:pt>
                <c:pt idx="231">
                  <c:v>215.4</c:v>
                </c:pt>
              </c:numCache>
            </c:numRef>
          </c:xVal>
          <c:yVal>
            <c:numRef>
              <c:f>ecalc9f!$O$1:$O$232</c:f>
              <c:numCache>
                <c:formatCode>0.00E+00</c:formatCode>
                <c:ptCount val="232"/>
                <c:pt idx="0">
                  <c:v>5.6259999999999888</c:v>
                </c:pt>
                <c:pt idx="1">
                  <c:v>16.88</c:v>
                </c:pt>
                <c:pt idx="2">
                  <c:v>85.52</c:v>
                </c:pt>
                <c:pt idx="3">
                  <c:v>107.5</c:v>
                </c:pt>
                <c:pt idx="4">
                  <c:v>107.5</c:v>
                </c:pt>
                <c:pt idx="5">
                  <c:v>118.1</c:v>
                </c:pt>
                <c:pt idx="6">
                  <c:v>114.2</c:v>
                </c:pt>
                <c:pt idx="7">
                  <c:v>112</c:v>
                </c:pt>
                <c:pt idx="8">
                  <c:v>113.6</c:v>
                </c:pt>
                <c:pt idx="9">
                  <c:v>111.4</c:v>
                </c:pt>
                <c:pt idx="10">
                  <c:v>105.8</c:v>
                </c:pt>
                <c:pt idx="11">
                  <c:v>104.6</c:v>
                </c:pt>
                <c:pt idx="12">
                  <c:v>104.1</c:v>
                </c:pt>
                <c:pt idx="13">
                  <c:v>103</c:v>
                </c:pt>
                <c:pt idx="14">
                  <c:v>103</c:v>
                </c:pt>
                <c:pt idx="15">
                  <c:v>106.3</c:v>
                </c:pt>
                <c:pt idx="16">
                  <c:v>104.6</c:v>
                </c:pt>
                <c:pt idx="17">
                  <c:v>106.3</c:v>
                </c:pt>
                <c:pt idx="18">
                  <c:v>109.7</c:v>
                </c:pt>
                <c:pt idx="19">
                  <c:v>106.3</c:v>
                </c:pt>
                <c:pt idx="20">
                  <c:v>107.5</c:v>
                </c:pt>
                <c:pt idx="21">
                  <c:v>106.9</c:v>
                </c:pt>
                <c:pt idx="22">
                  <c:v>105.2</c:v>
                </c:pt>
                <c:pt idx="23">
                  <c:v>110.3</c:v>
                </c:pt>
                <c:pt idx="24">
                  <c:v>109.7</c:v>
                </c:pt>
                <c:pt idx="25">
                  <c:v>109.7</c:v>
                </c:pt>
                <c:pt idx="26">
                  <c:v>110.3</c:v>
                </c:pt>
                <c:pt idx="27">
                  <c:v>115.3</c:v>
                </c:pt>
                <c:pt idx="28">
                  <c:v>115.3</c:v>
                </c:pt>
                <c:pt idx="29">
                  <c:v>111.4</c:v>
                </c:pt>
                <c:pt idx="30">
                  <c:v>112</c:v>
                </c:pt>
                <c:pt idx="31">
                  <c:v>109.7</c:v>
                </c:pt>
                <c:pt idx="32">
                  <c:v>108</c:v>
                </c:pt>
                <c:pt idx="33">
                  <c:v>109.7</c:v>
                </c:pt>
                <c:pt idx="34">
                  <c:v>108.6</c:v>
                </c:pt>
                <c:pt idx="35">
                  <c:v>109.7</c:v>
                </c:pt>
                <c:pt idx="36">
                  <c:v>105.8</c:v>
                </c:pt>
                <c:pt idx="37">
                  <c:v>112.5</c:v>
                </c:pt>
                <c:pt idx="38">
                  <c:v>115.3</c:v>
                </c:pt>
                <c:pt idx="39">
                  <c:v>119.3</c:v>
                </c:pt>
                <c:pt idx="40">
                  <c:v>117</c:v>
                </c:pt>
                <c:pt idx="41">
                  <c:v>124.9</c:v>
                </c:pt>
                <c:pt idx="42">
                  <c:v>133.30000000000001</c:v>
                </c:pt>
                <c:pt idx="43">
                  <c:v>134.5</c:v>
                </c:pt>
                <c:pt idx="44">
                  <c:v>149.1</c:v>
                </c:pt>
                <c:pt idx="45">
                  <c:v>156.4</c:v>
                </c:pt>
                <c:pt idx="46">
                  <c:v>171</c:v>
                </c:pt>
                <c:pt idx="47">
                  <c:v>177.8</c:v>
                </c:pt>
                <c:pt idx="48">
                  <c:v>192.4</c:v>
                </c:pt>
                <c:pt idx="49">
                  <c:v>203.1</c:v>
                </c:pt>
                <c:pt idx="50">
                  <c:v>214.4</c:v>
                </c:pt>
                <c:pt idx="51">
                  <c:v>222.2</c:v>
                </c:pt>
                <c:pt idx="52">
                  <c:v>235.7</c:v>
                </c:pt>
                <c:pt idx="53">
                  <c:v>249.2</c:v>
                </c:pt>
                <c:pt idx="54">
                  <c:v>257.10000000000002</c:v>
                </c:pt>
                <c:pt idx="55">
                  <c:v>266.7</c:v>
                </c:pt>
                <c:pt idx="56">
                  <c:v>277.89999999999969</c:v>
                </c:pt>
                <c:pt idx="57">
                  <c:v>293.7</c:v>
                </c:pt>
                <c:pt idx="58">
                  <c:v>304.89999999999969</c:v>
                </c:pt>
                <c:pt idx="59">
                  <c:v>323.5</c:v>
                </c:pt>
                <c:pt idx="60">
                  <c:v>335.9</c:v>
                </c:pt>
                <c:pt idx="61">
                  <c:v>352.2</c:v>
                </c:pt>
                <c:pt idx="62">
                  <c:v>374.7</c:v>
                </c:pt>
                <c:pt idx="63">
                  <c:v>392.1</c:v>
                </c:pt>
                <c:pt idx="64">
                  <c:v>409.6</c:v>
                </c:pt>
                <c:pt idx="65">
                  <c:v>421.4</c:v>
                </c:pt>
                <c:pt idx="66">
                  <c:v>440.5</c:v>
                </c:pt>
                <c:pt idx="67">
                  <c:v>463.6</c:v>
                </c:pt>
                <c:pt idx="68">
                  <c:v>475.4</c:v>
                </c:pt>
                <c:pt idx="69">
                  <c:v>487.8</c:v>
                </c:pt>
                <c:pt idx="70">
                  <c:v>492.8</c:v>
                </c:pt>
                <c:pt idx="71">
                  <c:v>496.8</c:v>
                </c:pt>
                <c:pt idx="72">
                  <c:v>501.8</c:v>
                </c:pt>
                <c:pt idx="73">
                  <c:v>512</c:v>
                </c:pt>
                <c:pt idx="74">
                  <c:v>520.4</c:v>
                </c:pt>
                <c:pt idx="75">
                  <c:v>524.9</c:v>
                </c:pt>
                <c:pt idx="76">
                  <c:v>534.5</c:v>
                </c:pt>
                <c:pt idx="77">
                  <c:v>535</c:v>
                </c:pt>
                <c:pt idx="78">
                  <c:v>540.1</c:v>
                </c:pt>
                <c:pt idx="79">
                  <c:v>540.1</c:v>
                </c:pt>
                <c:pt idx="80">
                  <c:v>543.5</c:v>
                </c:pt>
                <c:pt idx="81">
                  <c:v>540.70000000000005</c:v>
                </c:pt>
                <c:pt idx="82">
                  <c:v>558.1</c:v>
                </c:pt>
                <c:pt idx="83">
                  <c:v>550.20000000000005</c:v>
                </c:pt>
                <c:pt idx="84">
                  <c:v>553.6</c:v>
                </c:pt>
                <c:pt idx="85">
                  <c:v>572.20000000000005</c:v>
                </c:pt>
                <c:pt idx="86">
                  <c:v>574.4</c:v>
                </c:pt>
                <c:pt idx="87">
                  <c:v>576.1</c:v>
                </c:pt>
                <c:pt idx="88">
                  <c:v>601.4</c:v>
                </c:pt>
                <c:pt idx="89">
                  <c:v>603.1</c:v>
                </c:pt>
                <c:pt idx="90">
                  <c:v>607.6</c:v>
                </c:pt>
                <c:pt idx="91">
                  <c:v>610.4</c:v>
                </c:pt>
                <c:pt idx="92">
                  <c:v>618.9</c:v>
                </c:pt>
                <c:pt idx="93">
                  <c:v>625</c:v>
                </c:pt>
                <c:pt idx="94">
                  <c:v>642.5</c:v>
                </c:pt>
                <c:pt idx="95">
                  <c:v>649.79999999999995</c:v>
                </c:pt>
                <c:pt idx="96">
                  <c:v>657.1</c:v>
                </c:pt>
                <c:pt idx="97">
                  <c:v>679.1</c:v>
                </c:pt>
                <c:pt idx="98">
                  <c:v>682.4</c:v>
                </c:pt>
                <c:pt idx="99">
                  <c:v>689.7</c:v>
                </c:pt>
                <c:pt idx="100">
                  <c:v>690.3</c:v>
                </c:pt>
                <c:pt idx="101">
                  <c:v>702.7</c:v>
                </c:pt>
                <c:pt idx="102">
                  <c:v>709.4</c:v>
                </c:pt>
                <c:pt idx="103">
                  <c:v>697.1</c:v>
                </c:pt>
                <c:pt idx="104">
                  <c:v>712.8</c:v>
                </c:pt>
                <c:pt idx="105">
                  <c:v>728</c:v>
                </c:pt>
                <c:pt idx="106">
                  <c:v>734.8</c:v>
                </c:pt>
                <c:pt idx="107">
                  <c:v>739.3</c:v>
                </c:pt>
                <c:pt idx="108">
                  <c:v>740.9</c:v>
                </c:pt>
                <c:pt idx="109">
                  <c:v>749.9</c:v>
                </c:pt>
                <c:pt idx="110">
                  <c:v>751.1</c:v>
                </c:pt>
                <c:pt idx="111">
                  <c:v>763.4</c:v>
                </c:pt>
                <c:pt idx="112">
                  <c:v>770.8</c:v>
                </c:pt>
                <c:pt idx="113">
                  <c:v>783.7</c:v>
                </c:pt>
                <c:pt idx="114">
                  <c:v>777</c:v>
                </c:pt>
                <c:pt idx="115">
                  <c:v>792.1</c:v>
                </c:pt>
                <c:pt idx="116">
                  <c:v>810.1</c:v>
                </c:pt>
                <c:pt idx="117">
                  <c:v>822</c:v>
                </c:pt>
                <c:pt idx="118">
                  <c:v>831.5</c:v>
                </c:pt>
                <c:pt idx="119">
                  <c:v>828.7</c:v>
                </c:pt>
                <c:pt idx="120">
                  <c:v>854.6</c:v>
                </c:pt>
                <c:pt idx="121">
                  <c:v>854.6</c:v>
                </c:pt>
                <c:pt idx="122">
                  <c:v>865.8</c:v>
                </c:pt>
                <c:pt idx="123">
                  <c:v>864.2</c:v>
                </c:pt>
                <c:pt idx="124">
                  <c:v>888.3</c:v>
                </c:pt>
                <c:pt idx="125">
                  <c:v>905.2</c:v>
                </c:pt>
                <c:pt idx="126">
                  <c:v>893.4</c:v>
                </c:pt>
                <c:pt idx="127">
                  <c:v>913.7</c:v>
                </c:pt>
                <c:pt idx="128">
                  <c:v>924.4</c:v>
                </c:pt>
                <c:pt idx="129">
                  <c:v>928.3</c:v>
                </c:pt>
                <c:pt idx="130">
                  <c:v>945.2</c:v>
                </c:pt>
                <c:pt idx="131">
                  <c:v>954.2</c:v>
                </c:pt>
                <c:pt idx="132">
                  <c:v>959.2</c:v>
                </c:pt>
                <c:pt idx="133">
                  <c:v>971</c:v>
                </c:pt>
                <c:pt idx="134">
                  <c:v>975.5</c:v>
                </c:pt>
                <c:pt idx="135">
                  <c:v>982.3</c:v>
                </c:pt>
                <c:pt idx="136">
                  <c:v>993</c:v>
                </c:pt>
                <c:pt idx="137">
                  <c:v>997.5</c:v>
                </c:pt>
                <c:pt idx="138">
                  <c:v>1002</c:v>
                </c:pt>
                <c:pt idx="139">
                  <c:v>1009</c:v>
                </c:pt>
                <c:pt idx="140">
                  <c:v>1019</c:v>
                </c:pt>
                <c:pt idx="141">
                  <c:v>1025</c:v>
                </c:pt>
                <c:pt idx="142">
                  <c:v>1019</c:v>
                </c:pt>
                <c:pt idx="143">
                  <c:v>1024</c:v>
                </c:pt>
                <c:pt idx="144">
                  <c:v>1039</c:v>
                </c:pt>
                <c:pt idx="145">
                  <c:v>1045</c:v>
                </c:pt>
                <c:pt idx="146">
                  <c:v>1053</c:v>
                </c:pt>
                <c:pt idx="147">
                  <c:v>1061</c:v>
                </c:pt>
                <c:pt idx="148">
                  <c:v>1067</c:v>
                </c:pt>
                <c:pt idx="149">
                  <c:v>1062</c:v>
                </c:pt>
                <c:pt idx="150">
                  <c:v>1085</c:v>
                </c:pt>
                <c:pt idx="151">
                  <c:v>1084</c:v>
                </c:pt>
                <c:pt idx="152">
                  <c:v>1090</c:v>
                </c:pt>
                <c:pt idx="153">
                  <c:v>1102</c:v>
                </c:pt>
                <c:pt idx="154">
                  <c:v>1109</c:v>
                </c:pt>
                <c:pt idx="155">
                  <c:v>1112</c:v>
                </c:pt>
                <c:pt idx="156">
                  <c:v>1113</c:v>
                </c:pt>
                <c:pt idx="157">
                  <c:v>1108</c:v>
                </c:pt>
                <c:pt idx="158">
                  <c:v>1123</c:v>
                </c:pt>
                <c:pt idx="159">
                  <c:v>1127</c:v>
                </c:pt>
                <c:pt idx="160">
                  <c:v>1128</c:v>
                </c:pt>
                <c:pt idx="161">
                  <c:v>1144</c:v>
                </c:pt>
                <c:pt idx="162">
                  <c:v>1144</c:v>
                </c:pt>
                <c:pt idx="163">
                  <c:v>1149</c:v>
                </c:pt>
                <c:pt idx="164">
                  <c:v>1175</c:v>
                </c:pt>
                <c:pt idx="165">
                  <c:v>1166</c:v>
                </c:pt>
                <c:pt idx="166">
                  <c:v>1172</c:v>
                </c:pt>
                <c:pt idx="167">
                  <c:v>1175</c:v>
                </c:pt>
                <c:pt idx="168">
                  <c:v>1172</c:v>
                </c:pt>
                <c:pt idx="169">
                  <c:v>1172</c:v>
                </c:pt>
                <c:pt idx="170">
                  <c:v>1182</c:v>
                </c:pt>
                <c:pt idx="171">
                  <c:v>1184</c:v>
                </c:pt>
                <c:pt idx="172">
                  <c:v>1199</c:v>
                </c:pt>
                <c:pt idx="173">
                  <c:v>1210</c:v>
                </c:pt>
                <c:pt idx="174">
                  <c:v>1212</c:v>
                </c:pt>
                <c:pt idx="175">
                  <c:v>1208</c:v>
                </c:pt>
                <c:pt idx="176">
                  <c:v>1217</c:v>
                </c:pt>
                <c:pt idx="177">
                  <c:v>1221</c:v>
                </c:pt>
                <c:pt idx="178">
                  <c:v>1229</c:v>
                </c:pt>
                <c:pt idx="179">
                  <c:v>1241</c:v>
                </c:pt>
                <c:pt idx="180">
                  <c:v>1236</c:v>
                </c:pt>
                <c:pt idx="181">
                  <c:v>1252</c:v>
                </c:pt>
                <c:pt idx="182">
                  <c:v>1247</c:v>
                </c:pt>
                <c:pt idx="183">
                  <c:v>1251</c:v>
                </c:pt>
                <c:pt idx="184">
                  <c:v>1255</c:v>
                </c:pt>
                <c:pt idx="185">
                  <c:v>1253</c:v>
                </c:pt>
                <c:pt idx="186">
                  <c:v>1274</c:v>
                </c:pt>
                <c:pt idx="187">
                  <c:v>1282</c:v>
                </c:pt>
                <c:pt idx="188">
                  <c:v>1286</c:v>
                </c:pt>
                <c:pt idx="189">
                  <c:v>1282</c:v>
                </c:pt>
                <c:pt idx="190">
                  <c:v>1292</c:v>
                </c:pt>
                <c:pt idx="191">
                  <c:v>1292</c:v>
                </c:pt>
                <c:pt idx="192">
                  <c:v>1298</c:v>
                </c:pt>
                <c:pt idx="193">
                  <c:v>1296</c:v>
                </c:pt>
                <c:pt idx="194">
                  <c:v>1301</c:v>
                </c:pt>
                <c:pt idx="195">
                  <c:v>1299</c:v>
                </c:pt>
                <c:pt idx="196">
                  <c:v>1307</c:v>
                </c:pt>
                <c:pt idx="197">
                  <c:v>1310</c:v>
                </c:pt>
                <c:pt idx="198">
                  <c:v>1314</c:v>
                </c:pt>
                <c:pt idx="199">
                  <c:v>1323</c:v>
                </c:pt>
                <c:pt idx="200">
                  <c:v>1317</c:v>
                </c:pt>
                <c:pt idx="201">
                  <c:v>1334</c:v>
                </c:pt>
                <c:pt idx="202">
                  <c:v>1342</c:v>
                </c:pt>
                <c:pt idx="203">
                  <c:v>1350</c:v>
                </c:pt>
                <c:pt idx="204">
                  <c:v>1352</c:v>
                </c:pt>
                <c:pt idx="205">
                  <c:v>1350</c:v>
                </c:pt>
                <c:pt idx="206">
                  <c:v>1351</c:v>
                </c:pt>
                <c:pt idx="207">
                  <c:v>1359</c:v>
                </c:pt>
                <c:pt idx="208">
                  <c:v>1364</c:v>
                </c:pt>
                <c:pt idx="209">
                  <c:v>1365</c:v>
                </c:pt>
                <c:pt idx="210">
                  <c:v>1383</c:v>
                </c:pt>
                <c:pt idx="211">
                  <c:v>1378</c:v>
                </c:pt>
                <c:pt idx="212">
                  <c:v>1381</c:v>
                </c:pt>
                <c:pt idx="213">
                  <c:v>1378</c:v>
                </c:pt>
                <c:pt idx="214">
                  <c:v>1383</c:v>
                </c:pt>
                <c:pt idx="215">
                  <c:v>1374</c:v>
                </c:pt>
                <c:pt idx="216">
                  <c:v>1378</c:v>
                </c:pt>
                <c:pt idx="217">
                  <c:v>1401</c:v>
                </c:pt>
                <c:pt idx="218">
                  <c:v>1394</c:v>
                </c:pt>
                <c:pt idx="219">
                  <c:v>1399</c:v>
                </c:pt>
                <c:pt idx="220">
                  <c:v>1395</c:v>
                </c:pt>
                <c:pt idx="221">
                  <c:v>1391</c:v>
                </c:pt>
                <c:pt idx="222">
                  <c:v>1392</c:v>
                </c:pt>
                <c:pt idx="223">
                  <c:v>1404</c:v>
                </c:pt>
                <c:pt idx="224">
                  <c:v>1405</c:v>
                </c:pt>
                <c:pt idx="225">
                  <c:v>1397</c:v>
                </c:pt>
                <c:pt idx="226">
                  <c:v>1396</c:v>
                </c:pt>
                <c:pt idx="227">
                  <c:v>1403</c:v>
                </c:pt>
                <c:pt idx="228">
                  <c:v>1410</c:v>
                </c:pt>
                <c:pt idx="229">
                  <c:v>1413</c:v>
                </c:pt>
                <c:pt idx="230">
                  <c:v>1405</c:v>
                </c:pt>
                <c:pt idx="231">
                  <c:v>1411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226112"/>
        <c:axId val="65340928"/>
      </c:scatterChart>
      <c:valAx>
        <c:axId val="53226112"/>
        <c:scaling>
          <c:orientation val="minMax"/>
          <c:max val="215"/>
          <c:min val="0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65340928"/>
        <c:crosses val="autoZero"/>
        <c:crossBetween val="midCat"/>
        <c:majorUnit val="50"/>
      </c:valAx>
      <c:valAx>
        <c:axId val="65340928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one"/>
        <c:crossAx val="532261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8450755266966032"/>
          <c:y val="5.40224184684098E-2"/>
          <c:w val="0.11560434749975496"/>
          <c:h val="0.1211585486487556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0.14361</cdr:x>
      <cdr:y>0.51424</cdr:y>
    </cdr:from>
    <cdr:to>
      <cdr:x>0.21715</cdr:x>
      <cdr:y>0.65457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0248" y="1370795"/>
          <a:ext cx="363705" cy="374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latin typeface="Arial Narrow" pitchFamily="34" charset="0"/>
            </a:rPr>
            <a:t>0.1</a:t>
          </a:r>
          <a:endParaRPr lang="en-US" sz="1400" b="1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0.07354</cdr:x>
      <cdr:y>0.14033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0"/>
          <a:ext cx="363682" cy="374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Rockwell"/>
            </a:defRPr>
          </a:lvl1pPr>
          <a:lvl2pPr marL="457200" indent="0">
            <a:defRPr sz="1100">
              <a:latin typeface="Rockwell"/>
            </a:defRPr>
          </a:lvl2pPr>
          <a:lvl3pPr marL="914400" indent="0">
            <a:defRPr sz="1100">
              <a:latin typeface="Rockwell"/>
            </a:defRPr>
          </a:lvl3pPr>
          <a:lvl4pPr marL="1371600" indent="0">
            <a:defRPr sz="1100">
              <a:latin typeface="Rockwell"/>
            </a:defRPr>
          </a:lvl4pPr>
          <a:lvl5pPr marL="1828800" indent="0">
            <a:defRPr sz="1100">
              <a:latin typeface="Rockwell"/>
            </a:defRPr>
          </a:lvl5pPr>
          <a:lvl6pPr marL="2286000" indent="0">
            <a:defRPr sz="1100">
              <a:latin typeface="Rockwell"/>
            </a:defRPr>
          </a:lvl6pPr>
          <a:lvl7pPr marL="2743200" indent="0">
            <a:defRPr sz="1100">
              <a:latin typeface="Rockwell"/>
            </a:defRPr>
          </a:lvl7pPr>
          <a:lvl8pPr marL="3200400" indent="0">
            <a:defRPr sz="1100">
              <a:latin typeface="Rockwell"/>
            </a:defRPr>
          </a:lvl8pPr>
          <a:lvl9pPr marL="3657600" indent="0">
            <a:defRPr sz="1100">
              <a:latin typeface="Rockwell"/>
            </a:defRPr>
          </a:lvl9pPr>
        </a:lstStyle>
        <a:p xmlns:a="http://schemas.openxmlformats.org/drawingml/2006/main">
          <a:endParaRPr lang="en-US" sz="14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0.07354</cdr:x>
      <cdr:y>0.14033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-228600" y="-1059873"/>
          <a:ext cx="363682" cy="374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Rockwell"/>
            </a:defRPr>
          </a:lvl1pPr>
          <a:lvl2pPr marL="457200" indent="0">
            <a:defRPr sz="1100">
              <a:latin typeface="Rockwell"/>
            </a:defRPr>
          </a:lvl2pPr>
          <a:lvl3pPr marL="914400" indent="0">
            <a:defRPr sz="1100">
              <a:latin typeface="Rockwell"/>
            </a:defRPr>
          </a:lvl3pPr>
          <a:lvl4pPr marL="1371600" indent="0">
            <a:defRPr sz="1100">
              <a:latin typeface="Rockwell"/>
            </a:defRPr>
          </a:lvl4pPr>
          <a:lvl5pPr marL="1828800" indent="0">
            <a:defRPr sz="1100">
              <a:latin typeface="Rockwell"/>
            </a:defRPr>
          </a:lvl5pPr>
          <a:lvl6pPr marL="2286000" indent="0">
            <a:defRPr sz="1100">
              <a:latin typeface="Rockwell"/>
            </a:defRPr>
          </a:lvl6pPr>
          <a:lvl7pPr marL="2743200" indent="0">
            <a:defRPr sz="1100">
              <a:latin typeface="Rockwell"/>
            </a:defRPr>
          </a:lvl7pPr>
          <a:lvl8pPr marL="3200400" indent="0">
            <a:defRPr sz="1100">
              <a:latin typeface="Rockwell"/>
            </a:defRPr>
          </a:lvl8pPr>
          <a:lvl9pPr marL="3657600" indent="0">
            <a:defRPr sz="1100">
              <a:latin typeface="Rockwell"/>
            </a:defRPr>
          </a:lvl9pPr>
        </a:lstStyle>
        <a:p xmlns:a="http://schemas.openxmlformats.org/drawingml/2006/main">
          <a:endParaRPr lang="en-US" sz="1400" b="1" dirty="0"/>
        </a:p>
      </cdr:txBody>
    </cdr:sp>
  </cdr:relSizeAnchor>
  <cdr:relSizeAnchor xmlns:cdr="http://schemas.openxmlformats.org/drawingml/2006/chartDrawing">
    <cdr:from>
      <cdr:x>0.76761</cdr:x>
      <cdr:y>0.64288</cdr:y>
    </cdr:from>
    <cdr:to>
      <cdr:x>0.9525</cdr:x>
      <cdr:y>0.9859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96359" y="17137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300" b="1" dirty="0" smtClean="0">
              <a:solidFill>
                <a:srgbClr val="FF0000"/>
              </a:solidFill>
              <a:latin typeface="Arial Narrow"/>
            </a:rPr>
            <a:t>µ/p  </a:t>
          </a:r>
          <a:r>
            <a:rPr lang="en-US" sz="1300" b="1" dirty="0" err="1" smtClean="0">
              <a:solidFill>
                <a:srgbClr val="FF0000"/>
              </a:solidFill>
              <a:latin typeface="Arial Narrow"/>
            </a:rPr>
            <a:t>e</a:t>
          </a:r>
          <a:r>
            <a:rPr lang="en-US" sz="1300" b="1" baseline="-25000" dirty="0" err="1" smtClean="0">
              <a:solidFill>
                <a:srgbClr val="FF0000"/>
              </a:solidFill>
              <a:latin typeface="Arial Narrow"/>
            </a:rPr>
            <a:t>T</a:t>
          </a:r>
          <a:r>
            <a:rPr lang="en-US" sz="1300" b="1" dirty="0" smtClean="0">
              <a:solidFill>
                <a:srgbClr val="FF0000"/>
              </a:solidFill>
              <a:latin typeface="Arial Narrow"/>
            </a:rPr>
            <a:t> &lt;0.03, </a:t>
          </a:r>
        </a:p>
        <a:p xmlns:a="http://schemas.openxmlformats.org/drawingml/2006/main">
          <a:r>
            <a:rPr lang="en-US" sz="1300" b="1" dirty="0">
              <a:solidFill>
                <a:srgbClr val="FF0000"/>
              </a:solidFill>
              <a:latin typeface="Arial Narrow"/>
            </a:rPr>
            <a:t> </a:t>
          </a:r>
          <a:r>
            <a:rPr lang="en-US" sz="1300" b="1" dirty="0" smtClean="0">
              <a:solidFill>
                <a:srgbClr val="FF0000"/>
              </a:solidFill>
              <a:latin typeface="Arial Narrow"/>
            </a:rPr>
            <a:t>       </a:t>
          </a:r>
          <a:r>
            <a:rPr lang="en-US" sz="1300" b="1" dirty="0" err="1" smtClean="0">
              <a:solidFill>
                <a:srgbClr val="FF0000"/>
              </a:solidFill>
              <a:latin typeface="Arial Narrow"/>
            </a:rPr>
            <a:t>e</a:t>
          </a:r>
          <a:r>
            <a:rPr lang="en-US" sz="1300" b="1" baseline="-25000" dirty="0" err="1" smtClean="0">
              <a:solidFill>
                <a:srgbClr val="FF0000"/>
              </a:solidFill>
              <a:latin typeface="Arial Narrow"/>
            </a:rPr>
            <a:t>L</a:t>
          </a:r>
          <a:r>
            <a:rPr lang="en-US" sz="1300" b="1" dirty="0" smtClean="0">
              <a:solidFill>
                <a:srgbClr val="FF0000"/>
              </a:solidFill>
              <a:latin typeface="Arial Narrow"/>
            </a:rPr>
            <a:t> &lt;.3</a:t>
          </a:r>
          <a:endParaRPr lang="en-US" sz="13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0.5386</cdr:x>
      <cdr:y>0.12054</cdr:y>
    </cdr:from>
    <cdr:to>
      <cdr:x>0.72349</cdr:x>
      <cdr:y>0.46357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663751" y="32132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300" b="1" dirty="0" smtClean="0">
              <a:solidFill>
                <a:srgbClr val="000099"/>
              </a:solidFill>
            </a:rPr>
            <a:t>All </a:t>
          </a:r>
          <a:r>
            <a:rPr lang="en-US" sz="1300" b="1" dirty="0" smtClean="0">
              <a:solidFill>
                <a:srgbClr val="000099"/>
              </a:solidFill>
              <a:latin typeface="Arial Narrow"/>
            </a:rPr>
            <a:t>µ</a:t>
          </a:r>
          <a:endParaRPr lang="en-US" sz="1300" b="1" dirty="0">
            <a:solidFill>
              <a:srgbClr val="000099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62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t" anchorCtr="0" compatLnSpc="1">
            <a:prstTxWarp prst="textNoShape">
              <a:avLst/>
            </a:prstTxWarp>
          </a:bodyPr>
          <a:lstStyle>
            <a:lvl1pPr algn="l" defTabSz="91971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34" y="0"/>
            <a:ext cx="3038162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t" anchorCtr="0" compatLnSpc="1">
            <a:prstTxWarp prst="textNoShape">
              <a:avLst/>
            </a:prstTxWarp>
          </a:bodyPr>
          <a:lstStyle>
            <a:lvl1pPr algn="r" defTabSz="91971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2"/>
            <a:ext cx="3038162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b" anchorCtr="0" compatLnSpc="1">
            <a:prstTxWarp prst="textNoShape">
              <a:avLst/>
            </a:prstTxWarp>
          </a:bodyPr>
          <a:lstStyle>
            <a:lvl1pPr algn="l" defTabSz="91971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34" y="8830622"/>
            <a:ext cx="3038162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b" anchorCtr="0" compatLnSpc="1">
            <a:prstTxWarp prst="textNoShape">
              <a:avLst/>
            </a:prstTxWarp>
          </a:bodyPr>
          <a:lstStyle>
            <a:lvl1pPr algn="r" defTabSz="919714">
              <a:defRPr sz="1200"/>
            </a:lvl1pPr>
          </a:lstStyle>
          <a:p>
            <a:pPr>
              <a:defRPr/>
            </a:pPr>
            <a:fld id="{B291336C-F094-4468-A357-622D1BA96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9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62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t" anchorCtr="0" compatLnSpc="1">
            <a:prstTxWarp prst="textNoShape">
              <a:avLst/>
            </a:prstTxWarp>
          </a:bodyPr>
          <a:lstStyle>
            <a:lvl1pPr algn="l" defTabSz="91971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34" y="0"/>
            <a:ext cx="3038162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t" anchorCtr="0" compatLnSpc="1">
            <a:prstTxWarp prst="textNoShape">
              <a:avLst/>
            </a:prstTxWarp>
          </a:bodyPr>
          <a:lstStyle>
            <a:lvl1pPr algn="r" defTabSz="91971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3" y="4416113"/>
            <a:ext cx="5607678" cy="418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2"/>
            <a:ext cx="3038162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b" anchorCtr="0" compatLnSpc="1">
            <a:prstTxWarp prst="textNoShape">
              <a:avLst/>
            </a:prstTxWarp>
          </a:bodyPr>
          <a:lstStyle>
            <a:lvl1pPr algn="l" defTabSz="91971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34" y="8830622"/>
            <a:ext cx="3038162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b" anchorCtr="0" compatLnSpc="1">
            <a:prstTxWarp prst="textNoShape">
              <a:avLst/>
            </a:prstTxWarp>
          </a:bodyPr>
          <a:lstStyle>
            <a:lvl1pPr algn="r" defTabSz="919714">
              <a:defRPr sz="1200"/>
            </a:lvl1pPr>
          </a:lstStyle>
          <a:p>
            <a:pPr>
              <a:defRPr/>
            </a:pPr>
            <a:fld id="{53450D63-105C-44B1-B9BB-0B3599A92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95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50D63-105C-44B1-B9BB-0B3599A9254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4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18580-927E-4FD5-85BA-2F1137B39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1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C7193-A398-44FB-9361-134AF13E1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4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C355F-10EE-4B52-B5BF-7309F104D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2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15E86-2A98-48B6-8D12-4916F9396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BA0E-F5C1-4BDB-9017-606CA2BA4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8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92A6B-D427-4BBE-9B2C-84FC6ABCB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66FFF-4C14-45D7-AD7E-F5E12DF70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6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C94A4-4893-46CE-8A48-0C9600160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4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E2A4B-F000-4F20-AC10-F9A380C6F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9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4FCA1-8E9E-4AB0-B29E-301DE2C0B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8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6326375-DD19-41AB-B95F-2852AB5D5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3" descr="FNAL_logo_sm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6" descr="mu-symbo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568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map-091203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" y="-18885"/>
            <a:ext cx="8064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9" r:id="rId9"/>
    <p:sldLayoutId id="2147483940" r:id="rId10"/>
  </p:sldLayoutIdLst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wmf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530679-9D76-43ED-A0C8-0BB584A23CCA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20700" y="1482725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The First </a:t>
            </a:r>
            <a:r>
              <a:rPr lang="en-US" b="1" dirty="0" err="1" smtClean="0"/>
              <a:t>Muon</a:t>
            </a:r>
            <a:r>
              <a:rPr lang="en-US" b="1" dirty="0" smtClean="0"/>
              <a:t> Collider:</a:t>
            </a:r>
            <a:br>
              <a:rPr lang="en-US" b="1" dirty="0" smtClean="0"/>
            </a:br>
            <a:r>
              <a:rPr lang="en-US" b="1" dirty="0" smtClean="0"/>
              <a:t>125.5712 </a:t>
            </a:r>
            <a:r>
              <a:rPr lang="en-US" b="1" dirty="0" err="1" smtClean="0"/>
              <a:t>GeV</a:t>
            </a:r>
            <a:r>
              <a:rPr lang="en-US" b="1" dirty="0" smtClean="0"/>
              <a:t> Higgs Factory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David </a:t>
            </a:r>
            <a:r>
              <a:rPr lang="en-US" dirty="0" err="1" smtClean="0"/>
              <a:t>Neuffer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800" dirty="0" smtClean="0"/>
              <a:t>November 2012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85B2DD-6760-48E1-A78D-D20DC6B7DF30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126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l-GR" dirty="0"/>
              <a:t>μ</a:t>
            </a:r>
            <a:r>
              <a:rPr lang="en-US" baseline="30000" dirty="0"/>
              <a:t>+</a:t>
            </a:r>
            <a:r>
              <a:rPr lang="en-US" dirty="0"/>
              <a:t>-</a:t>
            </a:r>
            <a:r>
              <a:rPr lang="el-GR" dirty="0"/>
              <a:t>μ</a:t>
            </a:r>
            <a:r>
              <a:rPr lang="en-US" baseline="30000" dirty="0"/>
              <a:t>- </a:t>
            </a:r>
            <a:r>
              <a:rPr lang="en-US" dirty="0" smtClean="0"/>
              <a:t>Collider 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00100"/>
            <a:ext cx="8370506" cy="5524500"/>
          </a:xfrm>
        </p:spPr>
        <p:txBody>
          <a:bodyPr/>
          <a:lstStyle/>
          <a:p>
            <a:pPr marL="381000" indent="-381000" eaLnBrk="1" hangingPunct="1"/>
            <a:r>
              <a:rPr lang="en-US" sz="2000" dirty="0" smtClean="0"/>
              <a:t>8 </a:t>
            </a:r>
            <a:r>
              <a:rPr lang="en-US" sz="2000" dirty="0" err="1" smtClean="0"/>
              <a:t>GeV</a:t>
            </a:r>
            <a:r>
              <a:rPr lang="en-US" sz="2000" dirty="0" smtClean="0"/>
              <a:t>, 4MW Proton Source</a:t>
            </a:r>
          </a:p>
          <a:p>
            <a:pPr marL="800100" lvl="1" indent="-342900" eaLnBrk="1" hangingPunct="1"/>
            <a:r>
              <a:rPr lang="en-US" sz="1800" dirty="0" smtClean="0"/>
              <a:t>15 Hz, 4 </a:t>
            </a:r>
            <a:r>
              <a:rPr lang="en-US" sz="1800" dirty="0"/>
              <a:t>bunches 5×10</a:t>
            </a:r>
            <a:r>
              <a:rPr lang="en-US" sz="1800" baseline="30000" dirty="0"/>
              <a:t>13</a:t>
            </a:r>
            <a:r>
              <a:rPr lang="en-US" sz="1800" dirty="0"/>
              <a:t>/bunch</a:t>
            </a:r>
          </a:p>
          <a:p>
            <a:pPr marL="381000" indent="-381000" eaLnBrk="1" hangingPunct="1"/>
            <a:r>
              <a:rPr lang="el-GR" sz="2000" dirty="0" smtClean="0"/>
              <a:t>π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l-GR" sz="2000" dirty="0" smtClean="0">
                <a:sym typeface="Wingdings" pitchFamily="2" charset="2"/>
              </a:rPr>
              <a:t>μ</a:t>
            </a:r>
            <a:r>
              <a:rPr lang="en-US" sz="2000" dirty="0" smtClean="0">
                <a:sym typeface="Wingdings" pitchFamily="2" charset="2"/>
              </a:rPr>
              <a:t> collection,  bunching, cooling</a:t>
            </a:r>
            <a:r>
              <a:rPr lang="en-US" sz="2000" dirty="0" smtClean="0"/>
              <a:t> </a:t>
            </a:r>
          </a:p>
          <a:p>
            <a:pPr marL="342900" lvl="2" indent="-342900" eaLnBrk="1" hangingPunct="1">
              <a:buClrTx/>
              <a:buSzTx/>
              <a:buFont typeface="Wingdings" pitchFamily="2" charset="2"/>
              <a:buChar char="Ø"/>
            </a:pPr>
            <a:r>
              <a:rPr lang="en-US" sz="1800" dirty="0" smtClean="0"/>
              <a:t>	</a:t>
            </a:r>
            <a:r>
              <a:rPr lang="el-GR" sz="1600" dirty="0" smtClean="0"/>
              <a:t>ε</a:t>
            </a:r>
            <a:r>
              <a:rPr lang="en-US" sz="1600" baseline="-25000" dirty="0" smtClean="0">
                <a:sym typeface="Symbol"/>
              </a:rPr>
              <a:t>,N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=400 </a:t>
            </a:r>
            <a:r>
              <a:rPr lang="el-GR" sz="1600" dirty="0" smtClean="0"/>
              <a:t>π</a:t>
            </a:r>
            <a:r>
              <a:rPr lang="en-US" sz="1600" dirty="0" smtClean="0"/>
              <a:t> </a:t>
            </a:r>
            <a:r>
              <a:rPr lang="en-US" sz="1600" dirty="0"/>
              <a:t>mm-</a:t>
            </a:r>
            <a:r>
              <a:rPr lang="en-US" sz="1600" dirty="0" err="1"/>
              <a:t>mrad</a:t>
            </a:r>
            <a:r>
              <a:rPr lang="en-US" sz="1600" dirty="0"/>
              <a:t>, </a:t>
            </a:r>
            <a:r>
              <a:rPr lang="el-GR" sz="1600" dirty="0" smtClean="0"/>
              <a:t>ε</a:t>
            </a:r>
            <a:r>
              <a:rPr lang="en-US" sz="1600" baseline="-25000" dirty="0" smtClean="0">
                <a:latin typeface="Arial"/>
                <a:cs typeface="Arial"/>
                <a:sym typeface="Symbol"/>
              </a:rPr>
              <a:t>‖,N</a:t>
            </a:r>
            <a:r>
              <a:rPr lang="en-US" sz="1600" dirty="0" smtClean="0"/>
              <a:t>= 2 </a:t>
            </a:r>
            <a:r>
              <a:rPr lang="el-GR" sz="1600" dirty="0"/>
              <a:t>π</a:t>
            </a:r>
            <a:r>
              <a:rPr lang="en-US" sz="1600" dirty="0"/>
              <a:t> mm</a:t>
            </a:r>
          </a:p>
          <a:p>
            <a:pPr lvl="2" eaLnBrk="1" hangingPunct="1"/>
            <a:r>
              <a:rPr lang="en-US" sz="1600" dirty="0" smtClean="0"/>
              <a:t>10</a:t>
            </a:r>
            <a:r>
              <a:rPr lang="en-US" sz="1600" baseline="30000" dirty="0" smtClean="0"/>
              <a:t>12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/ bunch</a:t>
            </a:r>
            <a:endParaRPr lang="en-US" sz="1600" dirty="0" smtClean="0"/>
          </a:p>
          <a:p>
            <a:pPr marL="381000" indent="-381000" eaLnBrk="1" hangingPunct="1"/>
            <a:r>
              <a:rPr lang="en-US" sz="2000" dirty="0" smtClean="0"/>
              <a:t>Accelerate, Collider ring</a:t>
            </a:r>
          </a:p>
          <a:p>
            <a:pPr marL="781050" lvl="1" indent="-381000" eaLnBrk="1" hangingPunct="1"/>
            <a:r>
              <a:rPr lang="en-US" sz="1600" dirty="0" smtClean="0">
                <a:sym typeface="Symbol"/>
              </a:rPr>
              <a:t>E = 4 MeV, C=300m</a:t>
            </a:r>
          </a:p>
          <a:p>
            <a:pPr marL="781050" lvl="1" indent="-381000" eaLnBrk="1" hangingPunct="1"/>
            <a:r>
              <a:rPr lang="en-US" sz="1600" dirty="0" smtClean="0">
                <a:sym typeface="Symbol"/>
              </a:rPr>
              <a:t>Detector</a:t>
            </a:r>
          </a:p>
          <a:p>
            <a:pPr marL="781050" lvl="1" indent="-381000" eaLnBrk="1" hangingPunct="1"/>
            <a:r>
              <a:rPr lang="en-US" sz="1600" dirty="0" smtClean="0">
                <a:sym typeface="Symbol"/>
              </a:rPr>
              <a:t>monitor polarization precession </a:t>
            </a:r>
          </a:p>
          <a:p>
            <a:pPr marL="781050" lvl="1" indent="-381000" eaLnBrk="1" hangingPunct="1"/>
            <a:r>
              <a:rPr lang="en-US" sz="1600" dirty="0" smtClean="0">
                <a:sym typeface="Symbol"/>
              </a:rPr>
              <a:t>for energy measurement</a:t>
            </a:r>
          </a:p>
          <a:p>
            <a:pPr marL="1181100" lvl="2" indent="-381000" eaLnBrk="1" hangingPunct="1"/>
            <a:r>
              <a:rPr lang="en-US" sz="1400" dirty="0" smtClean="0">
                <a:sym typeface="Symbol"/>
              </a:rPr>
              <a:t></a:t>
            </a:r>
            <a:r>
              <a:rPr lang="en-US" sz="1400" dirty="0" err="1" smtClean="0">
                <a:sym typeface="Symbol"/>
              </a:rPr>
              <a:t>E</a:t>
            </a:r>
            <a:r>
              <a:rPr lang="en-US" sz="1400" baseline="-25000" dirty="0" err="1" smtClean="0">
                <a:sym typeface="Symbol"/>
              </a:rPr>
              <a:t>error</a:t>
            </a:r>
            <a:r>
              <a:rPr lang="en-US" sz="1400" baseline="-25000" dirty="0" smtClean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 smtClean="0">
                <a:sym typeface="Wingdings" pitchFamily="2" charset="2"/>
              </a:rPr>
              <a:t> </a:t>
            </a:r>
            <a:r>
              <a:rPr lang="en-US" sz="1400" dirty="0" smtClean="0">
                <a:sym typeface="Symbol"/>
              </a:rPr>
              <a:t> 0.1 MeV </a:t>
            </a:r>
            <a:endParaRPr lang="en-US" sz="1400" dirty="0" smtClean="0"/>
          </a:p>
          <a:p>
            <a:pPr lvl="1" eaLnBrk="1" hangingPunct="1"/>
            <a:endParaRPr lang="en-US" sz="1800" dirty="0" smtClean="0"/>
          </a:p>
        </p:txBody>
      </p:sp>
      <p:sp>
        <p:nvSpPr>
          <p:cNvPr id="11290" name="Line 37"/>
          <p:cNvSpPr>
            <a:spLocks noChangeShapeType="1"/>
          </p:cNvSpPr>
          <p:nvPr/>
        </p:nvSpPr>
        <p:spPr bwMode="auto">
          <a:xfrm flipH="1">
            <a:off x="7620000" y="5000625"/>
            <a:ext cx="76200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Arc 40"/>
          <p:cNvSpPr>
            <a:spLocks/>
          </p:cNvSpPr>
          <p:nvPr/>
        </p:nvSpPr>
        <p:spPr bwMode="auto">
          <a:xfrm flipH="1" flipV="1">
            <a:off x="7419975" y="5762625"/>
            <a:ext cx="180975" cy="1333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3" y="4569526"/>
            <a:ext cx="8745171" cy="1886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3" y="4559999"/>
            <a:ext cx="8745171" cy="189574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34" y="534963"/>
            <a:ext cx="3524250" cy="403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7926" y="3052773"/>
            <a:ext cx="5456726" cy="317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Project X Upgrade to 4MW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6185" y="800100"/>
            <a:ext cx="8309092" cy="5524500"/>
          </a:xfrm>
        </p:spPr>
        <p:txBody>
          <a:bodyPr/>
          <a:lstStyle/>
          <a:p>
            <a:r>
              <a:rPr lang="en-US" sz="2400" dirty="0" smtClean="0"/>
              <a:t>Upgrade </a:t>
            </a:r>
            <a:r>
              <a:rPr lang="en-US" sz="2400" dirty="0" err="1" smtClean="0"/>
              <a:t>cw</a:t>
            </a:r>
            <a:r>
              <a:rPr lang="en-US" sz="2400" dirty="0" smtClean="0"/>
              <a:t> </a:t>
            </a:r>
            <a:r>
              <a:rPr lang="en-US" sz="2400" dirty="0" err="1" smtClean="0"/>
              <a:t>Linac</a:t>
            </a:r>
            <a:r>
              <a:rPr lang="en-US" sz="2400" dirty="0" smtClean="0"/>
              <a:t> to </a:t>
            </a:r>
            <a:r>
              <a:rPr lang="en-US" sz="2400" b="1" dirty="0" smtClean="0"/>
              <a:t>5ma</a:t>
            </a:r>
          </a:p>
          <a:p>
            <a:pPr lvl="1"/>
            <a:r>
              <a:rPr lang="en-US" sz="2000" b="1" dirty="0" smtClean="0"/>
              <a:t>15 MW peak power</a:t>
            </a:r>
          </a:p>
          <a:p>
            <a:pPr lvl="1"/>
            <a:r>
              <a:rPr lang="en-US" sz="2000" b="1" dirty="0" smtClean="0"/>
              <a:t>run at 10% duty cycle</a:t>
            </a:r>
          </a:p>
          <a:p>
            <a:r>
              <a:rPr lang="en-US" sz="2400" b="1" dirty="0" smtClean="0"/>
              <a:t>Increase pulsed </a:t>
            </a:r>
            <a:r>
              <a:rPr lang="en-US" sz="2400" b="1" dirty="0" err="1" smtClean="0"/>
              <a:t>linac</a:t>
            </a:r>
            <a:r>
              <a:rPr lang="en-US" sz="2400" b="1" dirty="0" smtClean="0"/>
              <a:t> duty cycle to ~10%</a:t>
            </a:r>
          </a:p>
          <a:p>
            <a:pPr lvl="1"/>
            <a:r>
              <a:rPr lang="en-US" sz="2000" b="1" dirty="0" smtClean="0"/>
              <a:t>8GeV × 5ma × 10% = 4MW</a:t>
            </a:r>
            <a:endParaRPr lang="en-US" sz="2000" b="1" dirty="0"/>
          </a:p>
          <a:p>
            <a:r>
              <a:rPr lang="en-US" sz="2400" b="1" dirty="0" smtClean="0"/>
              <a:t>Run at 15 Hz (6.7ms injection/cycle)</a:t>
            </a:r>
          </a:p>
          <a:p>
            <a:pPr lvl="1"/>
            <a:r>
              <a:rPr lang="en-US" sz="2000" b="1" dirty="0" smtClean="0"/>
              <a:t>matches  NF/MC scenarios</a:t>
            </a:r>
          </a:p>
          <a:p>
            <a:r>
              <a:rPr lang="en-US" sz="2400" b="1" dirty="0" smtClean="0"/>
              <a:t>Chop at 50% for bunching</a:t>
            </a:r>
          </a:p>
          <a:p>
            <a:pPr lvl="1"/>
            <a:r>
              <a:rPr lang="en-US" sz="2000" b="1" dirty="0" smtClean="0"/>
              <a:t>source/RFQ </a:t>
            </a:r>
            <a:r>
              <a:rPr lang="en-US" sz="2000" b="1" dirty="0" smtClean="0">
                <a:sym typeface="Wingdings" pitchFamily="2" charset="2"/>
              </a:rPr>
              <a:t>10ma</a:t>
            </a:r>
            <a:endParaRPr lang="en-US" sz="2000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Need Accumulator, </a:t>
            </a:r>
          </a:p>
          <a:p>
            <a:pPr marL="0" indent="0">
              <a:buNone/>
            </a:pPr>
            <a:r>
              <a:rPr lang="en-US" b="1" dirty="0" smtClean="0"/>
              <a:t>Compressor to bunch beam</a:t>
            </a:r>
          </a:p>
          <a:p>
            <a:pPr lvl="1"/>
            <a:r>
              <a:rPr lang="en-US" b="1" dirty="0" smtClean="0"/>
              <a:t>+ bunch combiner “trombone”</a:t>
            </a:r>
          </a:p>
          <a:p>
            <a:pPr lvl="1"/>
            <a:endParaRPr lang="en-US" b="1" dirty="0" smtClean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999883-309A-4D54-889E-A4B18BD337A8}" type="slidenum">
              <a:rPr lang="en-US" sz="1400" smtClean="0"/>
              <a:pPr eaLnBrk="1" hangingPunct="1"/>
              <a:t>11</a:t>
            </a:fld>
            <a:endParaRPr lang="en-US" sz="1400" smtClean="0"/>
          </a:p>
        </p:txBody>
      </p:sp>
      <p:sp>
        <p:nvSpPr>
          <p:cNvPr id="3" name="Freeform 2"/>
          <p:cNvSpPr/>
          <p:nvPr/>
        </p:nvSpPr>
        <p:spPr bwMode="auto">
          <a:xfrm>
            <a:off x="5845523" y="3269673"/>
            <a:ext cx="721532" cy="207818"/>
          </a:xfrm>
          <a:custGeom>
            <a:avLst/>
            <a:gdLst>
              <a:gd name="connsiteX0" fmla="*/ 721532 w 721532"/>
              <a:gd name="connsiteY0" fmla="*/ 207818 h 207818"/>
              <a:gd name="connsiteX1" fmla="*/ 84222 w 721532"/>
              <a:gd name="connsiteY1" fmla="*/ 0 h 20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1532" h="207818">
                <a:moveTo>
                  <a:pt x="721532" y="207818"/>
                </a:moveTo>
                <a:cubicBezTo>
                  <a:pt x="264331" y="168563"/>
                  <a:pt x="-192869" y="129309"/>
                  <a:pt x="84222" y="0"/>
                </a:cubicBezTo>
              </a:path>
            </a:pathLst>
          </a:custGeom>
          <a:noFill/>
          <a:ln w="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legacyPerspectiveFront">
              <a:rot lat="20519999" lon="1080000" rev="0"/>
            </a:camera>
            <a:lightRig rig="legacyHarsh2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6748227" y="3052773"/>
            <a:ext cx="968755" cy="203046"/>
          </a:xfrm>
          <a:custGeom>
            <a:avLst/>
            <a:gdLst>
              <a:gd name="connsiteX0" fmla="*/ 968755 w 968755"/>
              <a:gd name="connsiteY0" fmla="*/ 203046 h 203046"/>
              <a:gd name="connsiteX1" fmla="*/ 442283 w 968755"/>
              <a:gd name="connsiteY1" fmla="*/ 9082 h 203046"/>
              <a:gd name="connsiteX2" fmla="*/ 442283 w 968755"/>
              <a:gd name="connsiteY2" fmla="*/ 9082 h 203046"/>
              <a:gd name="connsiteX3" fmla="*/ 289883 w 968755"/>
              <a:gd name="connsiteY3" fmla="*/ 9082 h 203046"/>
              <a:gd name="connsiteX4" fmla="*/ 289883 w 968755"/>
              <a:gd name="connsiteY4" fmla="*/ 9082 h 203046"/>
              <a:gd name="connsiteX5" fmla="*/ 192901 w 968755"/>
              <a:gd name="connsiteY5" fmla="*/ 175336 h 20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8755" h="203046">
                <a:moveTo>
                  <a:pt x="968755" y="203046"/>
                </a:moveTo>
                <a:lnTo>
                  <a:pt x="442283" y="9082"/>
                </a:lnTo>
                <a:lnTo>
                  <a:pt x="442283" y="9082"/>
                </a:lnTo>
                <a:lnTo>
                  <a:pt x="289883" y="9082"/>
                </a:lnTo>
                <a:lnTo>
                  <a:pt x="289883" y="9082"/>
                </a:lnTo>
                <a:cubicBezTo>
                  <a:pt x="273719" y="36791"/>
                  <a:pt x="-285081" y="-97137"/>
                  <a:pt x="192901" y="175336"/>
                </a:cubicBezTo>
              </a:path>
            </a:pathLst>
          </a:custGeom>
          <a:noFill/>
          <a:ln w="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legacyPerspectiveFront">
              <a:rot lat="20519999" lon="1080000" rev="0"/>
            </a:camera>
            <a:lightRig rig="legacyHarsh2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3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“Low-Budget” Proton driver?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46" y="800100"/>
            <a:ext cx="4575054" cy="5524500"/>
          </a:xfrm>
        </p:spPr>
        <p:txBody>
          <a:bodyPr/>
          <a:lstStyle/>
          <a:p>
            <a:r>
              <a:rPr lang="en-US" sz="2400" dirty="0" smtClean="0"/>
              <a:t>Proton driver delayed …</a:t>
            </a:r>
          </a:p>
          <a:p>
            <a:pPr lvl="1"/>
            <a:r>
              <a:rPr lang="en-US" sz="2000" dirty="0" smtClean="0"/>
              <a:t>many stage </a:t>
            </a:r>
            <a:r>
              <a:rPr lang="en-US" sz="2000" dirty="0" smtClean="0">
                <a:latin typeface="Untitled" pitchFamily="2" charset="0"/>
              </a:rPr>
              <a:t>f </a:t>
            </a:r>
            <a:r>
              <a:rPr lang="en-US" sz="2000" dirty="0" smtClean="0"/>
              <a:t>scenario</a:t>
            </a:r>
          </a:p>
          <a:p>
            <a:pPr lvl="2"/>
            <a:r>
              <a:rPr lang="en-US" sz="1600" dirty="0" smtClean="0"/>
              <a:t>20+ year  …. </a:t>
            </a:r>
          </a:p>
          <a:p>
            <a:endParaRPr lang="en-US" b="1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Is there a shorter path from X1 to </a:t>
            </a:r>
            <a:r>
              <a:rPr lang="en-US" b="1" dirty="0" smtClean="0">
                <a:latin typeface="Comic Sans MS" pitchFamily="66" charset="0"/>
                <a:sym typeface="Symbol"/>
              </a:rPr>
              <a:t> Higgs?</a:t>
            </a:r>
            <a:endParaRPr lang="en-US" b="1" dirty="0" smtClean="0">
              <a:latin typeface="Comic Sans MS" pitchFamily="66" charset="0"/>
            </a:endParaRPr>
          </a:p>
          <a:p>
            <a:pPr lvl="1"/>
            <a:r>
              <a:rPr lang="en-US" dirty="0" smtClean="0"/>
              <a:t>2MW Main Injector? </a:t>
            </a:r>
          </a:p>
          <a:p>
            <a:pPr lvl="2"/>
            <a:r>
              <a:rPr lang="en-US" dirty="0" smtClean="0"/>
              <a:t>60GeV – 1.5Hz,</a:t>
            </a:r>
          </a:p>
          <a:p>
            <a:pPr lvl="2"/>
            <a:r>
              <a:rPr lang="en-US" dirty="0" smtClean="0"/>
              <a:t>~10</a:t>
            </a:r>
            <a:r>
              <a:rPr lang="en-US" baseline="30000" dirty="0" smtClean="0"/>
              <a:t>14</a:t>
            </a:r>
            <a:r>
              <a:rPr lang="en-US" dirty="0" smtClean="0"/>
              <a:t>/pulse</a:t>
            </a:r>
          </a:p>
          <a:p>
            <a:pPr lvl="2"/>
            <a:r>
              <a:rPr lang="en-US" dirty="0" smtClean="0"/>
              <a:t>divide into 10 bunches</a:t>
            </a:r>
          </a:p>
          <a:p>
            <a:pPr lvl="2"/>
            <a:r>
              <a:rPr lang="en-US" dirty="0" smtClean="0"/>
              <a:t>~15 Hz, 10</a:t>
            </a:r>
            <a:r>
              <a:rPr lang="en-US" baseline="30000" dirty="0" smtClean="0"/>
              <a:t>13</a:t>
            </a:r>
            <a:r>
              <a:rPr lang="en-US" dirty="0" smtClean="0"/>
              <a:t>p, 1m</a:t>
            </a:r>
          </a:p>
          <a:p>
            <a:pPr lvl="1"/>
            <a:r>
              <a:rPr lang="en-US" dirty="0" smtClean="0"/>
              <a:t>3MW 3GeV </a:t>
            </a:r>
          </a:p>
          <a:p>
            <a:pPr lvl="1"/>
            <a:r>
              <a:rPr lang="en-US" dirty="0" smtClean="0"/>
              <a:t>Higgs Accelerator + Protons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ClipAr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69" y="813177"/>
            <a:ext cx="4515318" cy="261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69" y="3724243"/>
            <a:ext cx="4676931" cy="111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34" y="4656667"/>
            <a:ext cx="2488670" cy="204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3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81EC1E-93D8-4174-8409-62082B3366C5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Solenoid lens capture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Target is immersed in high field solenoid</a:t>
            </a:r>
          </a:p>
          <a:p>
            <a:pPr eaLnBrk="1" hangingPunct="1"/>
            <a:r>
              <a:rPr lang="en-US" dirty="0" smtClean="0"/>
              <a:t>Particles are trapped in </a:t>
            </a:r>
            <a:r>
              <a:rPr lang="en-US" dirty="0" err="1" smtClean="0"/>
              <a:t>Larmor</a:t>
            </a:r>
            <a:r>
              <a:rPr lang="en-US" dirty="0" smtClean="0"/>
              <a:t> orbits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B= 20T -&gt; ~2T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(15T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 1.8T)</a:t>
            </a:r>
            <a:endParaRPr lang="en-US" b="1" dirty="0" smtClean="0">
              <a:solidFill>
                <a:srgbClr val="FF0000"/>
              </a:solidFill>
              <a:sym typeface="Symbol" pitchFamily="18" charset="2"/>
            </a:endParaRP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Particles with p</a:t>
            </a:r>
            <a:r>
              <a:rPr lang="en-US" baseline="-25000" dirty="0" smtClean="0">
                <a:sym typeface="Symbol" pitchFamily="18" charset="2"/>
              </a:rPr>
              <a:t> </a:t>
            </a:r>
            <a:r>
              <a:rPr lang="en-US" dirty="0" smtClean="0">
                <a:sym typeface="Symbol" pitchFamily="18" charset="2"/>
              </a:rPr>
              <a:t>&lt; 0.3 </a:t>
            </a:r>
            <a:r>
              <a:rPr lang="en-US" dirty="0" err="1" smtClean="0">
                <a:sym typeface="Symbol" pitchFamily="18" charset="2"/>
              </a:rPr>
              <a:t>B</a:t>
            </a:r>
            <a:r>
              <a:rPr lang="en-US" baseline="-25000" dirty="0" err="1" smtClean="0">
                <a:sym typeface="Symbol" pitchFamily="18" charset="2"/>
              </a:rPr>
              <a:t>sol</a:t>
            </a:r>
            <a:r>
              <a:rPr lang="en-US" dirty="0" err="1" smtClean="0">
                <a:sym typeface="Symbol" pitchFamily="18" charset="2"/>
              </a:rPr>
              <a:t>R</a:t>
            </a:r>
            <a:r>
              <a:rPr lang="en-US" baseline="-25000" dirty="0" err="1" smtClean="0">
                <a:sym typeface="Symbol" pitchFamily="18" charset="2"/>
              </a:rPr>
              <a:t>sol</a:t>
            </a:r>
            <a:r>
              <a:rPr lang="en-US" dirty="0" smtClean="0">
                <a:sym typeface="Symbol" pitchFamily="18" charset="2"/>
              </a:rPr>
              <a:t>/2=0.225GeV/c are trapped</a:t>
            </a:r>
            <a:r>
              <a:rPr lang="en-US" sz="1800" dirty="0" smtClean="0">
                <a:sym typeface="Symbol" pitchFamily="18" charset="2"/>
              </a:rPr>
              <a:t> </a:t>
            </a:r>
          </a:p>
          <a:p>
            <a:pPr lvl="1" eaLnBrk="1" hangingPunct="1"/>
            <a:r>
              <a:rPr lang="el-GR" sz="2400" b="1" dirty="0" smtClean="0">
                <a:sym typeface="Symbol" pitchFamily="18" charset="2"/>
              </a:rPr>
              <a:t>π</a:t>
            </a:r>
            <a:r>
              <a:rPr lang="en-US" sz="2400" b="1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l-GR" sz="2400" b="1" dirty="0" smtClean="0">
                <a:cs typeface="Arial" charset="0"/>
                <a:sym typeface="Symbol" pitchFamily="18" charset="2"/>
              </a:rPr>
              <a:t>μ</a:t>
            </a:r>
          </a:p>
          <a:p>
            <a:pPr lvl="1" eaLnBrk="1" hangingPunct="1"/>
            <a:r>
              <a:rPr lang="en-US" sz="1800" dirty="0" smtClean="0">
                <a:solidFill>
                  <a:srgbClr val="FF3300"/>
                </a:solidFill>
                <a:sym typeface="Symbol" pitchFamily="18" charset="2"/>
              </a:rPr>
              <a:t>Focuses both + and – particles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Drift, Bunch and “high-frequency” phase-energy rotation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6138863"/>
            <a:ext cx="5021263" cy="465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8"/>
          <a:stretch>
            <a:fillRect/>
          </a:stretch>
        </p:blipFill>
        <p:spPr bwMode="auto">
          <a:xfrm>
            <a:off x="4984750" y="4248150"/>
            <a:ext cx="4159250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12295" name="Picture 6" descr="ISStarg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7300"/>
            <a:ext cx="487838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Line 7"/>
          <p:cNvSpPr>
            <a:spLocks noChangeShapeType="1"/>
          </p:cNvSpPr>
          <p:nvPr/>
        </p:nvSpPr>
        <p:spPr bwMode="auto">
          <a:xfrm flipV="1">
            <a:off x="1289050" y="4856163"/>
            <a:ext cx="3776663" cy="630237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 flipV="1">
            <a:off x="404813" y="5486400"/>
            <a:ext cx="900112" cy="149225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4605338" y="4832350"/>
            <a:ext cx="757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FF"/>
                </a:solidFill>
                <a:latin typeface="Symbol" pitchFamily="18" charset="2"/>
              </a:rPr>
              <a:t>p</a:t>
            </a:r>
            <a:r>
              <a:rPr lang="en-US" b="1">
                <a:solidFill>
                  <a:srgbClr val="9900FF"/>
                </a:solidFill>
                <a:latin typeface="Symbol" pitchFamily="18" charset="2"/>
                <a:sym typeface="Symbol" pitchFamily="18" charset="2"/>
              </a:rPr>
              <a:t>m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8DD46-B243-4690-8702-5A4098B1806A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High-frequency Buncher and </a:t>
            </a:r>
            <a:r>
              <a:rPr lang="el-GR" smtClean="0"/>
              <a:t>φ</a:t>
            </a:r>
            <a:r>
              <a:rPr lang="en-US" smtClean="0"/>
              <a:t>-E Rotator</a:t>
            </a:r>
            <a:endParaRPr lang="el-GR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00100"/>
            <a:ext cx="7772400" cy="197961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Drift  (</a:t>
            </a:r>
            <a:r>
              <a:rPr lang="el-GR" sz="2000" dirty="0" smtClean="0"/>
              <a:t>π</a:t>
            </a:r>
            <a:r>
              <a:rPr lang="el-GR" sz="2000" dirty="0" smtClean="0">
                <a:latin typeface="Arial" charset="0"/>
                <a:cs typeface="Arial" charset="0"/>
              </a:rPr>
              <a:t>→</a:t>
            </a:r>
            <a:r>
              <a:rPr lang="el-GR" sz="2000" dirty="0" smtClean="0">
                <a:cs typeface="Arial" charset="0"/>
              </a:rPr>
              <a:t>μ</a:t>
            </a:r>
            <a:r>
              <a:rPr lang="en-US" sz="2000" dirty="0" smtClean="0">
                <a:cs typeface="Arial" charset="0"/>
              </a:rPr>
              <a:t>)</a:t>
            </a:r>
            <a:endParaRPr lang="el-GR" sz="2000" dirty="0" smtClean="0">
              <a:cs typeface="Arial" charset="0"/>
            </a:endParaRPr>
          </a:p>
          <a:p>
            <a:pPr eaLnBrk="1" hangingPunct="1"/>
            <a:r>
              <a:rPr lang="en-US" sz="2000" dirty="0" smtClean="0"/>
              <a:t>“Adiabatically” bunch beam first </a:t>
            </a:r>
            <a:r>
              <a:rPr lang="en-US" sz="1600" dirty="0" smtClean="0">
                <a:solidFill>
                  <a:srgbClr val="9933FF"/>
                </a:solidFill>
              </a:rPr>
              <a:t>(weak 320 to 240 MHz </a:t>
            </a:r>
            <a:r>
              <a:rPr lang="en-US" sz="1600" dirty="0" err="1" smtClean="0">
                <a:solidFill>
                  <a:srgbClr val="9933FF"/>
                </a:solidFill>
              </a:rPr>
              <a:t>rf</a:t>
            </a:r>
            <a:r>
              <a:rPr lang="en-US" sz="1600" dirty="0" smtClean="0">
                <a:solidFill>
                  <a:srgbClr val="9933FF"/>
                </a:solidFill>
              </a:rPr>
              <a:t>) </a:t>
            </a:r>
          </a:p>
          <a:p>
            <a:pPr eaLnBrk="1" hangingPunct="1"/>
            <a:r>
              <a:rPr lang="el-GR" sz="2000" dirty="0" smtClean="0"/>
              <a:t>Φ</a:t>
            </a:r>
            <a:r>
              <a:rPr lang="en-US" sz="2000" dirty="0" smtClean="0"/>
              <a:t>-E rotate bunches – align bunches to ~equal energies</a:t>
            </a:r>
          </a:p>
          <a:p>
            <a:pPr lvl="1" eaLnBrk="1" hangingPunct="1"/>
            <a:r>
              <a:rPr lang="en-US" sz="1800" dirty="0" smtClean="0"/>
              <a:t>240to 202 MHz, </a:t>
            </a:r>
            <a:r>
              <a:rPr lang="en-US" sz="1800" dirty="0" smtClean="0">
                <a:latin typeface="+mj-lt"/>
              </a:rPr>
              <a:t>15MV/m</a:t>
            </a:r>
            <a:r>
              <a:rPr lang="en-US" sz="1800" dirty="0" smtClean="0"/>
              <a:t> </a:t>
            </a:r>
          </a:p>
          <a:p>
            <a:pPr eaLnBrk="1" hangingPunct="1"/>
            <a:r>
              <a:rPr lang="en-US" sz="2000" dirty="0" smtClean="0"/>
              <a:t>Cool beam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9900"/>
                </a:solidFill>
              </a:rPr>
              <a:t>201.25MHz</a:t>
            </a:r>
          </a:p>
          <a:p>
            <a:pPr eaLnBrk="1" hangingPunct="1"/>
            <a:r>
              <a:rPr lang="en-US" sz="2000" dirty="0"/>
              <a:t>Captures both </a:t>
            </a:r>
            <a:r>
              <a:rPr lang="el-GR" sz="2000" b="0" dirty="0">
                <a:solidFill>
                  <a:srgbClr val="FF3300"/>
                </a:solidFill>
              </a:rPr>
              <a:t>μ</a:t>
            </a:r>
            <a:r>
              <a:rPr lang="en-US" sz="2000" b="0" baseline="30000" dirty="0">
                <a:solidFill>
                  <a:srgbClr val="FF3300"/>
                </a:solidFill>
              </a:rPr>
              <a:t>+ </a:t>
            </a:r>
            <a:r>
              <a:rPr lang="en-US" sz="2000" b="0" dirty="0">
                <a:solidFill>
                  <a:srgbClr val="FF3300"/>
                </a:solidFill>
              </a:rPr>
              <a:t>and </a:t>
            </a:r>
            <a:r>
              <a:rPr lang="el-GR" sz="2000" b="0" dirty="0">
                <a:solidFill>
                  <a:srgbClr val="3333FF"/>
                </a:solidFill>
              </a:rPr>
              <a:t>μ</a:t>
            </a:r>
            <a:r>
              <a:rPr lang="en-US" sz="2000" b="0" baseline="30000" dirty="0">
                <a:solidFill>
                  <a:srgbClr val="3333FF"/>
                </a:solidFill>
              </a:rPr>
              <a:t>-</a:t>
            </a:r>
          </a:p>
          <a:p>
            <a:pPr lvl="1" eaLnBrk="1" hangingPunct="1"/>
            <a:r>
              <a:rPr lang="en-US" sz="1800" b="1" dirty="0">
                <a:solidFill>
                  <a:srgbClr val="3333FF"/>
                </a:solidFill>
              </a:rPr>
              <a:t>born from same proton bunch</a:t>
            </a:r>
          </a:p>
          <a:p>
            <a:pPr eaLnBrk="1" hangingPunct="1">
              <a:buNone/>
            </a:pPr>
            <a:endParaRPr lang="en-US" sz="2000" baseline="-25000" dirty="0"/>
          </a:p>
          <a:p>
            <a:pPr eaLnBrk="1" hangingPunct="1"/>
            <a:endParaRPr lang="el-GR" sz="1600" dirty="0" smtClean="0"/>
          </a:p>
        </p:txBody>
      </p:sp>
      <p:grpSp>
        <p:nvGrpSpPr>
          <p:cNvPr id="13317" name="Group 4"/>
          <p:cNvGrpSpPr>
            <a:grpSpLocks noChangeAspect="1"/>
          </p:cNvGrpSpPr>
          <p:nvPr/>
        </p:nvGrpSpPr>
        <p:grpSpPr bwMode="auto">
          <a:xfrm>
            <a:off x="690563" y="3469887"/>
            <a:ext cx="8453437" cy="1566863"/>
            <a:chOff x="4344" y="8640"/>
            <a:chExt cx="9360" cy="1734"/>
          </a:xfrm>
        </p:grpSpPr>
        <p:sp>
          <p:nvSpPr>
            <p:cNvPr id="13321" name="AutoShape 5"/>
            <p:cNvSpPr>
              <a:spLocks noChangeAspect="1" noChangeArrowheads="1"/>
            </p:cNvSpPr>
            <p:nvPr/>
          </p:nvSpPr>
          <p:spPr bwMode="auto">
            <a:xfrm>
              <a:off x="4344" y="8640"/>
              <a:ext cx="9360" cy="1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Text Box 6"/>
            <p:cNvSpPr txBox="1">
              <a:spLocks noChangeArrowheads="1"/>
            </p:cNvSpPr>
            <p:nvPr/>
          </p:nvSpPr>
          <p:spPr bwMode="auto">
            <a:xfrm>
              <a:off x="5087" y="10002"/>
              <a:ext cx="743" cy="3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10 m</a:t>
              </a:r>
              <a:endParaRPr lang="en-US" sz="1200"/>
            </a:p>
          </p:txBody>
        </p:sp>
        <p:sp>
          <p:nvSpPr>
            <p:cNvPr id="13323" name="Text Box 7"/>
            <p:cNvSpPr txBox="1">
              <a:spLocks noChangeArrowheads="1"/>
            </p:cNvSpPr>
            <p:nvPr/>
          </p:nvSpPr>
          <p:spPr bwMode="auto">
            <a:xfrm>
              <a:off x="6574" y="10002"/>
              <a:ext cx="1115" cy="3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~50 m</a:t>
              </a:r>
              <a:endParaRPr lang="en-US" sz="1200"/>
            </a:p>
          </p:txBody>
        </p:sp>
        <p:sp>
          <p:nvSpPr>
            <p:cNvPr id="13324" name="Text Box 8"/>
            <p:cNvSpPr txBox="1">
              <a:spLocks noChangeArrowheads="1"/>
            </p:cNvSpPr>
            <p:nvPr/>
          </p:nvSpPr>
          <p:spPr bwMode="auto">
            <a:xfrm>
              <a:off x="4716" y="9383"/>
              <a:ext cx="495" cy="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Arial Narrow" pitchFamily="34" charset="0"/>
                  <a:ea typeface="MS Mincho" pitchFamily="49" charset="-128"/>
                </a:rPr>
                <a:t>FE Target</a:t>
              </a:r>
              <a:endParaRPr lang="en-US" sz="1200"/>
            </a:p>
          </p:txBody>
        </p:sp>
        <p:sp>
          <p:nvSpPr>
            <p:cNvPr id="13325" name="Text Box 9"/>
            <p:cNvSpPr txBox="1">
              <a:spLocks noChangeArrowheads="1"/>
            </p:cNvSpPr>
            <p:nvPr/>
          </p:nvSpPr>
          <p:spPr bwMode="auto">
            <a:xfrm>
              <a:off x="5087" y="9631"/>
              <a:ext cx="867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sz="800" b="1">
                  <a:latin typeface="Arial Narrow" pitchFamily="34" charset="0"/>
                  <a:ea typeface="MS Mincho" pitchFamily="49" charset="-128"/>
                </a:rPr>
                <a:t>Solenoid</a:t>
              </a:r>
              <a:endParaRPr lang="en-US"/>
            </a:p>
          </p:txBody>
        </p:sp>
        <p:sp>
          <p:nvSpPr>
            <p:cNvPr id="13326" name="AutoShape 10"/>
            <p:cNvSpPr>
              <a:spLocks noChangeArrowheads="1"/>
            </p:cNvSpPr>
            <p:nvPr/>
          </p:nvSpPr>
          <p:spPr bwMode="auto">
            <a:xfrm>
              <a:off x="4716" y="9012"/>
              <a:ext cx="371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11"/>
            <p:cNvSpPr>
              <a:spLocks noChangeShapeType="1"/>
            </p:cNvSpPr>
            <p:nvPr/>
          </p:nvSpPr>
          <p:spPr bwMode="auto">
            <a:xfrm>
              <a:off x="4344" y="9000"/>
              <a:ext cx="372" cy="13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Rectangle 12"/>
            <p:cNvSpPr>
              <a:spLocks noChangeArrowheads="1"/>
            </p:cNvSpPr>
            <p:nvPr/>
          </p:nvSpPr>
          <p:spPr bwMode="auto">
            <a:xfrm rot="1196606">
              <a:off x="4719" y="9114"/>
              <a:ext cx="248" cy="1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AutoShape 13"/>
            <p:cNvSpPr>
              <a:spLocks noChangeArrowheads="1"/>
            </p:cNvSpPr>
            <p:nvPr/>
          </p:nvSpPr>
          <p:spPr bwMode="auto">
            <a:xfrm>
              <a:off x="4963" y="9012"/>
              <a:ext cx="124" cy="371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AutoShape 14"/>
            <p:cNvSpPr>
              <a:spLocks noChangeArrowheads="1"/>
            </p:cNvSpPr>
            <p:nvPr/>
          </p:nvSpPr>
          <p:spPr bwMode="auto">
            <a:xfrm>
              <a:off x="5707" y="8764"/>
              <a:ext cx="123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5"/>
            <p:cNvSpPr>
              <a:spLocks/>
            </p:cNvSpPr>
            <p:nvPr/>
          </p:nvSpPr>
          <p:spPr bwMode="auto">
            <a:xfrm>
              <a:off x="5087" y="8764"/>
              <a:ext cx="620" cy="268"/>
            </a:xfrm>
            <a:custGeom>
              <a:avLst/>
              <a:gdLst>
                <a:gd name="T0" fmla="*/ 0 w 720"/>
                <a:gd name="T1" fmla="*/ 1 h 390"/>
                <a:gd name="T2" fmla="*/ 9 w 720"/>
                <a:gd name="T3" fmla="*/ 1 h 390"/>
                <a:gd name="T4" fmla="*/ 28 w 720"/>
                <a:gd name="T5" fmla="*/ 1 h 390"/>
                <a:gd name="T6" fmla="*/ 37 w 720"/>
                <a:gd name="T7" fmla="*/ 0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0" h="390">
                  <a:moveTo>
                    <a:pt x="0" y="360"/>
                  </a:moveTo>
                  <a:cubicBezTo>
                    <a:pt x="45" y="375"/>
                    <a:pt x="90" y="390"/>
                    <a:pt x="180" y="360"/>
                  </a:cubicBezTo>
                  <a:cubicBezTo>
                    <a:pt x="270" y="330"/>
                    <a:pt x="450" y="240"/>
                    <a:pt x="540" y="180"/>
                  </a:cubicBezTo>
                  <a:cubicBezTo>
                    <a:pt x="630" y="120"/>
                    <a:pt x="690" y="30"/>
                    <a:pt x="72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16"/>
            <p:cNvSpPr>
              <a:spLocks/>
            </p:cNvSpPr>
            <p:nvPr/>
          </p:nvSpPr>
          <p:spPr bwMode="auto">
            <a:xfrm>
              <a:off x="5087" y="9342"/>
              <a:ext cx="620" cy="289"/>
            </a:xfrm>
            <a:custGeom>
              <a:avLst/>
              <a:gdLst>
                <a:gd name="T0" fmla="*/ 0 w 720"/>
                <a:gd name="T1" fmla="*/ 1 h 420"/>
                <a:gd name="T2" fmla="*/ 19 w 720"/>
                <a:gd name="T3" fmla="*/ 1 h 420"/>
                <a:gd name="T4" fmla="*/ 37 w 720"/>
                <a:gd name="T5" fmla="*/ 1 h 4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420">
                  <a:moveTo>
                    <a:pt x="0" y="60"/>
                  </a:moveTo>
                  <a:cubicBezTo>
                    <a:pt x="120" y="30"/>
                    <a:pt x="240" y="0"/>
                    <a:pt x="360" y="60"/>
                  </a:cubicBezTo>
                  <a:cubicBezTo>
                    <a:pt x="480" y="120"/>
                    <a:pt x="600" y="270"/>
                    <a:pt x="720" y="4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AutoShape 17"/>
            <p:cNvSpPr>
              <a:spLocks noChangeArrowheads="1"/>
            </p:cNvSpPr>
            <p:nvPr/>
          </p:nvSpPr>
          <p:spPr bwMode="auto">
            <a:xfrm>
              <a:off x="8308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18"/>
            <p:cNvSpPr>
              <a:spLocks noChangeShapeType="1"/>
            </p:cNvSpPr>
            <p:nvPr/>
          </p:nvSpPr>
          <p:spPr bwMode="auto">
            <a:xfrm>
              <a:off x="5830" y="8764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19"/>
            <p:cNvSpPr>
              <a:spLocks noChangeShapeType="1"/>
            </p:cNvSpPr>
            <p:nvPr/>
          </p:nvSpPr>
          <p:spPr bwMode="auto">
            <a:xfrm>
              <a:off x="5830" y="9631"/>
              <a:ext cx="32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20"/>
            <p:cNvSpPr>
              <a:spLocks noChangeShapeType="1"/>
            </p:cNvSpPr>
            <p:nvPr/>
          </p:nvSpPr>
          <p:spPr bwMode="auto">
            <a:xfrm>
              <a:off x="5087" y="9507"/>
              <a:ext cx="1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21"/>
            <p:cNvSpPr>
              <a:spLocks noChangeShapeType="1"/>
            </p:cNvSpPr>
            <p:nvPr/>
          </p:nvSpPr>
          <p:spPr bwMode="auto">
            <a:xfrm>
              <a:off x="5707" y="9755"/>
              <a:ext cx="0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22"/>
            <p:cNvSpPr>
              <a:spLocks noChangeShapeType="1"/>
            </p:cNvSpPr>
            <p:nvPr/>
          </p:nvSpPr>
          <p:spPr bwMode="auto">
            <a:xfrm>
              <a:off x="8308" y="9755"/>
              <a:ext cx="1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23"/>
            <p:cNvSpPr>
              <a:spLocks noChangeShapeType="1"/>
            </p:cNvSpPr>
            <p:nvPr/>
          </p:nvSpPr>
          <p:spPr bwMode="auto">
            <a:xfrm>
              <a:off x="4716" y="9507"/>
              <a:ext cx="0" cy="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Text Box 24"/>
            <p:cNvSpPr txBox="1">
              <a:spLocks noChangeArrowheads="1"/>
            </p:cNvSpPr>
            <p:nvPr/>
          </p:nvSpPr>
          <p:spPr bwMode="auto">
            <a:xfrm>
              <a:off x="6202" y="9631"/>
              <a:ext cx="198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Drift</a:t>
              </a:r>
              <a:endParaRPr lang="en-US" sz="1400"/>
            </a:p>
          </p:txBody>
        </p:sp>
        <p:sp>
          <p:nvSpPr>
            <p:cNvPr id="13341" name="Line 25"/>
            <p:cNvSpPr>
              <a:spLocks noChangeShapeType="1"/>
            </p:cNvSpPr>
            <p:nvPr/>
          </p:nvSpPr>
          <p:spPr bwMode="auto">
            <a:xfrm>
              <a:off x="5707" y="10002"/>
              <a:ext cx="26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26"/>
            <p:cNvSpPr>
              <a:spLocks noChangeShapeType="1"/>
            </p:cNvSpPr>
            <p:nvPr/>
          </p:nvSpPr>
          <p:spPr bwMode="auto">
            <a:xfrm>
              <a:off x="5087" y="10002"/>
              <a:ext cx="6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27"/>
            <p:cNvSpPr>
              <a:spLocks noChangeShapeType="1"/>
            </p:cNvSpPr>
            <p:nvPr/>
          </p:nvSpPr>
          <p:spPr bwMode="auto">
            <a:xfrm>
              <a:off x="9051" y="9631"/>
              <a:ext cx="40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Line 28"/>
            <p:cNvSpPr>
              <a:spLocks noChangeShapeType="1"/>
            </p:cNvSpPr>
            <p:nvPr/>
          </p:nvSpPr>
          <p:spPr bwMode="auto">
            <a:xfrm>
              <a:off x="9051" y="8764"/>
              <a:ext cx="42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AutoShape 29"/>
            <p:cNvSpPr>
              <a:spLocks noChangeArrowheads="1"/>
            </p:cNvSpPr>
            <p:nvPr/>
          </p:nvSpPr>
          <p:spPr bwMode="auto">
            <a:xfrm>
              <a:off x="9547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AutoShape 30"/>
            <p:cNvSpPr>
              <a:spLocks noChangeArrowheads="1"/>
            </p:cNvSpPr>
            <p:nvPr/>
          </p:nvSpPr>
          <p:spPr bwMode="auto">
            <a:xfrm>
              <a:off x="1090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AutoShape 31"/>
            <p:cNvSpPr>
              <a:spLocks noChangeArrowheads="1"/>
            </p:cNvSpPr>
            <p:nvPr/>
          </p:nvSpPr>
          <p:spPr bwMode="auto">
            <a:xfrm>
              <a:off x="13139" y="8764"/>
              <a:ext cx="124" cy="867"/>
            </a:xfrm>
            <a:prstGeom prst="flowChartMagneticDrum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Text Box 32"/>
            <p:cNvSpPr txBox="1">
              <a:spLocks noChangeArrowheads="1"/>
            </p:cNvSpPr>
            <p:nvPr/>
          </p:nvSpPr>
          <p:spPr bwMode="auto">
            <a:xfrm>
              <a:off x="8184" y="9631"/>
              <a:ext cx="1363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Buncher</a:t>
              </a:r>
              <a:endParaRPr lang="en-US" sz="1400"/>
            </a:p>
          </p:txBody>
        </p:sp>
        <p:sp>
          <p:nvSpPr>
            <p:cNvPr id="13349" name="Text Box 33"/>
            <p:cNvSpPr txBox="1">
              <a:spLocks noChangeArrowheads="1"/>
            </p:cNvSpPr>
            <p:nvPr/>
          </p:nvSpPr>
          <p:spPr bwMode="auto">
            <a:xfrm>
              <a:off x="9547" y="9631"/>
              <a:ext cx="136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Rotator</a:t>
              </a:r>
              <a:endParaRPr lang="en-US" sz="1400"/>
            </a:p>
          </p:txBody>
        </p:sp>
        <p:sp>
          <p:nvSpPr>
            <p:cNvPr id="13350" name="Text Box 34"/>
            <p:cNvSpPr txBox="1">
              <a:spLocks noChangeArrowheads="1"/>
            </p:cNvSpPr>
            <p:nvPr/>
          </p:nvSpPr>
          <p:spPr bwMode="auto">
            <a:xfrm>
              <a:off x="11405" y="9631"/>
              <a:ext cx="136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 b="1">
                  <a:ea typeface="MS Mincho" pitchFamily="49" charset="-128"/>
                </a:rPr>
                <a:t>Cooler</a:t>
              </a:r>
              <a:endParaRPr lang="en-US" sz="1400"/>
            </a:p>
          </p:txBody>
        </p:sp>
        <p:sp>
          <p:nvSpPr>
            <p:cNvPr id="13351" name="Text Box 35"/>
            <p:cNvSpPr txBox="1">
              <a:spLocks noChangeArrowheads="1"/>
            </p:cNvSpPr>
            <p:nvPr/>
          </p:nvSpPr>
          <p:spPr bwMode="auto">
            <a:xfrm>
              <a:off x="8304" y="10080"/>
              <a:ext cx="1115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~30m</a:t>
              </a:r>
              <a:endParaRPr lang="en-US" sz="1200"/>
            </a:p>
          </p:txBody>
        </p:sp>
        <p:sp>
          <p:nvSpPr>
            <p:cNvPr id="13352" name="Text Box 36"/>
            <p:cNvSpPr txBox="1">
              <a:spLocks noChangeArrowheads="1"/>
            </p:cNvSpPr>
            <p:nvPr/>
          </p:nvSpPr>
          <p:spPr bwMode="auto">
            <a:xfrm>
              <a:off x="9744" y="10080"/>
              <a:ext cx="1115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200" b="1">
                  <a:latin typeface="Times New Roman" pitchFamily="18" charset="0"/>
                  <a:ea typeface="MS Mincho" pitchFamily="49" charset="-128"/>
                </a:rPr>
                <a:t>36m</a:t>
              </a:r>
              <a:endParaRPr lang="en-US" sz="1200"/>
            </a:p>
          </p:txBody>
        </p:sp>
        <p:sp>
          <p:nvSpPr>
            <p:cNvPr id="13353" name="Text Box 37"/>
            <p:cNvSpPr txBox="1">
              <a:spLocks noChangeArrowheads="1"/>
            </p:cNvSpPr>
            <p:nvPr/>
          </p:nvSpPr>
          <p:spPr bwMode="auto">
            <a:xfrm>
              <a:off x="11544" y="10080"/>
              <a:ext cx="1115" cy="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094" tIns="31547" rIns="63094" bIns="31547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ja-JP" sz="1400">
                  <a:latin typeface="Times New Roman" pitchFamily="18" charset="0"/>
                  <a:ea typeface="MS Mincho" pitchFamily="49" charset="-128"/>
                </a:rPr>
                <a:t>~</a:t>
              </a:r>
              <a:r>
                <a:rPr lang="en-US" altLang="ja-JP" sz="1400" b="1">
                  <a:latin typeface="Times New Roman" pitchFamily="18" charset="0"/>
                  <a:ea typeface="MS Mincho" pitchFamily="49" charset="-128"/>
                </a:rPr>
                <a:t>80 </a:t>
              </a:r>
              <a:r>
                <a:rPr lang="en-US" altLang="ja-JP" sz="900" b="1">
                  <a:latin typeface="Times New Roman" pitchFamily="18" charset="0"/>
                  <a:ea typeface="MS Mincho" pitchFamily="49" charset="-128"/>
                </a:rPr>
                <a:t>m</a:t>
              </a:r>
              <a:endParaRPr lang="en-US"/>
            </a:p>
          </p:txBody>
        </p:sp>
        <p:sp>
          <p:nvSpPr>
            <p:cNvPr id="13354" name="Text Box 38"/>
            <p:cNvSpPr txBox="1">
              <a:spLocks noChangeArrowheads="1"/>
            </p:cNvSpPr>
            <p:nvPr/>
          </p:nvSpPr>
          <p:spPr bwMode="auto">
            <a:xfrm>
              <a:off x="4344" y="8640"/>
              <a:ext cx="107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sz="1600" b="1">
                  <a:solidFill>
                    <a:srgbClr val="0000FF"/>
                  </a:solidFill>
                  <a:ea typeface="MS Mincho" pitchFamily="49" charset="-128"/>
                </a:rPr>
                <a:t>p</a:t>
              </a:r>
              <a:endParaRPr lang="en-US" sz="1600"/>
            </a:p>
          </p:txBody>
        </p:sp>
        <p:sp>
          <p:nvSpPr>
            <p:cNvPr id="13355" name="Text Box 39"/>
            <p:cNvSpPr txBox="1">
              <a:spLocks noChangeArrowheads="1"/>
            </p:cNvSpPr>
            <p:nvPr/>
          </p:nvSpPr>
          <p:spPr bwMode="auto">
            <a:xfrm>
              <a:off x="5965" y="9000"/>
              <a:ext cx="1439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ja-JP" b="1">
                  <a:solidFill>
                    <a:srgbClr val="6600CC"/>
                  </a:solidFill>
                  <a:ea typeface="MS Mincho" pitchFamily="49" charset="-128"/>
                </a:rPr>
                <a:t>π</a:t>
              </a:r>
              <a:r>
                <a:rPr lang="en-US" altLang="ja-JP" b="1">
                  <a:solidFill>
                    <a:srgbClr val="D60093"/>
                  </a:solidFill>
                  <a:ea typeface="MS Mincho" pitchFamily="49" charset="-128"/>
                </a:rPr>
                <a:t>→μ</a:t>
              </a:r>
              <a:endParaRPr lang="en-US"/>
            </a:p>
          </p:txBody>
        </p:sp>
        <p:sp>
          <p:nvSpPr>
            <p:cNvPr id="13356" name="Line 40"/>
            <p:cNvSpPr>
              <a:spLocks noChangeShapeType="1"/>
            </p:cNvSpPr>
            <p:nvPr/>
          </p:nvSpPr>
          <p:spPr bwMode="auto">
            <a:xfrm>
              <a:off x="7224" y="9242"/>
              <a:ext cx="4320" cy="1"/>
            </a:xfrm>
            <a:prstGeom prst="line">
              <a:avLst/>
            </a:prstGeom>
            <a:noFill/>
            <a:ln w="9525">
              <a:solidFill>
                <a:srgbClr val="D60093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Line 41"/>
            <p:cNvSpPr>
              <a:spLocks noChangeShapeType="1"/>
            </p:cNvSpPr>
            <p:nvPr/>
          </p:nvSpPr>
          <p:spPr bwMode="auto">
            <a:xfrm>
              <a:off x="4946" y="9199"/>
              <a:ext cx="989" cy="43"/>
            </a:xfrm>
            <a:prstGeom prst="line">
              <a:avLst/>
            </a:prstGeom>
            <a:noFill/>
            <a:ln w="9525">
              <a:solidFill>
                <a:srgbClr val="6600CC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18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8"/>
          <a:stretch>
            <a:fillRect/>
          </a:stretch>
        </p:blipFill>
        <p:spPr bwMode="auto">
          <a:xfrm>
            <a:off x="1268413" y="4687888"/>
            <a:ext cx="6407150" cy="1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13319" name="Picture 43" descr="celmodif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6252" r="7144"/>
          <a:stretch>
            <a:fillRect/>
          </a:stretch>
        </p:blipFill>
        <p:spPr bwMode="auto">
          <a:xfrm>
            <a:off x="4941874" y="2452300"/>
            <a:ext cx="197485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24" y="2255449"/>
            <a:ext cx="2136775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Beam at end of </a:t>
            </a:r>
            <a:r>
              <a:rPr lang="el-GR" dirty="0" smtClean="0"/>
              <a:t>μ</a:t>
            </a:r>
            <a:r>
              <a:rPr lang="en-US" dirty="0" smtClean="0"/>
              <a:t> Source</a:t>
            </a:r>
            <a:endParaRPr lang="en-US" dirty="0"/>
          </a:p>
        </p:txBody>
      </p:sp>
      <p:pic>
        <p:nvPicPr>
          <p:cNvPr id="16387" name="Content Placeholder 7" descr="aftercool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06938" y="1054100"/>
            <a:ext cx="3810000" cy="2949575"/>
          </a:xfrm>
        </p:spPr>
      </p:pic>
      <p:pic>
        <p:nvPicPr>
          <p:cNvPr id="16388" name="Content Placeholder 13" descr="emittances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9275" y="3898900"/>
            <a:ext cx="3810000" cy="2543175"/>
          </a:xfrm>
        </p:spPr>
      </p:pic>
      <p:sp>
        <p:nvSpPr>
          <p:cNvPr id="163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E023E57-43F0-4DBE-9757-3DC3EF71FFC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5082639" y="2541319"/>
            <a:ext cx="1390897" cy="638300"/>
          </a:xfrm>
          <a:prstGeom prst="rect">
            <a:avLst/>
          </a:prstGeom>
          <a:noFill/>
          <a:ln w="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Chart 9"/>
          <p:cNvGraphicFramePr/>
          <p:nvPr/>
        </p:nvGraphicFramePr>
        <p:xfrm>
          <a:off x="3601968" y="3866216"/>
          <a:ext cx="4945674" cy="266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4386263" y="3762375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4127988" y="843696"/>
            <a:ext cx="1166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800 </a:t>
            </a:r>
            <a:r>
              <a:rPr lang="en-US" dirty="0" err="1"/>
              <a:t>MeV</a:t>
            </a:r>
            <a:r>
              <a:rPr lang="en-US" dirty="0"/>
              <a:t>/c</a:t>
            </a:r>
          </a:p>
        </p:txBody>
      </p:sp>
      <p:sp>
        <p:nvSpPr>
          <p:cNvPr id="16394" name="TextBox 14"/>
          <p:cNvSpPr txBox="1">
            <a:spLocks noChangeArrowheads="1"/>
          </p:cNvSpPr>
          <p:nvPr/>
        </p:nvSpPr>
        <p:spPr bwMode="auto">
          <a:xfrm>
            <a:off x="1692259" y="4383088"/>
            <a:ext cx="627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8000"/>
                </a:solidFill>
                <a:latin typeface="Times New Roman" pitchFamily="16" charset="0"/>
                <a:cs typeface="Times New Roman" pitchFamily="16" charset="0"/>
              </a:rPr>
              <a:t>ε</a:t>
            </a:r>
            <a:r>
              <a:rPr lang="en-US" b="1" baseline="-25000" dirty="0">
                <a:solidFill>
                  <a:srgbClr val="008000"/>
                </a:solidFill>
                <a:latin typeface="Times New Roman" pitchFamily="16" charset="0"/>
                <a:cs typeface="Times New Roman" pitchFamily="16" charset="0"/>
              </a:rPr>
              <a:t>L</a:t>
            </a:r>
            <a:r>
              <a:rPr lang="en-US" b="1" dirty="0">
                <a:solidFill>
                  <a:srgbClr val="008000"/>
                </a:solidFill>
                <a:latin typeface="Times New Roman" pitchFamily="16" charset="0"/>
                <a:cs typeface="Times New Roman" pitchFamily="16" charset="0"/>
              </a:rPr>
              <a:t>/10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6395" name="TextBox 15"/>
          <p:cNvSpPr txBox="1">
            <a:spLocks noChangeArrowheads="1"/>
          </p:cNvSpPr>
          <p:nvPr/>
        </p:nvSpPr>
        <p:spPr bwMode="auto">
          <a:xfrm>
            <a:off x="1198231" y="5102225"/>
            <a:ext cx="3642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33CC"/>
                </a:solidFill>
                <a:latin typeface="Times New Roman" pitchFamily="16" charset="0"/>
                <a:cs typeface="Times New Roman" pitchFamily="16" charset="0"/>
              </a:rPr>
              <a:t>ε</a:t>
            </a:r>
            <a:r>
              <a:rPr lang="en-US" b="1" baseline="-25000" dirty="0">
                <a:solidFill>
                  <a:srgbClr val="0033CC"/>
                </a:solidFill>
                <a:latin typeface="Times New Roman" pitchFamily="16" charset="0"/>
                <a:cs typeface="Times New Roman" pitchFamily="16" charset="0"/>
              </a:rPr>
              <a:t>T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 bwMode="auto">
          <a:xfrm>
            <a:off x="280987" y="879475"/>
            <a:ext cx="4105275" cy="291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Shorter bunch train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FontTx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15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sym typeface="Wingdings" charset="2"/>
              </a:rPr>
              <a:t> 12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</a:rPr>
              <a:t> bunches</a:t>
            </a:r>
          </a:p>
          <a:p>
            <a:pPr marL="685800" lvl="1" indent="-228600" algn="l" eaLnBrk="0" hangingPunct="0">
              <a:spcBef>
                <a:spcPct val="20000"/>
              </a:spcBef>
              <a:buClr>
                <a:srgbClr val="0033CC"/>
              </a:buClr>
              <a:buSzPct val="150000"/>
              <a:buFontTx/>
              <a:buChar char="•"/>
              <a:defRPr/>
            </a:pPr>
            <a:r>
              <a:rPr lang="en-US" b="1" kern="0" dirty="0" smtClean="0">
                <a:solidFill>
                  <a:srgbClr val="CC0000"/>
                </a:solidFill>
                <a:latin typeface="+mn-lt"/>
              </a:rPr>
              <a:t>Bunch phase space larger</a:t>
            </a:r>
          </a:p>
          <a:p>
            <a:pPr marL="342900" lvl="0" indent="-34290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kern="0" dirty="0">
                <a:solidFill>
                  <a:srgbClr val="00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Obtains </a:t>
            </a:r>
            <a:r>
              <a:rPr lang="en-US" sz="2000" b="1" kern="0" dirty="0">
                <a:solidFill>
                  <a:srgbClr val="FF1F1F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~0.1 </a:t>
            </a:r>
            <a:r>
              <a:rPr lang="el-GR" sz="2000" b="1" kern="0" dirty="0">
                <a:solidFill>
                  <a:srgbClr val="FF1F1F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μ</a:t>
            </a:r>
            <a:r>
              <a:rPr lang="en-US" sz="2000" b="1" kern="0" dirty="0">
                <a:solidFill>
                  <a:srgbClr val="FF1F1F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/p</a:t>
            </a:r>
            <a:r>
              <a:rPr lang="en-US" sz="2000" b="1" kern="0" baseline="-25000" dirty="0">
                <a:solidFill>
                  <a:srgbClr val="FF1F1F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kern="0" dirty="0">
                <a:solidFill>
                  <a:srgbClr val="333399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b="1" kern="0" baseline="-25000" dirty="0">
                <a:solidFill>
                  <a:srgbClr val="333399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b="1" kern="0" dirty="0">
                <a:solidFill>
                  <a:srgbClr val="333399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 &lt; 0.03, A</a:t>
            </a:r>
            <a:r>
              <a:rPr lang="en-US" b="1" kern="0" baseline="-25000" dirty="0">
                <a:solidFill>
                  <a:srgbClr val="333399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b="1" kern="0" dirty="0">
                <a:solidFill>
                  <a:srgbClr val="333399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 &lt;0.2 </a:t>
            </a:r>
          </a:p>
          <a:p>
            <a:pPr marL="742950" lvl="1" indent="-28575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kern="0" dirty="0">
                <a:solidFill>
                  <a:srgbClr val="333399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Choose best 12 bunches  </a:t>
            </a:r>
          </a:p>
          <a:p>
            <a:pPr marL="1143000" lvl="2" indent="-228600" algn="l">
              <a:spcBef>
                <a:spcPct val="20000"/>
              </a:spcBef>
              <a:buClr>
                <a:srgbClr val="0033CC"/>
              </a:buClr>
              <a:buSzPct val="150000"/>
              <a:buFontTx/>
              <a:buChar char="•"/>
            </a:pPr>
            <a:r>
              <a:rPr lang="en-US" sz="1600" b="1" kern="0" dirty="0">
                <a:solidFill>
                  <a:srgbClr val="CC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 ~0.008 </a:t>
            </a:r>
            <a:r>
              <a:rPr lang="el-GR" sz="1600" b="1" kern="0" dirty="0">
                <a:solidFill>
                  <a:srgbClr val="CC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μ</a:t>
            </a:r>
            <a:r>
              <a:rPr lang="en-US" sz="1600" b="1" kern="0" dirty="0">
                <a:solidFill>
                  <a:srgbClr val="CC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/p</a:t>
            </a:r>
            <a:r>
              <a:rPr lang="en-US" sz="1600" b="1" kern="0" baseline="-25000" dirty="0">
                <a:solidFill>
                  <a:srgbClr val="CC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en-US" sz="1600" b="1" kern="0" dirty="0">
                <a:solidFill>
                  <a:srgbClr val="CC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 per bunch</a:t>
            </a:r>
          </a:p>
          <a:p>
            <a:pPr marL="1143000" lvl="2" indent="-228600" algn="l">
              <a:spcBef>
                <a:spcPct val="20000"/>
              </a:spcBef>
              <a:buClr>
                <a:srgbClr val="0033CC"/>
              </a:buClr>
              <a:buSzPct val="150000"/>
              <a:buFontTx/>
              <a:buChar char="•"/>
            </a:pPr>
            <a:r>
              <a:rPr lang="en-US" sz="1600" b="1" kern="0" dirty="0">
                <a:solidFill>
                  <a:srgbClr val="CC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~0.005 </a:t>
            </a:r>
            <a:r>
              <a:rPr lang="el-GR" sz="1600" b="1" kern="0" dirty="0">
                <a:solidFill>
                  <a:srgbClr val="CC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μ</a:t>
            </a:r>
            <a:r>
              <a:rPr lang="en-US" sz="1600" b="1" kern="0" dirty="0">
                <a:solidFill>
                  <a:srgbClr val="CC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/p</a:t>
            </a:r>
            <a:r>
              <a:rPr lang="en-US" sz="1600" b="1" kern="0" baseline="-25000" dirty="0">
                <a:solidFill>
                  <a:srgbClr val="CC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8 </a:t>
            </a:r>
            <a:r>
              <a:rPr lang="en-US" sz="1600" b="1" kern="0" dirty="0">
                <a:solidFill>
                  <a:srgbClr val="CC0000"/>
                </a:solidFill>
                <a:latin typeface="Comic Sans MS"/>
                <a:ea typeface="Arial Unicode MS" pitchFamily="34" charset="-128"/>
                <a:cs typeface="Arial Unicode MS" pitchFamily="34" charset="-128"/>
              </a:rPr>
              <a:t>in acceptance</a:t>
            </a:r>
          </a:p>
          <a:p>
            <a:pPr lvl="2" algn="l" eaLnBrk="0" hangingPunct="0">
              <a:spcBef>
                <a:spcPct val="20000"/>
              </a:spcBef>
              <a:buClr>
                <a:srgbClr val="0033CC"/>
              </a:buClr>
              <a:buSzPct val="150000"/>
              <a:defRPr/>
            </a:pPr>
            <a:endParaRPr lang="en-US" sz="1600" b="1" kern="0" dirty="0">
              <a:solidFill>
                <a:srgbClr val="CC0000"/>
              </a:solidFill>
              <a:latin typeface="+mn-lt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FontTx/>
              <a:buChar char="•"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4317423" y="4644735"/>
            <a:ext cx="363682" cy="37407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Arial Narrow" pitchFamily="34" charset="0"/>
              </a:rPr>
              <a:t>0.2</a:t>
            </a:r>
            <a:endParaRPr lang="en-US" sz="1400" b="1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2318" y="4031673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 Narrow" pitchFamily="34" charset="0"/>
              </a:rPr>
              <a:t>0.3</a:t>
            </a:r>
          </a:p>
          <a:p>
            <a:r>
              <a:rPr lang="en-US" sz="1400" b="1" dirty="0" smtClean="0">
                <a:latin typeface="Arial Narrow" pitchFamily="34" charset="0"/>
              </a:rPr>
              <a:t>µ</a:t>
            </a:r>
            <a:r>
              <a:rPr lang="en-US" sz="1400" b="1" baseline="30000" dirty="0" smtClean="0">
                <a:latin typeface="Arial Narrow" pitchFamily="34" charset="0"/>
              </a:rPr>
              <a:t>-</a:t>
            </a:r>
            <a:r>
              <a:rPr lang="en-US" sz="1400" b="1" dirty="0" smtClean="0">
                <a:latin typeface="Arial Narrow" pitchFamily="34" charset="0"/>
              </a:rPr>
              <a:t>/p</a:t>
            </a:r>
            <a:endParaRPr lang="en-US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0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 Capture / </a:t>
            </a:r>
            <a:r>
              <a:rPr lang="en-US" dirty="0" err="1" smtClean="0">
                <a:sym typeface="Symbol"/>
              </a:rPr>
              <a:t>Buncher</a:t>
            </a:r>
            <a:r>
              <a:rPr lang="en-US" dirty="0" smtClean="0">
                <a:sym typeface="Symbol"/>
              </a:rPr>
              <a:t> /-E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500" y="812800"/>
            <a:ext cx="4521200" cy="5524500"/>
          </a:xfrm>
        </p:spPr>
        <p:txBody>
          <a:bodyPr/>
          <a:lstStyle/>
          <a:p>
            <a:r>
              <a:rPr lang="en-US" dirty="0" smtClean="0"/>
              <a:t>Alternatives/variations should be (re)explored</a:t>
            </a:r>
          </a:p>
          <a:p>
            <a:pPr lvl="1"/>
            <a:r>
              <a:rPr lang="en-US" dirty="0" err="1" smtClean="0"/>
              <a:t>nondistortion</a:t>
            </a:r>
            <a:r>
              <a:rPr lang="en-US" dirty="0" smtClean="0"/>
              <a:t> induction </a:t>
            </a:r>
            <a:r>
              <a:rPr lang="en-US" dirty="0" err="1" smtClean="0"/>
              <a:t>linacs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200 MHz </a:t>
            </a:r>
            <a:r>
              <a:rPr lang="en-US" dirty="0" smtClean="0">
                <a:sym typeface="Wingdings" pitchFamily="2" charset="2"/>
              </a:rPr>
              <a:t> ?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need &gt; 10MV/m …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larger polarization?</a:t>
            </a:r>
          </a:p>
          <a:p>
            <a:pPr lvl="2"/>
            <a:r>
              <a:rPr lang="en-US" dirty="0" err="1" smtClean="0">
                <a:sym typeface="Wingdings" pitchFamily="2" charset="2"/>
              </a:rPr>
              <a:t>rf</a:t>
            </a:r>
            <a:r>
              <a:rPr lang="en-US" dirty="0" smtClean="0">
                <a:sym typeface="Wingdings" pitchFamily="2" charset="2"/>
              </a:rPr>
              <a:t> manipulate </a:t>
            </a:r>
            <a:r>
              <a:rPr lang="en-US" dirty="0" smtClean="0">
                <a:sym typeface="Symbol"/>
              </a:rPr>
              <a:t> before decay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Symbol"/>
              </a:rPr>
              <a:t></a:t>
            </a:r>
            <a:r>
              <a:rPr lang="en-US" dirty="0">
                <a:sym typeface="Symbol"/>
              </a:rPr>
              <a:t>-E </a:t>
            </a:r>
            <a:r>
              <a:rPr lang="en-US" dirty="0" smtClean="0">
                <a:sym typeface="Symbol"/>
              </a:rPr>
              <a:t>Rotation is “adiabatic”</a:t>
            </a:r>
          </a:p>
          <a:p>
            <a:pPr lvl="2"/>
            <a:r>
              <a:rPr lang="en-US" dirty="0" smtClean="0">
                <a:sym typeface="Symbol"/>
              </a:rPr>
              <a:t>¼ phase oscillation?</a:t>
            </a:r>
          </a:p>
          <a:p>
            <a:pPr lvl="2"/>
            <a:r>
              <a:rPr lang="en-US" dirty="0" smtClean="0">
                <a:sym typeface="Symbol"/>
              </a:rPr>
              <a:t>40m</a:t>
            </a:r>
            <a:r>
              <a:rPr lang="en-US" dirty="0" smtClean="0">
                <a:sym typeface="Wingdings" pitchFamily="2" charset="2"/>
              </a:rPr>
              <a:t>10m but higher gradient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901700"/>
            <a:ext cx="4394200" cy="5524500"/>
          </a:xfrm>
        </p:spPr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sz="2000" dirty="0" smtClean="0"/>
              <a:t>high </a:t>
            </a:r>
            <a:r>
              <a:rPr lang="en-US" sz="2000" dirty="0" err="1" smtClean="0"/>
              <a:t>rf</a:t>
            </a:r>
            <a:r>
              <a:rPr lang="en-US" sz="2000" dirty="0" smtClean="0"/>
              <a:t> frequency (200 MHz)</a:t>
            </a:r>
          </a:p>
          <a:p>
            <a:pPr lvl="1"/>
            <a:r>
              <a:rPr lang="en-US" sz="2000" dirty="0" smtClean="0"/>
              <a:t>captures both signs</a:t>
            </a:r>
          </a:p>
          <a:p>
            <a:pPr lvl="1"/>
            <a:r>
              <a:rPr lang="en-US" sz="2000" dirty="0" smtClean="0"/>
              <a:t>high-efficiency capture</a:t>
            </a:r>
          </a:p>
          <a:p>
            <a:pPr lvl="1"/>
            <a:r>
              <a:rPr lang="en-US" sz="2000" dirty="0" smtClean="0"/>
              <a:t>well matched into cooling </a:t>
            </a:r>
          </a:p>
          <a:p>
            <a:pPr lvl="1"/>
            <a:r>
              <a:rPr lang="en-US" sz="2000" dirty="0" smtClean="0"/>
              <a:t>cost (?)</a:t>
            </a:r>
          </a:p>
          <a:p>
            <a:r>
              <a:rPr lang="en-US" sz="2000" dirty="0" smtClean="0"/>
              <a:t>Disadvantages</a:t>
            </a:r>
          </a:p>
          <a:p>
            <a:pPr lvl="1"/>
            <a:r>
              <a:rPr lang="en-US" sz="2000" dirty="0" smtClean="0"/>
              <a:t>requires initial protons in a few short, intense bunches</a:t>
            </a:r>
          </a:p>
          <a:p>
            <a:pPr lvl="1"/>
            <a:r>
              <a:rPr lang="en-US" sz="2000" dirty="0" smtClean="0"/>
              <a:t>train of </a:t>
            </a:r>
            <a:r>
              <a:rPr lang="en-US" sz="2000" dirty="0" smtClean="0">
                <a:sym typeface="Symbol"/>
              </a:rPr>
              <a:t> </a:t>
            </a:r>
            <a:r>
              <a:rPr lang="en-US" sz="2000" dirty="0" smtClean="0"/>
              <a:t>bunches (not single)</a:t>
            </a:r>
          </a:p>
          <a:p>
            <a:pPr lvl="2"/>
            <a:r>
              <a:rPr lang="en-US" sz="1600" dirty="0" smtClean="0"/>
              <a:t>requires later </a:t>
            </a:r>
            <a:r>
              <a:rPr lang="en-US" sz="1600" dirty="0" err="1" smtClean="0"/>
              <a:t>recombiner</a:t>
            </a:r>
            <a:endParaRPr lang="en-US" sz="1600" dirty="0" smtClean="0"/>
          </a:p>
          <a:p>
            <a:pPr lvl="1"/>
            <a:r>
              <a:rPr lang="en-US" sz="2000" dirty="0" smtClean="0"/>
              <a:t>low polarization</a:t>
            </a:r>
          </a:p>
          <a:p>
            <a:pPr lvl="2"/>
            <a:r>
              <a:rPr lang="en-US" sz="1800" dirty="0" smtClean="0"/>
              <a:t>10---20%</a:t>
            </a:r>
          </a:p>
          <a:p>
            <a:pPr lvl="1"/>
            <a:r>
              <a:rPr lang="en-US" sz="2000" dirty="0" smtClean="0"/>
              <a:t>large number of </a:t>
            </a:r>
            <a:r>
              <a:rPr lang="en-US" sz="2000" dirty="0" err="1" smtClean="0"/>
              <a:t>rf</a:t>
            </a:r>
            <a:r>
              <a:rPr lang="en-US" sz="2000" dirty="0" smtClean="0"/>
              <a:t> frequencies </a:t>
            </a:r>
            <a:endParaRPr lang="en-US" sz="2000" dirty="0"/>
          </a:p>
          <a:p>
            <a:pPr lvl="1"/>
            <a:r>
              <a:rPr lang="en-US" sz="2000" dirty="0" smtClean="0"/>
              <a:t>weak initial cooling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8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Scenario for 125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Use much of baseline cooling scenarios</a:t>
            </a:r>
          </a:p>
          <a:p>
            <a:pPr lvl="1"/>
            <a:r>
              <a:rPr lang="en-US" sz="2000" dirty="0" smtClean="0"/>
              <a:t>need initial 200/400 </a:t>
            </a:r>
            <a:r>
              <a:rPr lang="en-US" sz="2000" dirty="0" err="1" smtClean="0"/>
              <a:t>Mhz</a:t>
            </a:r>
            <a:r>
              <a:rPr lang="en-US" sz="2000" dirty="0" smtClean="0"/>
              <a:t> cooling sections</a:t>
            </a:r>
          </a:p>
          <a:p>
            <a:pPr lvl="1"/>
            <a:r>
              <a:rPr lang="en-US" sz="2000" dirty="0" smtClean="0"/>
              <a:t>need bunch merge</a:t>
            </a:r>
          </a:p>
          <a:p>
            <a:pPr lvl="1"/>
            <a:r>
              <a:rPr lang="en-US" sz="2000" dirty="0" smtClean="0"/>
              <a:t>and initial </a:t>
            </a:r>
            <a:r>
              <a:rPr lang="en-US" sz="2000" dirty="0" err="1" smtClean="0"/>
              <a:t>recooler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400" dirty="0" smtClean="0"/>
              <a:t>Do not need final cooling (high field section)</a:t>
            </a:r>
          </a:p>
          <a:p>
            <a:pPr lvl="1"/>
            <a:r>
              <a:rPr lang="en-US" sz="1800" dirty="0" smtClean="0"/>
              <a:t>final transverse cooling sections for luminosity upgrade</a:t>
            </a:r>
          </a:p>
          <a:p>
            <a:pPr lvl="1"/>
            <a:r>
              <a:rPr lang="en-US" sz="1800" dirty="0" smtClean="0"/>
              <a:t>high-field cooling not  needed (B &lt; ~12T)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18" y="987027"/>
            <a:ext cx="3810000" cy="2545990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22" y="3274695"/>
            <a:ext cx="3224213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5971309" y="4184073"/>
            <a:ext cx="1205346" cy="1191491"/>
          </a:xfrm>
          <a:prstGeom prst="rect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50966" y="1662546"/>
            <a:ext cx="1420198" cy="1191491"/>
          </a:xfrm>
          <a:prstGeom prst="rect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 l="10084" r="3526"/>
          <a:stretch>
            <a:fillRect/>
          </a:stretch>
        </p:blipFill>
        <p:spPr bwMode="auto">
          <a:xfrm rot="16200000">
            <a:off x="3887692" y="3902644"/>
            <a:ext cx="1992070" cy="139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 bwMode="auto">
          <a:xfrm>
            <a:off x="3796145" y="2660073"/>
            <a:ext cx="2175164" cy="1884218"/>
          </a:xfrm>
          <a:prstGeom prst="straightConnector1">
            <a:avLst/>
          </a:prstGeom>
          <a:solidFill>
            <a:schemeClr val="accent1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legacyHarsh2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796145" y="2660073"/>
            <a:ext cx="2175164" cy="188421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 bwMode="auto">
          <a:xfrm>
            <a:off x="7065819" y="3713018"/>
            <a:ext cx="156556" cy="96982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6145" y="5918201"/>
            <a:ext cx="2688936" cy="800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730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-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25 </a:t>
            </a:r>
            <a:r>
              <a:rPr lang="en-US" dirty="0" err="1" smtClean="0"/>
              <a:t>GeV</a:t>
            </a:r>
            <a:r>
              <a:rPr lang="en-US" dirty="0" smtClean="0"/>
              <a:t>  IDS neutrino factory acceleration scenario; extend to 63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but small longitudinal </a:t>
            </a:r>
            <a:r>
              <a:rPr lang="en-US" dirty="0" err="1" smtClean="0"/>
              <a:t>emittance</a:t>
            </a:r>
            <a:r>
              <a:rPr lang="en-US" dirty="0" smtClean="0"/>
              <a:t> can make acceleration much easier </a:t>
            </a:r>
            <a:r>
              <a:rPr lang="en-US" sz="1600" dirty="0" smtClean="0"/>
              <a:t>(S. Berg)</a:t>
            </a:r>
            <a:endParaRPr lang="en-US" dirty="0" smtClean="0"/>
          </a:p>
          <a:p>
            <a:pPr lvl="2"/>
            <a:r>
              <a:rPr lang="en-US" dirty="0" smtClean="0"/>
              <a:t>higher-frequency </a:t>
            </a:r>
            <a:r>
              <a:rPr lang="en-US" dirty="0" err="1" smtClean="0"/>
              <a:t>rf</a:t>
            </a:r>
            <a:r>
              <a:rPr lang="en-US" dirty="0" smtClean="0"/>
              <a:t> 400/600 MHz</a:t>
            </a:r>
          </a:p>
          <a:p>
            <a:pPr lvl="2"/>
            <a:r>
              <a:rPr lang="en-US" dirty="0" smtClean="0"/>
              <a:t>much smaller beams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C355F-10EE-4B52-B5BF-7309F104D6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" y="3496876"/>
            <a:ext cx="5977817" cy="220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5903508" y="3602755"/>
            <a:ext cx="2206171" cy="1988457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3429" y="5697092"/>
            <a:ext cx="196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25-63 </a:t>
            </a:r>
            <a:r>
              <a:rPr lang="en-US" b="1" dirty="0" err="1" smtClean="0"/>
              <a:t>GeV</a:t>
            </a:r>
            <a:r>
              <a:rPr lang="en-US" b="1" dirty="0" smtClean="0"/>
              <a:t> FFAG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363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Scenario (</a:t>
            </a:r>
            <a:r>
              <a:rPr lang="en-US" dirty="0" err="1" smtClean="0"/>
              <a:t>Lebedev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C355F-10EE-4B52-B5BF-7309F104D6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5" name="Arc 84"/>
          <p:cNvSpPr/>
          <p:nvPr/>
        </p:nvSpPr>
        <p:spPr>
          <a:xfrm flipV="1">
            <a:off x="5041916" y="3492851"/>
            <a:ext cx="2951292" cy="1528571"/>
          </a:xfrm>
          <a:prstGeom prst="arc">
            <a:avLst>
              <a:gd name="adj1" fmla="val 16200000"/>
              <a:gd name="adj2" fmla="val 20313184"/>
            </a:avLst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282389" y="4242095"/>
            <a:ext cx="8753817" cy="2309492"/>
            <a:chOff x="282389" y="2609934"/>
            <a:chExt cx="8753817" cy="230949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466248" y="3393141"/>
              <a:ext cx="3151336" cy="65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155906" y="2631141"/>
              <a:ext cx="1828807" cy="1524000"/>
              <a:chOff x="5791200" y="2743200"/>
              <a:chExt cx="1828807" cy="15240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943600" y="3124200"/>
                <a:ext cx="990600" cy="762000"/>
                <a:chOff x="5943600" y="3124200"/>
                <a:chExt cx="990600" cy="762000"/>
              </a:xfrm>
            </p:grpSpPr>
            <p:sp>
              <p:nvSpPr>
                <p:cNvPr id="36" name="Arc 35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7" name="Arc 36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38" name="Arc 37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94549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9" name="Arc 38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0" name="Arc 39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20018811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1" name="Arc 40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5943600" y="3048000"/>
                <a:ext cx="1143000" cy="914400"/>
                <a:chOff x="5943600" y="3124200"/>
                <a:chExt cx="990600" cy="762000"/>
              </a:xfrm>
            </p:grpSpPr>
            <p:sp>
              <p:nvSpPr>
                <p:cNvPr id="30" name="Arc 29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1" name="Arc 30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32" name="Arc 31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94549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3" name="Arc 32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4" name="Arc 33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20018811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5" name="Arc 34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5791200" y="2819400"/>
                <a:ext cx="1600200" cy="1371600"/>
                <a:chOff x="5943600" y="3124200"/>
                <a:chExt cx="990600" cy="762000"/>
              </a:xfrm>
            </p:grpSpPr>
            <p:sp>
              <p:nvSpPr>
                <p:cNvPr id="24" name="Arc 23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5" name="Arc 24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26" name="Arc 25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81963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" name="Arc 26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8" name="Arc 27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79424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9" name="Arc 28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943606" y="2743200"/>
                <a:ext cx="1676401" cy="1524000"/>
                <a:chOff x="5943600" y="3124200"/>
                <a:chExt cx="990600" cy="762000"/>
              </a:xfrm>
            </p:grpSpPr>
            <p:sp>
              <p:nvSpPr>
                <p:cNvPr id="18" name="Arc 17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20" name="Arc 19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32933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1" name="Arc 20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2" name="Arc 21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57972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3" name="Arc 22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5867400" y="2895600"/>
                <a:ext cx="1371600" cy="1219200"/>
                <a:chOff x="5943600" y="3124200"/>
                <a:chExt cx="990600" cy="762000"/>
              </a:xfrm>
            </p:grpSpPr>
            <p:sp>
              <p:nvSpPr>
                <p:cNvPr id="12" name="Arc 11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3" name="Arc 12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4" name="Arc 13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32933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6" name="Arc 15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57972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 flipH="1">
              <a:off x="2170841" y="2631141"/>
              <a:ext cx="1828807" cy="1524000"/>
              <a:chOff x="5791200" y="2743200"/>
              <a:chExt cx="1828807" cy="1524000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5943600" y="3124200"/>
                <a:ext cx="990600" cy="762000"/>
                <a:chOff x="5943600" y="3124200"/>
                <a:chExt cx="990600" cy="762000"/>
              </a:xfrm>
            </p:grpSpPr>
            <p:sp>
              <p:nvSpPr>
                <p:cNvPr id="72" name="Arc 71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3" name="Arc 72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74" name="Arc 73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94549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5" name="Arc 74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6" name="Arc 75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20018811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7" name="Arc 76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5943600" y="3048000"/>
                <a:ext cx="1143000" cy="914400"/>
                <a:chOff x="5943600" y="3124200"/>
                <a:chExt cx="990600" cy="762000"/>
              </a:xfrm>
            </p:grpSpPr>
            <p:sp>
              <p:nvSpPr>
                <p:cNvPr id="66" name="Arc 65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7" name="Arc 66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8" name="Arc 67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94549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9" name="Arc 68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0" name="Arc 69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20018811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1" name="Arc 70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791200" y="2819400"/>
                <a:ext cx="1600200" cy="1371600"/>
                <a:chOff x="5943600" y="3124200"/>
                <a:chExt cx="990600" cy="762000"/>
              </a:xfrm>
            </p:grpSpPr>
            <p:sp>
              <p:nvSpPr>
                <p:cNvPr id="60" name="Arc 59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1" name="Arc 60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81963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3" name="Arc 62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4" name="Arc 63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79424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5" name="Arc 64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5943606" y="2743200"/>
                <a:ext cx="1676401" cy="1524000"/>
                <a:chOff x="5943600" y="3124200"/>
                <a:chExt cx="990600" cy="762000"/>
              </a:xfrm>
            </p:grpSpPr>
            <p:sp>
              <p:nvSpPr>
                <p:cNvPr id="54" name="Arc 53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5" name="Arc 54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6" name="Arc 55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32933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7" name="Arc 56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8" name="Arc 57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57972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9" name="Arc 58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5867400" y="2895600"/>
                <a:ext cx="1371600" cy="1219200"/>
                <a:chOff x="5943600" y="3124200"/>
                <a:chExt cx="990600" cy="762000"/>
              </a:xfrm>
            </p:grpSpPr>
            <p:sp>
              <p:nvSpPr>
                <p:cNvPr id="48" name="Arc 47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9" name="Arc 48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0" name="Arc 49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32933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2" name="Arc 51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57972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79" name="Straight Connector 78"/>
            <p:cNvCxnSpPr/>
            <p:nvPr/>
          </p:nvCxnSpPr>
          <p:spPr bwMode="auto">
            <a:xfrm flipH="1">
              <a:off x="282389" y="3393141"/>
              <a:ext cx="2984560" cy="65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sp>
          <p:nvSpPr>
            <p:cNvPr id="81" name="TextBox 80"/>
            <p:cNvSpPr txBox="1"/>
            <p:nvPr/>
          </p:nvSpPr>
          <p:spPr>
            <a:xfrm>
              <a:off x="455182" y="3545541"/>
              <a:ext cx="19223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 smtClean="0"/>
                <a:t>3 </a:t>
              </a:r>
              <a:r>
                <a:rPr lang="en-US" b="1" dirty="0" err="1" smtClean="0"/>
                <a:t>GeV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Linac</a:t>
              </a:r>
              <a:endParaRPr lang="en-US" b="1" dirty="0" smtClean="0"/>
            </a:p>
            <a:p>
              <a:pPr marL="285750" indent="-285750" algn="l"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0000CC"/>
                  </a:solidFill>
                </a:rPr>
                <a:t>650 MHz SRF</a:t>
              </a:r>
              <a:endParaRPr lang="en-US" b="1" dirty="0">
                <a:solidFill>
                  <a:srgbClr val="0000CC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585985" y="3780430"/>
              <a:ext cx="31662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0070C0"/>
                  </a:solidFill>
                </a:rPr>
                <a:t>~5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GeV</a:t>
              </a:r>
              <a:r>
                <a:rPr lang="en-US" b="1" dirty="0" smtClean="0">
                  <a:solidFill>
                    <a:srgbClr val="0070C0"/>
                  </a:solidFill>
                </a:rPr>
                <a:t> Recirculating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Linac</a:t>
              </a:r>
              <a:endParaRPr lang="en-US" b="1" dirty="0" smtClean="0">
                <a:solidFill>
                  <a:srgbClr val="0070C0"/>
                </a:solidFill>
              </a:endParaRPr>
            </a:p>
            <a:p>
              <a:pPr marL="285750" indent="-285750" algn="l"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0070C0"/>
                  </a:solidFill>
                </a:rPr>
                <a:t>650 MHz </a:t>
              </a:r>
            </a:p>
            <a:p>
              <a:pPr marL="285750" indent="-285750" algn="l"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0070C0"/>
                  </a:solidFill>
                </a:rPr>
                <a:t>~12 turns to 63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GeV</a:t>
              </a:r>
              <a:r>
                <a:rPr lang="en-US" b="1" dirty="0" smtClean="0">
                  <a:solidFill>
                    <a:srgbClr val="0070C0"/>
                  </a:solidFill>
                </a:rPr>
                <a:t> 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83" name="Arc 82"/>
            <p:cNvSpPr/>
            <p:nvPr/>
          </p:nvSpPr>
          <p:spPr>
            <a:xfrm rot="7735088">
              <a:off x="7537811" y="2677953"/>
              <a:ext cx="1566413" cy="1430376"/>
            </a:xfrm>
            <a:prstGeom prst="arc">
              <a:avLst>
                <a:gd name="adj1" fmla="val 604652"/>
                <a:gd name="adj2" fmla="val 487294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" name="Arc 85"/>
            <p:cNvSpPr/>
            <p:nvPr/>
          </p:nvSpPr>
          <p:spPr>
            <a:xfrm>
              <a:off x="5033421" y="3390855"/>
              <a:ext cx="2951292" cy="1528571"/>
            </a:xfrm>
            <a:prstGeom prst="arc">
              <a:avLst>
                <a:gd name="adj1" fmla="val 16200000"/>
                <a:gd name="adj2" fmla="val 20127305"/>
              </a:avLst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70714" y="962490"/>
            <a:ext cx="78021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/>
              <a:t>Linac</a:t>
            </a:r>
            <a:r>
              <a:rPr lang="en-US" sz="2000" b="1" dirty="0" smtClean="0"/>
              <a:t> + ~10 Pass Recirculating </a:t>
            </a:r>
            <a:r>
              <a:rPr lang="en-US" sz="2000" b="1" dirty="0" err="1" smtClean="0"/>
              <a:t>Linac</a:t>
            </a:r>
            <a:r>
              <a:rPr lang="en-US" sz="2000" b="1" dirty="0" smtClean="0"/>
              <a:t> to 63 </a:t>
            </a:r>
            <a:r>
              <a:rPr lang="en-US" sz="2000" b="1" dirty="0" err="1" smtClean="0"/>
              <a:t>GeV</a:t>
            </a:r>
            <a:endParaRPr lang="en-US" sz="2000" b="1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1" dirty="0" smtClean="0"/>
              <a:t>5-6 </a:t>
            </a:r>
            <a:r>
              <a:rPr lang="en-US" sz="2000" b="1" dirty="0" err="1" smtClean="0"/>
              <a:t>GeV</a:t>
            </a:r>
            <a:r>
              <a:rPr lang="en-US" sz="2000" b="1" dirty="0" smtClean="0"/>
              <a:t> pulsed SRF </a:t>
            </a:r>
            <a:r>
              <a:rPr lang="en-US" sz="2000" b="1" dirty="0" err="1" smtClean="0"/>
              <a:t>Linac</a:t>
            </a:r>
            <a:r>
              <a:rPr lang="en-US" sz="2000" b="1" dirty="0" smtClean="0"/>
              <a:t> (650 MHz)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97218F"/>
                </a:solidFill>
              </a:rPr>
              <a:t>“Dog-bone” recirculation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1" dirty="0" smtClean="0"/>
              <a:t>same </a:t>
            </a:r>
            <a:r>
              <a:rPr lang="en-US" sz="2000" b="1" dirty="0" err="1" smtClean="0"/>
              <a:t>Linac</a:t>
            </a:r>
            <a:r>
              <a:rPr lang="en-US" sz="2000" b="1" dirty="0" smtClean="0"/>
              <a:t> can also be used for 3</a:t>
            </a:r>
            <a:r>
              <a:rPr lang="en-US" sz="2000" b="1" dirty="0" smtClean="0">
                <a:sym typeface="Wingdings" pitchFamily="2" charset="2"/>
              </a:rPr>
              <a:t>8 </a:t>
            </a:r>
            <a:r>
              <a:rPr lang="en-US" sz="2000" b="1" dirty="0" err="1" smtClean="0">
                <a:sym typeface="Wingdings" pitchFamily="2" charset="2"/>
              </a:rPr>
              <a:t>GeV</a:t>
            </a:r>
            <a:r>
              <a:rPr lang="en-US" sz="2000" b="1" dirty="0" smtClean="0">
                <a:sym typeface="Wingdings" pitchFamily="2" charset="2"/>
              </a:rPr>
              <a:t> Project X stage 3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4MW</a:t>
            </a:r>
            <a:r>
              <a:rPr lang="en-US" sz="2000" b="1" dirty="0" smtClean="0">
                <a:solidFill>
                  <a:srgbClr val="0000CC"/>
                </a:solidFill>
                <a:sym typeface="Wingdings" pitchFamily="2" charset="2"/>
              </a:rPr>
              <a:t> for protons ?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5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106F4C-E8F0-43DD-9598-64A570F4F467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  <a:p>
            <a:pPr lvl="1" eaLnBrk="1" hangingPunct="1"/>
            <a:r>
              <a:rPr lang="en-US" dirty="0" smtClean="0"/>
              <a:t>Motivation</a:t>
            </a:r>
          </a:p>
          <a:p>
            <a:pPr eaLnBrk="1" hangingPunct="1"/>
            <a:r>
              <a:rPr lang="en-US" dirty="0" smtClean="0"/>
              <a:t>Scenario Outline and Features</a:t>
            </a:r>
          </a:p>
          <a:p>
            <a:pPr lvl="1" eaLnBrk="1" hangingPunct="1"/>
            <a:r>
              <a:rPr lang="en-US" dirty="0" smtClean="0"/>
              <a:t>Based on 2001 Snowmass ~</a:t>
            </a:r>
          </a:p>
          <a:p>
            <a:pPr lvl="1" eaLnBrk="1" hangingPunct="1"/>
            <a:r>
              <a:rPr lang="en-US" dirty="0" smtClean="0"/>
              <a:t>Parameters - cooling</a:t>
            </a:r>
          </a:p>
          <a:p>
            <a:pPr lvl="1" eaLnBrk="1" hangingPunct="1"/>
            <a:r>
              <a:rPr lang="en-US" dirty="0" smtClean="0"/>
              <a:t>Proton Driver, Front End, Accelerator, Collider</a:t>
            </a:r>
          </a:p>
          <a:p>
            <a:pPr lvl="2" eaLnBrk="1" hangingPunct="1"/>
            <a:r>
              <a:rPr lang="en-US" dirty="0" smtClean="0"/>
              <a:t>Features-spin precession energy measurement</a:t>
            </a:r>
          </a:p>
          <a:p>
            <a:pPr eaLnBrk="1" hangingPunct="1"/>
            <a:r>
              <a:rPr lang="en-US" dirty="0" smtClean="0"/>
              <a:t>Variations ?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Upgrade Path(s)</a:t>
            </a:r>
          </a:p>
          <a:p>
            <a:pPr lvl="1" eaLnBrk="1" hangingPunct="1"/>
            <a:r>
              <a:rPr lang="en-US" dirty="0" smtClean="0"/>
              <a:t>to High-Energy High Luminosity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752258-5FBA-463A-A84B-F7BAE1BB7D63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770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Collider Ring (1999)</a:t>
            </a: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800100"/>
            <a:ext cx="5705475" cy="55245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1 bunches of </a:t>
            </a:r>
            <a:r>
              <a:rPr lang="el-GR" sz="2000" dirty="0" smtClean="0"/>
              <a:t>μ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and </a:t>
            </a:r>
            <a:r>
              <a:rPr lang="el-GR" sz="2000" dirty="0" smtClean="0"/>
              <a:t>μ</a:t>
            </a:r>
            <a:r>
              <a:rPr lang="en-US" sz="2000" baseline="30000" dirty="0" smtClean="0"/>
              <a:t>- </a:t>
            </a:r>
            <a:r>
              <a:rPr lang="en-US" sz="2000" baseline="-25000" dirty="0" smtClean="0"/>
              <a:t> </a:t>
            </a:r>
            <a:r>
              <a:rPr lang="en-US" sz="2000" b="0" dirty="0" smtClean="0"/>
              <a:t>(50x50)</a:t>
            </a:r>
          </a:p>
          <a:p>
            <a:pPr lvl="1" eaLnBrk="1" hangingPunct="1"/>
            <a:r>
              <a:rPr lang="en-US" sz="1800" dirty="0" smtClean="0"/>
              <a:t>2×10</a:t>
            </a:r>
            <a:r>
              <a:rPr lang="en-US" sz="1800" baseline="30000" dirty="0" smtClean="0"/>
              <a:t>12</a:t>
            </a:r>
            <a:r>
              <a:rPr lang="en-US" sz="1800" dirty="0" smtClean="0"/>
              <a:t> </a:t>
            </a:r>
            <a:r>
              <a:rPr lang="el-GR" sz="1800" dirty="0" smtClean="0"/>
              <a:t>μ</a:t>
            </a:r>
            <a:r>
              <a:rPr lang="en-US" sz="1800" dirty="0" smtClean="0"/>
              <a:t>/bunch		</a:t>
            </a:r>
          </a:p>
          <a:p>
            <a:pPr eaLnBrk="1" hangingPunct="1"/>
            <a:r>
              <a:rPr lang="el-GR" sz="2000" dirty="0" smtClean="0"/>
              <a:t>β</a:t>
            </a:r>
            <a:r>
              <a:rPr lang="en-US" sz="2000" dirty="0" smtClean="0"/>
              <a:t>*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  10 cm</a:t>
            </a:r>
            <a:r>
              <a:rPr lang="en-US" sz="2000" dirty="0" smtClean="0">
                <a:sym typeface="Wingdings" pitchFamily="2" charset="2"/>
              </a:rPr>
              <a:t> 4cm</a:t>
            </a:r>
            <a:endParaRPr lang="en-US" sz="2000" dirty="0" smtClean="0"/>
          </a:p>
          <a:p>
            <a:pPr lvl="1" eaLnBrk="1" hangingPunct="1"/>
            <a:r>
              <a:rPr lang="el-GR" sz="1800" dirty="0" smtClean="0"/>
              <a:t>σ</a:t>
            </a:r>
            <a:r>
              <a:rPr lang="en-US" sz="1800" dirty="0" smtClean="0"/>
              <a:t>= 0.04cm</a:t>
            </a:r>
            <a:endParaRPr lang="el-GR" sz="1800" dirty="0" smtClean="0"/>
          </a:p>
          <a:p>
            <a:pPr eaLnBrk="1" hangingPunct="1"/>
            <a:r>
              <a:rPr lang="el-GR" sz="2000" dirty="0" smtClean="0"/>
              <a:t>β</a:t>
            </a:r>
            <a:r>
              <a:rPr lang="en-US" sz="2000" baseline="-25000" dirty="0" smtClean="0"/>
              <a:t>max</a:t>
            </a:r>
            <a:r>
              <a:rPr lang="en-US" sz="2000" dirty="0" smtClean="0"/>
              <a:t> = 600m</a:t>
            </a:r>
            <a:r>
              <a:rPr lang="en-US" sz="2000" dirty="0" smtClean="0">
                <a:sym typeface="Wingdings" pitchFamily="2" charset="2"/>
              </a:rPr>
              <a:t>2000m</a:t>
            </a:r>
            <a:endParaRPr lang="en-US" sz="2000" dirty="0" smtClean="0"/>
          </a:p>
          <a:p>
            <a:pPr lvl="1" eaLnBrk="1" hangingPunct="1"/>
            <a:r>
              <a:rPr lang="el-GR" sz="1800" dirty="0" smtClean="0"/>
              <a:t>σ</a:t>
            </a:r>
            <a:r>
              <a:rPr lang="en-US" sz="1800" dirty="0" smtClean="0"/>
              <a:t>=3cm  </a:t>
            </a:r>
          </a:p>
          <a:p>
            <a:pPr lvl="1" eaLnBrk="1" hangingPunct="1"/>
            <a:r>
              <a:rPr lang="en-US" sz="1800" dirty="0" smtClean="0"/>
              <a:t>IR quads are large aperture (25cm radius) </a:t>
            </a:r>
          </a:p>
          <a:p>
            <a:pPr eaLnBrk="1" hangingPunct="1"/>
            <a:r>
              <a:rPr lang="el-GR" sz="2000" dirty="0" smtClean="0"/>
              <a:t>ε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=0.012 </a:t>
            </a:r>
            <a:r>
              <a:rPr lang="en-US" sz="2000" dirty="0" err="1" smtClean="0"/>
              <a:t>eV</a:t>
            </a:r>
            <a:r>
              <a:rPr lang="en-US" sz="2000" dirty="0" smtClean="0"/>
              <a:t>-s </a:t>
            </a:r>
          </a:p>
          <a:p>
            <a:pPr lvl="1" eaLnBrk="1" hangingPunct="1"/>
            <a:r>
              <a:rPr lang="el-GR" sz="1800" dirty="0" smtClean="0"/>
              <a:t>δ</a:t>
            </a:r>
            <a:r>
              <a:rPr lang="en-US" sz="1800" dirty="0" smtClean="0"/>
              <a:t>E ~0.03 </a:t>
            </a:r>
            <a:r>
              <a:rPr lang="en-US" sz="1800" dirty="0" err="1" smtClean="0"/>
              <a:t>GeV</a:t>
            </a:r>
            <a:r>
              <a:rPr lang="en-US" sz="1800" dirty="0" smtClean="0"/>
              <a:t> if </a:t>
            </a:r>
            <a:r>
              <a:rPr lang="el-GR" sz="1800" dirty="0" smtClean="0"/>
              <a:t>σ</a:t>
            </a:r>
            <a:r>
              <a:rPr lang="en-US" sz="1800" baseline="-25000" dirty="0" smtClean="0"/>
              <a:t>z</a:t>
            </a:r>
            <a:r>
              <a:rPr lang="en-US" sz="1800" dirty="0" smtClean="0"/>
              <a:t> = 12cm</a:t>
            </a:r>
            <a:endParaRPr lang="el-GR" sz="1800" dirty="0" smtClean="0"/>
          </a:p>
          <a:p>
            <a:pPr lvl="1" eaLnBrk="1" hangingPunct="1"/>
            <a:r>
              <a:rPr lang="el-GR" sz="1800" dirty="0" smtClean="0"/>
              <a:t>δ</a:t>
            </a:r>
            <a:r>
              <a:rPr lang="en-US" sz="1800" dirty="0" smtClean="0"/>
              <a:t>E/E &lt; 10</a:t>
            </a:r>
            <a:r>
              <a:rPr lang="en-US" sz="1800" baseline="30000" dirty="0" smtClean="0"/>
              <a:t>-4</a:t>
            </a:r>
          </a:p>
          <a:p>
            <a:pPr eaLnBrk="1" hangingPunct="1"/>
            <a:r>
              <a:rPr lang="en-US" sz="2000" dirty="0" smtClean="0"/>
              <a:t>Collider is not beam-beam limited</a:t>
            </a:r>
          </a:p>
          <a:p>
            <a:pPr lvl="1" eaLnBrk="1" hangingPunct="1"/>
            <a:r>
              <a:rPr lang="en-US" sz="1800" dirty="0" smtClean="0"/>
              <a:t>r</a:t>
            </a:r>
            <a:r>
              <a:rPr lang="en-US" sz="1800" baseline="-25000" dirty="0" smtClean="0">
                <a:sym typeface="Symbol"/>
              </a:rPr>
              <a:t></a:t>
            </a:r>
            <a:r>
              <a:rPr lang="en-US" sz="1800" dirty="0" smtClean="0">
                <a:sym typeface="Symbol"/>
              </a:rPr>
              <a:t>=1.36*10</a:t>
            </a:r>
            <a:r>
              <a:rPr lang="en-US" sz="1800" baseline="30000" dirty="0" smtClean="0">
                <a:sym typeface="Symbol"/>
              </a:rPr>
              <a:t>-17</a:t>
            </a:r>
            <a:r>
              <a:rPr lang="en-US" sz="1800" dirty="0" smtClean="0">
                <a:sym typeface="Symbol"/>
              </a:rPr>
              <a:t>m</a:t>
            </a:r>
            <a:endParaRPr lang="en-US" sz="1800" dirty="0" smtClean="0"/>
          </a:p>
          <a:p>
            <a:pPr lvl="1" eaLnBrk="1" hangingPunct="1"/>
            <a:r>
              <a:rPr lang="el-GR" sz="1800" dirty="0" smtClean="0"/>
              <a:t>Δν</a:t>
            </a:r>
            <a:r>
              <a:rPr lang="en-US" sz="1800" dirty="0" smtClean="0"/>
              <a:t>=0.002</a:t>
            </a:r>
            <a:endParaRPr lang="el-GR" sz="1800" dirty="0" smtClean="0"/>
          </a:p>
        </p:txBody>
      </p:sp>
      <p:graphicFrame>
        <p:nvGraphicFramePr>
          <p:cNvPr id="1946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792167"/>
              </p:ext>
            </p:extLst>
          </p:nvPr>
        </p:nvGraphicFramePr>
        <p:xfrm>
          <a:off x="639907" y="5315336"/>
          <a:ext cx="3616036" cy="1184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9" name="Equation" r:id="rId3" imgW="1435100" imgH="469900" progId="Equation.DSMT4">
                  <p:embed/>
                </p:oleObj>
              </mc:Choice>
              <mc:Fallback>
                <p:oleObj name="Equation" r:id="rId3" imgW="1435100" imgH="469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07" y="5315336"/>
                        <a:ext cx="3616036" cy="1184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6478588" y="1693863"/>
            <a:ext cx="13112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R=33m</a:t>
            </a:r>
            <a:endParaRPr lang="en-US" dirty="0"/>
          </a:p>
          <a:p>
            <a:pPr eaLnBrk="1" hangingPunct="1"/>
            <a:r>
              <a:rPr lang="en-US" dirty="0"/>
              <a:t>at </a:t>
            </a:r>
            <a:r>
              <a:rPr lang="en-US" dirty="0" err="1"/>
              <a:t>B</a:t>
            </a:r>
            <a:r>
              <a:rPr lang="en-US" baseline="-25000" dirty="0" err="1"/>
              <a:t>ave</a:t>
            </a:r>
            <a:r>
              <a:rPr lang="en-US" dirty="0"/>
              <a:t>= </a:t>
            </a:r>
            <a:r>
              <a:rPr lang="en-US" dirty="0" smtClean="0"/>
              <a:t>6T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0045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000" dirty="0" err="1"/>
              <a:t>Johnstone</a:t>
            </a:r>
            <a:r>
              <a:rPr lang="en-US" sz="2000" dirty="0"/>
              <a:t>, Wan, </a:t>
            </a:r>
            <a:r>
              <a:rPr lang="en-US" sz="2000" dirty="0" err="1"/>
              <a:t>Garren</a:t>
            </a:r>
            <a:endParaRPr lang="en-US" sz="2000" dirty="0"/>
          </a:p>
          <a:p>
            <a:pPr lvl="2"/>
            <a:r>
              <a:rPr lang="en-US" sz="1600" dirty="0"/>
              <a:t>PAC 1999, p. 3066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224" y="1029855"/>
            <a:ext cx="3359865" cy="175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589" y="2809498"/>
            <a:ext cx="2857500" cy="180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289" y="4780664"/>
            <a:ext cx="2313419" cy="193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63 x 63 </a:t>
            </a:r>
            <a:r>
              <a:rPr lang="en-US" dirty="0" err="1" smtClean="0"/>
              <a:t>GeV</a:t>
            </a:r>
            <a:r>
              <a:rPr lang="en-US" dirty="0" smtClean="0"/>
              <a:t> Lattice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" y="637639"/>
            <a:ext cx="78771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076039"/>
            <a:ext cx="3725863" cy="346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3209656"/>
            <a:ext cx="35433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81497" y="2719407"/>
            <a:ext cx="1309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Y. </a:t>
            </a:r>
            <a:r>
              <a:rPr lang="en-US" dirty="0" err="1" smtClean="0"/>
              <a:t>Alexahin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3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of facility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166FFF-4C14-45D7-AD7E-F5E12DF70BD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457200" y="10977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Content Placeholder 6" descr="site_layout_1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21591"/>
            <a:ext cx="7410741" cy="4814819"/>
          </a:xfrm>
          <a:prstGeom prst="rect">
            <a:avLst/>
          </a:prstGeom>
          <a:ln w="28575">
            <a:noFill/>
          </a:ln>
        </p:spPr>
      </p:pic>
      <p:grpSp>
        <p:nvGrpSpPr>
          <p:cNvPr id="6" name="Group 5"/>
          <p:cNvGrpSpPr/>
          <p:nvPr/>
        </p:nvGrpSpPr>
        <p:grpSpPr>
          <a:xfrm rot="8935097">
            <a:off x="4044840" y="3385106"/>
            <a:ext cx="2503889" cy="505680"/>
            <a:chOff x="1562093" y="2667000"/>
            <a:chExt cx="6019814" cy="1524000"/>
          </a:xfrm>
        </p:grpSpPr>
        <p:cxnSp>
          <p:nvCxnSpPr>
            <p:cNvPr id="20" name="Straight Connector 19"/>
            <p:cNvCxnSpPr>
              <a:endCxn id="89" idx="0"/>
            </p:cNvCxnSpPr>
            <p:nvPr/>
          </p:nvCxnSpPr>
          <p:spPr>
            <a:xfrm>
              <a:off x="2857500" y="3429000"/>
              <a:ext cx="3362444" cy="65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5753100" y="2667000"/>
              <a:ext cx="1828807" cy="1524000"/>
              <a:chOff x="5791200" y="2743200"/>
              <a:chExt cx="1828807" cy="152400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5943600" y="3124200"/>
                <a:ext cx="990600" cy="762000"/>
                <a:chOff x="5943600" y="3124200"/>
                <a:chExt cx="990600" cy="762000"/>
              </a:xfrm>
            </p:grpSpPr>
            <p:sp>
              <p:nvSpPr>
                <p:cNvPr id="87" name="Arc 86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88" name="Arc 87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94549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90" name="Arc 89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20018811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5943600" y="3048000"/>
                <a:ext cx="1143000" cy="914400"/>
                <a:chOff x="5943600" y="3124200"/>
                <a:chExt cx="990600" cy="762000"/>
              </a:xfrm>
            </p:grpSpPr>
            <p:sp>
              <p:nvSpPr>
                <p:cNvPr id="81" name="Arc 80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82" name="Arc 81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83" name="Arc 82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94549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84" name="Arc 83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20018811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86" name="Arc 85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5791200" y="2819400"/>
                <a:ext cx="1600200" cy="1371600"/>
                <a:chOff x="5943600" y="3124200"/>
                <a:chExt cx="990600" cy="762000"/>
              </a:xfrm>
            </p:grpSpPr>
            <p:sp>
              <p:nvSpPr>
                <p:cNvPr id="75" name="Arc 74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76" name="Arc 75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77" name="Arc 76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81963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78" name="Arc 77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79" name="Arc 78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79424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80" name="Arc 79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5943606" y="2743200"/>
                <a:ext cx="1676401" cy="1524000"/>
                <a:chOff x="5943600" y="3124200"/>
                <a:chExt cx="990600" cy="762000"/>
              </a:xfrm>
            </p:grpSpPr>
            <p:sp>
              <p:nvSpPr>
                <p:cNvPr id="69" name="Arc 68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70" name="Arc 69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71" name="Arc 70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32933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72" name="Arc 71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73" name="Arc 72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57972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74" name="Arc 73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5867400" y="2895600"/>
                <a:ext cx="1371600" cy="1219200"/>
                <a:chOff x="5943600" y="3124200"/>
                <a:chExt cx="990600" cy="762000"/>
              </a:xfrm>
            </p:grpSpPr>
            <p:sp>
              <p:nvSpPr>
                <p:cNvPr id="63" name="Arc 62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64" name="Arc 63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65" name="Arc 64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32933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66" name="Arc 65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67" name="Arc 66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57972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68" name="Arc 67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 flipH="1">
              <a:off x="1562093" y="2667000"/>
              <a:ext cx="1828807" cy="1524000"/>
              <a:chOff x="5791200" y="2743200"/>
              <a:chExt cx="1828807" cy="15240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943600" y="3124200"/>
                <a:ext cx="990600" cy="762000"/>
                <a:chOff x="5943600" y="3124200"/>
                <a:chExt cx="990600" cy="762000"/>
              </a:xfrm>
            </p:grpSpPr>
            <p:sp>
              <p:nvSpPr>
                <p:cNvPr id="52" name="Arc 51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54" name="Arc 53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94549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55" name="Arc 54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56" name="Arc 55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20018811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57" name="Arc 56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5943600" y="3048000"/>
                <a:ext cx="1143000" cy="914400"/>
                <a:chOff x="5943600" y="3124200"/>
                <a:chExt cx="990600" cy="762000"/>
              </a:xfrm>
            </p:grpSpPr>
            <p:sp>
              <p:nvSpPr>
                <p:cNvPr id="46" name="Arc 45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47" name="Arc 46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48" name="Arc 47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94549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49" name="Arc 48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50" name="Arc 49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20018811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5791200" y="2819400"/>
                <a:ext cx="1600200" cy="1371600"/>
                <a:chOff x="5943600" y="3124200"/>
                <a:chExt cx="990600" cy="762000"/>
              </a:xfrm>
            </p:grpSpPr>
            <p:sp>
              <p:nvSpPr>
                <p:cNvPr id="40" name="Arc 39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41" name="Arc 40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42" name="Arc 41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81963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43" name="Arc 42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44" name="Arc 43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79424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45" name="Arc 44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5943606" y="2743200"/>
                <a:ext cx="1676401" cy="1524000"/>
                <a:chOff x="5943600" y="3124200"/>
                <a:chExt cx="990600" cy="762000"/>
              </a:xfrm>
            </p:grpSpPr>
            <p:sp>
              <p:nvSpPr>
                <p:cNvPr id="34" name="Arc 33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35" name="Arc 34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36" name="Arc 35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32933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37" name="Arc 36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38" name="Arc 37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57972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39" name="Arc 38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5867400" y="2895600"/>
                <a:ext cx="1371600" cy="1219200"/>
                <a:chOff x="5943600" y="3124200"/>
                <a:chExt cx="990600" cy="762000"/>
              </a:xfrm>
            </p:grpSpPr>
            <p:sp>
              <p:nvSpPr>
                <p:cNvPr id="28" name="Arc 27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29" name="Arc 28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30" name="Arc 29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32933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31" name="Arc 30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32" name="Arc 31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57972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000CC"/>
                    </a:solidFill>
                  </a:endParaRPr>
                </a:p>
              </p:txBody>
            </p:sp>
            <p:sp>
              <p:nvSpPr>
                <p:cNvPr id="33" name="Arc 32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>
                    <a:solidFill>
                      <a:srgbClr val="0000CC"/>
                    </a:solidFill>
                  </a:endParaRPr>
                </a:p>
              </p:txBody>
            </p:sp>
          </p:grpSp>
        </p:grpSp>
      </p:grpSp>
      <p:sp>
        <p:nvSpPr>
          <p:cNvPr id="7" name="Oval 6"/>
          <p:cNvSpPr/>
          <p:nvPr/>
        </p:nvSpPr>
        <p:spPr>
          <a:xfrm>
            <a:off x="6172200" y="2469391"/>
            <a:ext cx="762000" cy="838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6" idx="0"/>
          </p:cNvCxnSpPr>
          <p:nvPr/>
        </p:nvCxnSpPr>
        <p:spPr>
          <a:xfrm flipH="1">
            <a:off x="3810001" y="4001826"/>
            <a:ext cx="882564" cy="5855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743200" y="3917191"/>
            <a:ext cx="1143000" cy="685800"/>
          </a:xfrm>
          <a:prstGeom prst="line">
            <a:avLst/>
          </a:prstGeom>
          <a:ln w="38100">
            <a:solidFill>
              <a:srgbClr val="2A9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47800" y="4831591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895600" y="4298191"/>
            <a:ext cx="457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219200" y="2926591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33600" y="3231391"/>
            <a:ext cx="304800" cy="381000"/>
          </a:xfrm>
          <a:prstGeom prst="straightConnector1">
            <a:avLst/>
          </a:prstGeom>
          <a:ln w="28575">
            <a:solidFill>
              <a:srgbClr val="924E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38400" y="3612391"/>
            <a:ext cx="304800" cy="30480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01"/>
          <p:cNvSpPr txBox="1"/>
          <p:nvPr/>
        </p:nvSpPr>
        <p:spPr>
          <a:xfrm>
            <a:off x="5410200" y="3536191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RLA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TextBox 102"/>
          <p:cNvSpPr txBox="1"/>
          <p:nvPr/>
        </p:nvSpPr>
        <p:spPr>
          <a:xfrm>
            <a:off x="6858000" y="2545591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00FF"/>
                </a:solidFill>
              </a:rPr>
              <a:t>Collider Ring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7" name="TextBox 104"/>
          <p:cNvSpPr txBox="1"/>
          <p:nvPr/>
        </p:nvSpPr>
        <p:spPr>
          <a:xfrm>
            <a:off x="2438400" y="4298191"/>
            <a:ext cx="1431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1E7022"/>
                </a:solidFill>
              </a:rPr>
              <a:t>Cooling line</a:t>
            </a:r>
            <a:endParaRPr lang="en-US" sz="2000" b="1" dirty="0">
              <a:solidFill>
                <a:srgbClr val="1E7022"/>
              </a:solidFill>
            </a:endParaRPr>
          </a:p>
        </p:txBody>
      </p:sp>
      <p:sp>
        <p:nvSpPr>
          <p:cNvPr id="18" name="TextBox 105"/>
          <p:cNvSpPr txBox="1"/>
          <p:nvPr/>
        </p:nvSpPr>
        <p:spPr>
          <a:xfrm>
            <a:off x="1524000" y="2774191"/>
            <a:ext cx="1432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</a:rPr>
              <a:t>Proton Ring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06"/>
          <p:cNvSpPr txBox="1"/>
          <p:nvPr/>
        </p:nvSpPr>
        <p:spPr>
          <a:xfrm>
            <a:off x="4114800" y="4374391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C00000"/>
                </a:solidFill>
              </a:rPr>
              <a:t>Linac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881568" y="3407943"/>
            <a:ext cx="1406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C00CC"/>
                </a:solidFill>
              </a:rPr>
              <a:t>Target +</a:t>
            </a:r>
            <a:r>
              <a:rPr lang="en-US" sz="1600" b="1" dirty="0" smtClean="0">
                <a:solidFill>
                  <a:srgbClr val="CC00CC"/>
                </a:solidFill>
                <a:sym typeface="Symbol"/>
              </a:rPr>
              <a:t></a:t>
            </a:r>
          </a:p>
          <a:p>
            <a:r>
              <a:rPr lang="en-US" sz="1600" b="1" dirty="0" smtClean="0">
                <a:solidFill>
                  <a:srgbClr val="CC00CC"/>
                </a:solidFill>
                <a:sym typeface="Symbol"/>
              </a:rPr>
              <a:t>Capture</a:t>
            </a:r>
            <a:endParaRPr lang="en-US" sz="16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Instability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474" y="800100"/>
            <a:ext cx="4951828" cy="5524500"/>
          </a:xfrm>
        </p:spPr>
        <p:txBody>
          <a:bodyPr/>
          <a:lstStyle/>
          <a:p>
            <a:r>
              <a:rPr lang="en-US" sz="2400" dirty="0" smtClean="0"/>
              <a:t>Studied in some detail by K.Y Ng (1999)</a:t>
            </a:r>
          </a:p>
          <a:p>
            <a:pPr lvl="1"/>
            <a:r>
              <a:rPr lang="en-US" sz="2000" dirty="0" err="1" smtClean="0"/>
              <a:t>PhysRevSTAB</a:t>
            </a:r>
            <a:r>
              <a:rPr lang="en-US" sz="2000" dirty="0" smtClean="0"/>
              <a:t> 2, 091001</a:t>
            </a:r>
          </a:p>
          <a:p>
            <a:pPr lvl="2"/>
            <a:r>
              <a:rPr lang="en-US" sz="1600" dirty="0" smtClean="0"/>
              <a:t>“Beam Instability Issues of the 50x50 </a:t>
            </a:r>
            <a:r>
              <a:rPr lang="en-US" sz="1600" dirty="0" err="1" smtClean="0"/>
              <a:t>GeV</a:t>
            </a:r>
            <a:r>
              <a:rPr lang="en-US" sz="1600" dirty="0" smtClean="0"/>
              <a:t> </a:t>
            </a:r>
            <a:r>
              <a:rPr lang="en-US" sz="1600" dirty="0" err="1" smtClean="0"/>
              <a:t>Muon</a:t>
            </a:r>
            <a:r>
              <a:rPr lang="en-US" sz="1600" dirty="0" smtClean="0"/>
              <a:t> Collider Ring”</a:t>
            </a:r>
          </a:p>
          <a:p>
            <a:pPr lvl="1"/>
            <a:r>
              <a:rPr lang="en-US" dirty="0" smtClean="0"/>
              <a:t>Potential well distortion</a:t>
            </a:r>
          </a:p>
          <a:p>
            <a:pPr lvl="2"/>
            <a:r>
              <a:rPr lang="en-US" dirty="0" smtClean="0"/>
              <a:t>compensated by </a:t>
            </a:r>
            <a:r>
              <a:rPr lang="en-US" dirty="0" err="1" smtClean="0"/>
              <a:t>rf</a:t>
            </a:r>
            <a:r>
              <a:rPr lang="en-US" dirty="0" smtClean="0"/>
              <a:t> cavities</a:t>
            </a:r>
          </a:p>
          <a:p>
            <a:pPr lvl="1"/>
            <a:r>
              <a:rPr lang="en-US" sz="2000" dirty="0" smtClean="0"/>
              <a:t>Longitudinal </a:t>
            </a:r>
            <a:r>
              <a:rPr lang="en-US" sz="2000" dirty="0"/>
              <a:t>m</a:t>
            </a:r>
            <a:r>
              <a:rPr lang="en-US" sz="2000" dirty="0" smtClean="0"/>
              <a:t>icrowave instability</a:t>
            </a:r>
            <a:endParaRPr lang="en-US" sz="2000" dirty="0"/>
          </a:p>
          <a:p>
            <a:pPr lvl="2"/>
            <a:r>
              <a:rPr lang="en-US" sz="1600" dirty="0" smtClean="0"/>
              <a:t>~isochronous lattice, small lifetime</a:t>
            </a:r>
          </a:p>
          <a:p>
            <a:pPr lvl="1"/>
            <a:r>
              <a:rPr lang="en-US" sz="1800" dirty="0" smtClean="0"/>
              <a:t>Transverse microwave Instability</a:t>
            </a:r>
          </a:p>
          <a:p>
            <a:pPr lvl="2"/>
            <a:r>
              <a:rPr lang="en-US" sz="1400" dirty="0" smtClean="0"/>
              <a:t>damped by chromaticity (+ </a:t>
            </a:r>
            <a:r>
              <a:rPr lang="en-US" sz="1400" dirty="0" err="1" smtClean="0"/>
              <a:t>octupoles</a:t>
            </a:r>
            <a:r>
              <a:rPr lang="en-US" sz="1400" dirty="0" smtClean="0"/>
              <a:t>)</a:t>
            </a:r>
          </a:p>
          <a:p>
            <a:pPr marL="857250" lvl="1" indent="-342900"/>
            <a:r>
              <a:rPr lang="en-US" sz="2000" dirty="0" smtClean="0"/>
              <a:t>Beam Breakup</a:t>
            </a:r>
          </a:p>
          <a:p>
            <a:pPr marL="1257300" lvl="2" indent="-342900"/>
            <a:r>
              <a:rPr lang="en-US" sz="1600" dirty="0" smtClean="0"/>
              <a:t>BNS + </a:t>
            </a:r>
            <a:r>
              <a:rPr lang="el-GR" sz="1600" dirty="0" smtClean="0"/>
              <a:t>δν</a:t>
            </a:r>
            <a:r>
              <a:rPr lang="en-US" sz="1600" dirty="0" smtClean="0"/>
              <a:t> damping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01" y="1010245"/>
            <a:ext cx="3665073" cy="258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01" y="3750065"/>
            <a:ext cx="40195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75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Losses/Background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130175" y="800100"/>
            <a:ext cx="4365625" cy="5524500"/>
          </a:xfrm>
        </p:spPr>
        <p:txBody>
          <a:bodyPr/>
          <a:lstStyle/>
          <a:p>
            <a:r>
              <a:rPr lang="en-US" sz="2400" dirty="0" smtClean="0"/>
              <a:t>Major Problem is </a:t>
            </a:r>
            <a:r>
              <a:rPr lang="el-GR" sz="2400" dirty="0" smtClean="0"/>
              <a:t>μ</a:t>
            </a:r>
            <a:r>
              <a:rPr lang="en-US" sz="2400" dirty="0" smtClean="0"/>
              <a:t>-decay</a:t>
            </a:r>
          </a:p>
          <a:p>
            <a:pPr lvl="1"/>
            <a:r>
              <a:rPr lang="en-US" sz="2000" dirty="0" smtClean="0"/>
              <a:t>electrons from decay in detectors</a:t>
            </a:r>
          </a:p>
          <a:p>
            <a:pPr lvl="1"/>
            <a:r>
              <a:rPr lang="en-US" sz="1600" dirty="0" smtClean="0"/>
              <a:t>also beam halo control</a:t>
            </a:r>
          </a:p>
          <a:p>
            <a:r>
              <a:rPr lang="en-US" sz="2400" b="0" dirty="0" smtClean="0"/>
              <a:t>Collimation</a:t>
            </a:r>
          </a:p>
          <a:p>
            <a:pPr lvl="1"/>
            <a:r>
              <a:rPr lang="en-US" sz="2000" dirty="0" smtClean="0"/>
              <a:t>remove beam halo by absorbers in straight section (opposite IR)</a:t>
            </a:r>
          </a:p>
          <a:p>
            <a:pPr lvl="2"/>
            <a:r>
              <a:rPr lang="en-US" sz="1600" dirty="0" err="1" smtClean="0"/>
              <a:t>Drozhdin</a:t>
            </a:r>
            <a:r>
              <a:rPr lang="en-US" sz="1600" dirty="0" smtClean="0"/>
              <a:t>, </a:t>
            </a:r>
            <a:r>
              <a:rPr lang="en-US" sz="1600" dirty="0" err="1" smtClean="0"/>
              <a:t>Mokhov</a:t>
            </a:r>
            <a:r>
              <a:rPr lang="en-US" sz="1600" dirty="0" smtClean="0"/>
              <a:t> et al.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E9DFEA-A367-486D-9061-107FACD924FF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773113"/>
            <a:ext cx="32861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84" y="4859338"/>
            <a:ext cx="2783831" cy="180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6" y="4516582"/>
            <a:ext cx="4279314" cy="203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7" y="4859338"/>
            <a:ext cx="41433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58" y="700521"/>
            <a:ext cx="513397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125 </a:t>
            </a:r>
            <a:r>
              <a:rPr lang="en-US" dirty="0" err="1" smtClean="0"/>
              <a:t>GeV</a:t>
            </a:r>
            <a:r>
              <a:rPr lang="en-US" smtClean="0"/>
              <a:t> Detector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332509" y="800100"/>
            <a:ext cx="4572000" cy="5524500"/>
          </a:xfrm>
        </p:spPr>
        <p:txBody>
          <a:bodyPr/>
          <a:lstStyle/>
          <a:p>
            <a:r>
              <a:rPr lang="el-GR" sz="2400" dirty="0" smtClean="0"/>
              <a:t>μ</a:t>
            </a:r>
            <a:r>
              <a:rPr lang="en-US" sz="2400" dirty="0" smtClean="0"/>
              <a:t>-Decay Background reduced by “traveling gate trigger”</a:t>
            </a:r>
          </a:p>
          <a:p>
            <a:pPr lvl="2"/>
            <a:r>
              <a:rPr lang="en-US" sz="1600" dirty="0" smtClean="0"/>
              <a:t>Raja -Telluride</a:t>
            </a:r>
          </a:p>
          <a:p>
            <a:pPr lvl="1"/>
            <a:r>
              <a:rPr lang="en-US" sz="2000" dirty="0" smtClean="0"/>
              <a:t>Detector active for 2 ns gate from bunch collision time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 err="1" smtClean="0"/>
              <a:t>H</a:t>
            </a:r>
            <a:r>
              <a:rPr lang="en-US" sz="2000" dirty="0" err="1" smtClean="0">
                <a:sym typeface="Wingdings" pitchFamily="2" charset="2"/>
              </a:rPr>
              <a:t>b</a:t>
            </a:r>
            <a:r>
              <a:rPr lang="en-US" sz="2000" dirty="0" smtClean="0">
                <a:sym typeface="Wingdings" pitchFamily="2" charset="2"/>
              </a:rPr>
              <a:t> b*</a:t>
            </a:r>
            <a:endParaRPr lang="en-US" sz="2000" dirty="0" smtClean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0B8A80-5DA7-4CD1-A751-0464F21A69FB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pic>
        <p:nvPicPr>
          <p:cNvPr id="7" name="Content Placeholder 4" descr="interface-surface-10degree.pn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3148" y="2932185"/>
            <a:ext cx="3925815" cy="392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931" y="4895092"/>
            <a:ext cx="5281069" cy="154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Polarization &amp; Energy measurement</a:t>
            </a:r>
            <a:br>
              <a:rPr lang="en-US" dirty="0" smtClean="0"/>
            </a:br>
            <a:r>
              <a:rPr lang="en-US" sz="1200" dirty="0" smtClean="0"/>
              <a:t>Raja and </a:t>
            </a:r>
            <a:r>
              <a:rPr lang="en-US" sz="1200" dirty="0" err="1" smtClean="0"/>
              <a:t>Tollestrup</a:t>
            </a:r>
            <a:r>
              <a:rPr lang="en-US" sz="1200" dirty="0" smtClean="0"/>
              <a:t> (1998) Phys. Rev. D 58 013005 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208344" y="800100"/>
            <a:ext cx="4743484" cy="5853918"/>
          </a:xfrm>
        </p:spPr>
        <p:txBody>
          <a:bodyPr/>
          <a:lstStyle/>
          <a:p>
            <a:r>
              <a:rPr lang="en-US" sz="2200" dirty="0" smtClean="0"/>
              <a:t>Electron energy (from decay) depends on polarization</a:t>
            </a:r>
          </a:p>
          <a:p>
            <a:pPr lvl="1"/>
            <a:r>
              <a:rPr lang="en-US" sz="2000" dirty="0" smtClean="0"/>
              <a:t>polarization is ~25% </a:t>
            </a:r>
            <a:r>
              <a:rPr lang="en-US" sz="2000" dirty="0" smtClean="0">
                <a:sym typeface="Wingdings" pitchFamily="2" charset="2"/>
              </a:rPr>
              <a:t> 10%</a:t>
            </a:r>
          </a:p>
          <a:p>
            <a:pPr lvl="1"/>
            <a:endParaRPr lang="en-US" sz="2000" dirty="0">
              <a:sym typeface="Wingdings" pitchFamily="2" charset="2"/>
            </a:endParaRPr>
          </a:p>
          <a:p>
            <a:pPr lvl="1"/>
            <a:endParaRPr lang="en-US" sz="2000" dirty="0" smtClean="0">
              <a:sym typeface="Wingdings" pitchFamily="2" charset="2"/>
            </a:endParaRPr>
          </a:p>
          <a:p>
            <a:pPr lvl="1"/>
            <a:endParaRPr lang="en-US" sz="2000" dirty="0">
              <a:sym typeface="Wingdings" pitchFamily="2" charset="2"/>
            </a:endParaRPr>
          </a:p>
          <a:p>
            <a:pPr lvl="1"/>
            <a:endParaRPr lang="en-US" sz="2000" dirty="0" smtClean="0">
              <a:sym typeface="Wingdings" pitchFamily="2" charset="2"/>
            </a:endParaRPr>
          </a:p>
          <a:p>
            <a:pPr marL="457200" lvl="1" indent="0">
              <a:buNone/>
            </a:pPr>
            <a:endParaRPr lang="en-US" sz="2000" dirty="0" smtClean="0">
              <a:sym typeface="Wingdings" pitchFamily="2" charset="2"/>
            </a:endParaRPr>
          </a:p>
          <a:p>
            <a:pPr lvl="1"/>
            <a:r>
              <a:rPr lang="en-US" sz="2000" dirty="0" smtClean="0">
                <a:sym typeface="Wingdings" pitchFamily="2" charset="2"/>
              </a:rPr>
              <a:t>Measure </a:t>
            </a:r>
            <a:r>
              <a:rPr lang="el-GR" sz="2000" dirty="0" smtClean="0">
                <a:sym typeface="Wingdings" pitchFamily="2" charset="2"/>
              </a:rPr>
              <a:t>ω</a:t>
            </a:r>
            <a:r>
              <a:rPr lang="en-US" sz="2000" dirty="0" smtClean="0">
                <a:sym typeface="Wingdings" pitchFamily="2" charset="2"/>
              </a:rPr>
              <a:t> from fluctuations in </a:t>
            </a:r>
            <a:r>
              <a:rPr lang="el-GR" sz="2000" dirty="0" smtClean="0">
                <a:sym typeface="Wingdings" pitchFamily="2" charset="2"/>
              </a:rPr>
              <a:t>Σ</a:t>
            </a:r>
            <a:r>
              <a:rPr lang="en-US" sz="2000" dirty="0" err="1" smtClean="0">
                <a:sym typeface="Wingdings" pitchFamily="2" charset="2"/>
              </a:rPr>
              <a:t>E</a:t>
            </a:r>
            <a:r>
              <a:rPr lang="en-US" sz="2000" baseline="-25000" dirty="0" err="1" smtClean="0">
                <a:sym typeface="Wingdings" pitchFamily="2" charset="2"/>
              </a:rPr>
              <a:t>e</a:t>
            </a:r>
            <a:r>
              <a:rPr lang="en-US" sz="2000" dirty="0" smtClean="0">
                <a:sym typeface="Wingdings" pitchFamily="2" charset="2"/>
              </a:rPr>
              <a:t> from decay in a calorimeter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10</a:t>
            </a:r>
            <a:r>
              <a:rPr lang="en-US" sz="1600" baseline="30000" dirty="0" smtClean="0">
                <a:sym typeface="Wingdings" pitchFamily="2" charset="2"/>
              </a:rPr>
              <a:t>6</a:t>
            </a:r>
            <a:r>
              <a:rPr lang="en-US" sz="1600" dirty="0" smtClean="0">
                <a:sym typeface="Wingdings" pitchFamily="2" charset="2"/>
              </a:rPr>
              <a:t> decays/m</a:t>
            </a:r>
          </a:p>
          <a:p>
            <a:pPr marL="457200" lvl="1" indent="0">
              <a:buNone/>
            </a:pP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el-GR" sz="2000" b="1" baseline="-25000" dirty="0" smtClean="0">
                <a:solidFill>
                  <a:srgbClr val="FF0000"/>
                </a:solidFill>
                <a:sym typeface="Wingdings" pitchFamily="2" charset="2"/>
              </a:rPr>
              <a:t>μ</a:t>
            </a:r>
            <a:r>
              <a:rPr lang="en-US" sz="2000" b="1" baseline="-25000" dirty="0" smtClean="0">
                <a:solidFill>
                  <a:srgbClr val="FF0000"/>
                </a:solidFill>
                <a:sym typeface="Wingdings" pitchFamily="2" charset="2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depends on Frequency</a:t>
            </a:r>
          </a:p>
          <a:p>
            <a:pPr lvl="1"/>
            <a:r>
              <a:rPr lang="en-US" sz="1800" b="1" dirty="0" smtClean="0">
                <a:solidFill>
                  <a:srgbClr val="9B17BF"/>
                </a:solidFill>
                <a:sym typeface="Wingdings" pitchFamily="2" charset="2"/>
              </a:rPr>
              <a:t>Frequencies can be measured very precisely</a:t>
            </a:r>
            <a:r>
              <a:rPr lang="en-US" sz="1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en-US" sz="1800" b="1" baseline="-25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en-US" sz="2000" dirty="0" smtClean="0"/>
              <a:t>E, </a:t>
            </a:r>
            <a:r>
              <a:rPr lang="el-GR" sz="2000" dirty="0" smtClean="0"/>
              <a:t>δ</a:t>
            </a:r>
            <a:r>
              <a:rPr lang="en-US" sz="2000" dirty="0" smtClean="0"/>
              <a:t>E to 0.1 MeV or better (?)</a:t>
            </a:r>
          </a:p>
          <a:p>
            <a:pPr lvl="1"/>
            <a:r>
              <a:rPr lang="en-US" sz="2000" dirty="0" smtClean="0"/>
              <a:t>need only &gt; ~5% polarization ?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89EF14-8B82-4319-BCD8-E83178644474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256" y="908372"/>
            <a:ext cx="4109676" cy="384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4" y="1905000"/>
            <a:ext cx="2640052" cy="76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" y="2397763"/>
            <a:ext cx="45529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079" y="3061041"/>
                <a:ext cx="311816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𝝅𝜸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=~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79" y="3061041"/>
                <a:ext cx="3118161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</a:t>
            </a:r>
            <a:r>
              <a:rPr lang="en-US" baseline="30000" dirty="0" smtClean="0"/>
              <a:t>+</a:t>
            </a:r>
            <a:r>
              <a:rPr lang="el-GR" dirty="0" smtClean="0"/>
              <a:t>μ</a:t>
            </a:r>
            <a:r>
              <a:rPr lang="en-US" baseline="30000" dirty="0" smtClean="0"/>
              <a:t>-</a:t>
            </a:r>
            <a:r>
              <a:rPr lang="en-US" dirty="0" smtClean="0">
                <a:sym typeface="Wingdings" pitchFamily="2" charset="2"/>
              </a:rPr>
              <a:t>Z (90 </a:t>
            </a:r>
            <a:r>
              <a:rPr lang="en-US" dirty="0" err="1" smtClean="0">
                <a:sym typeface="Wingdings" pitchFamily="2" charset="2"/>
              </a:rPr>
              <a:t>GeV</a:t>
            </a:r>
            <a:r>
              <a:rPr lang="en-US" dirty="0" smtClean="0">
                <a:sym typeface="Wingdings" pitchFamily="2" charset="2"/>
              </a:rPr>
              <a:t>) = “</a:t>
            </a:r>
            <a:r>
              <a:rPr lang="en-US" dirty="0" smtClean="0"/>
              <a:t>Training Wheels”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800100"/>
            <a:ext cx="4738254" cy="5524500"/>
          </a:xfrm>
        </p:spPr>
        <p:txBody>
          <a:bodyPr/>
          <a:lstStyle/>
          <a:p>
            <a:r>
              <a:rPr lang="en-US" dirty="0" smtClean="0"/>
              <a:t>Run on Z until luminosity established</a:t>
            </a:r>
          </a:p>
          <a:p>
            <a:pPr lvl="1"/>
            <a:r>
              <a:rPr lang="en-US" dirty="0" smtClean="0"/>
              <a:t>easier starting point</a:t>
            </a:r>
          </a:p>
          <a:p>
            <a:pPr lvl="1"/>
            <a:r>
              <a:rPr lang="en-US" dirty="0" smtClean="0"/>
              <a:t>σ</a:t>
            </a:r>
            <a:r>
              <a:rPr lang="en-US" dirty="0"/>
              <a:t> </a:t>
            </a:r>
            <a:r>
              <a:rPr lang="en-US" dirty="0" smtClean="0"/>
              <a:t>= ~30000 </a:t>
            </a:r>
            <a:r>
              <a:rPr lang="en-US" dirty="0" err="1" smtClean="0"/>
              <a:t>pb</a:t>
            </a:r>
            <a:endParaRPr lang="en-US" dirty="0"/>
          </a:p>
          <a:p>
            <a:pPr lvl="2"/>
            <a:r>
              <a:rPr lang="en-US" dirty="0" smtClean="0"/>
              <a:t>3000 Z/day at L=10</a:t>
            </a:r>
            <a:r>
              <a:rPr lang="en-US" baseline="30000" dirty="0" smtClean="0"/>
              <a:t>30</a:t>
            </a:r>
            <a:endParaRPr lang="en-US" dirty="0" smtClean="0"/>
          </a:p>
          <a:p>
            <a:pPr lvl="1"/>
            <a:r>
              <a:rPr lang="en-US" dirty="0" smtClean="0"/>
              <a:t>Debug L, detectors, background suppression, spin precession, at manageable parameters</a:t>
            </a:r>
          </a:p>
          <a:p>
            <a:pPr lvl="1"/>
            <a:r>
              <a:rPr lang="en-US" dirty="0">
                <a:sym typeface="Wingdings" pitchFamily="2" charset="2"/>
              </a:rPr>
              <a:t>Useful Physics at Z ?</a:t>
            </a:r>
          </a:p>
          <a:p>
            <a:pPr lvl="2"/>
            <a:r>
              <a:rPr lang="en-US" dirty="0">
                <a:sym typeface="Wingdings" pitchFamily="2" charset="2"/>
              </a:rPr>
              <a:t>E, </a:t>
            </a:r>
            <a:r>
              <a:rPr lang="el-GR" dirty="0">
                <a:sym typeface="Wingdings" pitchFamily="2" charset="2"/>
              </a:rPr>
              <a:t>Δ</a:t>
            </a:r>
            <a:r>
              <a:rPr lang="en-US" dirty="0">
                <a:sym typeface="Wingdings" pitchFamily="2" charset="2"/>
              </a:rPr>
              <a:t>E to ~0.1 MeV or </a:t>
            </a:r>
            <a:r>
              <a:rPr lang="en-US" dirty="0" smtClean="0">
                <a:sym typeface="Wingdings" pitchFamily="2" charset="2"/>
              </a:rPr>
              <a:t>less</a:t>
            </a:r>
            <a:endParaRPr lang="en-US" dirty="0" smtClean="0"/>
          </a:p>
          <a:p>
            <a:pPr lvl="2"/>
            <a:r>
              <a:rPr lang="el-GR" dirty="0"/>
              <a:t>μ</a:t>
            </a:r>
            <a:r>
              <a:rPr lang="en-US" baseline="30000" dirty="0"/>
              <a:t>+</a:t>
            </a:r>
            <a:r>
              <a:rPr lang="el-GR" dirty="0"/>
              <a:t>μ</a:t>
            </a:r>
            <a:r>
              <a:rPr lang="en-US" baseline="30000" dirty="0" smtClean="0"/>
              <a:t>- </a:t>
            </a:r>
            <a:r>
              <a:rPr lang="en-US" dirty="0" smtClean="0">
                <a:sym typeface="Wingdings" pitchFamily="2" charset="2"/>
              </a:rPr>
              <a:t> Z</a:t>
            </a:r>
            <a:r>
              <a:rPr lang="en-US" baseline="-25000" dirty="0" smtClean="0">
                <a:sym typeface="Wingdings" pitchFamily="2" charset="2"/>
              </a:rPr>
              <a:t>0</a:t>
            </a:r>
            <a:endParaRPr lang="en-US" dirty="0" smtClean="0"/>
          </a:p>
          <a:p>
            <a:pPr lvl="1"/>
            <a:r>
              <a:rPr lang="en-US" dirty="0" smtClean="0"/>
              <a:t>Then move up to 125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smtClean="0"/>
              <a:t>energy sweep to identify H</a:t>
            </a:r>
          </a:p>
          <a:p>
            <a:pPr lvl="2"/>
            <a:r>
              <a:rPr lang="el-GR" dirty="0" smtClean="0"/>
              <a:t>δ</a:t>
            </a:r>
            <a:r>
              <a:rPr lang="en-US" dirty="0" smtClean="0"/>
              <a:t>E ~ 10MeV </a:t>
            </a:r>
            <a:r>
              <a:rPr lang="en-US" dirty="0" smtClean="0">
                <a:sym typeface="Wingdings" pitchFamily="2" charset="2"/>
              </a:rPr>
              <a:t> 3MeV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6" y="773233"/>
            <a:ext cx="4277096" cy="399136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4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ECB90-BAC0-4FB9-B503-30D62E8522D6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Higgs MC Parameters -Upgrade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0" y="14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6711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785604" name="Group 19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1958909"/>
              </p:ext>
            </p:extLst>
          </p:nvPr>
        </p:nvGraphicFramePr>
        <p:xfrm>
          <a:off x="3616325" y="1429529"/>
          <a:ext cx="5422900" cy="4906992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533727"/>
                <a:gridCol w="1019100"/>
                <a:gridCol w="1870073"/>
              </a:tblGrid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Parameter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Symbol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Value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Proton Beam Power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1400" u="none" strike="noStrike" cap="none" normalizeH="0" baseline="-30000" dirty="0" err="1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MW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Bunch frequency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Hz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Protons per bunch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4×5×10</a:t>
                      </a:r>
                      <a:r>
                        <a:rPr kumimoji="0" lang="en-US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Proton beam energy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 GeV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Number of muon bunches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</a:t>
                      </a:r>
                      <a:r>
                        <a:rPr kumimoji="0" lang="en-US" sz="1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+/-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/ bunch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</a:t>
                      </a:r>
                      <a:endParaRPr kumimoji="0" lang="en-US" sz="1400" b="1" i="0" u="none" strike="noStrike" cap="none" normalizeH="0" baseline="-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5×10</a:t>
                      </a:r>
                      <a:r>
                        <a:rPr kumimoji="0" lang="en-US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Transverse emittance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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t,N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0.0002m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Collision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0.05m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Collision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400" u="none" strike="noStrike" cap="none" normalizeH="0" baseline="-2500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max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1000m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Beam size at collision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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x,y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0.02cm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Beam size (arcs)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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x,y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0.3cm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Beam size IR quad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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max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4cm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Collision Beam Energy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,E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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_</a:t>
                      </a:r>
                      <a:endParaRPr kumimoji="0" lang="en-US" sz="1400" b="1" i="0" u="none" strike="noStrike" cap="none" normalizeH="0" baseline="-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62.5(125geV total)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292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Storage turns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1400" u="none" strike="noStrike" cap="none" normalizeH="0" baseline="-3000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  <a:tr h="321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Luminosity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L</a:t>
                      </a:r>
                      <a:r>
                        <a:rPr kumimoji="0" lang="en-US" sz="1400" b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r>
                        <a:rPr kumimoji="0" lang="en-US" sz="16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32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/>
                </a:tc>
              </a:tr>
            </a:tbl>
          </a:graphicData>
        </a:graphic>
      </p:graphicFrame>
      <p:sp>
        <p:nvSpPr>
          <p:cNvPr id="24652" name="Line 75"/>
          <p:cNvSpPr>
            <a:spLocks noChangeShapeType="1"/>
          </p:cNvSpPr>
          <p:nvPr/>
        </p:nvSpPr>
        <p:spPr bwMode="auto">
          <a:xfrm>
            <a:off x="377825" y="1219200"/>
            <a:ext cx="1828800" cy="28575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3" name="Oval 76"/>
          <p:cNvSpPr>
            <a:spLocks noChangeArrowheads="1"/>
          </p:cNvSpPr>
          <p:nvPr/>
        </p:nvSpPr>
        <p:spPr bwMode="auto">
          <a:xfrm>
            <a:off x="1911350" y="1238250"/>
            <a:ext cx="619125" cy="600075"/>
          </a:xfrm>
          <a:prstGeom prst="ellipse">
            <a:avLst/>
          </a:prstGeom>
          <a:noFill/>
          <a:ln w="28575" algn="ctr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33CC"/>
              </a:solidFill>
            </a:endParaRPr>
          </a:p>
        </p:txBody>
      </p:sp>
      <p:sp>
        <p:nvSpPr>
          <p:cNvPr id="24654" name="Oval 77"/>
          <p:cNvSpPr>
            <a:spLocks noChangeArrowheads="1"/>
          </p:cNvSpPr>
          <p:nvPr/>
        </p:nvSpPr>
        <p:spPr bwMode="auto">
          <a:xfrm>
            <a:off x="1903413" y="1287463"/>
            <a:ext cx="647700" cy="647700"/>
          </a:xfrm>
          <a:prstGeom prst="ellipse">
            <a:avLst/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4655" name="Line 78"/>
          <p:cNvSpPr>
            <a:spLocks noChangeShapeType="1"/>
          </p:cNvSpPr>
          <p:nvPr/>
        </p:nvSpPr>
        <p:spPr bwMode="auto">
          <a:xfrm flipH="1">
            <a:off x="2530474" y="1609725"/>
            <a:ext cx="9525" cy="6731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56" name="Text Box 79"/>
          <p:cNvSpPr txBox="1">
            <a:spLocks noChangeArrowheads="1"/>
          </p:cNvSpPr>
          <p:nvPr/>
        </p:nvSpPr>
        <p:spPr bwMode="auto">
          <a:xfrm>
            <a:off x="400050" y="855663"/>
            <a:ext cx="235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CC"/>
                </a:solidFill>
              </a:rPr>
              <a:t>Proton Linac 8 GeV</a:t>
            </a:r>
          </a:p>
        </p:txBody>
      </p:sp>
      <p:sp>
        <p:nvSpPr>
          <p:cNvPr id="24657" name="Text Box 80"/>
          <p:cNvSpPr txBox="1">
            <a:spLocks noChangeArrowheads="1"/>
          </p:cNvSpPr>
          <p:nvPr/>
        </p:nvSpPr>
        <p:spPr bwMode="auto">
          <a:xfrm>
            <a:off x="498474" y="1247775"/>
            <a:ext cx="1382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latin typeface="Arial Narrow" pitchFamily="34" charset="0"/>
              </a:rPr>
              <a:t>Accumulator,</a:t>
            </a:r>
          </a:p>
          <a:p>
            <a:pPr eaLnBrk="1" hangingPunct="1"/>
            <a:r>
              <a:rPr lang="en-US" b="1" dirty="0" err="1">
                <a:latin typeface="Arial Narrow" pitchFamily="34" charset="0"/>
              </a:rPr>
              <a:t>Buncher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4658" name="Rectangle 81"/>
          <p:cNvSpPr>
            <a:spLocks noChangeArrowheads="1"/>
          </p:cNvSpPr>
          <p:nvPr/>
        </p:nvSpPr>
        <p:spPr bwMode="auto">
          <a:xfrm>
            <a:off x="2382583" y="2282825"/>
            <a:ext cx="219075" cy="88900"/>
          </a:xfrm>
          <a:prstGeom prst="rect">
            <a:avLst/>
          </a:prstGeom>
          <a:solidFill>
            <a:srgbClr val="9B17BF"/>
          </a:solidFill>
          <a:ln w="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59" name="Text Box 82"/>
          <p:cNvSpPr txBox="1">
            <a:spLocks noChangeArrowheads="1"/>
          </p:cNvSpPr>
          <p:nvPr/>
        </p:nvSpPr>
        <p:spPr bwMode="auto">
          <a:xfrm>
            <a:off x="1303338" y="2282825"/>
            <a:ext cx="100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B17BF"/>
                </a:solidFill>
                <a:latin typeface="Arial Narrow" pitchFamily="34" charset="0"/>
              </a:rPr>
              <a:t>Hg target</a:t>
            </a:r>
          </a:p>
        </p:txBody>
      </p:sp>
      <p:sp>
        <p:nvSpPr>
          <p:cNvPr id="24660" name="Rectangle 83"/>
          <p:cNvSpPr>
            <a:spLocks noChangeArrowheads="1"/>
          </p:cNvSpPr>
          <p:nvPr/>
        </p:nvSpPr>
        <p:spPr bwMode="auto">
          <a:xfrm>
            <a:off x="2476182" y="2365375"/>
            <a:ext cx="45719" cy="284163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1" name="Rectangle 84"/>
          <p:cNvSpPr>
            <a:spLocks noChangeArrowheads="1"/>
          </p:cNvSpPr>
          <p:nvPr/>
        </p:nvSpPr>
        <p:spPr bwMode="auto">
          <a:xfrm>
            <a:off x="2464433" y="2633659"/>
            <a:ext cx="88899" cy="342900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2" name="Rectangle 85"/>
          <p:cNvSpPr>
            <a:spLocks noChangeArrowheads="1"/>
          </p:cNvSpPr>
          <p:nvPr/>
        </p:nvSpPr>
        <p:spPr bwMode="auto">
          <a:xfrm>
            <a:off x="2502275" y="2976559"/>
            <a:ext cx="66358" cy="760415"/>
          </a:xfrm>
          <a:prstGeom prst="rect">
            <a:avLst/>
          </a:prstGeom>
          <a:solidFill>
            <a:srgbClr val="339933"/>
          </a:solidFill>
          <a:ln w="19050" algn="ctr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63" name="Rectangle 86"/>
          <p:cNvSpPr>
            <a:spLocks noChangeArrowheads="1"/>
          </p:cNvSpPr>
          <p:nvPr/>
        </p:nvSpPr>
        <p:spPr bwMode="auto">
          <a:xfrm>
            <a:off x="2520145" y="3736974"/>
            <a:ext cx="45719" cy="606425"/>
          </a:xfrm>
          <a:prstGeom prst="rect">
            <a:avLst/>
          </a:prstGeom>
          <a:solidFill>
            <a:srgbClr val="CC0000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4" name="Oval 97"/>
          <p:cNvSpPr>
            <a:spLocks noChangeArrowheads="1"/>
          </p:cNvSpPr>
          <p:nvPr/>
        </p:nvSpPr>
        <p:spPr bwMode="auto">
          <a:xfrm>
            <a:off x="2168525" y="5300662"/>
            <a:ext cx="762000" cy="752475"/>
          </a:xfrm>
          <a:prstGeom prst="ellipse">
            <a:avLst/>
          </a:prstGeom>
          <a:noFill/>
          <a:ln w="57150" algn="ctr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5" name="Arc 98"/>
          <p:cNvSpPr>
            <a:spLocks/>
          </p:cNvSpPr>
          <p:nvPr/>
        </p:nvSpPr>
        <p:spPr bwMode="auto">
          <a:xfrm flipH="1" flipV="1">
            <a:off x="2324100" y="5841385"/>
            <a:ext cx="180975" cy="1333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6" name="Arc 99"/>
          <p:cNvSpPr>
            <a:spLocks/>
          </p:cNvSpPr>
          <p:nvPr/>
        </p:nvSpPr>
        <p:spPr bwMode="auto">
          <a:xfrm flipV="1">
            <a:off x="2666999" y="5784771"/>
            <a:ext cx="123825" cy="142875"/>
          </a:xfrm>
          <a:custGeom>
            <a:avLst/>
            <a:gdLst>
              <a:gd name="T0" fmla="*/ 0 w 21600"/>
              <a:gd name="T1" fmla="*/ 0 h 32406"/>
              <a:gd name="T2" fmla="*/ 2147483647 w 21600"/>
              <a:gd name="T3" fmla="*/ 2147483647 h 32406"/>
              <a:gd name="T4" fmla="*/ 0 w 21600"/>
              <a:gd name="T5" fmla="*/ 2147483647 h 324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40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93"/>
                  <a:pt x="20600" y="29120"/>
                  <a:pt x="18702" y="32405"/>
                </a:cubicBezTo>
              </a:path>
              <a:path w="21600" h="3240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393"/>
                  <a:pt x="20600" y="29120"/>
                  <a:pt x="18702" y="3240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7" name="Rectangle 100"/>
          <p:cNvSpPr>
            <a:spLocks noChangeArrowheads="1"/>
          </p:cNvSpPr>
          <p:nvPr/>
        </p:nvSpPr>
        <p:spPr bwMode="auto">
          <a:xfrm flipH="1" flipV="1">
            <a:off x="2904725" y="5657850"/>
            <a:ext cx="45719" cy="85725"/>
          </a:xfrm>
          <a:prstGeom prst="rect">
            <a:avLst/>
          </a:prstGeom>
          <a:solidFill>
            <a:srgbClr val="F60CFC"/>
          </a:solidFill>
          <a:ln w="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" name="Text Box 101"/>
          <p:cNvSpPr txBox="1">
            <a:spLocks noChangeArrowheads="1"/>
          </p:cNvSpPr>
          <p:nvPr/>
        </p:nvSpPr>
        <p:spPr bwMode="auto">
          <a:xfrm>
            <a:off x="1681163" y="3883025"/>
            <a:ext cx="67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C0000"/>
                </a:solidFill>
                <a:latin typeface="Arial Narrow" pitchFamily="34" charset="0"/>
              </a:rPr>
              <a:t>Linac</a:t>
            </a:r>
          </a:p>
        </p:txBody>
      </p:sp>
      <p:sp>
        <p:nvSpPr>
          <p:cNvPr id="24679" name="Text Box 102"/>
          <p:cNvSpPr txBox="1">
            <a:spLocks noChangeArrowheads="1"/>
          </p:cNvSpPr>
          <p:nvPr/>
        </p:nvSpPr>
        <p:spPr bwMode="auto">
          <a:xfrm>
            <a:off x="1704975" y="4625975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800000"/>
                </a:solidFill>
                <a:latin typeface="Arial Narrow" pitchFamily="34" charset="0"/>
              </a:rPr>
              <a:t>RLAs</a:t>
            </a:r>
          </a:p>
        </p:txBody>
      </p:sp>
      <p:sp>
        <p:nvSpPr>
          <p:cNvPr id="24680" name="Text Box 103"/>
          <p:cNvSpPr txBox="1">
            <a:spLocks noChangeArrowheads="1"/>
          </p:cNvSpPr>
          <p:nvPr/>
        </p:nvSpPr>
        <p:spPr bwMode="auto">
          <a:xfrm>
            <a:off x="873125" y="5951538"/>
            <a:ext cx="160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6666"/>
                </a:solidFill>
              </a:rPr>
              <a:t>Collider Ring</a:t>
            </a:r>
          </a:p>
        </p:txBody>
      </p:sp>
      <p:sp>
        <p:nvSpPr>
          <p:cNvPr id="24681" name="Text Box 104"/>
          <p:cNvSpPr txBox="1">
            <a:spLocks noChangeArrowheads="1"/>
          </p:cNvSpPr>
          <p:nvPr/>
        </p:nvSpPr>
        <p:spPr bwMode="auto">
          <a:xfrm>
            <a:off x="725488" y="2897188"/>
            <a:ext cx="1598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latin typeface="Arial Narrow" pitchFamily="34" charset="0"/>
              </a:rPr>
              <a:t>Drift</a:t>
            </a:r>
            <a:r>
              <a:rPr lang="en-US" sz="1600" b="1">
                <a:solidFill>
                  <a:srgbClr val="339933"/>
                </a:solidFill>
                <a:latin typeface="Arial Narrow" pitchFamily="34" charset="0"/>
              </a:rPr>
              <a:t>, </a:t>
            </a:r>
            <a:r>
              <a:rPr lang="en-US" sz="1600" b="1">
                <a:solidFill>
                  <a:srgbClr val="FF0000"/>
                </a:solidFill>
                <a:latin typeface="Arial Narrow" pitchFamily="34" charset="0"/>
              </a:rPr>
              <a:t>Bunch</a:t>
            </a:r>
            <a:r>
              <a:rPr lang="en-US" sz="1600" b="1">
                <a:solidFill>
                  <a:srgbClr val="339933"/>
                </a:solidFill>
                <a:latin typeface="Arial Narrow" pitchFamily="34" charset="0"/>
              </a:rPr>
              <a:t>, Cool</a:t>
            </a:r>
          </a:p>
        </p:txBody>
      </p:sp>
      <p:sp>
        <p:nvSpPr>
          <p:cNvPr id="24682" name="Text Box 194"/>
          <p:cNvSpPr txBox="1">
            <a:spLocks noChangeArrowheads="1"/>
          </p:cNvSpPr>
          <p:nvPr/>
        </p:nvSpPr>
        <p:spPr bwMode="auto">
          <a:xfrm>
            <a:off x="3432175" y="769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683" name="Text Box 195"/>
          <p:cNvSpPr txBox="1">
            <a:spLocks noChangeArrowheads="1"/>
          </p:cNvSpPr>
          <p:nvPr/>
        </p:nvSpPr>
        <p:spPr bwMode="auto">
          <a:xfrm>
            <a:off x="3162300" y="760413"/>
            <a:ext cx="44839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/>
              <a:t>Reduce transverse </a:t>
            </a:r>
            <a:r>
              <a:rPr lang="en-US" dirty="0" err="1"/>
              <a:t>emittance</a:t>
            </a:r>
            <a:r>
              <a:rPr lang="en-US" dirty="0"/>
              <a:t> to </a:t>
            </a:r>
            <a:r>
              <a:rPr lang="en-US" dirty="0" smtClean="0"/>
              <a:t>0.0002m</a:t>
            </a:r>
          </a:p>
          <a:p>
            <a:pPr algn="l" eaLnBrk="1" hangingPunct="1">
              <a:buFontTx/>
              <a:buChar char="•"/>
            </a:pPr>
            <a:r>
              <a:rPr lang="en-US" dirty="0" smtClean="0"/>
              <a:t>More Protons/pulse (15 Hz)</a:t>
            </a:r>
            <a:endParaRPr lang="en-US" dirty="0"/>
          </a:p>
        </p:txBody>
      </p:sp>
      <p:sp>
        <p:nvSpPr>
          <p:cNvPr id="24685" name="Oval 198"/>
          <p:cNvSpPr>
            <a:spLocks noChangeArrowheads="1"/>
          </p:cNvSpPr>
          <p:nvPr/>
        </p:nvSpPr>
        <p:spPr bwMode="auto">
          <a:xfrm>
            <a:off x="2328541" y="3397248"/>
            <a:ext cx="161925" cy="104775"/>
          </a:xfrm>
          <a:prstGeom prst="ellipse">
            <a:avLst/>
          </a:prstGeom>
          <a:noFill/>
          <a:ln w="38100" algn="ctr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339933"/>
              </a:solidFill>
            </a:endParaRPr>
          </a:p>
        </p:txBody>
      </p:sp>
      <p:sp>
        <p:nvSpPr>
          <p:cNvPr id="24686" name="Oval 199"/>
          <p:cNvSpPr>
            <a:spLocks noChangeArrowheads="1"/>
          </p:cNvSpPr>
          <p:nvPr/>
        </p:nvSpPr>
        <p:spPr bwMode="auto">
          <a:xfrm>
            <a:off x="2557207" y="3394071"/>
            <a:ext cx="161925" cy="104775"/>
          </a:xfrm>
          <a:prstGeom prst="ellipse">
            <a:avLst/>
          </a:prstGeom>
          <a:noFill/>
          <a:ln w="38100" algn="ctr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339933"/>
              </a:solidFill>
            </a:endParaRPr>
          </a:p>
        </p:txBody>
      </p:sp>
      <p:sp>
        <p:nvSpPr>
          <p:cNvPr id="24688" name="Text Box 201"/>
          <p:cNvSpPr txBox="1">
            <a:spLocks noChangeArrowheads="1"/>
          </p:cNvSpPr>
          <p:nvPr/>
        </p:nvSpPr>
        <p:spPr bwMode="auto">
          <a:xfrm>
            <a:off x="1133645" y="6323013"/>
            <a:ext cx="14093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dirty="0">
                <a:cs typeface="Arial" charset="0"/>
              </a:rPr>
              <a:t>δν</a:t>
            </a:r>
            <a:r>
              <a:rPr lang="en-US" baseline="-25000" dirty="0">
                <a:cs typeface="Arial" charset="0"/>
              </a:rPr>
              <a:t>BB</a:t>
            </a:r>
            <a:r>
              <a:rPr lang="en-US" dirty="0">
                <a:cs typeface="Arial" charset="0"/>
              </a:rPr>
              <a:t> =</a:t>
            </a:r>
            <a:r>
              <a:rPr lang="en-US" dirty="0" smtClean="0">
                <a:cs typeface="Arial" charset="0"/>
              </a:rPr>
              <a:t>0.027</a:t>
            </a:r>
            <a:endParaRPr lang="el-GR" dirty="0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3140" y="1819850"/>
            <a:ext cx="220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1 bunch combiner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Rectangle 100"/>
          <p:cNvSpPr>
            <a:spLocks noChangeArrowheads="1"/>
          </p:cNvSpPr>
          <p:nvPr/>
        </p:nvSpPr>
        <p:spPr bwMode="auto">
          <a:xfrm flipH="1" flipV="1">
            <a:off x="2143113" y="5634036"/>
            <a:ext cx="45719" cy="85725"/>
          </a:xfrm>
          <a:prstGeom prst="rect">
            <a:avLst/>
          </a:prstGeom>
          <a:solidFill>
            <a:srgbClr val="F60CFC"/>
          </a:solidFill>
          <a:ln w="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 rot="5400000">
            <a:off x="1450936" y="4759366"/>
            <a:ext cx="2209875" cy="457200"/>
            <a:chOff x="1562093" y="2667000"/>
            <a:chExt cx="6019814" cy="1524000"/>
          </a:xfrm>
        </p:grpSpPr>
        <p:cxnSp>
          <p:nvCxnSpPr>
            <p:cNvPr id="35" name="Straight Connector 34"/>
            <p:cNvCxnSpPr>
              <a:endCxn id="105" idx="0"/>
            </p:cNvCxnSpPr>
            <p:nvPr/>
          </p:nvCxnSpPr>
          <p:spPr>
            <a:xfrm>
              <a:off x="2857500" y="3429000"/>
              <a:ext cx="3362444" cy="65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5753100" y="2667000"/>
              <a:ext cx="1828807" cy="1524000"/>
              <a:chOff x="5791200" y="2743200"/>
              <a:chExt cx="1828807" cy="1524000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5943600" y="3124200"/>
                <a:ext cx="990600" cy="762000"/>
                <a:chOff x="5943600" y="3124200"/>
                <a:chExt cx="990600" cy="762000"/>
              </a:xfrm>
            </p:grpSpPr>
            <p:sp>
              <p:nvSpPr>
                <p:cNvPr id="103" name="Arc 102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04" name="Arc 103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05" name="Arc 104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94549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06" name="Arc 105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07" name="Arc 106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20018811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08" name="Arc 107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5943600" y="3048000"/>
                <a:ext cx="1143000" cy="914400"/>
                <a:chOff x="5943600" y="3124200"/>
                <a:chExt cx="990600" cy="762000"/>
              </a:xfrm>
            </p:grpSpPr>
            <p:sp>
              <p:nvSpPr>
                <p:cNvPr id="97" name="Arc 96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99" name="Arc 98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94549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01" name="Arc 100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20018811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02" name="Arc 101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5791200" y="2819400"/>
                <a:ext cx="1600200" cy="1371600"/>
                <a:chOff x="5943600" y="3124200"/>
                <a:chExt cx="990600" cy="762000"/>
              </a:xfrm>
            </p:grpSpPr>
            <p:sp>
              <p:nvSpPr>
                <p:cNvPr id="91" name="Arc 90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81963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95" name="Arc 94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79424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5943606" y="2743200"/>
                <a:ext cx="1676401" cy="1524000"/>
                <a:chOff x="5943600" y="3124200"/>
                <a:chExt cx="990600" cy="762000"/>
              </a:xfrm>
            </p:grpSpPr>
            <p:sp>
              <p:nvSpPr>
                <p:cNvPr id="85" name="Arc 84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6" name="Arc 85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32933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8" name="Arc 87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57972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90" name="Arc 89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5867400" y="2895600"/>
                <a:ext cx="1371600" cy="1219200"/>
                <a:chOff x="5943600" y="3124200"/>
                <a:chExt cx="990600" cy="762000"/>
              </a:xfrm>
            </p:grpSpPr>
            <p:sp>
              <p:nvSpPr>
                <p:cNvPr id="79" name="Arc 78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0" name="Arc 79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81" name="Arc 80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32933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2" name="Arc 81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3" name="Arc 82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57972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4" name="Arc 83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7" name="Group 36"/>
            <p:cNvGrpSpPr/>
            <p:nvPr/>
          </p:nvGrpSpPr>
          <p:grpSpPr>
            <a:xfrm flipH="1">
              <a:off x="1562093" y="2667000"/>
              <a:ext cx="1828807" cy="1524000"/>
              <a:chOff x="5791200" y="2743200"/>
              <a:chExt cx="1828807" cy="152400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5943600" y="3124200"/>
                <a:ext cx="990600" cy="762000"/>
                <a:chOff x="5943600" y="3124200"/>
                <a:chExt cx="990600" cy="762000"/>
              </a:xfrm>
            </p:grpSpPr>
            <p:sp>
              <p:nvSpPr>
                <p:cNvPr id="68" name="Arc 67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9" name="Arc 68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70" name="Arc 69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94549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1" name="Arc 70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2" name="Arc 71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20018811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3" name="Arc 72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5943600" y="3048000"/>
                <a:ext cx="1143000" cy="914400"/>
                <a:chOff x="5943600" y="3124200"/>
                <a:chExt cx="990600" cy="762000"/>
              </a:xfrm>
            </p:grpSpPr>
            <p:sp>
              <p:nvSpPr>
                <p:cNvPr id="62" name="Arc 61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3" name="Arc 62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4" name="Arc 63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94549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5" name="Arc 64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6" name="Arc 65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20018811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7" name="Arc 66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5791200" y="2819400"/>
                <a:ext cx="1600200" cy="1371600"/>
                <a:chOff x="5943600" y="3124200"/>
                <a:chExt cx="990600" cy="762000"/>
              </a:xfrm>
            </p:grpSpPr>
            <p:sp>
              <p:nvSpPr>
                <p:cNvPr id="56" name="Arc 55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7" name="Arc 56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8" name="Arc 57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81963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9" name="Arc 58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0" name="Arc 59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79424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1" name="Arc 60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943606" y="2743200"/>
                <a:ext cx="1676401" cy="1524000"/>
                <a:chOff x="5943600" y="3124200"/>
                <a:chExt cx="990600" cy="762000"/>
              </a:xfrm>
            </p:grpSpPr>
            <p:sp>
              <p:nvSpPr>
                <p:cNvPr id="50" name="Arc 49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2" name="Arc 51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32933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4" name="Arc 53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57972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5" name="Arc 54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5867400" y="2895600"/>
                <a:ext cx="1371600" cy="1219200"/>
                <a:chOff x="5943600" y="3124200"/>
                <a:chExt cx="990600" cy="762000"/>
              </a:xfrm>
            </p:grpSpPr>
            <p:sp>
              <p:nvSpPr>
                <p:cNvPr id="44" name="Arc 43"/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5" name="Arc 44"/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6" name="Arc 45"/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32933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7" name="Arc 46"/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8" name="Arc 47"/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57972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9" name="Arc 48"/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72" y="4211172"/>
            <a:ext cx="2376447" cy="2221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to higher L, Energy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higher precision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extended Higgs </a:t>
            </a:r>
          </a:p>
          <a:p>
            <a:pPr lvl="1"/>
            <a:r>
              <a:rPr lang="en-US" dirty="0" smtClean="0"/>
              <a:t>A, H at 500 </a:t>
            </a:r>
            <a:r>
              <a:rPr lang="en-US" dirty="0" err="1" smtClean="0"/>
              <a:t>GeV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larger cross sections</a:t>
            </a:r>
          </a:p>
          <a:p>
            <a:pPr lvl="1"/>
            <a:r>
              <a:rPr lang="en-US" dirty="0" smtClean="0"/>
              <a:t>larger energy widths</a:t>
            </a:r>
          </a:p>
          <a:p>
            <a:r>
              <a:rPr lang="en-US" dirty="0" err="1" smtClean="0"/>
              <a:t>TeV</a:t>
            </a:r>
            <a:r>
              <a:rPr lang="en-US" dirty="0" smtClean="0"/>
              <a:t> new physics ? </a:t>
            </a:r>
          </a:p>
          <a:p>
            <a:pPr lvl="1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67" y="3805760"/>
            <a:ext cx="3817887" cy="303280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4FCA1-8E9E-4AB0-B29E-301DE2C0B69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30" y="1288391"/>
            <a:ext cx="3091542" cy="29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7648" y="4026506"/>
            <a:ext cx="1611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</a:rPr>
              <a:t>T. Han &amp; S. Liu</a:t>
            </a:r>
            <a:endParaRPr lang="en-US" sz="1600" b="1" dirty="0">
              <a:solidFill>
                <a:srgbClr val="0000CC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74" y="989467"/>
            <a:ext cx="36290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91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125 </a:t>
            </a:r>
            <a:r>
              <a:rPr lang="en-US" dirty="0" err="1" smtClean="0"/>
              <a:t>GeV</a:t>
            </a:r>
            <a:r>
              <a:rPr lang="en-US" dirty="0" smtClean="0"/>
              <a:t>  Higgs!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2425" y="800100"/>
            <a:ext cx="4191000" cy="5524500"/>
          </a:xfrm>
        </p:spPr>
        <p:txBody>
          <a:bodyPr/>
          <a:lstStyle/>
          <a:p>
            <a:r>
              <a:rPr lang="en-US" dirty="0" smtClean="0"/>
              <a:t>Low Mass Higgs ?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bserved at ATLAS-CMS</a:t>
            </a:r>
          </a:p>
          <a:p>
            <a:pPr lvl="2"/>
            <a:r>
              <a:rPr lang="en-US" dirty="0" smtClean="0"/>
              <a:t>~125GeV</a:t>
            </a:r>
          </a:p>
          <a:p>
            <a:pPr lvl="2"/>
            <a:r>
              <a:rPr lang="en-US" dirty="0" smtClean="0"/>
              <a:t>~”5+</a:t>
            </a:r>
            <a:r>
              <a:rPr lang="el-GR" dirty="0" smtClean="0"/>
              <a:t>σ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cross-section H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Symbol"/>
              </a:rPr>
              <a:t>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 larger than MSM</a:t>
            </a:r>
          </a:p>
          <a:p>
            <a:pPr lvl="2"/>
            <a:r>
              <a:rPr lang="en-US" dirty="0" smtClean="0"/>
              <a:t>~&lt;2× in LHC measurement</a:t>
            </a:r>
          </a:p>
          <a:p>
            <a:pPr lvl="3"/>
            <a:r>
              <a:rPr lang="en-US" dirty="0" smtClean="0"/>
              <a:t>a bit “beyond standard model” ?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3169D6-EED7-48EB-96BD-2FE383E13E51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pic>
        <p:nvPicPr>
          <p:cNvPr id="512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668633"/>
            <a:ext cx="36099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ATLASg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599" y="1088791"/>
            <a:ext cx="3617912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00" y="3995225"/>
            <a:ext cx="3765911" cy="2606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96" y="895222"/>
            <a:ext cx="3432517" cy="2928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70" y="3880814"/>
            <a:ext cx="2800830" cy="2568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E5224A-41C8-4986-9AB0-D5B245545D6A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777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Upgrade path (E and L)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More cooling</a:t>
            </a:r>
          </a:p>
          <a:p>
            <a:pPr lvl="1" eaLnBrk="1" hangingPunct="1"/>
            <a:r>
              <a:rPr lang="el-GR" sz="1800" dirty="0" smtClean="0"/>
              <a:t>ε</a:t>
            </a:r>
            <a:r>
              <a:rPr lang="en-US" sz="1800" baseline="-25000" dirty="0" err="1" smtClean="0"/>
              <a:t>t,N</a:t>
            </a:r>
            <a:r>
              <a:rPr lang="en-US" sz="1800" dirty="0" smtClean="0">
                <a:latin typeface="Arial" charset="0"/>
                <a:cs typeface="Arial" charset="0"/>
              </a:rPr>
              <a:t>→ 0.0002, </a:t>
            </a:r>
            <a:r>
              <a:rPr lang="el-GR" sz="1800" dirty="0" smtClean="0">
                <a:latin typeface="Arial" charset="0"/>
                <a:cs typeface="Arial" charset="0"/>
              </a:rPr>
              <a:t>β</a:t>
            </a:r>
            <a:r>
              <a:rPr lang="en-US" sz="1800" baseline="30000" dirty="0" smtClean="0">
                <a:latin typeface="Arial" charset="0"/>
                <a:cs typeface="Arial" charset="0"/>
              </a:rPr>
              <a:t>*</a:t>
            </a:r>
            <a:r>
              <a:rPr lang="en-US" sz="1800" dirty="0" smtClean="0">
                <a:latin typeface="Arial" charset="0"/>
                <a:cs typeface="Arial" charset="0"/>
              </a:rPr>
              <a:t>→1cm</a:t>
            </a:r>
            <a:endParaRPr lang="el-GR" sz="1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dirty="0" smtClean="0"/>
              <a:t>Bunch recombination</a:t>
            </a:r>
          </a:p>
          <a:p>
            <a:pPr lvl="1" eaLnBrk="1" hangingPunct="1"/>
            <a:r>
              <a:rPr lang="en-US" sz="1800" dirty="0" smtClean="0"/>
              <a:t>60Hz </a:t>
            </a:r>
            <a:r>
              <a:rPr lang="en-US" sz="1800" dirty="0" smtClean="0">
                <a:sym typeface="Wingdings" pitchFamily="2" charset="2"/>
              </a:rPr>
              <a:t> 15 ?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1800" dirty="0" smtClean="0">
                <a:latin typeface="Arial" charset="0"/>
                <a:cs typeface="Arial" charset="0"/>
              </a:rPr>
              <a:t>L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→10</a:t>
            </a:r>
            <a:r>
              <a:rPr lang="en-US" sz="1800" baseline="30000" dirty="0" smtClean="0">
                <a:latin typeface="Arial" charset="0"/>
                <a:cs typeface="Arial" charset="0"/>
              </a:rPr>
              <a:t>32</a:t>
            </a:r>
            <a:endParaRPr lang="en-US" sz="1800" dirty="0" smtClean="0"/>
          </a:p>
          <a:p>
            <a:pPr eaLnBrk="1" hangingPunct="1"/>
            <a:r>
              <a:rPr lang="en-US" sz="2000" dirty="0" smtClean="0"/>
              <a:t>More cooling</a:t>
            </a:r>
          </a:p>
          <a:p>
            <a:pPr lvl="1" eaLnBrk="1" hangingPunct="1"/>
            <a:r>
              <a:rPr lang="en-US" sz="1800" dirty="0" smtClean="0"/>
              <a:t>low </a:t>
            </a:r>
            <a:r>
              <a:rPr lang="en-US" sz="1800" dirty="0" err="1" smtClean="0"/>
              <a:t>emittance</a:t>
            </a:r>
            <a:endParaRPr lang="en-US" sz="1800" dirty="0" smtClean="0"/>
          </a:p>
          <a:p>
            <a:pPr lvl="1" eaLnBrk="1" hangingPunct="1"/>
            <a:r>
              <a:rPr lang="el-GR" sz="1800" dirty="0" smtClean="0"/>
              <a:t>ε</a:t>
            </a:r>
            <a:r>
              <a:rPr lang="en-US" sz="1800" baseline="-25000" dirty="0" err="1" smtClean="0"/>
              <a:t>t,N</a:t>
            </a:r>
            <a:r>
              <a:rPr lang="en-US" sz="1800" dirty="0" smtClean="0">
                <a:latin typeface="Arial" charset="0"/>
                <a:cs typeface="Arial" charset="0"/>
              </a:rPr>
              <a:t>→ 0.00003, </a:t>
            </a:r>
            <a:r>
              <a:rPr lang="el-GR" sz="1800" dirty="0" smtClean="0">
                <a:latin typeface="Arial" charset="0"/>
                <a:cs typeface="Arial" charset="0"/>
              </a:rPr>
              <a:t>β</a:t>
            </a:r>
            <a:r>
              <a:rPr lang="en-US" sz="1800" baseline="30000" dirty="0" smtClean="0">
                <a:latin typeface="Arial" charset="0"/>
                <a:cs typeface="Arial" charset="0"/>
              </a:rPr>
              <a:t>*</a:t>
            </a:r>
            <a:r>
              <a:rPr lang="en-US" sz="1800" dirty="0" smtClean="0">
                <a:latin typeface="Arial" charset="0"/>
                <a:cs typeface="Arial" charset="0"/>
              </a:rPr>
              <a:t>→0.3cm</a:t>
            </a:r>
            <a:endParaRPr lang="el-GR" sz="1800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1800" dirty="0" smtClean="0"/>
              <a:t>L</a:t>
            </a:r>
            <a:r>
              <a:rPr lang="en-US" sz="1800" dirty="0" smtClean="0">
                <a:latin typeface="Arial" charset="0"/>
                <a:cs typeface="Arial" charset="0"/>
              </a:rPr>
              <a:t>→10</a:t>
            </a:r>
            <a:r>
              <a:rPr lang="en-US" sz="1800" baseline="30000" dirty="0" smtClean="0">
                <a:latin typeface="Arial" charset="0"/>
                <a:cs typeface="Arial" charset="0"/>
              </a:rPr>
              <a:t>33</a:t>
            </a:r>
          </a:p>
          <a:p>
            <a:pPr eaLnBrk="1" hangingPunct="1"/>
            <a:r>
              <a:rPr lang="en-US" sz="2000" dirty="0" smtClean="0"/>
              <a:t>More Protons</a:t>
            </a:r>
          </a:p>
          <a:p>
            <a:pPr lvl="1" eaLnBrk="1" hangingPunct="1"/>
            <a:r>
              <a:rPr lang="en-US" sz="1800" dirty="0" smtClean="0">
                <a:cs typeface="Arial" charset="0"/>
              </a:rPr>
              <a:t>4</a:t>
            </a:r>
            <a:r>
              <a:rPr lang="en-US" sz="1800" dirty="0" smtClean="0">
                <a:latin typeface="Arial" charset="0"/>
                <a:cs typeface="Arial" charset="0"/>
              </a:rPr>
              <a:t>MW </a:t>
            </a:r>
            <a:r>
              <a:rPr lang="en-US" sz="1800" dirty="0" smtClean="0">
                <a:latin typeface="Arial" charset="0"/>
                <a:cs typeface="Arial" charset="0"/>
                <a:sym typeface="Wingdings" pitchFamily="2" charset="2"/>
              </a:rPr>
              <a:t> 8   ?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1800" dirty="0" smtClean="0">
                <a:latin typeface="Arial" charset="0"/>
                <a:cs typeface="Arial" charset="0"/>
              </a:rPr>
              <a:t>15Hz</a:t>
            </a:r>
          </a:p>
          <a:p>
            <a:pPr lvl="1" eaLnBrk="1" hangingPunct="1"/>
            <a:r>
              <a:rPr lang="en-US" sz="1800" dirty="0" smtClean="0"/>
              <a:t>L</a:t>
            </a:r>
            <a:r>
              <a:rPr lang="en-US" sz="1800" dirty="0" smtClean="0">
                <a:latin typeface="Arial" charset="0"/>
                <a:cs typeface="Arial" charset="0"/>
              </a:rPr>
              <a:t>→10</a:t>
            </a:r>
            <a:r>
              <a:rPr lang="en-US" sz="1800" baseline="30000" dirty="0" smtClean="0">
                <a:latin typeface="Arial" charset="0"/>
                <a:cs typeface="Arial" charset="0"/>
              </a:rPr>
              <a:t>34</a:t>
            </a:r>
          </a:p>
          <a:p>
            <a:pPr eaLnBrk="1" hangingPunct="1"/>
            <a:r>
              <a:rPr lang="en-US" sz="2200" dirty="0" smtClean="0">
                <a:latin typeface="Arial" charset="0"/>
                <a:cs typeface="Arial" charset="0"/>
              </a:rPr>
              <a:t>more Acceleration</a:t>
            </a:r>
          </a:p>
          <a:p>
            <a:pPr lvl="1" eaLnBrk="1" hangingPunct="1"/>
            <a:r>
              <a:rPr lang="en-US" sz="1800" dirty="0" smtClean="0">
                <a:latin typeface="Arial" charset="0"/>
                <a:cs typeface="Arial" charset="0"/>
                <a:sym typeface="Wingdings" pitchFamily="2" charset="2"/>
              </a:rPr>
              <a:t>4 </a:t>
            </a:r>
            <a:r>
              <a:rPr lang="en-US" sz="1800" dirty="0" err="1" smtClean="0">
                <a:latin typeface="Arial" charset="0"/>
                <a:cs typeface="Arial" charset="0"/>
                <a:sym typeface="Wingdings" pitchFamily="2" charset="2"/>
              </a:rPr>
              <a:t>TeV</a:t>
            </a:r>
            <a:r>
              <a:rPr lang="en-US" sz="1800" dirty="0" smtClean="0">
                <a:latin typeface="Arial" charset="0"/>
                <a:cs typeface="Arial" charset="0"/>
                <a:sym typeface="Wingdings" pitchFamily="2" charset="2"/>
              </a:rPr>
              <a:t> or more …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1800" dirty="0"/>
              <a:t>L</a:t>
            </a:r>
            <a:r>
              <a:rPr lang="en-US" sz="1800" dirty="0">
                <a:latin typeface="Arial" charset="0"/>
                <a:cs typeface="Arial" charset="0"/>
              </a:rPr>
              <a:t>→</a:t>
            </a:r>
            <a:r>
              <a:rPr lang="en-US" sz="1800" dirty="0" smtClean="0">
                <a:latin typeface="Arial" charset="0"/>
                <a:cs typeface="Arial" charset="0"/>
              </a:rPr>
              <a:t>10</a:t>
            </a:r>
            <a:r>
              <a:rPr lang="en-US" sz="1800" baseline="30000" dirty="0" smtClean="0">
                <a:latin typeface="Arial" charset="0"/>
                <a:cs typeface="Arial" charset="0"/>
              </a:rPr>
              <a:t>35</a:t>
            </a:r>
            <a:endParaRPr lang="en-US" sz="1800" baseline="30000" dirty="0">
              <a:latin typeface="Arial" charset="0"/>
              <a:cs typeface="Arial" charset="0"/>
            </a:endParaRPr>
          </a:p>
          <a:p>
            <a:pPr lvl="1" eaLnBrk="1" hangingPunct="1"/>
            <a:endParaRPr lang="en-US" sz="1800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en-US" sz="1800" dirty="0" smtClean="0"/>
          </a:p>
          <a:p>
            <a:pPr lvl="1" eaLnBrk="1" hangingPunct="1"/>
            <a:endParaRPr lang="en-US" sz="1800" dirty="0" smtClean="0"/>
          </a:p>
        </p:txBody>
      </p:sp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64" y="3470699"/>
            <a:ext cx="3073999" cy="338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36" y="813714"/>
            <a:ext cx="3915641" cy="2616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7543800" cy="5524500"/>
          </a:xfrm>
        </p:spPr>
        <p:txBody>
          <a:bodyPr/>
          <a:lstStyle/>
          <a:p>
            <a:r>
              <a:rPr lang="en-US" dirty="0" smtClean="0"/>
              <a:t>125.5 </a:t>
            </a:r>
            <a:r>
              <a:rPr lang="en-US" dirty="0" err="1" smtClean="0"/>
              <a:t>GeV</a:t>
            </a:r>
            <a:r>
              <a:rPr lang="en-US" dirty="0" smtClean="0"/>
              <a:t> Higgs is not easy</a:t>
            </a:r>
          </a:p>
          <a:p>
            <a:pPr lvl="1"/>
            <a:r>
              <a:rPr lang="en-US" dirty="0" smtClean="0"/>
              <a:t>small cross section, small width</a:t>
            </a:r>
          </a:p>
          <a:p>
            <a:r>
              <a:rPr lang="en-US" dirty="0" smtClean="0"/>
              <a:t>Need high-luminosity (&gt; ~10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Need high-intensity proton Driver </a:t>
            </a:r>
          </a:p>
          <a:p>
            <a:pPr lvl="2"/>
            <a:r>
              <a:rPr lang="en-US" dirty="0" smtClean="0"/>
              <a:t>N MW, 5—50 </a:t>
            </a:r>
            <a:r>
              <a:rPr lang="en-US" dirty="0" err="1" smtClean="0"/>
              <a:t>GeV</a:t>
            </a:r>
            <a:r>
              <a:rPr lang="en-US" dirty="0" smtClean="0"/>
              <a:t>,  pulsed mode (10—60 Hz</a:t>
            </a:r>
            <a:r>
              <a:rPr lang="en-US" sz="1600" dirty="0" smtClean="0"/>
              <a:t>)</a:t>
            </a:r>
          </a:p>
          <a:p>
            <a:pPr lvl="1"/>
            <a:r>
              <a:rPr lang="en-US" dirty="0" smtClean="0"/>
              <a:t>Need MW target,  </a:t>
            </a:r>
            <a:r>
              <a:rPr lang="el-GR" dirty="0" smtClean="0"/>
              <a:t>π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l-GR" dirty="0" smtClean="0"/>
              <a:t>μ</a:t>
            </a:r>
            <a:r>
              <a:rPr lang="en-US" dirty="0" smtClean="0"/>
              <a:t> collection</a:t>
            </a:r>
          </a:p>
          <a:p>
            <a:pPr lvl="1"/>
            <a:r>
              <a:rPr lang="en-US" dirty="0" smtClean="0"/>
              <a:t>Need ionization cooling by large factors</a:t>
            </a:r>
            <a:endParaRPr lang="en-US" sz="1800" dirty="0" smtClean="0"/>
          </a:p>
          <a:p>
            <a:pPr lvl="2"/>
            <a:r>
              <a:rPr lang="el-GR" sz="2000" dirty="0" smtClean="0"/>
              <a:t>ε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: 0.02 </a:t>
            </a:r>
            <a:r>
              <a:rPr lang="en-US" sz="2000" dirty="0" smtClean="0">
                <a:sym typeface="Wingdings" pitchFamily="2" charset="2"/>
              </a:rPr>
              <a:t> 0.0003 m; </a:t>
            </a:r>
            <a:r>
              <a:rPr lang="el-GR" sz="2000" dirty="0" smtClean="0"/>
              <a:t>ε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: 0.4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0.002 </a:t>
            </a:r>
            <a:r>
              <a:rPr lang="en-US" sz="2000" dirty="0">
                <a:sym typeface="Wingdings" pitchFamily="2" charset="2"/>
              </a:rPr>
              <a:t>m.</a:t>
            </a:r>
          </a:p>
          <a:p>
            <a:pPr lvl="1"/>
            <a:r>
              <a:rPr lang="en-US" sz="2400" dirty="0" smtClean="0"/>
              <a:t>acceleration, collider ring, detector</a:t>
            </a:r>
          </a:p>
          <a:p>
            <a:pPr lvl="2"/>
            <a:r>
              <a:rPr lang="en-US" sz="2200" dirty="0" smtClean="0"/>
              <a:t>spin precession energy measurement</a:t>
            </a:r>
          </a:p>
          <a:p>
            <a:pPr lvl="1"/>
            <a:r>
              <a:rPr lang="en-US" sz="2400" dirty="0" smtClean="0"/>
              <a:t>can get precision energy and width</a:t>
            </a:r>
          </a:p>
          <a:p>
            <a:r>
              <a:rPr lang="en-US" dirty="0" smtClean="0"/>
              <a:t>Not extremely cheap</a:t>
            </a:r>
          </a:p>
          <a:p>
            <a:pPr lvl="1"/>
            <a:r>
              <a:rPr lang="en-US" dirty="0" smtClean="0"/>
              <a:t>Most of what we need for high-L high-E </a:t>
            </a:r>
            <a:r>
              <a:rPr lang="el-GR" dirty="0" smtClean="0"/>
              <a:t>μμ</a:t>
            </a:r>
            <a:r>
              <a:rPr lang="en-US" dirty="0" smtClean="0"/>
              <a:t> Collider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4FCA1-8E9E-4AB0-B29E-301DE2C0B69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1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C9E1F9-0E6C-401B-95C5-4934C737E50C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Conclusions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29128"/>
            <a:ext cx="8124825" cy="5524500"/>
          </a:xfrm>
        </p:spPr>
        <p:txBody>
          <a:bodyPr/>
          <a:lstStyle/>
          <a:p>
            <a:pPr eaLnBrk="1" hangingPunct="1"/>
            <a:r>
              <a:rPr lang="en-US" dirty="0" smtClean="0"/>
              <a:t>An Initial </a:t>
            </a:r>
            <a:r>
              <a:rPr lang="en-US" dirty="0" err="1" smtClean="0"/>
              <a:t>Muon</a:t>
            </a:r>
            <a:r>
              <a:rPr lang="en-US" dirty="0" smtClean="0"/>
              <a:t> Collider (125 </a:t>
            </a:r>
            <a:r>
              <a:rPr lang="en-US" dirty="0" err="1" smtClean="0"/>
              <a:t>GeV</a:t>
            </a:r>
            <a:r>
              <a:rPr lang="en-US" dirty="0" smtClean="0"/>
              <a:t>) could be constructed, L&gt;~10</a:t>
            </a:r>
            <a:r>
              <a:rPr lang="en-US" baseline="30000" dirty="0" smtClean="0"/>
              <a:t>31</a:t>
            </a:r>
            <a:r>
              <a:rPr lang="en-US" sz="1800" dirty="0" smtClean="0"/>
              <a:t>cm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s</a:t>
            </a:r>
            <a:r>
              <a:rPr lang="en-US" sz="1800" baseline="30000" dirty="0" smtClean="0"/>
              <a:t>-1</a:t>
            </a:r>
          </a:p>
          <a:p>
            <a:pPr lvl="1" eaLnBrk="1" hangingPunct="1"/>
            <a:r>
              <a:rPr lang="en-US" dirty="0" smtClean="0"/>
              <a:t>L -&gt; 10</a:t>
            </a:r>
            <a:r>
              <a:rPr lang="en-US" baseline="30000" dirty="0" smtClean="0"/>
              <a:t>32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lvl="1" eaLnBrk="1" hangingPunct="1"/>
            <a:r>
              <a:rPr lang="en-US" dirty="0" smtClean="0"/>
              <a:t>needs less transverse cooling</a:t>
            </a:r>
          </a:p>
          <a:p>
            <a:pPr lvl="1" eaLnBrk="1" hangingPunct="1"/>
            <a:r>
              <a:rPr lang="en-US" dirty="0" smtClean="0"/>
              <a:t>does need front end (</a:t>
            </a:r>
            <a:r>
              <a:rPr lang="en-US" b="1" dirty="0" smtClean="0"/>
              <a:t>captures both </a:t>
            </a:r>
            <a:r>
              <a:rPr lang="el-GR" b="1" dirty="0" smtClean="0"/>
              <a:t>μ</a:t>
            </a:r>
            <a:r>
              <a:rPr lang="en-US" b="1" baseline="30000" dirty="0" smtClean="0"/>
              <a:t>+</a:t>
            </a:r>
            <a:r>
              <a:rPr lang="en-US" b="1" dirty="0" smtClean="0"/>
              <a:t> and </a:t>
            </a:r>
            <a:r>
              <a:rPr lang="el-GR" b="1" dirty="0" smtClean="0"/>
              <a:t>μ</a:t>
            </a:r>
            <a:r>
              <a:rPr lang="en-US" b="1" baseline="30000" dirty="0" smtClean="0"/>
              <a:t>-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can be initiated on the Z</a:t>
            </a:r>
            <a:r>
              <a:rPr lang="en-US" baseline="-25000" dirty="0" smtClean="0"/>
              <a:t>0</a:t>
            </a:r>
          </a:p>
          <a:p>
            <a:pPr lvl="1" eaLnBrk="1" hangingPunct="1"/>
            <a:r>
              <a:rPr lang="en-US" dirty="0" smtClean="0"/>
              <a:t>Need more design development for Snowmass 2013</a:t>
            </a:r>
          </a:p>
          <a:p>
            <a:pPr eaLnBrk="1" hangingPunct="1"/>
            <a:r>
              <a:rPr lang="en-US" dirty="0" smtClean="0"/>
              <a:t>Could be upgraded to high-energy</a:t>
            </a:r>
          </a:p>
          <a:p>
            <a:pPr lvl="1" eaLnBrk="1" hangingPunct="1"/>
            <a:r>
              <a:rPr lang="en-US" dirty="0" smtClean="0"/>
              <a:t>more cooling, reverse </a:t>
            </a:r>
            <a:r>
              <a:rPr lang="en-US" dirty="0" err="1" smtClean="0"/>
              <a:t>emittance</a:t>
            </a:r>
            <a:r>
              <a:rPr lang="en-US" dirty="0" smtClean="0"/>
              <a:t> exchange </a:t>
            </a:r>
          </a:p>
          <a:p>
            <a:pPr lvl="1" eaLnBrk="1" hangingPunct="1"/>
            <a:r>
              <a:rPr lang="en-US" dirty="0" smtClean="0"/>
              <a:t>more acceleration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7" name="Picture 6" descr="Block_Diagrams_R7_MC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3" y="4973974"/>
            <a:ext cx="7773347" cy="1884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endorsement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4FCA1-8E9E-4AB0-B29E-301DE2C0B69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23" y="784274"/>
            <a:ext cx="4565374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26" y="4961310"/>
            <a:ext cx="2521414" cy="160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81" y="784274"/>
            <a:ext cx="39243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27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Higgs Boson found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C355F-10EE-4B52-B5BF-7309F104D6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862011"/>
            <a:ext cx="7734299" cy="53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2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3638550"/>
            <a:ext cx="3967163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l-GR" dirty="0">
                <a:cs typeface="Calibri"/>
              </a:rPr>
              <a:t>μμ</a:t>
            </a:r>
            <a:r>
              <a:rPr lang="en-US" dirty="0">
                <a:cs typeface="Calibri"/>
              </a:rPr>
              <a:t> </a:t>
            </a:r>
            <a:r>
              <a:rPr lang="en-US" dirty="0">
                <a:cs typeface="Calibri"/>
                <a:sym typeface="Wingdings" pitchFamily="2" charset="2"/>
              </a:rPr>
              <a:t> </a:t>
            </a:r>
            <a:r>
              <a:rPr lang="en-US" dirty="0" smtClean="0">
                <a:cs typeface="Calibri"/>
                <a:sym typeface="Wingdings" pitchFamily="2" charset="2"/>
              </a:rPr>
              <a:t>H</a:t>
            </a:r>
            <a:r>
              <a:rPr lang="en-US" dirty="0" smtClean="0">
                <a:cs typeface="Arial" charset="0"/>
                <a:sym typeface="Wingdings" pitchFamily="2" charset="2"/>
              </a:rPr>
              <a:t>     </a:t>
            </a:r>
            <a:r>
              <a:rPr lang="en-US" dirty="0" smtClean="0"/>
              <a:t>cross-section</a:t>
            </a:r>
            <a:r>
              <a:rPr lang="en-US" dirty="0"/>
              <a:t>, width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1200" dirty="0" smtClean="0"/>
              <a:t>Barger, Berger, </a:t>
            </a:r>
            <a:r>
              <a:rPr lang="en-US" sz="1200" dirty="0" err="1"/>
              <a:t>Gunion</a:t>
            </a:r>
            <a:r>
              <a:rPr lang="en-US" sz="1200" dirty="0"/>
              <a:t>, Han,</a:t>
            </a:r>
            <a:r>
              <a:rPr lang="en-US" sz="1200" i="1" dirty="0" smtClean="0">
                <a:effectLst/>
              </a:rPr>
              <a:t> </a:t>
            </a:r>
            <a:r>
              <a:rPr lang="en-US" sz="1200" i="1" dirty="0">
                <a:effectLst/>
              </a:rPr>
              <a:t>Physics Reports </a:t>
            </a:r>
            <a:r>
              <a:rPr lang="en-US" sz="1200" dirty="0">
                <a:effectLst/>
              </a:rPr>
              <a:t>286, 1-51 (1997</a:t>
            </a:r>
            <a:r>
              <a:rPr lang="en-US" sz="1200" dirty="0" smtClean="0">
                <a:effectLst/>
              </a:rPr>
              <a:t>)</a:t>
            </a:r>
            <a:endParaRPr lang="en-US" sz="1200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sz="half" idx="1"/>
          </p:nvPr>
        </p:nvSpPr>
        <p:spPr>
          <a:xfrm>
            <a:off x="259080" y="876300"/>
            <a:ext cx="5354320" cy="2946400"/>
          </a:xfrm>
        </p:spPr>
        <p:txBody>
          <a:bodyPr/>
          <a:lstStyle/>
          <a:p>
            <a:r>
              <a:rPr lang="en-US" b="0" dirty="0" smtClean="0"/>
              <a:t>Cross  section expected to be ~50pb</a:t>
            </a:r>
          </a:p>
          <a:p>
            <a:pPr lvl="1"/>
            <a:r>
              <a:rPr lang="el-GR" sz="2800" b="1" dirty="0">
                <a:solidFill>
                  <a:srgbClr val="333399"/>
                </a:solidFill>
                <a:cs typeface="Calibri" pitchFamily="34" charset="0"/>
              </a:rPr>
              <a:t>μ</a:t>
            </a:r>
            <a:r>
              <a:rPr lang="en-US" sz="2800" b="1" baseline="30000" dirty="0">
                <a:solidFill>
                  <a:srgbClr val="333399"/>
                </a:solidFill>
                <a:cs typeface="Calibri" pitchFamily="34" charset="0"/>
              </a:rPr>
              <a:t>+</a:t>
            </a:r>
            <a:r>
              <a:rPr lang="el-GR" sz="2800" b="1" dirty="0">
                <a:solidFill>
                  <a:srgbClr val="333399"/>
                </a:solidFill>
                <a:cs typeface="Calibri" pitchFamily="34" charset="0"/>
              </a:rPr>
              <a:t>μ</a:t>
            </a:r>
            <a:r>
              <a:rPr lang="en-US" sz="2800" b="1" baseline="30000" dirty="0">
                <a:solidFill>
                  <a:srgbClr val="333399"/>
                </a:solidFill>
                <a:cs typeface="Calibri" pitchFamily="34" charset="0"/>
              </a:rPr>
              <a:t>-</a:t>
            </a:r>
            <a:r>
              <a:rPr lang="en-US" sz="2800" b="1" dirty="0">
                <a:solidFill>
                  <a:srgbClr val="333399"/>
                </a:solidFill>
                <a:cs typeface="Calibri" pitchFamily="34" charset="0"/>
              </a:rPr>
              <a:t> </a:t>
            </a:r>
            <a:r>
              <a:rPr lang="en-US" sz="2800" b="1" dirty="0">
                <a:solidFill>
                  <a:srgbClr val="333399"/>
                </a:solidFill>
                <a:cs typeface="Calibri" pitchFamily="34" charset="0"/>
                <a:sym typeface="Wingdings" pitchFamily="2" charset="2"/>
              </a:rPr>
              <a:t> </a:t>
            </a:r>
            <a:r>
              <a:rPr lang="en-US" sz="2800" b="1" dirty="0" smtClean="0">
                <a:solidFill>
                  <a:srgbClr val="333399"/>
                </a:solidFill>
                <a:cs typeface="Calibri" pitchFamily="34" charset="0"/>
                <a:sym typeface="Wingdings" pitchFamily="2" charset="2"/>
              </a:rPr>
              <a:t>H </a:t>
            </a:r>
            <a:endParaRPr lang="en-US" sz="2800" b="1" dirty="0">
              <a:solidFill>
                <a:srgbClr val="333399"/>
              </a:solidFill>
              <a:cs typeface="Arial" charset="0"/>
            </a:endParaRPr>
          </a:p>
          <a:p>
            <a:pPr lvl="1"/>
            <a:r>
              <a:rPr lang="en-US" sz="2800" b="1" dirty="0">
                <a:solidFill>
                  <a:srgbClr val="333399"/>
                </a:solidFill>
                <a:cs typeface="Arial" charset="0"/>
                <a:sym typeface="Symbol"/>
              </a:rPr>
              <a:t>  m</a:t>
            </a:r>
            <a:r>
              <a:rPr lang="en-US" sz="2800" b="1" baseline="-25000" dirty="0">
                <a:solidFill>
                  <a:srgbClr val="333399"/>
                </a:solidFill>
                <a:cs typeface="Arial" charset="0"/>
                <a:sym typeface="Symbol"/>
              </a:rPr>
              <a:t></a:t>
            </a:r>
            <a:r>
              <a:rPr lang="en-US" sz="2800" b="1" baseline="30000" dirty="0" smtClean="0">
                <a:solidFill>
                  <a:srgbClr val="333399"/>
                </a:solidFill>
                <a:cs typeface="Arial" charset="0"/>
                <a:sym typeface="Symbol"/>
              </a:rPr>
              <a:t>2    </a:t>
            </a:r>
            <a:r>
              <a:rPr lang="en-US" sz="2800" dirty="0" smtClean="0">
                <a:solidFill>
                  <a:srgbClr val="333399"/>
                </a:solidFill>
                <a:cs typeface="Arial" charset="0"/>
                <a:sym typeface="Symbol"/>
              </a:rPr>
              <a:t>= 43000</a:t>
            </a:r>
            <a:r>
              <a:rPr lang="en-US" sz="2800" dirty="0" smtClean="0">
                <a:solidFill>
                  <a:srgbClr val="333399"/>
                </a:solidFill>
                <a:ea typeface="+mn-ea"/>
                <a:cs typeface="Arial" charset="0"/>
                <a:sym typeface="Symbol"/>
              </a:rPr>
              <a:t> m</a:t>
            </a:r>
            <a:r>
              <a:rPr lang="en-US" sz="2800" baseline="-25000" dirty="0" smtClean="0">
                <a:solidFill>
                  <a:srgbClr val="333399"/>
                </a:solidFill>
                <a:ea typeface="+mn-ea"/>
                <a:cs typeface="Arial" charset="0"/>
                <a:sym typeface="Symbol"/>
              </a:rPr>
              <a:t>e</a:t>
            </a:r>
            <a:r>
              <a:rPr lang="en-US" sz="2800" baseline="30000" dirty="0" smtClean="0">
                <a:solidFill>
                  <a:srgbClr val="333399"/>
                </a:solidFill>
                <a:ea typeface="+mn-ea"/>
                <a:cs typeface="Arial" charset="0"/>
                <a:sym typeface="Symbol"/>
              </a:rPr>
              <a:t>2 </a:t>
            </a:r>
            <a:endParaRPr lang="en-US" dirty="0" smtClean="0"/>
          </a:p>
          <a:p>
            <a:pPr lvl="1"/>
            <a:r>
              <a:rPr lang="en-US" dirty="0" smtClean="0"/>
              <a:t>width ~4MeV</a:t>
            </a:r>
          </a:p>
          <a:p>
            <a:r>
              <a:rPr lang="en-US" dirty="0" smtClean="0"/>
              <a:t>at L=10</a:t>
            </a:r>
            <a:r>
              <a:rPr lang="en-US" baseline="30000" dirty="0" smtClean="0"/>
              <a:t>31</a:t>
            </a:r>
            <a:r>
              <a:rPr lang="en-US" dirty="0" smtClean="0"/>
              <a:t>, t=10</a:t>
            </a:r>
            <a:r>
              <a:rPr lang="en-US" baseline="30000" dirty="0" smtClean="0"/>
              <a:t>7</a:t>
            </a:r>
            <a:r>
              <a:rPr lang="en-US" dirty="0" smtClean="0"/>
              <a:t>s</a:t>
            </a:r>
          </a:p>
          <a:p>
            <a:r>
              <a:rPr lang="en-US" dirty="0" smtClean="0">
                <a:sym typeface="Wingdings" pitchFamily="2" charset="2"/>
              </a:rPr>
              <a:t>5000 H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Beyond SM may be larger, wider</a:t>
            </a:r>
          </a:p>
          <a:p>
            <a:r>
              <a:rPr lang="en-US" dirty="0" smtClean="0">
                <a:solidFill>
                  <a:srgbClr val="FF0000"/>
                </a:solidFill>
                <a:cs typeface="Arial" charset="0"/>
              </a:rPr>
              <a:t>Could scan over peak to get M</a:t>
            </a:r>
            <a:r>
              <a:rPr lang="en-US" baseline="-25000" dirty="0" smtClean="0">
                <a:solidFill>
                  <a:srgbClr val="FF0000"/>
                </a:solidFill>
                <a:cs typeface="Arial" charset="0"/>
              </a:rPr>
              <a:t>H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, </a:t>
            </a:r>
            <a:r>
              <a:rPr lang="el-GR" dirty="0" smtClean="0">
                <a:solidFill>
                  <a:srgbClr val="FF0000"/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E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800000"/>
                </a:solidFill>
                <a:cs typeface="Arial" charset="0"/>
              </a:rPr>
              <a:t>H </a:t>
            </a:r>
            <a:r>
              <a:rPr lang="en-US" b="1" dirty="0">
                <a:solidFill>
                  <a:srgbClr val="800000"/>
                </a:solidFill>
                <a:cs typeface="Arial" charset="0"/>
                <a:sym typeface="Wingdings" pitchFamily="2" charset="2"/>
              </a:rPr>
              <a:t> b   ̅b </a:t>
            </a:r>
            <a:r>
              <a:rPr lang="en-US" b="1" dirty="0" smtClean="0">
                <a:solidFill>
                  <a:srgbClr val="800000"/>
                </a:solidFill>
                <a:cs typeface="Arial" charset="0"/>
                <a:sym typeface="Wingdings" pitchFamily="2" charset="2"/>
              </a:rPr>
              <a:t> or W</a:t>
            </a:r>
            <a:r>
              <a:rPr lang="en-US" b="1" baseline="30000" dirty="0" smtClean="0">
                <a:solidFill>
                  <a:srgbClr val="800000"/>
                </a:solidFill>
                <a:cs typeface="Arial" charset="0"/>
                <a:sym typeface="Wingdings" pitchFamily="2" charset="2"/>
              </a:rPr>
              <a:t>+</a:t>
            </a:r>
            <a:r>
              <a:rPr lang="en-US" b="1" dirty="0" smtClean="0">
                <a:solidFill>
                  <a:srgbClr val="800000"/>
                </a:solidFill>
                <a:cs typeface="Arial" charset="0"/>
                <a:sym typeface="Wingdings" pitchFamily="2" charset="2"/>
              </a:rPr>
              <a:t>W</a:t>
            </a:r>
            <a:r>
              <a:rPr lang="en-US" b="1" baseline="30000" dirty="0" smtClean="0">
                <a:solidFill>
                  <a:srgbClr val="800000"/>
                </a:solidFill>
                <a:cs typeface="Arial" charset="0"/>
                <a:sym typeface="Wingdings" pitchFamily="2" charset="2"/>
              </a:rPr>
              <a:t>- *</a:t>
            </a:r>
            <a:r>
              <a:rPr lang="en-US" b="1" dirty="0" smtClean="0">
                <a:solidFill>
                  <a:srgbClr val="800000"/>
                </a:solidFill>
                <a:cs typeface="Arial" charset="0"/>
                <a:sym typeface="Wingdings" pitchFamily="2" charset="2"/>
              </a:rPr>
              <a:t> mostly</a:t>
            </a:r>
            <a:endParaRPr lang="en-US" b="1" dirty="0">
              <a:solidFill>
                <a:srgbClr val="800000"/>
              </a:solidFill>
              <a:cs typeface="Arial" charset="0"/>
              <a:sym typeface="Wingdings" pitchFamily="2" charset="2"/>
            </a:endParaRPr>
          </a:p>
          <a:p>
            <a:pPr marL="457200" lvl="1" indent="0">
              <a:buNone/>
            </a:pPr>
            <a:endParaRPr lang="en-US" b="1" dirty="0" smtClean="0">
              <a:latin typeface="Arial Narrow" pitchFamily="34" charset="0"/>
              <a:cs typeface="Arial" charset="0"/>
            </a:endParaRP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897DD-9007-407D-ACE0-758D0DFEBBF0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4562475" y="3454400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δ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E = 0.003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%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=4 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MeV</a:t>
            </a:r>
          </a:p>
        </p:txBody>
      </p:sp>
      <p:sp>
        <p:nvSpPr>
          <p:cNvPr id="6153" name="TextBox 2"/>
          <p:cNvSpPr txBox="1">
            <a:spLocks noChangeArrowheads="1"/>
          </p:cNvSpPr>
          <p:nvPr/>
        </p:nvSpPr>
        <p:spPr bwMode="auto">
          <a:xfrm>
            <a:off x="6623050" y="6334125"/>
            <a:ext cx="1003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~10</a:t>
            </a:r>
            <a:r>
              <a:rPr lang="en-US" baseline="30000"/>
              <a:t>36</a:t>
            </a:r>
            <a:r>
              <a:rPr lang="en-US"/>
              <a:t>/pt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2" y="5130800"/>
            <a:ext cx="4084912" cy="119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09" y="827663"/>
            <a:ext cx="3183804" cy="2626737"/>
          </a:xfrm>
        </p:spPr>
      </p:pic>
      <p:sp>
        <p:nvSpPr>
          <p:cNvPr id="3" name="TextBox 2"/>
          <p:cNvSpPr txBox="1"/>
          <p:nvPr/>
        </p:nvSpPr>
        <p:spPr>
          <a:xfrm>
            <a:off x="3264460" y="6271439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i="1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5.15 ×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Compare to e</a:t>
            </a:r>
            <a:r>
              <a:rPr lang="en-US" baseline="30000" dirty="0" smtClean="0"/>
              <a:t>+</a:t>
            </a:r>
            <a:r>
              <a:rPr lang="en-US" dirty="0" smtClean="0"/>
              <a:t>-e</a:t>
            </a:r>
            <a:r>
              <a:rPr lang="en-US" baseline="30000" dirty="0" smtClean="0"/>
              <a:t>- </a:t>
            </a:r>
            <a:r>
              <a:rPr lang="en-US" dirty="0" smtClean="0"/>
              <a:t>Collider</a:t>
            </a:r>
            <a:endParaRPr lang="en-US" baseline="30000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800100"/>
            <a:ext cx="4558145" cy="5524500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  <a:cs typeface="Arial" charset="0"/>
                <a:sym typeface="Wingdings" pitchFamily="2" charset="2"/>
              </a:rPr>
              <a:t>No direct H production in </a:t>
            </a:r>
            <a:r>
              <a:rPr lang="en-US" dirty="0" smtClean="0"/>
              <a:t>e</a:t>
            </a:r>
            <a:r>
              <a:rPr lang="en-US" baseline="30000" dirty="0" smtClean="0"/>
              <a:t>+</a:t>
            </a:r>
            <a:r>
              <a:rPr lang="en-US" dirty="0" smtClean="0"/>
              <a:t>-e</a:t>
            </a:r>
            <a:r>
              <a:rPr lang="en-US" baseline="30000" dirty="0" smtClean="0"/>
              <a:t>- </a:t>
            </a:r>
            <a:endParaRPr lang="en-US" dirty="0" smtClean="0">
              <a:latin typeface="Arial Narrow" pitchFamily="34" charset="0"/>
              <a:cs typeface="Arial" charset="0"/>
              <a:sym typeface="Wingdings" pitchFamily="2" charset="2"/>
            </a:endParaRPr>
          </a:p>
          <a:p>
            <a:pPr lvl="1"/>
            <a:r>
              <a:rPr lang="en-US" dirty="0" smtClean="0">
                <a:latin typeface="Arial Narrow" pitchFamily="34" charset="0"/>
                <a:cs typeface="Arial" charset="0"/>
                <a:sym typeface="Wingdings" pitchFamily="2" charset="2"/>
              </a:rPr>
              <a:t>No narrow resonance</a:t>
            </a:r>
          </a:p>
          <a:p>
            <a:pPr lvl="2"/>
            <a:r>
              <a:rPr lang="en-US" dirty="0" smtClean="0">
                <a:latin typeface="Arial Narrow" pitchFamily="34" charset="0"/>
                <a:cs typeface="Arial" charset="0"/>
                <a:sym typeface="Wingdings" pitchFamily="2" charset="2"/>
              </a:rPr>
              <a:t>associated production Z +H</a:t>
            </a:r>
          </a:p>
          <a:p>
            <a:r>
              <a:rPr lang="en-US" dirty="0" smtClean="0">
                <a:latin typeface="Arial Narrow" pitchFamily="34" charset="0"/>
                <a:cs typeface="Arial" charset="0"/>
                <a:sym typeface="Wingdings" pitchFamily="2" charset="2"/>
              </a:rPr>
              <a:t> e</a:t>
            </a:r>
            <a:r>
              <a:rPr lang="en-US" baseline="30000" dirty="0" smtClean="0">
                <a:latin typeface="Arial Narrow" pitchFamily="34" charset="0"/>
                <a:cs typeface="Arial" charset="0"/>
                <a:sym typeface="Wingdings" pitchFamily="2" charset="2"/>
              </a:rPr>
              <a:t>+</a:t>
            </a:r>
            <a:r>
              <a:rPr lang="en-US" dirty="0" smtClean="0">
                <a:latin typeface="Arial Narrow" pitchFamily="34" charset="0"/>
                <a:cs typeface="Arial" charset="0"/>
                <a:sym typeface="Wingdings" pitchFamily="2" charset="2"/>
              </a:rPr>
              <a:t>-e</a:t>
            </a:r>
            <a:r>
              <a:rPr lang="en-US" baseline="30000" dirty="0" smtClean="0">
                <a:latin typeface="Arial Narrow" pitchFamily="34" charset="0"/>
                <a:cs typeface="Arial" charset="0"/>
                <a:sym typeface="Wingdings" pitchFamily="2" charset="2"/>
              </a:rPr>
              <a:t>-</a:t>
            </a:r>
            <a:r>
              <a:rPr lang="en-US" dirty="0" smtClean="0">
                <a:latin typeface="Arial Narrow" pitchFamily="34" charset="0"/>
                <a:cs typeface="Arial" charset="0"/>
                <a:sym typeface="Wingdings" pitchFamily="2" charset="2"/>
              </a:rPr>
              <a:t>  ZH</a:t>
            </a:r>
          </a:p>
          <a:p>
            <a:pPr lvl="1"/>
            <a:r>
              <a:rPr lang="en-US" b="1" dirty="0" smtClean="0">
                <a:latin typeface="Arial Narrow" pitchFamily="34" charset="0"/>
                <a:cs typeface="Arial" charset="0"/>
                <a:sym typeface="Wingdings" pitchFamily="2" charset="2"/>
              </a:rPr>
              <a:t>~0.2pb at 250GeV</a:t>
            </a:r>
          </a:p>
          <a:p>
            <a:pPr lvl="2"/>
            <a:r>
              <a:rPr lang="en-US" b="1" dirty="0" smtClean="0">
                <a:latin typeface="Arial Narrow" pitchFamily="34" charset="0"/>
                <a:cs typeface="Arial" charset="0"/>
                <a:sym typeface="Wingdings" pitchFamily="2" charset="2"/>
              </a:rPr>
              <a:t>background is ~10pb</a:t>
            </a:r>
          </a:p>
          <a:p>
            <a:pPr lvl="1"/>
            <a:r>
              <a:rPr lang="en-US" b="1" dirty="0" smtClean="0">
                <a:latin typeface="Arial Narrow" pitchFamily="34" charset="0"/>
                <a:cs typeface="Arial" charset="0"/>
                <a:sym typeface="Wingdings" pitchFamily="2" charset="2"/>
              </a:rPr>
              <a:t>200/year at L =10</a:t>
            </a:r>
            <a:r>
              <a:rPr lang="en-US" b="1" baseline="30000" dirty="0" smtClean="0">
                <a:latin typeface="Arial Narrow" pitchFamily="34" charset="0"/>
                <a:cs typeface="Arial" charset="0"/>
                <a:sym typeface="Wingdings" pitchFamily="2" charset="2"/>
              </a:rPr>
              <a:t>32</a:t>
            </a:r>
            <a:r>
              <a:rPr lang="en-US" b="1" dirty="0" smtClean="0">
                <a:latin typeface="Arial Narrow" pitchFamily="34" charset="0"/>
                <a:cs typeface="Arial" charset="0"/>
                <a:sym typeface="Wingdings" pitchFamily="2" charset="2"/>
              </a:rPr>
              <a:t> (~LEP)</a:t>
            </a:r>
            <a:endParaRPr lang="en-US" b="1" baseline="30000" dirty="0" smtClean="0">
              <a:latin typeface="Arial Narrow" pitchFamily="34" charset="0"/>
              <a:cs typeface="Arial" charset="0"/>
              <a:sym typeface="Wingdings" pitchFamily="2" charset="2"/>
            </a:endParaRPr>
          </a:p>
          <a:p>
            <a:pPr lvl="1"/>
            <a:r>
              <a:rPr lang="en-US" b="1" dirty="0" smtClean="0">
                <a:latin typeface="Arial Narrow" pitchFamily="34" charset="0"/>
                <a:cs typeface="Arial" charset="0"/>
                <a:sym typeface="Wingdings" pitchFamily="2" charset="2"/>
              </a:rPr>
              <a:t>20000/year at L =10</a:t>
            </a:r>
            <a:r>
              <a:rPr lang="en-US" b="1" baseline="30000" dirty="0" smtClean="0">
                <a:latin typeface="Arial Narrow" pitchFamily="34" charset="0"/>
                <a:cs typeface="Arial" charset="0"/>
                <a:sym typeface="Wingdings" pitchFamily="2" charset="2"/>
              </a:rPr>
              <a:t>34</a:t>
            </a:r>
          </a:p>
          <a:p>
            <a:pPr lvl="2"/>
            <a:r>
              <a:rPr lang="en-US" b="1" dirty="0" smtClean="0">
                <a:latin typeface="Arial Narrow" pitchFamily="34" charset="0"/>
                <a:cs typeface="Arial" charset="0"/>
                <a:sym typeface="Wingdings" pitchFamily="2" charset="2"/>
              </a:rPr>
              <a:t>0.015pb </a:t>
            </a:r>
            <a:r>
              <a:rPr lang="en-US" b="1" dirty="0">
                <a:latin typeface="Arial Narrow" pitchFamily="34" charset="0"/>
                <a:cs typeface="Arial" charset="0"/>
                <a:sym typeface="Wingdings" pitchFamily="2" charset="2"/>
              </a:rPr>
              <a:t>e</a:t>
            </a:r>
            <a:r>
              <a:rPr lang="en-US" b="1" baseline="30000" dirty="0">
                <a:latin typeface="Arial Narrow" pitchFamily="34" charset="0"/>
                <a:cs typeface="Arial" charset="0"/>
                <a:sym typeface="Wingdings" pitchFamily="2" charset="2"/>
              </a:rPr>
              <a:t>+</a:t>
            </a:r>
            <a:r>
              <a:rPr lang="en-US" b="1" dirty="0">
                <a:latin typeface="Arial Narrow" pitchFamily="34" charset="0"/>
                <a:cs typeface="Arial" charset="0"/>
                <a:sym typeface="Wingdings" pitchFamily="2" charset="2"/>
              </a:rPr>
              <a:t>-e</a:t>
            </a:r>
            <a:r>
              <a:rPr lang="en-US" b="1" baseline="30000" dirty="0">
                <a:latin typeface="Arial Narrow" pitchFamily="34" charset="0"/>
                <a:cs typeface="Arial" charset="0"/>
                <a:sym typeface="Wingdings" pitchFamily="2" charset="2"/>
              </a:rPr>
              <a:t>-</a:t>
            </a:r>
            <a:r>
              <a:rPr lang="en-US" b="1" dirty="0">
                <a:latin typeface="Arial Narrow" pitchFamily="34" charset="0"/>
                <a:cs typeface="Arial" charset="0"/>
                <a:sym typeface="Wingdings" pitchFamily="2" charset="2"/>
              </a:rPr>
              <a:t>  </a:t>
            </a:r>
            <a:r>
              <a:rPr lang="en-US" b="1" dirty="0" err="1">
                <a:latin typeface="Arial Narrow" pitchFamily="34" charset="0"/>
                <a:cs typeface="Arial" charset="0"/>
                <a:sym typeface="Wingdings" pitchFamily="2" charset="2"/>
              </a:rPr>
              <a:t>ZHl</a:t>
            </a:r>
            <a:r>
              <a:rPr lang="en-US" b="1" baseline="30000" dirty="0" err="1">
                <a:latin typeface="Arial Narrow" pitchFamily="34" charset="0"/>
                <a:cs typeface="Arial" charset="0"/>
                <a:sym typeface="Wingdings" pitchFamily="2" charset="2"/>
              </a:rPr>
              <a:t>+</a:t>
            </a:r>
            <a:r>
              <a:rPr lang="en-US" b="1" dirty="0" err="1">
                <a:latin typeface="Arial Narrow" pitchFamily="34" charset="0"/>
                <a:cs typeface="Arial" charset="0"/>
                <a:sym typeface="Wingdings" pitchFamily="2" charset="2"/>
              </a:rPr>
              <a:t>l</a:t>
            </a:r>
            <a:r>
              <a:rPr lang="en-US" b="1" baseline="30000" dirty="0" err="1">
                <a:latin typeface="Arial Narrow" pitchFamily="34" charset="0"/>
                <a:cs typeface="Arial" charset="0"/>
                <a:sym typeface="Wingdings" pitchFamily="2" charset="2"/>
              </a:rPr>
              <a:t>-</a:t>
            </a:r>
            <a:r>
              <a:rPr lang="en-US" b="1" dirty="0" err="1">
                <a:latin typeface="Arial Narrow" pitchFamily="34" charset="0"/>
                <a:cs typeface="Arial" charset="0"/>
                <a:sym typeface="Wingdings" pitchFamily="2" charset="2"/>
              </a:rPr>
              <a:t>H</a:t>
            </a:r>
            <a:endParaRPr lang="en-US" b="1" dirty="0">
              <a:latin typeface="Arial Narrow" pitchFamily="34" charset="0"/>
              <a:cs typeface="Arial" charset="0"/>
              <a:sym typeface="Wingdings" pitchFamily="2" charset="2"/>
            </a:endParaRPr>
          </a:p>
          <a:p>
            <a:pPr lvl="2"/>
            <a:r>
              <a:rPr lang="en-US" b="1" dirty="0" smtClean="0">
                <a:latin typeface="Arial Narrow" pitchFamily="34" charset="0"/>
                <a:cs typeface="Arial" charset="0"/>
                <a:sym typeface="Wingdings" pitchFamily="2" charset="2"/>
              </a:rPr>
              <a:t>1500 “high-quality” events </a:t>
            </a:r>
          </a:p>
          <a:p>
            <a:r>
              <a:rPr lang="en-US" dirty="0" smtClean="0">
                <a:latin typeface="Arial Narrow" pitchFamily="34" charset="0"/>
                <a:cs typeface="Arial" charset="0"/>
                <a:sym typeface="Wingdings" pitchFamily="2" charset="2"/>
              </a:rPr>
              <a:t>Z + H not as cleanly separated from background</a:t>
            </a:r>
          </a:p>
          <a:p>
            <a:pPr lvl="1"/>
            <a:r>
              <a:rPr lang="en-US" b="1" dirty="0" smtClean="0">
                <a:latin typeface="Arial Narrow" pitchFamily="34" charset="0"/>
                <a:cs typeface="Arial" charset="0"/>
                <a:sym typeface="Wingdings" pitchFamily="2" charset="2"/>
              </a:rPr>
              <a:t>H width cannot be resolved</a:t>
            </a:r>
          </a:p>
          <a:p>
            <a:r>
              <a:rPr lang="en-US" dirty="0" smtClean="0">
                <a:latin typeface="Arial Narrow" pitchFamily="34" charset="0"/>
                <a:cs typeface="Arial" charset="0"/>
                <a:sym typeface="Wingdings" pitchFamily="2" charset="2"/>
              </a:rPr>
              <a:t>But do not have to sit on resonance to see H</a:t>
            </a:r>
          </a:p>
          <a:p>
            <a:pPr lvl="1"/>
            <a:endParaRPr lang="en-US" b="1" dirty="0" smtClean="0">
              <a:latin typeface="Arial Narrow" pitchFamily="34" charset="0"/>
              <a:cs typeface="Arial" charset="0"/>
            </a:endParaRPr>
          </a:p>
          <a:p>
            <a:endParaRPr lang="en-US" dirty="0" smtClean="0"/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67A607-1920-4CF6-9850-365183A2E3D0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pic>
        <p:nvPicPr>
          <p:cNvPr id="7173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2850" y="831289"/>
            <a:ext cx="3810000" cy="3170238"/>
          </a:xfrm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4001527"/>
            <a:ext cx="4097338" cy="285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Collider Parameters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0.1~ </a:t>
            </a:r>
            <a:r>
              <a:rPr lang="en-US" dirty="0" smtClean="0">
                <a:sym typeface="Wingdings" pitchFamily="2" charset="2"/>
              </a:rPr>
              <a:t>0.4 3 + </a:t>
            </a:r>
            <a:r>
              <a:rPr lang="en-US" dirty="0" err="1" smtClean="0">
                <a:sym typeface="Wingdings" pitchFamily="2" charset="2"/>
              </a:rPr>
              <a:t>TeV</a:t>
            </a:r>
            <a:r>
              <a:rPr lang="en-US" dirty="0" smtClean="0">
                <a:sym typeface="Wingdings" pitchFamily="2" charset="2"/>
              </a:rPr>
              <a:t> Collisions</a:t>
            </a:r>
          </a:p>
          <a:p>
            <a:r>
              <a:rPr lang="en-US" dirty="0" smtClean="0">
                <a:sym typeface="Wingdings" pitchFamily="2" charset="2"/>
              </a:rPr>
              <a:t>Parameters from 2003 STAB </a:t>
            </a:r>
            <a:r>
              <a:rPr lang="en-US" sz="2000" dirty="0" smtClean="0">
                <a:sym typeface="Wingdings" pitchFamily="2" charset="2"/>
              </a:rPr>
              <a:t>(+ Snowmass 2001)</a:t>
            </a:r>
          </a:p>
          <a:p>
            <a:pPr lvl="2"/>
            <a:r>
              <a:rPr lang="en-US" sz="1600" dirty="0" smtClean="0"/>
              <a:t>C</a:t>
            </a:r>
            <a:r>
              <a:rPr lang="en-US" sz="1600" dirty="0"/>
              <a:t>. </a:t>
            </a:r>
            <a:r>
              <a:rPr lang="en-US" sz="1600" dirty="0" err="1"/>
              <a:t>Ankenbrandt</a:t>
            </a:r>
            <a:r>
              <a:rPr lang="en-US" sz="1600" dirty="0"/>
              <a:t> et al., </a:t>
            </a:r>
            <a:r>
              <a:rPr lang="en-US" sz="1600" i="1" dirty="0"/>
              <a:t>Physical Review STAB</a:t>
            </a:r>
            <a:r>
              <a:rPr lang="en-US" sz="1600" dirty="0"/>
              <a:t> 2, 081001 (1999</a:t>
            </a:r>
            <a:r>
              <a:rPr lang="en-US" sz="1600" dirty="0" smtClean="0"/>
              <a:t>), </a:t>
            </a:r>
            <a:r>
              <a:rPr lang="en-US" sz="1600" dirty="0"/>
              <a:t>M. </a:t>
            </a:r>
            <a:r>
              <a:rPr lang="en-US" sz="1600" dirty="0" err="1"/>
              <a:t>Alsharo’a</a:t>
            </a:r>
            <a:r>
              <a:rPr lang="en-US" sz="1600" dirty="0"/>
              <a:t> et al., </a:t>
            </a:r>
            <a:r>
              <a:rPr lang="en-US" sz="1600" i="1" dirty="0"/>
              <a:t>Physical Review STAB</a:t>
            </a:r>
            <a:r>
              <a:rPr lang="en-US" sz="1600" dirty="0"/>
              <a:t> 6, 081001 (2003).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1ADB21-09F4-42ED-84F3-967893B6A594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60" y="2244381"/>
            <a:ext cx="8275637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6632575" y="2665413"/>
            <a:ext cx="2403475" cy="4057650"/>
          </a:xfrm>
          <a:prstGeom prst="rect">
            <a:avLst/>
          </a:prstGeom>
          <a:noFill/>
          <a:ln w="28575" algn="ctr">
            <a:solidFill>
              <a:srgbClr val="D6009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" name="TextBox 2"/>
          <p:cNvSpPr txBox="1"/>
          <p:nvPr/>
        </p:nvSpPr>
        <p:spPr>
          <a:xfrm>
            <a:off x="7180663" y="2677938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sym typeface="Wingdings" pitchFamily="2" charset="2"/>
              </a:rPr>
              <a:t>0.125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</a:t>
            </a:r>
            <a:r>
              <a:rPr lang="en-US" baseline="30000" dirty="0"/>
              <a:t>+</a:t>
            </a:r>
            <a:r>
              <a:rPr lang="en-US" dirty="0"/>
              <a:t>-</a:t>
            </a:r>
            <a:r>
              <a:rPr lang="el-GR" dirty="0"/>
              <a:t>μ</a:t>
            </a:r>
            <a:r>
              <a:rPr lang="en-US" baseline="30000" dirty="0"/>
              <a:t>- </a:t>
            </a:r>
            <a:r>
              <a:rPr lang="en-US" dirty="0" smtClean="0"/>
              <a:t>Higgs Collider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2857" y="800100"/>
            <a:ext cx="8505372" cy="5524500"/>
          </a:xfrm>
        </p:spPr>
        <p:txBody>
          <a:bodyPr/>
          <a:lstStyle/>
          <a:p>
            <a:r>
              <a:rPr lang="en-US" sz="2400" dirty="0" smtClean="0"/>
              <a:t>Based on “3 </a:t>
            </a:r>
            <a:r>
              <a:rPr lang="en-US" sz="2400" dirty="0" err="1" smtClean="0"/>
              <a:t>TeV</a:t>
            </a:r>
            <a:r>
              <a:rPr lang="en-US" sz="2400" dirty="0" smtClean="0"/>
              <a:t>” </a:t>
            </a:r>
            <a:r>
              <a:rPr lang="el-GR" sz="2400" dirty="0" smtClean="0"/>
              <a:t>μ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-</a:t>
            </a:r>
            <a:r>
              <a:rPr lang="el-GR" sz="2400" dirty="0" smtClean="0"/>
              <a:t>μ</a:t>
            </a:r>
            <a:r>
              <a:rPr lang="en-US" sz="2400" baseline="30000" dirty="0" smtClean="0"/>
              <a:t>- </a:t>
            </a:r>
            <a:r>
              <a:rPr lang="en-US" sz="2400" dirty="0" smtClean="0"/>
              <a:t>Collider design</a:t>
            </a:r>
          </a:p>
          <a:p>
            <a:pPr lvl="1"/>
            <a:r>
              <a:rPr lang="en-US" sz="2000" dirty="0" smtClean="0"/>
              <a:t>scaling back cooling system; acceleration, collider ring</a:t>
            </a:r>
          </a:p>
          <a:p>
            <a:pPr lvl="1"/>
            <a:r>
              <a:rPr lang="en-US" sz="2000" dirty="0" smtClean="0"/>
              <a:t>126 </a:t>
            </a:r>
            <a:r>
              <a:rPr lang="en-US" sz="2000" dirty="0" err="1" smtClean="0"/>
              <a:t>GeV</a:t>
            </a:r>
            <a:r>
              <a:rPr lang="en-US" sz="2000" dirty="0" smtClean="0"/>
              <a:t> precision Higgs measurements could be done as initial part of HE </a:t>
            </a:r>
            <a:r>
              <a:rPr lang="el-GR" sz="2000" dirty="0"/>
              <a:t>μ</a:t>
            </a:r>
            <a:r>
              <a:rPr lang="en-US" sz="2000" baseline="30000" dirty="0"/>
              <a:t>+</a:t>
            </a:r>
            <a:r>
              <a:rPr lang="en-US" sz="2000" dirty="0"/>
              <a:t>-</a:t>
            </a:r>
            <a:r>
              <a:rPr lang="el-GR" sz="2000" dirty="0"/>
              <a:t>μ</a:t>
            </a:r>
            <a:r>
              <a:rPr lang="en-US" sz="2000" baseline="30000" dirty="0"/>
              <a:t>- </a:t>
            </a:r>
            <a:r>
              <a:rPr lang="en-US" sz="2000" dirty="0"/>
              <a:t>Collider </a:t>
            </a:r>
            <a:r>
              <a:rPr lang="en-US" sz="2000" dirty="0" smtClean="0"/>
              <a:t>program …</a:t>
            </a:r>
          </a:p>
          <a:p>
            <a:pPr lvl="2"/>
            <a:r>
              <a:rPr lang="en-US" sz="1800" dirty="0" smtClean="0"/>
              <a:t>follow-up to LHC/LC programs ?</a:t>
            </a:r>
          </a:p>
          <a:p>
            <a:pPr lvl="1"/>
            <a:r>
              <a:rPr lang="en-US" sz="2000" dirty="0" smtClean="0"/>
              <a:t>4 MW proton driver, solenoid target and capture, ionization cooling system, acceleration and collider ring</a:t>
            </a:r>
          </a:p>
          <a:p>
            <a:r>
              <a:rPr lang="en-US" sz="2000" dirty="0" smtClean="0"/>
              <a:t>plus polarization precession for energy measurement at 10</a:t>
            </a:r>
            <a:r>
              <a:rPr lang="en-US" sz="2000" baseline="30000" dirty="0" smtClean="0"/>
              <a:t>-6</a:t>
            </a:r>
          </a:p>
          <a:p>
            <a:pPr lvl="1"/>
            <a:r>
              <a:rPr lang="en-US" sz="1800" dirty="0" smtClean="0"/>
              <a:t>~10—20% polarization precession</a:t>
            </a:r>
          </a:p>
          <a:p>
            <a:pPr marL="0" indent="0">
              <a:buNone/>
            </a:pPr>
            <a:endParaRPr lang="en-US" sz="1050" dirty="0" smtClean="0"/>
          </a:p>
          <a:p>
            <a:r>
              <a:rPr lang="en-US" sz="2000" dirty="0" smtClean="0">
                <a:solidFill>
                  <a:srgbClr val="97218F"/>
                </a:solidFill>
              </a:rPr>
              <a:t>Is there a “fast-track” path to the </a:t>
            </a:r>
            <a:r>
              <a:rPr lang="el-GR" sz="2000" dirty="0">
                <a:solidFill>
                  <a:srgbClr val="97218F"/>
                </a:solidFill>
              </a:rPr>
              <a:t>μ</a:t>
            </a:r>
            <a:r>
              <a:rPr lang="en-US" sz="2000" baseline="30000" dirty="0">
                <a:solidFill>
                  <a:srgbClr val="97218F"/>
                </a:solidFill>
              </a:rPr>
              <a:t>+</a:t>
            </a:r>
            <a:r>
              <a:rPr lang="en-US" sz="2000" dirty="0">
                <a:solidFill>
                  <a:srgbClr val="97218F"/>
                </a:solidFill>
              </a:rPr>
              <a:t>-</a:t>
            </a:r>
            <a:r>
              <a:rPr lang="el-GR" sz="2000" dirty="0">
                <a:solidFill>
                  <a:srgbClr val="97218F"/>
                </a:solidFill>
              </a:rPr>
              <a:t>μ</a:t>
            </a:r>
            <a:r>
              <a:rPr lang="en-US" sz="2000" baseline="30000" dirty="0" smtClean="0">
                <a:solidFill>
                  <a:srgbClr val="97218F"/>
                </a:solidFill>
              </a:rPr>
              <a:t>- </a:t>
            </a:r>
            <a:r>
              <a:rPr lang="en-US" sz="2000" dirty="0" smtClean="0">
                <a:solidFill>
                  <a:srgbClr val="97218F"/>
                </a:solidFill>
              </a:rPr>
              <a:t>Higgs ? </a:t>
            </a:r>
            <a:endParaRPr lang="en-US" sz="2000" dirty="0">
              <a:solidFill>
                <a:srgbClr val="97218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C355F-10EE-4B52-B5BF-7309F104D6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314" y="4614051"/>
            <a:ext cx="8534399" cy="206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94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fixed nu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027113"/>
            <a:ext cx="4224337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3" y="82550"/>
            <a:ext cx="7370762" cy="647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Natural 6-D </a:t>
            </a:r>
            <a:r>
              <a:rPr lang="en-US" dirty="0" err="1" smtClean="0"/>
              <a:t>muon</a:t>
            </a:r>
            <a:r>
              <a:rPr lang="en-US" dirty="0" smtClean="0"/>
              <a:t> cooling limits </a:t>
            </a:r>
            <a:endParaRPr lang="en-US" dirty="0"/>
          </a:p>
        </p:txBody>
      </p:sp>
      <p:sp>
        <p:nvSpPr>
          <p:cNvPr id="9220" name="Content Placeholder 4"/>
          <p:cNvSpPr>
            <a:spLocks noGrp="1"/>
          </p:cNvSpPr>
          <p:nvPr>
            <p:ph sz="half" idx="1"/>
          </p:nvPr>
        </p:nvSpPr>
        <p:spPr>
          <a:xfrm>
            <a:off x="315912" y="3370623"/>
            <a:ext cx="4624388" cy="3471862"/>
          </a:xfrm>
        </p:spPr>
        <p:txBody>
          <a:bodyPr/>
          <a:lstStyle/>
          <a:p>
            <a:r>
              <a:rPr lang="az-Cyrl-AZ" sz="2200" dirty="0" smtClean="0"/>
              <a:t>є</a:t>
            </a:r>
            <a:r>
              <a:rPr lang="en-US" sz="2200" baseline="-25000" dirty="0" smtClean="0"/>
              <a:t>T</a:t>
            </a:r>
            <a:r>
              <a:rPr lang="en-US" sz="2200" dirty="0" smtClean="0"/>
              <a:t> = ~0.0003m,</a:t>
            </a:r>
            <a:r>
              <a:rPr lang="az-Cyrl-AZ" sz="2200" dirty="0" smtClean="0"/>
              <a:t>є</a:t>
            </a:r>
            <a:r>
              <a:rPr lang="en-US" sz="2200" baseline="-25000" dirty="0" smtClean="0"/>
              <a:t>L</a:t>
            </a:r>
            <a:r>
              <a:rPr lang="en-US" sz="2200" dirty="0" smtClean="0"/>
              <a:t> = ~0.0015m</a:t>
            </a:r>
          </a:p>
          <a:p>
            <a:pPr lvl="1"/>
            <a:r>
              <a:rPr lang="en-US" sz="2200" dirty="0" err="1" smtClean="0"/>
              <a:t>σ</a:t>
            </a:r>
            <a:r>
              <a:rPr lang="en-US" sz="2200" baseline="-25000" dirty="0" err="1" smtClean="0"/>
              <a:t>E</a:t>
            </a:r>
            <a:r>
              <a:rPr lang="en-US" sz="2200" dirty="0" smtClean="0"/>
              <a:t>= 3MeV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l-GR" sz="2200" dirty="0" smtClean="0"/>
              <a:t>σ</a:t>
            </a:r>
            <a:r>
              <a:rPr lang="en-US" sz="2200" baseline="-25000" dirty="0" smtClean="0"/>
              <a:t>z</a:t>
            </a:r>
            <a:r>
              <a:rPr lang="en-US" sz="2200" dirty="0" smtClean="0"/>
              <a:t>=0.05m</a:t>
            </a:r>
          </a:p>
          <a:p>
            <a:r>
              <a:rPr lang="en-US" sz="2000" dirty="0" smtClean="0"/>
              <a:t>Cooling to smaller </a:t>
            </a:r>
            <a:r>
              <a:rPr lang="az-Cyrl-AZ" sz="2000" dirty="0"/>
              <a:t>є</a:t>
            </a:r>
            <a:r>
              <a:rPr lang="en-US" sz="2000" baseline="-25000" dirty="0"/>
              <a:t>T</a:t>
            </a:r>
            <a:r>
              <a:rPr lang="en-US" sz="2000" dirty="0"/>
              <a:t> </a:t>
            </a:r>
            <a:r>
              <a:rPr lang="en-US" sz="2000" dirty="0" smtClean="0"/>
              <a:t>requires “extensions</a:t>
            </a:r>
            <a:r>
              <a:rPr lang="en-US" dirty="0" smtClean="0"/>
              <a:t>” </a:t>
            </a:r>
            <a:endParaRPr lang="en-US" sz="2400" dirty="0" smtClean="0"/>
          </a:p>
          <a:p>
            <a:pPr lvl="1"/>
            <a:r>
              <a:rPr lang="en-US" sz="2000" dirty="0" smtClean="0"/>
              <a:t>reverse</a:t>
            </a:r>
            <a:r>
              <a:rPr lang="az-Cyrl-AZ" sz="2000" dirty="0"/>
              <a:t> </a:t>
            </a:r>
            <a:r>
              <a:rPr lang="az-Cyrl-AZ" sz="2000" dirty="0" smtClean="0"/>
              <a:t>є</a:t>
            </a:r>
            <a:r>
              <a:rPr lang="en-US" sz="2000" dirty="0" smtClean="0"/>
              <a:t> exchange</a:t>
            </a:r>
          </a:p>
          <a:p>
            <a:pPr lvl="1"/>
            <a:r>
              <a:rPr lang="en-US" sz="2000" dirty="0" smtClean="0"/>
              <a:t>high B-fields, extreme </a:t>
            </a:r>
            <a:r>
              <a:rPr lang="en-US" sz="2000" dirty="0" err="1" smtClean="0"/>
              <a:t>rf</a:t>
            </a:r>
            <a:r>
              <a:rPr lang="en-US" sz="2000" dirty="0" smtClean="0"/>
              <a:t>, small E</a:t>
            </a:r>
            <a:r>
              <a:rPr lang="en-US" sz="2000" baseline="-25000" dirty="0" smtClean="0">
                <a:sym typeface="Symbol"/>
              </a:rPr>
              <a:t></a:t>
            </a:r>
            <a:endParaRPr lang="en-US" sz="2000" dirty="0" smtClean="0"/>
          </a:p>
          <a:p>
            <a:endParaRPr lang="en-US" sz="2400" dirty="0" smtClean="0"/>
          </a:p>
          <a:p>
            <a:r>
              <a:rPr lang="en-US" sz="2400" dirty="0" smtClean="0"/>
              <a:t>Initial </a:t>
            </a:r>
            <a:r>
              <a:rPr lang="en-US" sz="2400" dirty="0" err="1" smtClean="0"/>
              <a:t>derated</a:t>
            </a:r>
            <a:r>
              <a:rPr lang="en-US" sz="2400" dirty="0" smtClean="0"/>
              <a:t> values</a:t>
            </a:r>
          </a:p>
          <a:p>
            <a:pPr lvl="1"/>
            <a:r>
              <a:rPr lang="az-Cyrl-AZ" sz="2000" dirty="0" smtClean="0"/>
              <a:t>є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= 0.0004m, </a:t>
            </a:r>
            <a:r>
              <a:rPr lang="az-Cyrl-AZ" sz="2000" dirty="0" smtClean="0"/>
              <a:t>є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= 0.002m</a:t>
            </a:r>
          </a:p>
          <a:p>
            <a:pPr lvl="1"/>
            <a:endParaRPr lang="en-US" sz="2000" dirty="0" smtClean="0"/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5E001C-1442-4579-9EDC-C86BE4312D12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9222" name="Oval 7"/>
          <p:cNvSpPr>
            <a:spLocks noChangeArrowheads="1"/>
          </p:cNvSpPr>
          <p:nvPr/>
        </p:nvSpPr>
        <p:spPr bwMode="auto">
          <a:xfrm>
            <a:off x="6302375" y="2728913"/>
            <a:ext cx="407988" cy="309562"/>
          </a:xfrm>
          <a:prstGeom prst="ellipse">
            <a:avLst/>
          </a:prstGeom>
          <a:noFill/>
          <a:ln w="25400" algn="ctr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9900CC"/>
              </a:solidFill>
            </a:endParaRPr>
          </a:p>
        </p:txBody>
      </p:sp>
      <p:cxnSp>
        <p:nvCxnSpPr>
          <p:cNvPr id="9223" name="Straight Arrow Connector 4"/>
          <p:cNvCxnSpPr>
            <a:cxnSpLocks noChangeShapeType="1"/>
          </p:cNvCxnSpPr>
          <p:nvPr/>
        </p:nvCxnSpPr>
        <p:spPr bwMode="auto">
          <a:xfrm flipV="1">
            <a:off x="3683000" y="2883694"/>
            <a:ext cx="2823369" cy="377825"/>
          </a:xfrm>
          <a:prstGeom prst="straightConnector1">
            <a:avLst/>
          </a:prstGeom>
          <a:noFill/>
          <a:ln w="38100" algn="ctr">
            <a:solidFill>
              <a:srgbClr val="9900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361" y="3917950"/>
            <a:ext cx="2654036" cy="29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00100"/>
            <a:ext cx="4610100" cy="2514600"/>
          </a:xfrm>
        </p:spPr>
        <p:txBody>
          <a:bodyPr/>
          <a:lstStyle/>
          <a:p>
            <a:r>
              <a:rPr lang="en-US" sz="2000" dirty="0" smtClean="0"/>
              <a:t>Ionization cooling couples x, y, z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000" dirty="0" smtClean="0">
                <a:solidFill>
                  <a:srgbClr val="CC00CC"/>
                </a:solidFill>
              </a:rPr>
              <a:t>At moderate B, E</a:t>
            </a:r>
            <a:r>
              <a:rPr lang="en-US" sz="2000" baseline="-25000" dirty="0" smtClean="0">
                <a:solidFill>
                  <a:srgbClr val="CC00CC"/>
                </a:solidFill>
              </a:rPr>
              <a:t>RF</a:t>
            </a:r>
            <a:r>
              <a:rPr lang="en-US" sz="2000" dirty="0" smtClean="0">
                <a:solidFill>
                  <a:srgbClr val="CC00CC"/>
                </a:solidFill>
              </a:rPr>
              <a:t>, </a:t>
            </a:r>
            <a:r>
              <a:rPr lang="en-US" sz="2000" dirty="0" smtClean="0">
                <a:solidFill>
                  <a:srgbClr val="CC00CC"/>
                </a:solidFill>
                <a:sym typeface="Symbol"/>
              </a:rPr>
              <a:t></a:t>
            </a:r>
            <a:r>
              <a:rPr lang="en-US" sz="2000" baseline="-25000" dirty="0" smtClean="0">
                <a:solidFill>
                  <a:srgbClr val="CC00CC"/>
                </a:solidFill>
                <a:sym typeface="Symbol"/>
              </a:rPr>
              <a:t>RF, </a:t>
            </a:r>
            <a:r>
              <a:rPr lang="en-US" sz="2000" dirty="0" smtClean="0">
                <a:solidFill>
                  <a:srgbClr val="CC00CC"/>
                </a:solidFill>
                <a:sym typeface="Symbol"/>
              </a:rPr>
              <a:t>optimal  6-D cooling is:</a:t>
            </a:r>
            <a:endParaRPr lang="en-US" sz="2000" dirty="0">
              <a:solidFill>
                <a:srgbClr val="CC00CC"/>
              </a:solidFill>
            </a:endParaRP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82946291"/>
              </p:ext>
            </p:extLst>
          </p:nvPr>
        </p:nvGraphicFramePr>
        <p:xfrm>
          <a:off x="0" y="1339850"/>
          <a:ext cx="2817194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Equation" r:id="rId5" imgW="2082600" imgH="457200" progId="Equation.3">
                  <p:embed/>
                </p:oleObj>
              </mc:Choice>
              <mc:Fallback>
                <p:oleObj name="Equation" r:id="rId5" imgW="2082600" imgH="457200" progId="Equation.3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39850"/>
                        <a:ext cx="2817194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314939"/>
              </p:ext>
            </p:extLst>
          </p:nvPr>
        </p:nvGraphicFramePr>
        <p:xfrm>
          <a:off x="0" y="1941513"/>
          <a:ext cx="2781300" cy="663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Equation" r:id="rId7" imgW="1917360" imgH="457200" progId="Equation.3">
                  <p:embed/>
                </p:oleObj>
              </mc:Choice>
              <mc:Fallback>
                <p:oleObj name="Equation" r:id="rId7" imgW="191736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41513"/>
                        <a:ext cx="2781300" cy="663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813569"/>
              </p:ext>
            </p:extLst>
          </p:nvPr>
        </p:nvGraphicFramePr>
        <p:xfrm>
          <a:off x="2980373" y="1619250"/>
          <a:ext cx="152019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Equation" r:id="rId9" imgW="723600" imgH="190440" progId="Equation.3">
                  <p:embed/>
                </p:oleObj>
              </mc:Choice>
              <mc:Fallback>
                <p:oleObj name="Equation" r:id="rId9" imgW="72360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80373" y="1619250"/>
                        <a:ext cx="152019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Estrangelo Edessa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noFill/>
          <a:prstDash val="solid"/>
          <a:round/>
          <a:headEnd type="none" w="med" len="med"/>
          <a:tailEnd type="triangl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Foundry">
    <a:maj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微軟正黑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Rockwell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標楷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55560</TotalTime>
  <Words>1887</Words>
  <Application>Microsoft Office PowerPoint</Application>
  <PresentationFormat>On-screen Show (4:3)</PresentationFormat>
  <Paragraphs>456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Default Design</vt:lpstr>
      <vt:lpstr>Equation</vt:lpstr>
      <vt:lpstr>The First Muon Collider: 125.5712 GeV Higgs Factory</vt:lpstr>
      <vt:lpstr>Outline</vt:lpstr>
      <vt:lpstr>125 GeV  Higgs!</vt:lpstr>
      <vt:lpstr> Higgs Boson found !</vt:lpstr>
      <vt:lpstr>μμ  H     cross-section, width? Barger, Berger, Gunion, Han, Physics Reports 286, 1-51 (1997)</vt:lpstr>
      <vt:lpstr>Compare to e+-e- Collider</vt:lpstr>
      <vt:lpstr>Collider Parameters</vt:lpstr>
      <vt:lpstr>μ+-μ- Higgs Collider Design</vt:lpstr>
      <vt:lpstr>Natural 6-D muon cooling limits </vt:lpstr>
      <vt:lpstr>126 GeV μ+-μ- Collider </vt:lpstr>
      <vt:lpstr>Project X Upgrade to 4MW</vt:lpstr>
      <vt:lpstr>Alternative “Low-Budget” Proton driver?</vt:lpstr>
      <vt:lpstr>Solenoid lens capture</vt:lpstr>
      <vt:lpstr>High-frequency Buncher and φ-E Rotator</vt:lpstr>
      <vt:lpstr>Beam at end of μ Source</vt:lpstr>
      <vt:lpstr> Capture / Buncher /-E Rotation</vt:lpstr>
      <vt:lpstr>Cooling Scenario for 125 GeV</vt:lpstr>
      <vt:lpstr>Acceleration - scenario</vt:lpstr>
      <vt:lpstr>Acceleration Scenario (Lebedev)</vt:lpstr>
      <vt:lpstr>Collider Ring (1999)</vt:lpstr>
      <vt:lpstr>Updated 63 x 63 GeV Lattice</vt:lpstr>
      <vt:lpstr>Scale of facility</vt:lpstr>
      <vt:lpstr>Beam Instability Issues </vt:lpstr>
      <vt:lpstr>Losses/Background</vt:lpstr>
      <vt:lpstr>125 GeV Detector</vt:lpstr>
      <vt:lpstr>Polarization &amp; Energy measurement Raja and Tollestrup (1998) Phys. Rev. D 58 013005 </vt:lpstr>
      <vt:lpstr>μ+μ-Z (90 GeV) = “Training Wheels”</vt:lpstr>
      <vt:lpstr>Higgs MC Parameters -Upgrade</vt:lpstr>
      <vt:lpstr>Upgrade to higher L, Energy </vt:lpstr>
      <vt:lpstr>Upgrade path (E and L)</vt:lpstr>
      <vt:lpstr>Comments</vt:lpstr>
      <vt:lpstr>Conclusions</vt:lpstr>
      <vt:lpstr>Professional endorsement 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 Slides</dc:title>
  <dc:creator>David Neuffer</dc:creator>
  <cp:lastModifiedBy>David Neuffer</cp:lastModifiedBy>
  <cp:revision>1392</cp:revision>
  <cp:lastPrinted>2012-10-29T21:29:52Z</cp:lastPrinted>
  <dcterms:created xsi:type="dcterms:W3CDTF">2003-09-15T21:58:19Z</dcterms:created>
  <dcterms:modified xsi:type="dcterms:W3CDTF">2012-11-13T14:32:32Z</dcterms:modified>
</cp:coreProperties>
</file>