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2" r:id="rId3"/>
    <p:sldId id="322" r:id="rId4"/>
    <p:sldId id="321" r:id="rId5"/>
    <p:sldId id="313" r:id="rId6"/>
    <p:sldId id="320" r:id="rId7"/>
    <p:sldId id="317" r:id="rId8"/>
    <p:sldId id="325" r:id="rId9"/>
    <p:sldId id="323" r:id="rId10"/>
    <p:sldId id="324" r:id="rId11"/>
    <p:sldId id="315" r:id="rId12"/>
    <p:sldId id="316" r:id="rId13"/>
    <p:sldId id="318" r:id="rId14"/>
    <p:sldId id="326" r:id="rId15"/>
    <p:sldId id="319" r:id="rId16"/>
    <p:sldId id="327" r:id="rId17"/>
    <p:sldId id="32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FFFF"/>
    <a:srgbClr val="D8FFF4"/>
    <a:srgbClr val="C2DFFF"/>
    <a:srgbClr val="1A1618"/>
    <a:srgbClr val="E6E6E6"/>
    <a:srgbClr val="FF8000"/>
    <a:srgbClr val="231F2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624" y="-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DAFD8-249D-EA4B-9A9A-DD9893C260F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CF5B-4332-5147-897F-A932EF838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5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0CFC6-53F5-CF46-BCF6-75602ED82C5B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05F0-D094-3A44-AF97-475DA97B8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6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5F0-D094-3A44-AF97-475DA97B82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E7C9831-9F74-9F40-B9DD-F6C983AE2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jpeg"/><Relationship Id="rId5" Type="http://schemas.openxmlformats.org/officeDocument/2006/relationships/image" Target="../media/image22.emf"/><Relationship Id="rId6" Type="http://schemas.openxmlformats.org/officeDocument/2006/relationships/image" Target="../media/image5.emf"/><Relationship Id="rId7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Helical Cooling Channel for Higgs Factory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Katsuya Yonehara</a:t>
            </a:r>
          </a:p>
          <a:p>
            <a:r>
              <a:rPr lang="en-US" dirty="0" smtClean="0"/>
              <a:t>Accelerator Physics Center, Fermilab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60" y="2712798"/>
            <a:ext cx="2113016" cy="579047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230" y="149801"/>
            <a:ext cx="982106" cy="1124712"/>
          </a:xfrm>
          <a:prstGeom prst="rect">
            <a:avLst/>
          </a:prstGeom>
          <a:solidFill>
            <a:srgbClr val="FFFFFF"/>
          </a:solidFill>
          <a:ln w="22225">
            <a:noFill/>
            <a:miter lim="800000"/>
            <a:headEnd/>
            <a:tailEnd/>
          </a:ln>
        </p:spPr>
      </p:pic>
      <p:pic>
        <p:nvPicPr>
          <p:cNvPr id="13" name="Picture 12" descr="hislo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6" y="48201"/>
            <a:ext cx="1336108" cy="135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198" y="292100"/>
            <a:ext cx="1509204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93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Considerable HCC Simulation Efforts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588636"/>
            <a:ext cx="7696200" cy="340246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Improve final longitudinal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Tapering momentum along with HCC length makes better cooling because of larger energy loss rate (</a:t>
            </a:r>
            <a:r>
              <a:rPr lang="en-US" sz="2400" dirty="0" err="1" smtClean="0"/>
              <a:t>dE</a:t>
            </a:r>
            <a:r>
              <a:rPr lang="en-US" sz="2400" dirty="0" smtClean="0"/>
              <a:t>/dx) </a:t>
            </a:r>
          </a:p>
          <a:p>
            <a:pPr lvl="1"/>
            <a:r>
              <a:rPr lang="en-US" sz="2400" dirty="0" smtClean="0"/>
              <a:t>Increase helical field strength to realize low beta function</a:t>
            </a:r>
          </a:p>
          <a:p>
            <a:pPr lvl="1"/>
            <a:r>
              <a:rPr lang="en-US" sz="2400" dirty="0" smtClean="0"/>
              <a:t>Design E-t phase rotation</a:t>
            </a:r>
          </a:p>
          <a:p>
            <a:r>
              <a:rPr lang="en-US" sz="2800" dirty="0" smtClean="0"/>
              <a:t>Design a matching section </a:t>
            </a:r>
            <a:endParaRPr lang="en-US" sz="2800" dirty="0"/>
          </a:p>
          <a:p>
            <a:pPr lvl="1"/>
            <a:r>
              <a:rPr lang="en-US" sz="2400" dirty="0" smtClean="0"/>
              <a:t>Connect straight section to HCC</a:t>
            </a:r>
          </a:p>
          <a:p>
            <a:pPr lvl="1"/>
            <a:r>
              <a:rPr lang="en-US" sz="2400" dirty="0" smtClean="0"/>
              <a:t>Transport beam with RF frequency shift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0" y="5300710"/>
            <a:ext cx="8572500" cy="1239789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800" dirty="0" smtClean="0"/>
              <a:t>Use fast &amp; powerful computer to optimize HCC</a:t>
            </a:r>
          </a:p>
          <a:p>
            <a:pPr marL="118872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→ NERSC is almost ready to go! (Goal D&amp;S effort in FY13)</a:t>
            </a:r>
            <a:endParaRPr lang="en-US" sz="2800" dirty="0"/>
          </a:p>
        </p:txBody>
      </p:sp>
      <p:sp>
        <p:nvSpPr>
          <p:cNvPr id="10" name="Down Arrow 9"/>
          <p:cNvSpPr/>
          <p:nvPr/>
        </p:nvSpPr>
        <p:spPr>
          <a:xfrm>
            <a:off x="3822700" y="4991100"/>
            <a:ext cx="444500" cy="42785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Develope</a:t>
            </a:r>
            <a:r>
              <a:rPr lang="en-US" dirty="0" smtClean="0"/>
              <a:t> HCC beam element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9" y="1587500"/>
            <a:ext cx="436418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75" y="3835400"/>
            <a:ext cx="37494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07" y="1689100"/>
            <a:ext cx="2286000" cy="3812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102" y="1854200"/>
            <a:ext cx="202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Integrated HCC cell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3900" y="5543034"/>
            <a:ext cx="97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HCC cell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6000" y="5132549"/>
            <a:ext cx="1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 HCC cell</a:t>
            </a:r>
            <a:endParaRPr lang="en-US" dirty="0"/>
          </a:p>
        </p:txBody>
      </p:sp>
      <p:pic>
        <p:nvPicPr>
          <p:cNvPr id="14" name="Picture 13" descr="logonamemotto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943" y="1689100"/>
            <a:ext cx="838057" cy="4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magnet 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42" descr="Fig2_0610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499"/>
            <a:ext cx="427315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500" y="1587500"/>
            <a:ext cx="442136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HCC magnet consists of helical solenoid (HS) </a:t>
            </a:r>
          </a:p>
          <a:p>
            <a:r>
              <a:rPr lang="en-US" dirty="0" smtClean="0"/>
              <a:t>coil and a straight solenoid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572000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4213" y="2799834"/>
            <a:ext cx="25135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Helical solenoid (HS) cell</a:t>
            </a:r>
            <a:endParaRPr lang="en-US" dirty="0"/>
          </a:p>
        </p:txBody>
      </p:sp>
      <p:pic>
        <p:nvPicPr>
          <p:cNvPr id="10" name="Picture 9" descr="Assembly 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0400" y="3276599"/>
            <a:ext cx="2578897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314" y="3276599"/>
            <a:ext cx="1724660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4888468"/>
            <a:ext cx="3709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Made </a:t>
            </a:r>
            <a:r>
              <a:rPr lang="en-US" dirty="0" err="1" smtClean="0"/>
              <a:t>NbTi</a:t>
            </a:r>
            <a:r>
              <a:rPr lang="en-US" dirty="0" smtClean="0"/>
              <a:t>, NbSn</a:t>
            </a:r>
            <a:r>
              <a:rPr lang="en-US" baseline="-25000" dirty="0" smtClean="0"/>
              <a:t>3</a:t>
            </a:r>
            <a:r>
              <a:rPr lang="en-US" dirty="0" smtClean="0"/>
              <a:t> &amp; YBCO HS coils</a:t>
            </a:r>
          </a:p>
          <a:p>
            <a:r>
              <a:rPr lang="en-US" dirty="0" smtClean="0"/>
              <a:t>• Experimentally verified simulation</a:t>
            </a:r>
          </a:p>
          <a:p>
            <a:r>
              <a:rPr lang="en-US" dirty="0" smtClean="0"/>
              <a:t>• Development of winding HS coil</a:t>
            </a:r>
          </a:p>
          <a:p>
            <a:r>
              <a:rPr lang="en-US" dirty="0" smtClean="0"/>
              <a:t>• Design mechanical support</a:t>
            </a:r>
          </a:p>
          <a:p>
            <a:r>
              <a:rPr lang="en-US" dirty="0" smtClean="0"/>
              <a:t>• Development of quench protection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3768" y="6304697"/>
            <a:ext cx="3172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G. Flanagan et al., IPAC 2012, THPPD041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770" y="292100"/>
            <a:ext cx="1509204" cy="863600"/>
          </a:xfrm>
          <a:prstGeom prst="rect">
            <a:avLst/>
          </a:prstGeom>
        </p:spPr>
      </p:pic>
      <p:pic>
        <p:nvPicPr>
          <p:cNvPr id="19" name="Picture 18" descr="hislo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206" y="50150"/>
            <a:ext cx="133610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RF cavity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876791"/>
            <a:ext cx="8382000" cy="47018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Most crucial device for HCC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HCC needs a continuous cooling material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Continuous HCC RF system is considered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Proposed hydrogen gas filled RF cavity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Gas acts as a beam cooling material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Gas also suppresses an RF electric breakdown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Proposed dielectric loaded RF cavity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Compact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55700"/>
            <a:ext cx="2286000" cy="3812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770" y="292100"/>
            <a:ext cx="1509204" cy="863600"/>
          </a:xfrm>
          <a:prstGeom prst="rect">
            <a:avLst/>
          </a:prstGeom>
        </p:spPr>
      </p:pic>
      <p:pic>
        <p:nvPicPr>
          <p:cNvPr id="9" name="Picture 8" descr="hislo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206" y="50150"/>
            <a:ext cx="133610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Plasma loading effect in gas filled RF cavity (Feasibility test)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191"/>
            <a:ext cx="8229600" cy="942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Beam generates an ion pair in a gas filled RF cavity during ionization (cooling) process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06435" y="3711230"/>
            <a:ext cx="4547707" cy="2829269"/>
            <a:chOff x="4828123" y="2995684"/>
            <a:chExt cx="4547707" cy="2829269"/>
          </a:xfrm>
        </p:grpSpPr>
        <p:pic>
          <p:nvPicPr>
            <p:cNvPr id="7" name="Picture 6" descr="withB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8123" y="2995684"/>
              <a:ext cx="4369438" cy="2779776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7954562" y="3598337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Pure GH2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2732" y="3031013"/>
              <a:ext cx="2295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1% Dry Air (0.2 % O2) in GH2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97177" y="3999978"/>
              <a:ext cx="137865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FF00"/>
                  </a:solidFill>
                </a:rPr>
                <a:t>1% Dry Air </a:t>
              </a:r>
            </a:p>
            <a:p>
              <a:r>
                <a:rPr lang="en-US" sz="1400" dirty="0" smtClean="0">
                  <a:solidFill>
                    <a:srgbClr val="00FF00"/>
                  </a:solidFill>
                </a:rPr>
                <a:t>(0.2 % O2)</a:t>
              </a:r>
            </a:p>
            <a:p>
              <a:r>
                <a:rPr lang="en-US" sz="1400" dirty="0" smtClean="0">
                  <a:solidFill>
                    <a:srgbClr val="00FF00"/>
                  </a:solidFill>
                </a:rPr>
                <a:t>in GH2 at B = 3 T</a:t>
              </a:r>
              <a:endParaRPr lang="en-US" sz="1400" dirty="0">
                <a:solidFill>
                  <a:srgbClr val="00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6705" y="5486399"/>
              <a:ext cx="1425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"/>
                  <a:cs typeface="Times"/>
                </a:rPr>
                <a:t>E</a:t>
              </a:r>
              <a:r>
                <a:rPr lang="en-US" sz="1600" i="1" baseline="-25000" dirty="0" smtClean="0">
                  <a:latin typeface="Times"/>
                  <a:cs typeface="Times"/>
                </a:rPr>
                <a:t>0 </a:t>
              </a:r>
              <a:r>
                <a:rPr lang="en-US" sz="1600" i="1" dirty="0" smtClean="0">
                  <a:latin typeface="Times"/>
                  <a:cs typeface="Times"/>
                </a:rPr>
                <a:t>= 25 MV/</a:t>
              </a:r>
              <a:r>
                <a:rPr lang="en-US" sz="1600" i="1" dirty="0" err="1" smtClean="0">
                  <a:latin typeface="Times"/>
                  <a:cs typeface="Times"/>
                </a:rPr>
                <a:t>m</a:t>
              </a:r>
              <a:endParaRPr lang="en-US" sz="1600" i="1" dirty="0">
                <a:latin typeface="Times"/>
                <a:cs typeface="Times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045418"/>
            <a:ext cx="8481060" cy="942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</a:t>
            </a:r>
            <a:r>
              <a:rPr lang="en-US" sz="2400" dirty="0" smtClean="0"/>
              <a:t>lectron is removed by a small amount of electronegative gas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257791"/>
            <a:ext cx="8229600" cy="942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Electron is so light that it consumes much RF power (plasma loading effect)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8310" y="3793065"/>
            <a:ext cx="4644980" cy="2336800"/>
            <a:chOff x="8016" y="4411127"/>
            <a:chExt cx="4644980" cy="2336800"/>
          </a:xfrm>
        </p:grpSpPr>
        <p:pic>
          <p:nvPicPr>
            <p:cNvPr id="16" name="Picture 15" descr="TUYA01_fig5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6" y="4411127"/>
              <a:ext cx="3657600" cy="23368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1642534" y="5689595"/>
              <a:ext cx="393192" cy="2116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6997" y="5809727"/>
              <a:ext cx="1031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Beam 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8957" y="4859865"/>
              <a:ext cx="1862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RF envelope w/o beam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35434" y="5314086"/>
              <a:ext cx="1717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RF envelope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w</a:t>
              </a:r>
              <a:r>
                <a:rPr lang="en-US" sz="1400" dirty="0" smtClean="0">
                  <a:solidFill>
                    <a:srgbClr val="0000FF"/>
                  </a:solidFill>
                </a:rPr>
                <a:t> beam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44280" y="5631934"/>
            <a:ext cx="3384786" cy="400110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Plasma loading is not an issue!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 Polarized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43900" cy="46256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Studying polarized </a:t>
            </a:r>
            <a:r>
              <a:rPr lang="en-US" sz="2400" dirty="0" err="1" smtClean="0"/>
              <a:t>muon</a:t>
            </a:r>
            <a:r>
              <a:rPr lang="en-US" sz="2400" dirty="0" smtClean="0"/>
              <a:t> beam becomes important especially for Higgs Factory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In fact, </a:t>
            </a:r>
            <a:r>
              <a:rPr lang="en-US" sz="2400" dirty="0" err="1" smtClean="0"/>
              <a:t>muon</a:t>
            </a:r>
            <a:r>
              <a:rPr lang="en-US" sz="2400" dirty="0" smtClean="0"/>
              <a:t> spin is oriented in pion decay because of parity violation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However, the angular distribution is isotropic, overall </a:t>
            </a:r>
            <a:r>
              <a:rPr lang="en-US" sz="2400" dirty="0" err="1" smtClean="0"/>
              <a:t>muon</a:t>
            </a:r>
            <a:r>
              <a:rPr lang="en-US" sz="2400" dirty="0" smtClean="0"/>
              <a:t> polarization is zero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Fortunately, bunched </a:t>
            </a:r>
            <a:r>
              <a:rPr lang="en-US" sz="2400" dirty="0" err="1" smtClean="0"/>
              <a:t>muon</a:t>
            </a:r>
            <a:r>
              <a:rPr lang="en-US" sz="2400" dirty="0" smtClean="0"/>
              <a:t> beam preserves polarization since </a:t>
            </a:r>
            <a:r>
              <a:rPr lang="en-US" sz="2400" dirty="0" err="1" smtClean="0"/>
              <a:t>ToF</a:t>
            </a:r>
            <a:r>
              <a:rPr lang="en-US" sz="2400" dirty="0" smtClean="0"/>
              <a:t> of </a:t>
            </a:r>
            <a:r>
              <a:rPr lang="en-US" sz="2400" dirty="0" err="1" smtClean="0"/>
              <a:t>muons</a:t>
            </a:r>
            <a:r>
              <a:rPr lang="en-US" sz="2400" dirty="0" smtClean="0"/>
              <a:t> has a memory of orientation of pion decay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Polarization is useful to calibrate kinetic energy and increase Higgs production (figure of merit ∝ 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Exchange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17918"/>
              </p:ext>
            </p:extLst>
          </p:nvPr>
        </p:nvGraphicFramePr>
        <p:xfrm>
          <a:off x="2311400" y="1803400"/>
          <a:ext cx="2997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2997200" imgH="825500" progId="Equation.3">
                  <p:embed/>
                </p:oleObj>
              </mc:Choice>
              <mc:Fallback>
                <p:oleObj name="Equation" r:id="rId3" imgW="29972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400" y="1803400"/>
                        <a:ext cx="2997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4206" y="2010012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Polarization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5334"/>
              </p:ext>
            </p:extLst>
          </p:nvPr>
        </p:nvGraphicFramePr>
        <p:xfrm>
          <a:off x="7081515" y="2305566"/>
          <a:ext cx="1066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5" imgW="1066800" imgH="419100" progId="Equation.3">
                  <p:embed/>
                </p:oleObj>
              </mc:Choice>
              <mc:Fallback>
                <p:oleObj name="Equation" r:id="rId5" imgW="10668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1515" y="2305566"/>
                        <a:ext cx="1066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12100" y="1566386"/>
            <a:ext cx="11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spin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97600" y="1601390"/>
            <a:ext cx="132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 particle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81515" y="1970722"/>
            <a:ext cx="652785" cy="334844"/>
          </a:xfrm>
          <a:prstGeom prst="line">
            <a:avLst/>
          </a:prstGeom>
          <a:ln w="635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 flipH="1">
            <a:off x="7988300" y="1935718"/>
            <a:ext cx="511780" cy="369848"/>
          </a:xfrm>
          <a:prstGeom prst="line">
            <a:avLst/>
          </a:prstGeom>
          <a:ln w="635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669140"/>
              </p:ext>
            </p:extLst>
          </p:nvPr>
        </p:nvGraphicFramePr>
        <p:xfrm>
          <a:off x="2247900" y="2851150"/>
          <a:ext cx="3441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7" imgW="3441700" imgH="825500" progId="Equation.3">
                  <p:embed/>
                </p:oleObj>
              </mc:Choice>
              <mc:Fallback>
                <p:oleObj name="Equation" r:id="rId7" imgW="34417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900" y="2851150"/>
                        <a:ext cx="3441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62292"/>
              </p:ext>
            </p:extLst>
          </p:nvPr>
        </p:nvGraphicFramePr>
        <p:xfrm>
          <a:off x="2247900" y="3975100"/>
          <a:ext cx="544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9" imgW="5448300" imgH="825500" progId="Equation.3">
                  <p:embed/>
                </p:oleObj>
              </mc:Choice>
              <mc:Fallback>
                <p:oleObj name="Equation" r:id="rId9" imgW="54483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7900" y="3975100"/>
                        <a:ext cx="5448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96440"/>
              </p:ext>
            </p:extLst>
          </p:nvPr>
        </p:nvGraphicFramePr>
        <p:xfrm>
          <a:off x="584206" y="3187700"/>
          <a:ext cx="152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11" imgW="1524000" imgH="317500" progId="Equation.3">
                  <p:embed/>
                </p:oleObj>
              </mc:Choice>
              <mc:Fallback>
                <p:oleObj name="Equation" r:id="rId11" imgW="1524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4206" y="3187700"/>
                        <a:ext cx="1524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33534"/>
              </p:ext>
            </p:extLst>
          </p:nvPr>
        </p:nvGraphicFramePr>
        <p:xfrm>
          <a:off x="584200" y="4216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13" imgW="1524000" imgH="393700" progId="Equation.3">
                  <p:embed/>
                </p:oleObj>
              </mc:Choice>
              <mc:Fallback>
                <p:oleObj name="Equation" r:id="rId13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4200" y="4216400"/>
                        <a:ext cx="1524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4516"/>
              </p:ext>
            </p:extLst>
          </p:nvPr>
        </p:nvGraphicFramePr>
        <p:xfrm>
          <a:off x="3987800" y="5194300"/>
          <a:ext cx="863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5" imgW="863600" imgH="330200" progId="Equation.3">
                  <p:embed/>
                </p:oleObj>
              </mc:Choice>
              <mc:Fallback>
                <p:oleObj name="Equation" r:id="rId15" imgW="863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87800" y="5194300"/>
                        <a:ext cx="863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14900" y="5181600"/>
            <a:ext cx="330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Hyperfine coupling (A=</a:t>
            </a:r>
            <a:r>
              <a:rPr lang="en-US" dirty="0" smtClean="0"/>
              <a:t>44.2 </a:t>
            </a:r>
            <a:r>
              <a:rPr lang="en-US" dirty="0" smtClean="0"/>
              <a:t>GHz)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868" y="5651836"/>
            <a:ext cx="8579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 Full spin transfer possible by using RF field in zero-crossing B field</a:t>
            </a:r>
          </a:p>
          <a:p>
            <a:r>
              <a:rPr lang="en-US" sz="2400" dirty="0" smtClean="0"/>
              <a:t>• Polarization becomes 100 %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24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Relative-Speed Zero Proton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291"/>
            <a:ext cx="8229600" cy="4976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Intense polarized proton beam is under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 </a:t>
            </a:r>
            <a:r>
              <a:rPr lang="en-US" sz="2800" dirty="0" smtClean="0"/>
              <a:t>study (electron-heavy ion collider)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No relativistic energy required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β will be 0.7~0.9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No long straight section needs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Depend on the cross section of </a:t>
            </a:r>
            <a:r>
              <a:rPr lang="en-US" sz="2400" dirty="0" err="1" smtClean="0"/>
              <a:t>muonium</a:t>
            </a:r>
            <a:r>
              <a:rPr lang="en-US" sz="2400" dirty="0" smtClean="0"/>
              <a:t> production rate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1 meter is enough for hyperfine interaction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Cold proton beam even cool down </a:t>
            </a:r>
            <a:r>
              <a:rPr lang="en-US" sz="2800" dirty="0" err="1" smtClean="0"/>
              <a:t>muon</a:t>
            </a:r>
            <a:r>
              <a:rPr lang="en-US" sz="2800" dirty="0" smtClean="0"/>
              <a:t> phase space (analogy of electron cooling)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roton cooling may improve </a:t>
            </a:r>
            <a:r>
              <a:rPr lang="en-US" sz="2800" dirty="0" smtClean="0"/>
              <a:t>36 </a:t>
            </a:r>
            <a:r>
              <a:rPr lang="en-US" sz="2800" dirty="0" smtClean="0"/>
              <a:t>times </a:t>
            </a:r>
            <a:r>
              <a:rPr lang="en-US" sz="2800" dirty="0" smtClean="0"/>
              <a:t>faster cooling than electron in energy transfer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28780" y="2042299"/>
            <a:ext cx="914400" cy="9144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457380" y="2956699"/>
            <a:ext cx="457200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55780" y="1788299"/>
            <a:ext cx="685800" cy="0"/>
          </a:xfrm>
          <a:prstGeom prst="straightConnector1">
            <a:avLst/>
          </a:prstGeom>
          <a:ln w="635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89036" y="1762899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Polarized proton ring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55780" y="3566299"/>
            <a:ext cx="685800" cy="0"/>
          </a:xfrm>
          <a:prstGeom prst="straightConnector1">
            <a:avLst/>
          </a:prstGeom>
          <a:ln w="635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8780" y="3604399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μ storage ring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04980" y="2956699"/>
            <a:ext cx="685800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5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35491"/>
            <a:ext cx="8481060" cy="4841508"/>
          </a:xfrm>
        </p:spPr>
        <p:txBody>
          <a:bodyPr>
            <a:noAutofit/>
          </a:bodyPr>
          <a:lstStyle/>
          <a:p>
            <a:r>
              <a:rPr lang="en-US" sz="2800" dirty="0" smtClean="0"/>
              <a:t>Evaluated HCC for Higgs Factory</a:t>
            </a:r>
          </a:p>
          <a:p>
            <a:pPr lvl="1"/>
            <a:r>
              <a:rPr lang="en-US" sz="2400" dirty="0" smtClean="0"/>
              <a:t>Final transverse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looks fine</a:t>
            </a:r>
          </a:p>
          <a:p>
            <a:pPr lvl="1"/>
            <a:r>
              <a:rPr lang="en-US" sz="2400" dirty="0" smtClean="0"/>
              <a:t>Need more optimization to obtain low longitudinal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(factor three cooling)</a:t>
            </a:r>
          </a:p>
          <a:p>
            <a:r>
              <a:rPr lang="en-US" sz="2800" dirty="0" smtClean="0"/>
              <a:t>Developed HCC beam element</a:t>
            </a:r>
          </a:p>
          <a:p>
            <a:pPr lvl="1"/>
            <a:r>
              <a:rPr lang="en-US" sz="2400" dirty="0" smtClean="0"/>
              <a:t>R&amp;D of helical solenoid coil goes very well</a:t>
            </a:r>
          </a:p>
          <a:p>
            <a:pPr lvl="1"/>
            <a:r>
              <a:rPr lang="en-US" sz="2400" dirty="0" smtClean="0"/>
              <a:t>R&amp;D of high pressure gas filled cavity seems to be feasible</a:t>
            </a:r>
          </a:p>
          <a:p>
            <a:pPr lvl="1"/>
            <a:r>
              <a:rPr lang="en-US" sz="2400" dirty="0" smtClean="0"/>
              <a:t>Next step: Dielectric loaded RF test</a:t>
            </a:r>
          </a:p>
          <a:p>
            <a:r>
              <a:rPr lang="en-US" sz="2800" dirty="0" smtClean="0"/>
              <a:t>Discussed spin-exchange process to make a polarized </a:t>
            </a:r>
            <a:r>
              <a:rPr lang="en-US" sz="2800" dirty="0" err="1" smtClean="0"/>
              <a:t>muon</a:t>
            </a:r>
            <a:r>
              <a:rPr lang="en-US" sz="2800" dirty="0" smtClean="0"/>
              <a:t> beam </a:t>
            </a:r>
          </a:p>
          <a:p>
            <a:pPr lvl="1"/>
            <a:r>
              <a:rPr lang="en-US" sz="2400" dirty="0" smtClean="0"/>
              <a:t>Need serious theoretical investigation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my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Review past helical cooling channel simulation effort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Discuss what we are working now to realize the helical beam element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Discuss new beam element for Higgs Factory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52400"/>
            <a:ext cx="84074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Concept of an Ionization Cooling Channel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6/14/12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Advanced Accelerator Concept Workshop 2012, K. Yonehara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930400"/>
            <a:ext cx="5422900" cy="31115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78" y="5197600"/>
            <a:ext cx="2730500" cy="647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100" y="5308600"/>
            <a:ext cx="21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38600" y="5981700"/>
            <a:ext cx="9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70500" y="5994400"/>
            <a:ext cx="94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3847" y="1536700"/>
            <a:ext cx="304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ore detail, please see</a:t>
            </a:r>
          </a:p>
          <a:p>
            <a:r>
              <a:rPr lang="en-US" sz="1400" dirty="0" smtClean="0"/>
              <a:t> A. Chao </a:t>
            </a:r>
            <a:r>
              <a:rPr lang="en-US" sz="1400" dirty="0" err="1" smtClean="0"/>
              <a:t>edt</a:t>
            </a:r>
            <a:r>
              <a:rPr lang="en-US" sz="1400" dirty="0" smtClean="0"/>
              <a:t>., Physics and Engineering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07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</a:t>
            </a:r>
            <a:r>
              <a:rPr lang="en-US" dirty="0" err="1" smtClean="0"/>
              <a:t>Emittance</a:t>
            </a:r>
            <a:r>
              <a:rPr lang="en-US" dirty="0" smtClean="0"/>
              <a:t> Exchange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511300"/>
            <a:ext cx="2416196" cy="1828800"/>
          </a:xfrm>
          <a:prstGeom prst="rect">
            <a:avLst/>
          </a:prstGeom>
        </p:spPr>
      </p:pic>
      <p:pic>
        <p:nvPicPr>
          <p:cNvPr id="12" name="Picture 11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65" y="1511300"/>
            <a:ext cx="2533650" cy="1828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708400" y="2463800"/>
            <a:ext cx="774700" cy="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219200" y="2476500"/>
            <a:ext cx="6807200" cy="2489200"/>
          </a:xfrm>
          <a:custGeom>
            <a:avLst/>
            <a:gdLst>
              <a:gd name="connsiteX0" fmla="*/ 6184900 w 6807200"/>
              <a:gd name="connsiteY0" fmla="*/ 0 h 2489200"/>
              <a:gd name="connsiteX1" fmla="*/ 6807200 w 6807200"/>
              <a:gd name="connsiteY1" fmla="*/ 0 h 2489200"/>
              <a:gd name="connsiteX2" fmla="*/ 0 w 6807200"/>
              <a:gd name="connsiteY2" fmla="*/ 2489200 h 2489200"/>
              <a:gd name="connsiteX3" fmla="*/ 1054100 w 6807200"/>
              <a:gd name="connsiteY3" fmla="*/ 2489200 h 2489200"/>
              <a:gd name="connsiteX4" fmla="*/ 1054100 w 6807200"/>
              <a:gd name="connsiteY4" fmla="*/ 2489200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7200" h="2489200">
                <a:moveTo>
                  <a:pt x="6184900" y="0"/>
                </a:moveTo>
                <a:lnTo>
                  <a:pt x="6807200" y="0"/>
                </a:lnTo>
                <a:lnTo>
                  <a:pt x="0" y="2489200"/>
                </a:lnTo>
                <a:lnTo>
                  <a:pt x="1054100" y="2489200"/>
                </a:lnTo>
                <a:lnTo>
                  <a:pt x="1054100" y="2489200"/>
                </a:lnTo>
              </a:path>
            </a:pathLst>
          </a:custGeom>
          <a:ln w="76200" cmpd="sng"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76" y="3403599"/>
            <a:ext cx="5967413" cy="3200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8041" y="1517134"/>
            <a:ext cx="159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magnet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0941" y="33078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Wedge absorber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27988" y="1517134"/>
            <a:ext cx="158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Homogeneous </a:t>
            </a:r>
          </a:p>
          <a:p>
            <a:r>
              <a:rPr lang="en-US" dirty="0"/>
              <a:t>a</a:t>
            </a:r>
            <a:r>
              <a:rPr lang="en-US" dirty="0" smtClean="0"/>
              <a:t>bsorber filled </a:t>
            </a:r>
          </a:p>
          <a:p>
            <a:r>
              <a:rPr lang="en-US" dirty="0" smtClean="0"/>
              <a:t>dipole magnet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26926" y="5948123"/>
            <a:ext cx="332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omogeneous absorber filled </a:t>
            </a:r>
          </a:p>
          <a:p>
            <a:r>
              <a:rPr lang="en-US" dirty="0"/>
              <a:t>c</a:t>
            </a:r>
            <a:r>
              <a:rPr lang="en-US" dirty="0" smtClean="0"/>
              <a:t>ontinuous helical dipole magnet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94842" y="336550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Reference orbit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Beam envelop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3541" y="1701800"/>
            <a:ext cx="1344002" cy="1425495"/>
            <a:chOff x="1363541" y="1701800"/>
            <a:chExt cx="1344002" cy="1425495"/>
          </a:xfrm>
        </p:grpSpPr>
        <p:sp>
          <p:nvSpPr>
            <p:cNvPr id="2" name="TextBox 1"/>
            <p:cNvSpPr txBox="1"/>
            <p:nvPr/>
          </p:nvSpPr>
          <p:spPr>
            <a:xfrm>
              <a:off x="1363541" y="1701800"/>
              <a:ext cx="30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36641" y="2084864"/>
              <a:ext cx="629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p-</a:t>
              </a:r>
              <a:r>
                <a:rPr lang="en-US" dirty="0" err="1" smtClean="0"/>
                <a:t>δp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89041" y="2402364"/>
              <a:ext cx="30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36641" y="2757963"/>
              <a:ext cx="670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+δp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2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particle dynamics in HCC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Helical Cooling Channel)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727200"/>
            <a:ext cx="7652254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688" y="6196111"/>
            <a:ext cx="415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Ya</a:t>
            </a:r>
            <a:r>
              <a:rPr lang="en-US" sz="1400" dirty="0" smtClean="0"/>
              <a:t> </a:t>
            </a:r>
            <a:r>
              <a:rPr lang="en-US" sz="1400" dirty="0" err="1" smtClean="0"/>
              <a:t>Derbenev</a:t>
            </a:r>
            <a:r>
              <a:rPr lang="en-US" sz="1400" dirty="0" smtClean="0"/>
              <a:t> &amp; R.P. Johnson, PRSTAB 8 041002 (2005)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985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Homogeneous Cooling Material Filled Helical Cooling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491"/>
            <a:ext cx="8229600" cy="48415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Advantage: A continuous magnet structure</a:t>
            </a:r>
          </a:p>
          <a:p>
            <a:pPr lvl="1"/>
            <a:r>
              <a:rPr lang="en-US" dirty="0" smtClean="0"/>
              <a:t>Fast cooling</a:t>
            </a:r>
          </a:p>
          <a:p>
            <a:pPr lvl="1"/>
            <a:r>
              <a:rPr lang="en-US" dirty="0" smtClean="0"/>
              <a:t>Single pass 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critical injection &amp; extraction issue</a:t>
            </a:r>
          </a:p>
          <a:p>
            <a:pPr lvl="2"/>
            <a:r>
              <a:rPr lang="en-US" dirty="0" smtClean="0"/>
              <a:t>No heating absorber issue</a:t>
            </a:r>
          </a:p>
          <a:p>
            <a:pPr lvl="1"/>
            <a:r>
              <a:rPr lang="en-US" dirty="0" smtClean="0"/>
              <a:t>No beam resonance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Challenge: Require technological development</a:t>
            </a:r>
          </a:p>
          <a:p>
            <a:pPr lvl="1"/>
            <a:r>
              <a:rPr lang="en-US" dirty="0" smtClean="0"/>
              <a:t>Need state of the art technology</a:t>
            </a:r>
          </a:p>
          <a:p>
            <a:pPr lvl="1"/>
            <a:r>
              <a:rPr lang="en-US" dirty="0" smtClean="0"/>
              <a:t>Some critical device will be discussed in this talk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ig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25700"/>
            <a:ext cx="7182416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Helical Cooling Channel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858787" y="3295252"/>
            <a:ext cx="6096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75717" y="2221706"/>
            <a:ext cx="4572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48201" y="4052094"/>
            <a:ext cx="4572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71891" y="3988494"/>
            <a:ext cx="457200" cy="1588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64381" y="2120900"/>
            <a:ext cx="2540730" cy="1143050"/>
          </a:xfrm>
          <a:prstGeom prst="straightConnector1">
            <a:avLst/>
          </a:prstGeom>
          <a:ln w="127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9855" y="2189658"/>
            <a:ext cx="123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ν</a:t>
            </a:r>
            <a:r>
              <a:rPr lang="en-US" sz="1400" dirty="0" smtClean="0"/>
              <a:t> = 0.325 GHz</a:t>
            </a:r>
          </a:p>
          <a:p>
            <a:r>
              <a:rPr lang="en-US" sz="1400" dirty="0" err="1" smtClean="0"/>
              <a:t>λ</a:t>
            </a:r>
            <a:r>
              <a:rPr lang="en-US" sz="1400" dirty="0" smtClean="0"/>
              <a:t> = 1.0 – 0.8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03600" y="3263950"/>
            <a:ext cx="759193" cy="684361"/>
          </a:xfrm>
          <a:prstGeom prst="straightConnector1">
            <a:avLst/>
          </a:prstGeom>
          <a:ln w="12700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89634" y="2909094"/>
            <a:ext cx="12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ν</a:t>
            </a:r>
            <a:r>
              <a:rPr lang="en-US" sz="1400" dirty="0" smtClean="0"/>
              <a:t> = 0.65 GHz</a:t>
            </a:r>
          </a:p>
          <a:p>
            <a:r>
              <a:rPr lang="en-US" sz="1400" dirty="0" err="1" smtClean="0"/>
              <a:t>λ</a:t>
            </a:r>
            <a:r>
              <a:rPr lang="en-US" sz="1400" dirty="0" smtClean="0"/>
              <a:t> = 0.5 – 0.3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55185" y="3963888"/>
            <a:ext cx="304800" cy="1589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76990" y="344844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ν</a:t>
            </a:r>
            <a:r>
              <a:rPr lang="en-US" sz="1400" dirty="0" smtClean="0"/>
              <a:t> = 1.3 GHz</a:t>
            </a:r>
          </a:p>
          <a:p>
            <a:r>
              <a:rPr lang="en-US" sz="1400" dirty="0" err="1" smtClean="0"/>
              <a:t>λ</a:t>
            </a:r>
            <a:r>
              <a:rPr lang="en-US" sz="1400" dirty="0" smtClean="0"/>
              <a:t> = 0.3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3523" y="2209104"/>
            <a:ext cx="138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0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4096" y="2773857"/>
            <a:ext cx="138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40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55109" y="3013670"/>
            <a:ext cx="138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86 %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49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09818" y="3579911"/>
            <a:ext cx="147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73 %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129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81526" y="3948311"/>
            <a:ext cx="147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66 %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219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7311" y="4288500"/>
            <a:ext cx="147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60 % @ </a:t>
            </a:r>
            <a:r>
              <a:rPr lang="en-US" sz="1400" dirty="0" err="1" smtClean="0"/>
              <a:t>z</a:t>
            </a:r>
            <a:r>
              <a:rPr lang="en-US" sz="1400" dirty="0" smtClean="0"/>
              <a:t> = 303 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2247" y="4102200"/>
            <a:ext cx="24801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Palatino"/>
                <a:cs typeface="Palatino"/>
              </a:rPr>
              <a:t> GH2 pressure = 160 </a:t>
            </a:r>
            <a:r>
              <a:rPr lang="en-US" sz="1600" dirty="0" err="1" smtClean="0">
                <a:latin typeface="Palatino"/>
                <a:cs typeface="Palatino"/>
              </a:rPr>
              <a:t>atm</a:t>
            </a:r>
            <a:endParaRPr lang="en-US" sz="1600" dirty="0" smtClean="0">
              <a:latin typeface="Palatino"/>
              <a:cs typeface="Palatino"/>
            </a:endParaRPr>
          </a:p>
          <a:p>
            <a:pPr>
              <a:buFont typeface="Arial"/>
              <a:buChar char="•"/>
            </a:pPr>
            <a:r>
              <a:rPr lang="en-US" sz="1600" dirty="0">
                <a:latin typeface="Palatino"/>
                <a:cs typeface="Palatino"/>
              </a:rPr>
              <a:t> </a:t>
            </a:r>
            <a:r>
              <a:rPr lang="en-US" sz="1600" dirty="0" smtClean="0">
                <a:latin typeface="Palatino"/>
                <a:cs typeface="Palatino"/>
              </a:rPr>
              <a:t>Analytical helical field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Palatino"/>
                <a:cs typeface="Palatino"/>
              </a:rPr>
              <a:t> </a:t>
            </a:r>
            <a:r>
              <a:rPr lang="en-US" sz="1600" dirty="0" smtClean="0">
                <a:latin typeface="Palatino"/>
                <a:cs typeface="Palatino"/>
              </a:rPr>
              <a:t>Idea pillbox cavity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Palatino"/>
                <a:cs typeface="Palatino"/>
              </a:rPr>
              <a:t> 60 </a:t>
            </a:r>
            <a:r>
              <a:rPr lang="en-US" sz="1600" dirty="0" err="1" smtClean="0">
                <a:latin typeface="Palatino"/>
                <a:cs typeface="Palatino"/>
              </a:rPr>
              <a:t>μm</a:t>
            </a:r>
            <a:r>
              <a:rPr lang="en-US" sz="1600" dirty="0" smtClean="0">
                <a:latin typeface="Palatino"/>
                <a:cs typeface="Palatino"/>
              </a:rPr>
              <a:t> Be RF window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Palatino"/>
                <a:cs typeface="Palatino"/>
              </a:rPr>
              <a:t> E ~ 27 MV/m</a:t>
            </a:r>
          </a:p>
        </p:txBody>
      </p:sp>
      <p:sp>
        <p:nvSpPr>
          <p:cNvPr id="27" name="Multiply 26"/>
          <p:cNvSpPr/>
          <p:nvPr/>
        </p:nvSpPr>
        <p:spPr>
          <a:xfrm>
            <a:off x="6514854" y="2601317"/>
            <a:ext cx="304800" cy="307777"/>
          </a:xfrm>
          <a:prstGeom prst="mathMultiply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27156" y="1143000"/>
            <a:ext cx="1555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alatino"/>
                <a:cs typeface="Palatino"/>
              </a:rPr>
              <a:t>Goal phase space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9654" y="266104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alatino"/>
                <a:cs typeface="Palatino"/>
              </a:rPr>
              <a:t>Study2a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8868" y="6070600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detail field parameters, please see</a:t>
            </a:r>
          </a:p>
          <a:p>
            <a:r>
              <a:rPr lang="en-US" sz="1400" dirty="0" smtClean="0"/>
              <a:t>K. </a:t>
            </a:r>
            <a:r>
              <a:rPr lang="en-US" sz="1400" dirty="0" err="1" smtClean="0"/>
              <a:t>Yonehara</a:t>
            </a:r>
            <a:r>
              <a:rPr lang="en-US" sz="1400" dirty="0" smtClean="0"/>
              <a:t> et al., IPAC 2010, MOPD076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67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Distribution in Final HCC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fig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28800"/>
            <a:ext cx="6215975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5613400" y="2064602"/>
            <a:ext cx="133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/>
              <a:t>r</a:t>
            </a:r>
            <a:r>
              <a:rPr lang="en-US" dirty="0" smtClean="0"/>
              <a:t> = 4.6 mm</a:t>
            </a:r>
          </a:p>
          <a:p>
            <a:r>
              <a:rPr lang="en-US" dirty="0" smtClean="0"/>
              <a:t>@ z = 303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410" y="5962134"/>
            <a:ext cx="762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 </a:t>
            </a:r>
            <a:r>
              <a:rPr lang="en-US" sz="2400" dirty="0"/>
              <a:t>B</a:t>
            </a:r>
            <a:r>
              <a:rPr lang="en-US" sz="2400" dirty="0" smtClean="0"/>
              <a:t>eam size is small enough to fit in 1.3 GHz SRF (DA 10 cm)</a:t>
            </a:r>
          </a:p>
        </p:txBody>
      </p:sp>
    </p:spTree>
    <p:extLst>
      <p:ext uri="{BB962C8B-B14F-4D97-AF65-F5344CB8AC3E}">
        <p14:creationId xmlns:p14="http://schemas.microsoft.com/office/powerpoint/2010/main" val="15252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8106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Momentum/Energy distribution from HCC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Factory Workshop 2012,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831-9F74-9F40-B9DD-F6C983AE263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fig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663700"/>
            <a:ext cx="5613400" cy="3670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/>
          <p:cNvSpPr txBox="1"/>
          <p:nvPr/>
        </p:nvSpPr>
        <p:spPr>
          <a:xfrm>
            <a:off x="5613400" y="2064602"/>
            <a:ext cx="1561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p</a:t>
            </a:r>
            <a:r>
              <a:rPr lang="en-US" dirty="0" smtClean="0"/>
              <a:t> = 6.8 MeV/c</a:t>
            </a:r>
          </a:p>
          <a:p>
            <a:r>
              <a:rPr lang="en-US" dirty="0" err="1" smtClean="0"/>
              <a:t>σ</a:t>
            </a:r>
            <a:r>
              <a:rPr lang="en-US" baseline="-25000" dirty="0" err="1" smtClean="0"/>
              <a:t>E</a:t>
            </a:r>
            <a:r>
              <a:rPr lang="en-US" dirty="0" smtClean="0"/>
              <a:t>= 6.0 MeV</a:t>
            </a:r>
          </a:p>
          <a:p>
            <a:r>
              <a:rPr lang="en-US" dirty="0" smtClean="0"/>
              <a:t>@ z = 303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710" y="5428734"/>
            <a:ext cx="651422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 Population in </a:t>
            </a:r>
            <a:r>
              <a:rPr lang="en-US" sz="2400" dirty="0" err="1" smtClean="0"/>
              <a:t>δE</a:t>
            </a:r>
            <a:r>
              <a:rPr lang="en-US" sz="2400" dirty="0" smtClean="0"/>
              <a:t> = [-1/3 </a:t>
            </a:r>
            <a:r>
              <a:rPr lang="en-US" sz="2400" dirty="0" err="1" smtClean="0"/>
              <a:t>σ</a:t>
            </a:r>
            <a:r>
              <a:rPr lang="en-US" sz="2400" dirty="0" smtClean="0"/>
              <a:t>, 1/3 </a:t>
            </a:r>
            <a:r>
              <a:rPr lang="en-US" sz="2400" dirty="0" err="1" smtClean="0"/>
              <a:t>σ</a:t>
            </a:r>
            <a:r>
              <a:rPr lang="en-US" sz="2400" dirty="0" smtClean="0"/>
              <a:t>] = 4 MeV is 26 %</a:t>
            </a:r>
          </a:p>
          <a:p>
            <a:r>
              <a:rPr lang="en-US" sz="2400" dirty="0" smtClean="0"/>
              <a:t>• Possible improvement: </a:t>
            </a:r>
          </a:p>
          <a:p>
            <a:r>
              <a:rPr lang="en-US" sz="2400" dirty="0" smtClean="0"/>
              <a:t>	Phase rotation, </a:t>
            </a:r>
            <a:r>
              <a:rPr lang="en-US" sz="2400" dirty="0"/>
              <a:t>m</a:t>
            </a:r>
            <a:r>
              <a:rPr lang="en-US" sz="2400" dirty="0" smtClean="0"/>
              <a:t>ore longitudinal cooling, </a:t>
            </a:r>
            <a:r>
              <a:rPr lang="en-US" sz="2400" dirty="0" err="1" smtClean="0"/>
              <a:t>etc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196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">
      <a:dk1>
        <a:sysClr val="windowText" lastClr="000000"/>
      </a:dk1>
      <a:lt1>
        <a:srgbClr val="E6E6E6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18131</TotalTime>
  <Words>1206</Words>
  <Application>Microsoft Macintosh PowerPoint</Application>
  <PresentationFormat>On-screen Show (4:3)</PresentationFormat>
  <Paragraphs>210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Module</vt:lpstr>
      <vt:lpstr>Equation</vt:lpstr>
      <vt:lpstr>Apply Helical Cooling Channel for Higgs Factory</vt:lpstr>
      <vt:lpstr>Outline of my talk</vt:lpstr>
      <vt:lpstr>Concept of an Ionization Cooling Channel</vt:lpstr>
      <vt:lpstr>Concept of Emittance Exchange</vt:lpstr>
      <vt:lpstr>Basic particle dynamics in HCC  (Helical Cooling Channel)</vt:lpstr>
      <vt:lpstr>Homogeneous Cooling Material Filled Helical Cooling Channel</vt:lpstr>
      <vt:lpstr>Helical Cooling Channel Simulation</vt:lpstr>
      <vt:lpstr>Radial Distribution in Final HCC</vt:lpstr>
      <vt:lpstr>Final Momentum/Energy distribution from HCC Simulation</vt:lpstr>
      <vt:lpstr>Considerable HCC Simulation Efforts </vt:lpstr>
      <vt:lpstr>Develope HCC beam element</vt:lpstr>
      <vt:lpstr>HCC magnet R&amp;D</vt:lpstr>
      <vt:lpstr>HCC RF cavity R&amp;D</vt:lpstr>
      <vt:lpstr>Plasma loading effect in gas filled RF cavity (Feasibility test)</vt:lpstr>
      <vt:lpstr>Produce Polarized Muon Beam</vt:lpstr>
      <vt:lpstr>Spin Exchange Process</vt:lpstr>
      <vt:lpstr>Relative-Speed Zero Proton Beam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collider</dc:title>
  <dc:creator>Katsuya Yonehara</dc:creator>
  <cp:lastModifiedBy>Accelerator Division</cp:lastModifiedBy>
  <cp:revision>354</cp:revision>
  <dcterms:created xsi:type="dcterms:W3CDTF">2012-05-31T23:13:25Z</dcterms:created>
  <dcterms:modified xsi:type="dcterms:W3CDTF">2012-11-14T03:25:47Z</dcterms:modified>
</cp:coreProperties>
</file>