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332" r:id="rId3"/>
    <p:sldId id="363" r:id="rId4"/>
    <p:sldId id="364" r:id="rId5"/>
    <p:sldId id="372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5" d="100"/>
          <a:sy n="95" d="100"/>
        </p:scale>
        <p:origin x="-108" y="-264"/>
      </p:cViewPr>
      <p:guideLst>
        <p:guide orient="horz" pos="2160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BB87-D54B-4D81-8C57-36427E8DDB75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BF501-D29B-4C5B-A34B-CA5BB0C22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708" y="0"/>
            <a:ext cx="6728605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592" y="0"/>
            <a:ext cx="6671841" cy="11430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566"/>
            <a:ext cx="8229600" cy="517584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rgbClr val="00B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592" y="0"/>
            <a:ext cx="6689096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819"/>
            <a:ext cx="4038600" cy="5158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819"/>
            <a:ext cx="4038600" cy="5158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016" y="0"/>
            <a:ext cx="672567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3192"/>
            <a:ext cx="4040188" cy="10016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741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73192"/>
            <a:ext cx="4041775" cy="10016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741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3192"/>
            <a:ext cx="8229600" cy="5167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0C36E978-558E-4CC9-92C7-802A04597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38372" y="84138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325880" y="7232"/>
            <a:ext cx="66621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0312" y="73152"/>
            <a:ext cx="996696" cy="996696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B05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B05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4941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Project X Proton Source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927" y="3429000"/>
            <a:ext cx="7324437" cy="275012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Keith Gollwitzer</a:t>
            </a:r>
          </a:p>
          <a:p>
            <a:r>
              <a:rPr lang="en-US" dirty="0" smtClean="0"/>
              <a:t>Accelerator Division</a:t>
            </a:r>
          </a:p>
          <a:p>
            <a:r>
              <a:rPr lang="en-US" dirty="0" smtClean="0"/>
              <a:t>Fermilab</a:t>
            </a:r>
          </a:p>
          <a:p>
            <a:endParaRPr lang="en-US" dirty="0" smtClean="0"/>
          </a:p>
          <a:p>
            <a:r>
              <a:rPr lang="en-US" dirty="0" smtClean="0"/>
              <a:t>Muon Collider Higgs Factory Mini-Workshop</a:t>
            </a:r>
          </a:p>
          <a:p>
            <a:r>
              <a:rPr lang="en-US" dirty="0" smtClean="0"/>
              <a:t>November 13,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Beam Lines</a:t>
            </a:r>
            <a:br>
              <a:rPr lang="en-US" dirty="0" smtClean="0"/>
            </a:br>
            <a:r>
              <a:rPr lang="en-US" dirty="0" smtClean="0"/>
              <a:t> to Target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9053" y="1091024"/>
            <a:ext cx="8915813" cy="5557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Extracted bunches from Compressor Ring are sent into different length beam lines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b="42112"/>
          <a:stretch>
            <a:fillRect/>
          </a:stretch>
        </p:blipFill>
        <p:spPr bwMode="auto">
          <a:xfrm>
            <a:off x="115254" y="2487273"/>
            <a:ext cx="8913092" cy="307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Beams</a:t>
            </a:r>
            <a:br>
              <a:rPr lang="en-US" dirty="0" smtClean="0"/>
            </a:br>
            <a:r>
              <a:rPr lang="en-US" dirty="0" smtClean="0"/>
              <a:t> onto Target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Each beam line enters the target area with an angle to the solenoid axis and will have a path such that the center of the interaction region is on the solenoid’s axis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61882"/>
          <a:stretch>
            <a:fillRect/>
          </a:stretch>
        </p:blipFill>
        <p:spPr bwMode="auto">
          <a:xfrm>
            <a:off x="115454" y="1407385"/>
            <a:ext cx="8913092" cy="202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4 Bunches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Instability due to intense particle bunches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Believe that 1 MW per bunch is possible at 15 Hz running of Project X</a:t>
            </a:r>
          </a:p>
          <a:p>
            <a:r>
              <a:rPr lang="en-US" dirty="0" smtClean="0"/>
              <a:t>If 4MW is desirable, then multiple beam lines are needed to deliver beam to target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342" y="1871648"/>
            <a:ext cx="5397776" cy="79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009429" y="2858254"/>
            <a:ext cx="1889604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Final Bunch Parameters</a:t>
            </a:r>
          </a:p>
          <a:p>
            <a:pPr algn="ctr"/>
            <a:r>
              <a:rPr lang="en-US" sz="1400" dirty="0" smtClean="0"/>
              <a:t>(Compressor Ring)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153356" y="2858254"/>
            <a:ext cx="2319706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Initial Ring Bunch Parameters</a:t>
            </a:r>
          </a:p>
          <a:p>
            <a:pPr algn="ctr"/>
            <a:r>
              <a:rPr lang="en-US" sz="1400" dirty="0" smtClean="0"/>
              <a:t>(Accumulator Ring)</a:t>
            </a:r>
            <a:endParaRPr lang="en-US" sz="1400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5666502" y="2269485"/>
            <a:ext cx="160991" cy="964966"/>
          </a:xfrm>
          <a:prstGeom prst="rightBrace">
            <a:avLst>
              <a:gd name="adj1" fmla="val 29620"/>
              <a:gd name="adj2" fmla="val 50000"/>
            </a:avLst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6688619" y="2489856"/>
            <a:ext cx="160991" cy="551931"/>
          </a:xfrm>
          <a:prstGeom prst="rightBrace">
            <a:avLst>
              <a:gd name="adj1" fmla="val 2962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2890" y="2672724"/>
            <a:ext cx="188960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V. </a:t>
            </a:r>
            <a:r>
              <a:rPr lang="en-US" sz="1400" dirty="0" err="1" smtClean="0"/>
              <a:t>Lebedev</a:t>
            </a:r>
            <a:r>
              <a:rPr lang="en-US" sz="1400" dirty="0" smtClean="0"/>
              <a:t>: maximum power per bunch</a:t>
            </a: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upgrade path from Project X to provide 4 MW of 8 GeV proton beam to a target with the desired characteristics</a:t>
            </a:r>
          </a:p>
          <a:p>
            <a:endParaRPr lang="en-US" dirty="0" smtClean="0"/>
          </a:p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Project X</a:t>
            </a:r>
          </a:p>
          <a:p>
            <a:pPr lvl="1"/>
            <a:endParaRPr lang="en-US" sz="2600" dirty="0" smtClean="0"/>
          </a:p>
          <a:p>
            <a:r>
              <a:rPr lang="en-US" dirty="0" smtClean="0"/>
              <a:t>Upgrade of Project X to 4 MW</a:t>
            </a:r>
          </a:p>
          <a:p>
            <a:pPr lvl="1"/>
            <a:endParaRPr lang="en-US" dirty="0"/>
          </a:p>
          <a:p>
            <a:r>
              <a:rPr lang="en-US" dirty="0" smtClean="0"/>
              <a:t>Possible Operational Scenarios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464" y="0"/>
            <a:ext cx="687411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X</a:t>
            </a:r>
            <a:br>
              <a:rPr lang="en-US" dirty="0" smtClean="0"/>
            </a:br>
            <a:r>
              <a:rPr lang="en-US" dirty="0" smtClean="0"/>
              <a:t>Mission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Provide a neutrino beam for long baseline neutrino oscillation experiments based on a capability of targeting at least 2 MW on proton beam power at any energy between 60-120 GeV.</a:t>
            </a:r>
          </a:p>
          <a:p>
            <a:r>
              <a:rPr lang="en-US" dirty="0" smtClean="0"/>
              <a:t>Provide MW-class, multi-GeV, proton beams supporting multiple kaon, muon and neutrino based precision experiments. Simultaneous operations of the rare processes and neutrino programs are required.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Provide a path toward a muon source for possible future Neutrino Factory and/or Muon Collider.</a:t>
            </a:r>
          </a:p>
          <a:p>
            <a:r>
              <a:rPr lang="en-US" dirty="0" smtClean="0"/>
              <a:t>Provide Options for implementing a program of Standard Model tests with nuclei and/or nuclear energy applications.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25415" y="7232"/>
            <a:ext cx="693336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X</a:t>
            </a:r>
            <a:br>
              <a:rPr lang="en-US" dirty="0" smtClean="0"/>
            </a:br>
            <a:r>
              <a:rPr lang="en-US" dirty="0" smtClean="0"/>
              <a:t>Reference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230" y="3159391"/>
            <a:ext cx="4482572" cy="337312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CW Linac will support average beam current of      1 mA to 3 GeV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Pulsed Linac (3-8 GeV) will have a ~5% duty factor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Possible 8 GeV beam power of 320 kW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Content Placeholder 8"/>
          <p:cNvSpPr txBox="1">
            <a:spLocks/>
          </p:cNvSpPr>
          <p:nvPr/>
        </p:nvSpPr>
        <p:spPr>
          <a:xfrm>
            <a:off x="4648201" y="3159391"/>
            <a:ext cx="4495799" cy="337312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Programmable Chopper System (part of H- source) will provide appropriate bunch structure for the linac experiments as well as fill the appropriate part of the RF buckets in the accumulating Recycler 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" name="Picture 9" descr="Project_X_Diagram_v3.jpg"/>
          <p:cNvPicPr>
            <a:picLocks noChangeAspect="1"/>
          </p:cNvPicPr>
          <p:nvPr/>
        </p:nvPicPr>
        <p:blipFill>
          <a:blip r:embed="rId2" cstate="print"/>
          <a:srcRect t="4443" b="4718"/>
          <a:stretch>
            <a:fillRect/>
          </a:stretch>
        </p:blipFill>
        <p:spPr>
          <a:xfrm>
            <a:off x="2009111" y="1173277"/>
            <a:ext cx="5133221" cy="2664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X Staging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596" y="1164566"/>
            <a:ext cx="8480808" cy="5175849"/>
          </a:xfrm>
        </p:spPr>
        <p:txBody>
          <a:bodyPr/>
          <a:lstStyle/>
          <a:p>
            <a:r>
              <a:rPr lang="en-US" dirty="0" smtClean="0"/>
              <a:t>Recently, DOE </a:t>
            </a:r>
            <a:r>
              <a:rPr lang="en-US" dirty="0" smtClean="0"/>
              <a:t>requested Fermilab to propose staging of Project X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Ion Source and CW Linac to 1 GeV; inject into current Booster; possible 1 MW at 1 GeV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CW Linac 1 to 3 GeV with 3 GeV experiment campus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Pulsed Linac 3 to 8 GeV; inject into Recycler</a:t>
            </a:r>
          </a:p>
          <a:p>
            <a:pPr marL="971550" lvl="1" indent="-514350"/>
            <a:endParaRPr lang="en-US" dirty="0" smtClean="0"/>
          </a:p>
          <a:p>
            <a:pPr marL="971550" lvl="1" indent="-514350"/>
            <a:r>
              <a:rPr lang="en-US" dirty="0" smtClean="0"/>
              <a:t>Upgrade Project X to 4 MW at 8 GeV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368" y="0"/>
            <a:ext cx="696350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Upgrade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Upgrade Project X to achieve 4MW at 8GeV</a:t>
            </a:r>
          </a:p>
          <a:p>
            <a:pPr lvl="1"/>
            <a:r>
              <a:rPr lang="en-US" dirty="0" smtClean="0"/>
              <a:t>Increase particles</a:t>
            </a:r>
          </a:p>
          <a:p>
            <a:pPr lvl="2"/>
            <a:r>
              <a:rPr lang="en-US" dirty="0" smtClean="0"/>
              <a:t>Doubling particles per linac bunch</a:t>
            </a:r>
          </a:p>
          <a:p>
            <a:pPr lvl="2"/>
            <a:r>
              <a:rPr lang="en-US" dirty="0" smtClean="0"/>
              <a:t>Average beam current increase to 5 </a:t>
            </a:r>
            <a:r>
              <a:rPr lang="en-US" dirty="0" err="1" smtClean="0"/>
              <a:t>mA</a:t>
            </a:r>
            <a:endParaRPr lang="en-US" dirty="0" smtClean="0"/>
          </a:p>
          <a:p>
            <a:pPr lvl="1"/>
            <a:r>
              <a:rPr lang="en-US" dirty="0" smtClean="0"/>
              <a:t>Increase pulsed linac duty factor</a:t>
            </a:r>
          </a:p>
          <a:p>
            <a:pPr lvl="2"/>
            <a:r>
              <a:rPr lang="en-US" dirty="0" smtClean="0"/>
              <a:t>Increase to 10</a:t>
            </a:r>
            <a:r>
              <a:rPr lang="en-US" dirty="0" smtClean="0"/>
              <a:t>%</a:t>
            </a:r>
          </a:p>
          <a:p>
            <a:pPr lvl="2"/>
            <a:r>
              <a:rPr lang="en-US" dirty="0" smtClean="0"/>
              <a:t>Additional RF power and infrastructure</a:t>
            </a:r>
            <a:endParaRPr lang="en-US" dirty="0" smtClean="0"/>
          </a:p>
          <a:p>
            <a:r>
              <a:rPr lang="en-US" dirty="0" smtClean="0"/>
              <a:t>Beam Reformatting</a:t>
            </a:r>
          </a:p>
          <a:p>
            <a:pPr lvl="1"/>
            <a:r>
              <a:rPr lang="en-US" dirty="0" smtClean="0"/>
              <a:t>Accumulation Ring</a:t>
            </a:r>
          </a:p>
          <a:p>
            <a:pPr lvl="1"/>
            <a:r>
              <a:rPr lang="en-US" dirty="0" smtClean="0"/>
              <a:t>Bunch Compression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 Driver Layout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pic>
        <p:nvPicPr>
          <p:cNvPr id="6" name="Picture 5" descr="Project_X_Diagram_v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533" y="1669461"/>
            <a:ext cx="7799471" cy="445684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689602" y="1565095"/>
            <a:ext cx="655782" cy="57265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89057" y="1560476"/>
            <a:ext cx="655782" cy="57265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0" y="1565123"/>
            <a:ext cx="1939637" cy="10824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7" idx="6"/>
          </p:cNvCxnSpPr>
          <p:nvPr/>
        </p:nvCxnSpPr>
        <p:spPr>
          <a:xfrm rot="5400000" flipH="1" flipV="1">
            <a:off x="6012859" y="1994600"/>
            <a:ext cx="475701" cy="18934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42183" y="1315739"/>
            <a:ext cx="1841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Accumulator 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7081" y="2059271"/>
            <a:ext cx="177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Compressor 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5476" y="1380396"/>
            <a:ext cx="13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4MW Target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610" y="0"/>
            <a:ext cx="690321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Possible Operational Schemes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Upgraded Project X</a:t>
            </a:r>
          </a:p>
          <a:p>
            <a:pPr lvl="1"/>
            <a:r>
              <a:rPr lang="en-US" dirty="0" smtClean="0"/>
              <a:t>Pulse </a:t>
            </a:r>
            <a:r>
              <a:rPr lang="en-US" dirty="0" smtClean="0"/>
              <a:t>at 15Hz</a:t>
            </a:r>
          </a:p>
          <a:p>
            <a:pPr lvl="1"/>
            <a:r>
              <a:rPr lang="en-US" dirty="0" smtClean="0"/>
              <a:t>Pulse </a:t>
            </a:r>
            <a:r>
              <a:rPr lang="en-US" dirty="0" smtClean="0"/>
              <a:t>for 6.67ms</a:t>
            </a:r>
          </a:p>
          <a:p>
            <a:pPr lvl="1"/>
            <a:r>
              <a:rPr lang="en-US" dirty="0" smtClean="0"/>
              <a:t>Programmable chopper allows half of beam through</a:t>
            </a:r>
          </a:p>
          <a:p>
            <a:r>
              <a:rPr lang="en-US" dirty="0" smtClean="0"/>
              <a:t>Accumulation Ring  </a:t>
            </a:r>
          </a:p>
          <a:p>
            <a:pPr lvl="1"/>
            <a:r>
              <a:rPr lang="en-US" dirty="0" smtClean="0"/>
              <a:t>Converts </a:t>
            </a:r>
            <a:r>
              <a:rPr lang="en-US" dirty="0" smtClean="0"/>
              <a:t>ion beam </a:t>
            </a:r>
            <a:r>
              <a:rPr lang="en-US" dirty="0" smtClean="0"/>
              <a:t>to proton beam</a:t>
            </a:r>
          </a:p>
          <a:p>
            <a:pPr lvl="1"/>
            <a:r>
              <a:rPr lang="en-US" dirty="0" smtClean="0"/>
              <a:t>RF buckets synchronized to chopper</a:t>
            </a:r>
          </a:p>
          <a:p>
            <a:pPr lvl="1"/>
            <a:r>
              <a:rPr lang="en-US" dirty="0" smtClean="0"/>
              <a:t>Results in 4 bunches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610" y="0"/>
            <a:ext cx="690321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Possible Operational Schemes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Desired frequency to Compressor Ring</a:t>
            </a:r>
          </a:p>
          <a:p>
            <a:pPr lvl="1"/>
            <a:r>
              <a:rPr lang="en-US" dirty="0" smtClean="0"/>
              <a:t>60 Hz: Transfer single bunch at a time</a:t>
            </a:r>
          </a:p>
          <a:p>
            <a:pPr lvl="1"/>
            <a:r>
              <a:rPr lang="en-US" dirty="0" smtClean="0"/>
              <a:t>30 Hz: Transfer 2 bunches at a time</a:t>
            </a:r>
          </a:p>
          <a:p>
            <a:pPr lvl="1"/>
            <a:r>
              <a:rPr lang="en-US" dirty="0" smtClean="0"/>
              <a:t>15 Hz: Transfer all 4 bunches </a:t>
            </a:r>
          </a:p>
          <a:p>
            <a:r>
              <a:rPr lang="en-US" dirty="0" smtClean="0"/>
              <a:t>Compressor Ring bunch rotates beam and extracts into 1, 2 or 4 beam lines to target</a:t>
            </a:r>
          </a:p>
          <a:p>
            <a:pPr lvl="1"/>
            <a:r>
              <a:rPr lang="en-US" dirty="0" smtClean="0"/>
              <a:t>Multiple beam lines are such that all bunches arrive simultaneously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E978-558E-4CC9-92C7-802A045979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7466</TotalTime>
  <Words>627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Project X Proton Source</vt:lpstr>
      <vt:lpstr>Outline</vt:lpstr>
      <vt:lpstr>Project X Mission Goals</vt:lpstr>
      <vt:lpstr>Project X Reference Design</vt:lpstr>
      <vt:lpstr>Project X Staging</vt:lpstr>
      <vt:lpstr>Upgrade </vt:lpstr>
      <vt:lpstr>Proton Driver Layout</vt:lpstr>
      <vt:lpstr>Possible Operational Schemes - 1</vt:lpstr>
      <vt:lpstr>Possible Operational Schemes - 2</vt:lpstr>
      <vt:lpstr>Multiple Beam Lines  to Target</vt:lpstr>
      <vt:lpstr>Multiple Beams  onto Target</vt:lpstr>
      <vt:lpstr>Why 4 Bunches</vt:lpstr>
      <vt:lpstr>Summary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Project X</dc:title>
  <dc:creator>gollwitzer</dc:creator>
  <cp:lastModifiedBy>gollwitzer</cp:lastModifiedBy>
  <cp:revision>117</cp:revision>
  <dcterms:created xsi:type="dcterms:W3CDTF">2011-02-22T21:17:46Z</dcterms:created>
  <dcterms:modified xsi:type="dcterms:W3CDTF">2012-11-13T14:06:21Z</dcterms:modified>
</cp:coreProperties>
</file>