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5" r:id="rId2"/>
    <p:sldId id="381" r:id="rId3"/>
    <p:sldId id="382" r:id="rId4"/>
    <p:sldId id="383" r:id="rId5"/>
    <p:sldId id="387" r:id="rId6"/>
    <p:sldId id="357" r:id="rId7"/>
    <p:sldId id="374" r:id="rId8"/>
    <p:sldId id="376" r:id="rId9"/>
    <p:sldId id="358" r:id="rId10"/>
    <p:sldId id="366" r:id="rId11"/>
    <p:sldId id="384" r:id="rId12"/>
    <p:sldId id="385" r:id="rId13"/>
    <p:sldId id="388" r:id="rId14"/>
    <p:sldId id="377" r:id="rId15"/>
    <p:sldId id="360" r:id="rId16"/>
    <p:sldId id="311" r:id="rId17"/>
    <p:sldId id="386" r:id="rId18"/>
    <p:sldId id="349" r:id="rId1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50021"/>
    <a:srgbClr val="008000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9" autoAdjust="0"/>
    <p:restoredTop sz="94639" autoAdjust="0"/>
  </p:normalViewPr>
  <p:slideViewPr>
    <p:cSldViewPr>
      <p:cViewPr>
        <p:scale>
          <a:sx n="75" d="100"/>
          <a:sy n="75" d="100"/>
        </p:scale>
        <p:origin x="-4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239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t" anchorCtr="0" compatLnSpc="1">
            <a:prstTxWarp prst="textNoShape">
              <a:avLst/>
            </a:prstTxWarp>
          </a:bodyPr>
          <a:lstStyle>
            <a:lvl1pPr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714" y="2"/>
            <a:ext cx="304238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t" anchorCtr="0" compatLnSpc="1">
            <a:prstTxWarp prst="textNoShape">
              <a:avLst/>
            </a:prstTxWarp>
          </a:bodyPr>
          <a:lstStyle>
            <a:lvl1pPr algn="r"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4919"/>
            <a:ext cx="304239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b" anchorCtr="0" compatLnSpc="1">
            <a:prstTxWarp prst="textNoShape">
              <a:avLst/>
            </a:prstTxWarp>
          </a:bodyPr>
          <a:lstStyle>
            <a:lvl1pPr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714" y="8844919"/>
            <a:ext cx="304238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b" anchorCtr="0" compatLnSpc="1">
            <a:prstTxWarp prst="textNoShape">
              <a:avLst/>
            </a:prstTxWarp>
          </a:bodyPr>
          <a:lstStyle>
            <a:lvl1pPr algn="r"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30400A-5DB2-4D67-99ED-AA46568F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239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t" anchorCtr="0" compatLnSpc="1">
            <a:prstTxWarp prst="textNoShape">
              <a:avLst/>
            </a:prstTxWarp>
          </a:bodyPr>
          <a:lstStyle>
            <a:lvl1pPr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714" y="2"/>
            <a:ext cx="304238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t" anchorCtr="0" compatLnSpc="1">
            <a:prstTxWarp prst="textNoShape">
              <a:avLst/>
            </a:prstTxWarp>
          </a:bodyPr>
          <a:lstStyle>
            <a:lvl1pPr algn="r"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0088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1" y="4420869"/>
            <a:ext cx="5152818" cy="41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4919"/>
            <a:ext cx="3042390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b" anchorCtr="0" compatLnSpc="1">
            <a:prstTxWarp prst="textNoShape">
              <a:avLst/>
            </a:prstTxWarp>
          </a:bodyPr>
          <a:lstStyle>
            <a:lvl1pPr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714" y="8844919"/>
            <a:ext cx="3042389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4" tIns="46467" rIns="92934" bIns="46467" numCol="1" anchor="b" anchorCtr="0" compatLnSpc="1">
            <a:prstTxWarp prst="textNoShape">
              <a:avLst/>
            </a:prstTxWarp>
          </a:bodyPr>
          <a:lstStyle>
            <a:lvl1pPr algn="r" defTabSz="929887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6F03B8-C464-404D-8B0C-09E8D3F26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0380B-AC4E-4688-9FF5-46D1BB9E441B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84864-1057-4480-899B-E0E1154C5757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3C74-C2B2-4541-B3FF-7000398402A5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86560-7B23-482F-9E07-D8A70691245E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98491-468E-4487-B9F5-4ED863761E10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B991-B88C-4B8B-8122-F8AB888CA9C1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76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76CC-886C-4ADE-8035-66D161C7A261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E1B4-8E35-4A31-8AB7-71DC315190B9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F1B51-CD17-40CF-A5D3-D8A9479424A9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644C-C815-4EF6-862D-08B1503D3972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F0AC-358C-4081-84C9-D1B17EC26DBC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FAFF-9689-499E-BE9C-D5A57246DCBF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E4R Test Setup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5253F5-F0D1-44ED-A8B5-0FE80F353C0E}" type="datetime1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Project X with Superconducting Rapid Cycling Synchrotron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71628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2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>
                <a:solidFill>
                  <a:schemeClr val="tx1"/>
                </a:solidFill>
              </a:rPr>
              <a:t>Henryk Piekarz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1295400" y="4572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 flipH="1" flipV="1">
            <a:off x="6065838" y="600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3333FF"/>
              </a:solidFill>
              <a:latin typeface="Arial Unicode MS" pitchFamily="34" charset="-128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457200" y="2286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800"/>
              </a:lnSpc>
              <a:defRPr/>
            </a:pPr>
            <a:endParaRPr lang="en-US" sz="6000">
              <a:solidFill>
                <a:srgbClr val="0000FF"/>
              </a:solidFill>
              <a:latin typeface="FermiLgo" pitchFamily="2" charset="0"/>
              <a:cs typeface="Times New Roman" pitchFamily="18" charset="0"/>
            </a:endParaRPr>
          </a:p>
        </p:txBody>
      </p:sp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457200" y="381000"/>
          <a:ext cx="762000" cy="720725"/>
        </p:xfrm>
        <a:graphic>
          <a:graphicData uri="http://schemas.openxmlformats.org/presentationml/2006/ole">
            <p:oleObj spid="_x0000_s1026" name="Bitmap Image" r:id="rId14" imgW="866896" imgH="819048" progId="PBrush">
              <p:embed/>
            </p:oleObj>
          </a:graphicData>
        </a:graphic>
      </p:graphicFrame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81000" y="1143000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i="1">
                <a:solidFill>
                  <a:schemeClr val="tx1"/>
                </a:solidFill>
              </a:rPr>
              <a:t>SC Magnets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200" i="1">
                <a:solidFill>
                  <a:schemeClr val="tx1"/>
                </a:solidFill>
              </a:rPr>
              <a:t>at Fermilab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A50021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v"/>
        <a:defRPr sz="2000" b="1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8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772400" cy="2286000"/>
          </a:xfrm>
        </p:spPr>
        <p:txBody>
          <a:bodyPr/>
          <a:lstStyle/>
          <a:p>
            <a:r>
              <a:rPr lang="en-US" sz="3200" dirty="0" smtClean="0"/>
              <a:t>Superconducting Rapid-Cycling Synchrotron as High-Power Proton Source for </a:t>
            </a:r>
            <a:r>
              <a:rPr lang="en-US" sz="3200" dirty="0" err="1" smtClean="0"/>
              <a:t>Muon</a:t>
            </a:r>
            <a:r>
              <a:rPr lang="en-US" sz="3200" dirty="0" smtClean="0"/>
              <a:t> Collider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05200"/>
            <a:ext cx="6400800" cy="1600200"/>
          </a:xfrm>
        </p:spPr>
        <p:txBody>
          <a:bodyPr/>
          <a:lstStyle/>
          <a:p>
            <a:endParaRPr lang="en-US" sz="1400" b="0" i="1" dirty="0" smtClean="0">
              <a:solidFill>
                <a:schemeClr val="tx1"/>
              </a:solidFill>
            </a:endParaRPr>
          </a:p>
          <a:p>
            <a:endParaRPr lang="en-US" sz="1200" b="0" i="1" dirty="0" smtClean="0">
              <a:solidFill>
                <a:schemeClr val="tx1"/>
              </a:solidFill>
            </a:endParaRPr>
          </a:p>
          <a:p>
            <a:r>
              <a:rPr lang="en-US" sz="1600" b="0" i="1" dirty="0" err="1" smtClean="0">
                <a:solidFill>
                  <a:schemeClr val="tx1"/>
                </a:solidFill>
              </a:rPr>
              <a:t>Henryk</a:t>
            </a:r>
            <a:r>
              <a:rPr lang="en-US" sz="1600" b="0" i="1" dirty="0" smtClean="0">
                <a:solidFill>
                  <a:schemeClr val="tx1"/>
                </a:solidFill>
              </a:rPr>
              <a:t>  </a:t>
            </a:r>
            <a:r>
              <a:rPr lang="en-US" sz="1600" b="0" i="1" dirty="0" err="1" smtClean="0">
                <a:solidFill>
                  <a:schemeClr val="tx1"/>
                </a:solidFill>
              </a:rPr>
              <a:t>Piekarz</a:t>
            </a:r>
            <a:endParaRPr lang="en-US" sz="1600" b="0" i="1" dirty="0" smtClean="0">
              <a:solidFill>
                <a:schemeClr val="tx1"/>
              </a:solidFill>
            </a:endParaRPr>
          </a:p>
          <a:p>
            <a:endParaRPr lang="en-US" sz="800" b="0" i="1" dirty="0" smtClean="0">
              <a:solidFill>
                <a:schemeClr val="tx1"/>
              </a:solidFill>
            </a:endParaRPr>
          </a:p>
          <a:p>
            <a:r>
              <a:rPr lang="en-US" sz="1600" b="0" i="1" dirty="0" smtClean="0">
                <a:solidFill>
                  <a:schemeClr val="tx1"/>
                </a:solidFill>
              </a:rPr>
              <a:t>Accelerator  Physics Center, FERMILAB</a:t>
            </a:r>
          </a:p>
          <a:p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5715000"/>
            <a:ext cx="4648200" cy="609600"/>
          </a:xfrm>
          <a:noFill/>
        </p:spPr>
        <p:txBody>
          <a:bodyPr/>
          <a:lstStyle/>
          <a:p>
            <a:r>
              <a:rPr lang="en-US" sz="1800" b="1" i="1" dirty="0" err="1" smtClean="0"/>
              <a:t>Muon</a:t>
            </a:r>
            <a:r>
              <a:rPr lang="en-US" sz="1800" b="1" i="1" dirty="0" smtClean="0"/>
              <a:t> Collider Higgs Factory </a:t>
            </a:r>
            <a:r>
              <a:rPr lang="en-US" sz="1800" b="1" i="1" smtClean="0"/>
              <a:t>Mini-Workshop November 13, 2012</a:t>
            </a:r>
            <a:endParaRPr lang="en-US" sz="1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6934200" cy="1143000"/>
          </a:xfrm>
        </p:spPr>
        <p:txBody>
          <a:bodyPr/>
          <a:lstStyle/>
          <a:p>
            <a:r>
              <a:rPr lang="en-US" sz="2000" dirty="0" smtClean="0"/>
              <a:t>HTS Sub-Cable Design for Rapid Cycling Dipole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 bwMode="auto">
          <a:xfrm>
            <a:off x="3810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60537-9015-4044-914C-BE00931E05B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11/12/2012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 descr="sub-cable_tes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66294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4953000"/>
            <a:ext cx="6736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Sub-cable assembly shown above immobilizes HTS stack while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forcing liquid helium to flow up and down between the strands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772400" cy="612775"/>
          </a:xfrm>
        </p:spPr>
        <p:txBody>
          <a:bodyPr/>
          <a:lstStyle/>
          <a:p>
            <a:r>
              <a:rPr lang="en-US" sz="2000" dirty="0" smtClean="0"/>
              <a:t>SRCS Main Arc Magnet Parameters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29200"/>
            <a:ext cx="6248400" cy="533400"/>
          </a:xfrm>
        </p:spPr>
        <p:txBody>
          <a:bodyPr/>
          <a:lstStyle/>
          <a:p>
            <a:pPr algn="l"/>
            <a:r>
              <a:rPr lang="en-US" sz="1600" b="0" dirty="0" smtClean="0"/>
              <a:t>Cryogenic power for SRCS-M is substantial but less</a:t>
            </a:r>
          </a:p>
          <a:p>
            <a:pPr algn="l"/>
            <a:r>
              <a:rPr lang="en-US" sz="1600" b="0" dirty="0" smtClean="0"/>
              <a:t>than 24 kW available from the </a:t>
            </a:r>
            <a:r>
              <a:rPr lang="en-US" sz="1600" b="0" dirty="0" err="1" smtClean="0"/>
              <a:t>Fermilab</a:t>
            </a:r>
            <a:r>
              <a:rPr lang="en-US" sz="1600" b="0" dirty="0" smtClean="0"/>
              <a:t> cryogenic plant</a:t>
            </a:r>
            <a:endParaRPr lang="en-US" sz="16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1295400"/>
          <a:ext cx="5342763" cy="3352794"/>
        </p:xfrm>
        <a:graphic>
          <a:graphicData uri="http://schemas.openxmlformats.org/drawingml/2006/table">
            <a:tbl>
              <a:tblPr/>
              <a:tblGrid>
                <a:gridCol w="2252677"/>
                <a:gridCol w="1781555"/>
                <a:gridCol w="168336"/>
                <a:gridCol w="1140195"/>
              </a:tblGrid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kern="800">
                          <a:latin typeface="Times New Roman"/>
                          <a:ea typeface="Times New Roman"/>
                          <a:cs typeface="Times New Roman"/>
                        </a:rPr>
                        <a:t>           SRCS-M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kern="800">
                          <a:latin typeface="Times New Roman"/>
                          <a:ea typeface="Times New Roman"/>
                          <a:cs typeface="Times New Roman"/>
                        </a:rPr>
                        <a:t>  SRCS-X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en-GB" sz="11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inj</a:t>
                      </a:r>
                      <a:r>
                        <a:rPr lang="en-GB" sz="11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| B </a:t>
                      </a:r>
                      <a:r>
                        <a:rPr lang="en-GB" sz="11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oper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[T | T]   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0.04 | 0.30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0.04 |  0.30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Beam gap                         [mm]     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      50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50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en-GB" sz="11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[kA | N </a:t>
                      </a:r>
                      <a:r>
                        <a:rPr lang="en-GB" sz="11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turns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   10 |  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10 |  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Rep. rate                             [Hz]         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     60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dB/</a:t>
                      </a:r>
                      <a:r>
                        <a:rPr lang="en-GB" sz="1100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dt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[T/s]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     30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Superconductor           </a:t>
                      </a:r>
                      <a:r>
                        <a:rPr lang="en-GB" sz="11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HTS         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344C-2G   |   </a:t>
                      </a:r>
                      <a:r>
                        <a:rPr lang="en-GB" sz="1100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SuperPower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344C-2G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N strands 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2 x 12     |       2 x 12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2 x 12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en-GB" sz="11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oper</a:t>
                      </a:r>
                      <a:r>
                        <a:rPr lang="en-GB" sz="11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en-GB" sz="11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[K]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       5     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en-GB" sz="11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margin                                               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[K]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          25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25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Power loss @ 5 K            [W/m]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>
                          <a:latin typeface="Times New Roman"/>
                          <a:ea typeface="Times New Roman"/>
                          <a:cs typeface="Times New Roman"/>
                        </a:rPr>
                        <a:t>      20        |          10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GB" sz="11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Power loss / accelerator    [kW]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17        |          8.5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GB" sz="11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100" kern="800" dirty="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381000"/>
          </a:xfrm>
        </p:spPr>
        <p:txBody>
          <a:bodyPr/>
          <a:lstStyle/>
          <a:p>
            <a:pPr>
              <a:defRPr/>
            </a:pPr>
            <a:fld id="{0C698491-468E-4487-B9F5-4ED863761E10}" type="datetime1">
              <a:rPr lang="en-US" smtClean="0"/>
              <a:pPr>
                <a:defRPr/>
              </a:pPr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781800" cy="990600"/>
          </a:xfrm>
        </p:spPr>
        <p:txBody>
          <a:bodyPr/>
          <a:lstStyle/>
          <a:p>
            <a:r>
              <a:rPr lang="en-US" dirty="0" smtClean="0"/>
              <a:t>Power Requirements for SRCS-M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572000"/>
            <a:ext cx="6172200" cy="1600200"/>
          </a:xfrm>
        </p:spPr>
        <p:txBody>
          <a:bodyPr/>
          <a:lstStyle/>
          <a:p>
            <a:pPr algn="l"/>
            <a:r>
              <a:rPr lang="en-US" sz="1400" b="0" dirty="0" smtClean="0"/>
              <a:t>As a result of high repetition rate the ramping power is substantial. Experience with Booster and Main Injector calls for splitting this power system to sectors of no more than 4 MVA each.</a:t>
            </a:r>
          </a:p>
          <a:p>
            <a:pPr algn="l"/>
            <a:r>
              <a:rPr lang="en-US" sz="1600" b="0" dirty="0" smtClean="0">
                <a:solidFill>
                  <a:srgbClr val="008000"/>
                </a:solidFill>
              </a:rPr>
              <a:t>          Power required to keep the cycling accelerator system working is no higher than 10% of the ramping power, so the overall required power is at about 4 MW.</a:t>
            </a:r>
            <a:endParaRPr lang="en-US" sz="1600" b="0" dirty="0">
              <a:solidFill>
                <a:srgbClr val="008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1219200"/>
          <a:ext cx="4419600" cy="3144258"/>
        </p:xfrm>
        <a:graphic>
          <a:graphicData uri="http://schemas.openxmlformats.org/drawingml/2006/table">
            <a:tbl>
              <a:tblPr/>
              <a:tblGrid>
                <a:gridCol w="3429000"/>
                <a:gridCol w="990600"/>
              </a:tblGrid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Main arc magnet parameter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800" dirty="0">
                          <a:latin typeface="Calibri"/>
                          <a:ea typeface="Calibri"/>
                          <a:cs typeface="Times New Roman"/>
                        </a:rPr>
                        <a:t>      SRCS-M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Magnet inductance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core space                    [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µ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H/m]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    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Inductance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between cores                              [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µ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H/m]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    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Total synchrotron inductance    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mH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   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at injection                                              [kA]                       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Current at extraction                                           [kA]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9.8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Repetition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rate                                                      [Hz]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60         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Number of power supply sectors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   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Magnet string inductance per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sector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</a:rPr>
                        <a:t>µ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Voltage drop per sector                  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[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  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Ramping power per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sector                              [MVA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  3.6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Ramping power loss per sector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[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MVA]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        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Total Ramping power loss         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               [MW]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   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381000"/>
          </a:xfrm>
        </p:spPr>
        <p:txBody>
          <a:bodyPr/>
          <a:lstStyle/>
          <a:p>
            <a:pPr>
              <a:defRPr/>
            </a:pPr>
            <a:fld id="{0C698491-468E-4487-B9F5-4ED863761E10}" type="datetime1">
              <a:rPr lang="en-US" smtClean="0"/>
              <a:pPr>
                <a:defRPr/>
              </a:pPr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609600"/>
          </a:xfrm>
        </p:spPr>
        <p:txBody>
          <a:bodyPr/>
          <a:lstStyle/>
          <a:p>
            <a:r>
              <a:rPr lang="en-US" sz="2000" dirty="0" smtClean="0"/>
              <a:t>Arrangement of Rapid Cycling HTS Dipo</a:t>
            </a:r>
            <a:r>
              <a:rPr lang="en-US" sz="1800" dirty="0" smtClean="0"/>
              <a:t>le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8382000" cy="838200"/>
          </a:xfrm>
        </p:spPr>
        <p:txBody>
          <a:bodyPr/>
          <a:lstStyle/>
          <a:p>
            <a:pPr algn="l"/>
            <a:r>
              <a:rPr lang="en-US" sz="1400" b="0" dirty="0" smtClean="0">
                <a:solidFill>
                  <a:schemeClr val="tx1"/>
                </a:solidFill>
              </a:rPr>
              <a:t>Magnetic core is installed inside the cryostat pipe </a:t>
            </a:r>
            <a:r>
              <a:rPr lang="en-US" sz="1400" b="0" dirty="0" smtClean="0">
                <a:solidFill>
                  <a:schemeClr val="tx1"/>
                </a:solidFill>
              </a:rPr>
              <a:t>allowing use of LN</a:t>
            </a:r>
            <a:r>
              <a:rPr lang="en-US" sz="1400" b="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flow </a:t>
            </a:r>
            <a:r>
              <a:rPr lang="en-US" sz="1400" b="0" dirty="0" smtClean="0">
                <a:solidFill>
                  <a:schemeClr val="tx1"/>
                </a:solidFill>
              </a:rPr>
              <a:t>to cool the core and the beam pipe. As a result the </a:t>
            </a:r>
            <a:r>
              <a:rPr lang="en-US" sz="1400" b="0" dirty="0" smtClean="0">
                <a:solidFill>
                  <a:schemeClr val="tx1"/>
                </a:solidFill>
              </a:rPr>
              <a:t>most top/bottom sub-cables can be placed close to the core (no need for their own cryostats) and a good vacuum level is achieved in th</a:t>
            </a:r>
            <a:r>
              <a:rPr lang="en-US" sz="1400" b="0" dirty="0" smtClean="0">
                <a:solidFill>
                  <a:schemeClr val="tx1"/>
                </a:solidFill>
              </a:rPr>
              <a:t>e beam pipe</a:t>
            </a:r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higgs-mag-s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685800"/>
            <a:ext cx="5105400" cy="487680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60537-9015-4044-914C-BE00931E05B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11/12/2012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7086600" cy="1085851"/>
          </a:xfrm>
        </p:spPr>
        <p:txBody>
          <a:bodyPr/>
          <a:lstStyle/>
          <a:p>
            <a:r>
              <a:rPr lang="en-US" sz="2000" dirty="0" smtClean="0"/>
              <a:t>HTS Test Dipole Design &amp; Fabrication Status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899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TEST MAGNET PROPERTIES:                                                     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Cable:  Single turn of 6 parallel sub-cables connected at leads end</a:t>
            </a:r>
            <a:r>
              <a:rPr lang="en-US" b="1" i="1" dirty="0" smtClean="0">
                <a:solidFill>
                  <a:schemeClr val="tx1"/>
                </a:solidFill>
              </a:rPr>
              <a:t>             Core: Fe3%Si, 105 µm laminations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96 344C-2G strands (~ 600 m length)</a:t>
            </a:r>
            <a:r>
              <a:rPr lang="en-US" b="1" i="1" dirty="0" smtClean="0">
                <a:solidFill>
                  <a:schemeClr val="tx1"/>
                </a:solidFill>
              </a:rPr>
              <a:t>                                                                      L = 1200 mm, Gap = 40 mm x 100 mm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Projected  &lt;Angle </a:t>
            </a:r>
            <a:r>
              <a:rPr lang="en-US" b="1" i="1" baseline="-25000" dirty="0" smtClean="0">
                <a:solidFill>
                  <a:srgbClr val="002060"/>
                </a:solidFill>
              </a:rPr>
              <a:t>HTS – B-FIELD </a:t>
            </a:r>
            <a:r>
              <a:rPr lang="en-US" b="1" i="1" dirty="0" smtClean="0">
                <a:solidFill>
                  <a:srgbClr val="002060"/>
                </a:solidFill>
              </a:rPr>
              <a:t>&gt; ≈ 2</a:t>
            </a:r>
            <a:r>
              <a:rPr lang="en-US" b="1" i="1" baseline="30000" dirty="0" smtClean="0">
                <a:solidFill>
                  <a:srgbClr val="002060"/>
                </a:solidFill>
              </a:rPr>
              <a:t>0</a:t>
            </a:r>
            <a:r>
              <a:rPr lang="en-US" b="1" i="1" dirty="0" smtClean="0">
                <a:solidFill>
                  <a:schemeClr val="tx1"/>
                </a:solidFill>
              </a:rPr>
              <a:t>                                                                       Operating temp.: 80 K to RT                                                                        </a:t>
            </a:r>
          </a:p>
          <a:p>
            <a:endParaRPr lang="en-US" sz="800" b="1" i="1" dirty="0" smtClean="0">
              <a:solidFill>
                <a:schemeClr val="tx1"/>
              </a:solidFill>
            </a:endParaRPr>
          </a:p>
          <a:p>
            <a:r>
              <a:rPr lang="en-US" sz="1200" b="1" i="1" dirty="0" smtClean="0">
                <a:solidFill>
                  <a:srgbClr val="002060"/>
                </a:solidFill>
              </a:rPr>
              <a:t>Instrumented : B </a:t>
            </a:r>
            <a:r>
              <a:rPr lang="en-US" sz="1200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sz="1200" b="1" i="1" dirty="0" smtClean="0">
                <a:solidFill>
                  <a:srgbClr val="002060"/>
                </a:solidFill>
              </a:rPr>
              <a:t> = 1.8 T, I</a:t>
            </a:r>
            <a:r>
              <a:rPr lang="en-US" sz="1200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sz="1200" b="1" i="1" dirty="0" smtClean="0">
                <a:solidFill>
                  <a:srgbClr val="002060"/>
                </a:solidFill>
              </a:rPr>
              <a:t> = 90 kA, dB/</a:t>
            </a:r>
            <a:r>
              <a:rPr lang="en-US" sz="1200" b="1" i="1" dirty="0" err="1" smtClean="0">
                <a:solidFill>
                  <a:srgbClr val="002060"/>
                </a:solidFill>
              </a:rPr>
              <a:t>dt</a:t>
            </a:r>
            <a:r>
              <a:rPr lang="en-US" sz="1200" b="1" i="1" dirty="0" smtClean="0">
                <a:solidFill>
                  <a:srgbClr val="002060"/>
                </a:solidFill>
              </a:rPr>
              <a:t> </a:t>
            </a:r>
            <a:r>
              <a:rPr lang="en-US" sz="1200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sz="1200" b="1" i="1" dirty="0" smtClean="0">
                <a:solidFill>
                  <a:srgbClr val="002060"/>
                </a:solidFill>
              </a:rPr>
              <a:t> = 16 T/s , T </a:t>
            </a:r>
            <a:r>
              <a:rPr lang="en-US" sz="1200" b="1" i="1" baseline="-25000" dirty="0" smtClean="0">
                <a:solidFill>
                  <a:srgbClr val="002060"/>
                </a:solidFill>
              </a:rPr>
              <a:t>max </a:t>
            </a:r>
            <a:r>
              <a:rPr lang="en-US" sz="1200" b="1" i="1" dirty="0" smtClean="0">
                <a:solidFill>
                  <a:srgbClr val="002060"/>
                </a:solidFill>
              </a:rPr>
              <a:t> = 15 K</a:t>
            </a:r>
          </a:p>
          <a:p>
            <a:endParaRPr lang="en-US" sz="800" b="1" i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Test: B </a:t>
            </a:r>
            <a:r>
              <a:rPr lang="en-US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i="1" dirty="0" smtClean="0">
                <a:solidFill>
                  <a:srgbClr val="002060"/>
                </a:solidFill>
              </a:rPr>
              <a:t> = 0.5 T, I</a:t>
            </a:r>
            <a:r>
              <a:rPr lang="en-US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i="1" dirty="0" smtClean="0">
                <a:solidFill>
                  <a:srgbClr val="002060"/>
                </a:solidFill>
              </a:rPr>
              <a:t> = 27 kA, dB/</a:t>
            </a:r>
            <a:r>
              <a:rPr lang="en-US" b="1" i="1" dirty="0" err="1" smtClean="0">
                <a:solidFill>
                  <a:srgbClr val="002060"/>
                </a:solidFill>
              </a:rPr>
              <a:t>dt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i="1" dirty="0" smtClean="0">
                <a:solidFill>
                  <a:srgbClr val="002060"/>
                </a:solidFill>
              </a:rPr>
              <a:t> = 10 T/s , T </a:t>
            </a:r>
            <a:r>
              <a:rPr lang="en-US" b="1" i="1" baseline="-25000" dirty="0" smtClean="0">
                <a:solidFill>
                  <a:srgbClr val="002060"/>
                </a:solidFill>
              </a:rPr>
              <a:t>max</a:t>
            </a:r>
            <a:r>
              <a:rPr lang="en-US" b="1" i="1" dirty="0" smtClean="0">
                <a:solidFill>
                  <a:srgbClr val="002060"/>
                </a:solidFill>
              </a:rPr>
              <a:t> ~ 25 K </a:t>
            </a:r>
            <a:r>
              <a:rPr lang="en-US" sz="1200" b="1" i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 descr="E4R-mag-le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4191000" cy="3048000"/>
          </a:xfrm>
          <a:prstGeom prst="rect">
            <a:avLst/>
          </a:prstGeom>
        </p:spPr>
      </p:pic>
      <p:pic>
        <p:nvPicPr>
          <p:cNvPr id="7" name="Picture 6" descr="e4r-mag-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438400"/>
            <a:ext cx="2667000" cy="1752600"/>
          </a:xfrm>
          <a:prstGeom prst="rect">
            <a:avLst/>
          </a:prstGeom>
        </p:spPr>
      </p:pic>
      <p:pic>
        <p:nvPicPr>
          <p:cNvPr id="8" name="Picture 7" descr="P81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343400"/>
            <a:ext cx="28194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3352800"/>
            <a:ext cx="1095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Core design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5029200"/>
            <a:ext cx="1393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Fabricated core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60537-9015-4044-914C-BE00931E05B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11/12/2012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172200"/>
            <a:ext cx="431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All HTS cable components have been  fabricated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772400" cy="1066800"/>
          </a:xfrm>
        </p:spPr>
        <p:txBody>
          <a:bodyPr/>
          <a:lstStyle/>
          <a:p>
            <a:r>
              <a:rPr lang="en-US" sz="2000" dirty="0" smtClean="0"/>
              <a:t>HTS Dipole Test Setup Status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3810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60537-9015-4044-914C-BE00931E05B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11/12/2012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 descr="e4r-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029200" cy="4038600"/>
          </a:xfrm>
          <a:prstGeom prst="rect">
            <a:avLst/>
          </a:prstGeom>
        </p:spPr>
      </p:pic>
      <p:pic>
        <p:nvPicPr>
          <p:cNvPr id="13" name="Picture 12" descr="e4r-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286000"/>
            <a:ext cx="3962400" cy="3124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1200" y="2057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Side view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2133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Front view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6388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Component design will end in mid-August, fabrication complete by December. System assembly, safety proceedings through March, 2013.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Expected magnet tests in E4R Enclosure: Spring – Early Summer 2013.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85521" y="1143000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Figures show test components with design complete &amp; fabrication in progress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6324600"/>
            <a:ext cx="1066800" cy="381000"/>
          </a:xfrm>
          <a:noFill/>
        </p:spPr>
        <p:txBody>
          <a:bodyPr/>
          <a:lstStyle/>
          <a:p>
            <a:fld id="{6EEB6CE6-B52C-48F9-A5D5-1A34D08CCAAA}" type="datetime1">
              <a:rPr lang="en-US"/>
              <a:pPr/>
              <a:t>11/12/2012</a:t>
            </a:fld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620000" cy="685800"/>
          </a:xfrm>
        </p:spPr>
        <p:txBody>
          <a:bodyPr/>
          <a:lstStyle/>
          <a:p>
            <a:r>
              <a:rPr lang="en-US" sz="2000" dirty="0" smtClean="0"/>
              <a:t>High-Power Proton Source for </a:t>
            </a:r>
            <a:r>
              <a:rPr lang="en-US" sz="2000" dirty="0" smtClean="0"/>
              <a:t>Project </a:t>
            </a:r>
            <a:r>
              <a:rPr lang="en-US" sz="2000" dirty="0" smtClean="0"/>
              <a:t>X</a:t>
            </a:r>
          </a:p>
        </p:txBody>
      </p:sp>
      <p:pic>
        <p:nvPicPr>
          <p:cNvPr id="9" name="Picture 8" descr="ProjectX_RCS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066800"/>
            <a:ext cx="4648200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5029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Project X accelerator complex with SRCS *)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410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*) H. </a:t>
            </a:r>
            <a:r>
              <a:rPr lang="en-US" i="1" dirty="0" err="1" smtClean="0">
                <a:solidFill>
                  <a:schemeClr val="tx1"/>
                </a:solidFill>
              </a:rPr>
              <a:t>Piekarz</a:t>
            </a:r>
            <a:r>
              <a:rPr lang="en-US" i="1" dirty="0" smtClean="0">
                <a:solidFill>
                  <a:schemeClr val="tx1"/>
                </a:solidFill>
              </a:rPr>
              <a:t>, “Project X with Rapid Cycling &amp; Dual Storage Rings Synchrotrons”, arxiv.org/</a:t>
            </a:r>
            <a:r>
              <a:rPr lang="en-US" i="1" dirty="0" err="1" smtClean="0">
                <a:solidFill>
                  <a:schemeClr val="tx1"/>
                </a:solidFill>
              </a:rPr>
              <a:t>pdf</a:t>
            </a:r>
            <a:r>
              <a:rPr lang="en-US" i="1" dirty="0" smtClean="0">
                <a:solidFill>
                  <a:schemeClr val="tx1"/>
                </a:solidFill>
              </a:rPr>
              <a:t>/1205.1527 (2012), and IPAC-12, New Orleans, May 21-25, 2012</a:t>
            </a:r>
            <a:endParaRPr lang="en-US" i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7772400" cy="838200"/>
          </a:xfrm>
        </p:spPr>
        <p:txBody>
          <a:bodyPr/>
          <a:lstStyle/>
          <a:p>
            <a:r>
              <a:rPr lang="en-US" sz="2000" dirty="0" smtClean="0"/>
              <a:t>SFRS Synchrotron for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Collider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Site Filler)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higgs-dual-rin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924800" cy="3581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6324600"/>
            <a:ext cx="1066800" cy="381000"/>
          </a:xfrm>
          <a:noFill/>
        </p:spPr>
        <p:txBody>
          <a:bodyPr/>
          <a:lstStyle/>
          <a:p>
            <a:fld id="{6EEB6CE6-B52C-48F9-A5D5-1A34D08CCAAA}" type="datetime1">
              <a:rPr lang="en-US"/>
              <a:pPr/>
              <a:t>11/12/2012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029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FRS synchrotron for E</a:t>
            </a:r>
            <a:r>
              <a:rPr lang="en-US" sz="1600" baseline="30000" dirty="0" smtClean="0">
                <a:solidFill>
                  <a:schemeClr val="tx1"/>
                </a:solidFill>
              </a:rPr>
              <a:t>+</a:t>
            </a: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smtClean="0">
                <a:solidFill>
                  <a:schemeClr val="tx1"/>
                </a:solidFill>
              </a:rPr>
              <a:t>E</a:t>
            </a:r>
            <a:r>
              <a:rPr lang="en-US" sz="1600" baseline="30000" dirty="0" smtClean="0">
                <a:solidFill>
                  <a:schemeClr val="tx1"/>
                </a:solidFill>
              </a:rPr>
              <a:t>-</a:t>
            </a:r>
            <a:r>
              <a:rPr lang="en-US" sz="1600" dirty="0" smtClean="0">
                <a:solidFill>
                  <a:schemeClr val="tx1"/>
                </a:solidFill>
              </a:rPr>
              <a:t> Collider is of the same size as the SRCS </a:t>
            </a:r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err="1" smtClean="0">
                <a:solidFill>
                  <a:schemeClr val="tx1"/>
                </a:solidFill>
              </a:rPr>
              <a:t>Muon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ollider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Project </a:t>
            </a:r>
            <a:r>
              <a:rPr lang="en-US" sz="1600" dirty="0" smtClean="0">
                <a:solidFill>
                  <a:schemeClr val="tx1"/>
                </a:solidFill>
              </a:rPr>
              <a:t>X. All </a:t>
            </a:r>
            <a:r>
              <a:rPr lang="en-US" sz="1600" dirty="0" smtClean="0">
                <a:solidFill>
                  <a:schemeClr val="tx1"/>
                </a:solidFill>
              </a:rPr>
              <a:t>these synchrotrons </a:t>
            </a:r>
            <a:r>
              <a:rPr lang="en-US" sz="1600" dirty="0" smtClean="0">
                <a:solidFill>
                  <a:schemeClr val="tx1"/>
                </a:solidFill>
              </a:rPr>
              <a:t>be placed in the same </a:t>
            </a:r>
            <a:r>
              <a:rPr lang="en-US" sz="1600" dirty="0" smtClean="0">
                <a:solidFill>
                  <a:schemeClr val="tx1"/>
                </a:solidFill>
              </a:rPr>
              <a:t>tunnel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location </a:t>
            </a:r>
            <a:r>
              <a:rPr lang="en-US" sz="1600" dirty="0" smtClean="0">
                <a:solidFill>
                  <a:schemeClr val="tx1"/>
                </a:solidFill>
              </a:rPr>
              <a:t>at the </a:t>
            </a:r>
            <a:r>
              <a:rPr lang="en-US" sz="1600" dirty="0" err="1" smtClean="0">
                <a:solidFill>
                  <a:schemeClr val="tx1"/>
                </a:solidFill>
              </a:rPr>
              <a:t>Fermilab</a:t>
            </a:r>
            <a:r>
              <a:rPr lang="en-US" sz="1600" dirty="0" smtClean="0">
                <a:solidFill>
                  <a:schemeClr val="tx1"/>
                </a:solidFill>
              </a:rPr>
              <a:t> site sharing </a:t>
            </a:r>
            <a:r>
              <a:rPr lang="en-US" sz="1600" dirty="0" smtClean="0">
                <a:solidFill>
                  <a:schemeClr val="tx1"/>
                </a:solidFill>
              </a:rPr>
              <a:t>the power and cryogenic infrastructure</a:t>
            </a:r>
            <a:r>
              <a:rPr lang="en-US" sz="1600" dirty="0" smtClean="0">
                <a:solidFill>
                  <a:schemeClr val="tx1"/>
                </a:solidFill>
              </a:rPr>
              <a:t>s.</a:t>
            </a: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6705600" cy="838200"/>
          </a:xfrm>
        </p:spPr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152400" y="632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60537-9015-4044-914C-BE00931E05B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11/12/2012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1430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en-US" sz="2000" b="1" i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i="1" dirty="0" smtClean="0"/>
              <a:t>A proton </a:t>
            </a:r>
            <a:r>
              <a:rPr lang="en-US" sz="2000" b="1" i="1" dirty="0" smtClean="0"/>
              <a:t>s</a:t>
            </a:r>
            <a:r>
              <a:rPr lang="en-US" sz="2000" b="1" i="1" dirty="0" smtClean="0"/>
              <a:t>ource </a:t>
            </a:r>
            <a:r>
              <a:rPr lang="en-US" sz="2000" b="1" i="1" dirty="0" smtClean="0"/>
              <a:t>of  up to 3 MW with HTS-Based Rapid Cycling Synchrotron is doable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i="1" dirty="0" smtClean="0"/>
              <a:t>HTS Rapid Cycling Dipole fabrication is well advanced and tests will proceed in early 2013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i="1" dirty="0" smtClean="0"/>
              <a:t>Estimated  cost of 8 </a:t>
            </a:r>
            <a:r>
              <a:rPr lang="en-US" sz="2000" b="1" i="1" dirty="0" err="1" smtClean="0"/>
              <a:t>GeV</a:t>
            </a:r>
            <a:r>
              <a:rPr lang="en-US" sz="2000" b="1" i="1" dirty="0" smtClean="0"/>
              <a:t> SRCS-M synchrotron (including tunnel &amp; ramping supplies) is $M 250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i="1" dirty="0" smtClean="0"/>
              <a:t>Cost of 1 </a:t>
            </a:r>
            <a:r>
              <a:rPr lang="en-US" sz="2000" b="1" i="1" dirty="0" err="1" smtClean="0"/>
              <a:t>GeV</a:t>
            </a:r>
            <a:r>
              <a:rPr lang="en-US" sz="2000" b="1" i="1" dirty="0" smtClean="0"/>
              <a:t> proton pulse </a:t>
            </a:r>
            <a:r>
              <a:rPr lang="en-US" sz="2000" b="1" i="1" dirty="0" err="1" smtClean="0"/>
              <a:t>linac</a:t>
            </a:r>
            <a:r>
              <a:rPr lang="en-US" sz="2000" b="1" i="1" dirty="0" smtClean="0"/>
              <a:t> is $M 350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i="1" dirty="0" smtClean="0"/>
              <a:t>Estimated cost of proton source is at $M 600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5562600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</a:rPr>
              <a:t>Thank you for your attention !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1910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A50021"/>
                </a:solidFill>
              </a:rPr>
              <a:t>      If the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muon</a:t>
            </a:r>
            <a:r>
              <a:rPr lang="en-US" sz="2000" b="1" i="1" dirty="0" smtClean="0">
                <a:solidFill>
                  <a:srgbClr val="A50021"/>
                </a:solidFill>
              </a:rPr>
              <a:t> cooling and acceleration systems are achievable than the Low-Energy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Muon</a:t>
            </a:r>
            <a:r>
              <a:rPr lang="en-US" sz="2000" b="1" i="1" dirty="0" smtClean="0">
                <a:solidFill>
                  <a:srgbClr val="A50021"/>
                </a:solidFill>
              </a:rPr>
              <a:t> Collider with a synchrotron </a:t>
            </a:r>
            <a:r>
              <a:rPr lang="en-US" sz="2000" b="1" i="1" dirty="0" smtClean="0">
                <a:solidFill>
                  <a:srgbClr val="A50021"/>
                </a:solidFill>
              </a:rPr>
              <a:t>based proton </a:t>
            </a:r>
            <a:r>
              <a:rPr lang="en-US" sz="2000" b="1" i="1" dirty="0" smtClean="0">
                <a:solidFill>
                  <a:srgbClr val="A50021"/>
                </a:solidFill>
              </a:rPr>
              <a:t>source is probably the most effective and least expensive option to pursue the study of the </a:t>
            </a:r>
            <a:r>
              <a:rPr lang="en-US" sz="2000" b="1" i="1" dirty="0" smtClean="0">
                <a:solidFill>
                  <a:srgbClr val="A50021"/>
                </a:solidFill>
              </a:rPr>
              <a:t>Higgs </a:t>
            </a:r>
            <a:r>
              <a:rPr lang="en-US" sz="2000" b="1" i="1" dirty="0" smtClean="0">
                <a:solidFill>
                  <a:srgbClr val="A50021"/>
                </a:solidFill>
              </a:rPr>
              <a:t>at </a:t>
            </a:r>
            <a:r>
              <a:rPr lang="en-US" sz="2000" b="1" i="1" dirty="0" err="1" smtClean="0">
                <a:solidFill>
                  <a:srgbClr val="A50021"/>
                </a:solidFill>
              </a:rPr>
              <a:t>Fermilab</a:t>
            </a:r>
            <a:r>
              <a:rPr lang="en-US" sz="2000" b="1" i="1" dirty="0" smtClean="0">
                <a:solidFill>
                  <a:srgbClr val="A50021"/>
                </a:solidFill>
              </a:rPr>
              <a:t> !</a:t>
            </a:r>
            <a:endParaRPr lang="en-US" sz="2000" b="1" i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620000" cy="3429000"/>
          </a:xfrm>
        </p:spPr>
        <p:txBody>
          <a:bodyPr/>
          <a:lstStyle/>
          <a:p>
            <a:pPr algn="just">
              <a:buNone/>
            </a:pPr>
            <a:r>
              <a:rPr lang="en-US" sz="1800" b="0" dirty="0" smtClean="0"/>
              <a:t>     Proposal [1] for Higgs Factory based on the Low-Energy </a:t>
            </a:r>
            <a:r>
              <a:rPr lang="en-US" sz="1800" b="0" dirty="0" err="1" smtClean="0"/>
              <a:t>Muon</a:t>
            </a:r>
            <a:r>
              <a:rPr lang="en-US" sz="1800" b="0" dirty="0" smtClean="0"/>
              <a:t> Collider asks for a proton source of:</a:t>
            </a:r>
          </a:p>
          <a:p>
            <a:pPr>
              <a:buNone/>
            </a:pPr>
            <a:r>
              <a:rPr lang="en-US" sz="1800" b="0" dirty="0" smtClean="0"/>
              <a:t>         </a:t>
            </a:r>
            <a:r>
              <a:rPr lang="en-US" b="0" dirty="0" smtClean="0">
                <a:solidFill>
                  <a:srgbClr val="00B050"/>
                </a:solidFill>
              </a:rPr>
              <a:t>2.09 MW power with 1.63 10</a:t>
            </a:r>
            <a:r>
              <a:rPr lang="en-US" b="0" baseline="30000" dirty="0" smtClean="0">
                <a:solidFill>
                  <a:srgbClr val="00B050"/>
                </a:solidFill>
              </a:rPr>
              <a:t>15</a:t>
            </a:r>
            <a:r>
              <a:rPr lang="en-US" b="0" dirty="0" smtClean="0">
                <a:solidFill>
                  <a:srgbClr val="00B050"/>
                </a:solidFill>
              </a:rPr>
              <a:t> protons/second</a:t>
            </a:r>
            <a:endParaRPr lang="en-US" b="0" dirty="0" smtClean="0"/>
          </a:p>
          <a:p>
            <a:pPr algn="just">
              <a:buNone/>
            </a:pPr>
            <a:endParaRPr lang="en-US" sz="1800" b="0" dirty="0" smtClean="0"/>
          </a:p>
          <a:p>
            <a:pPr algn="just">
              <a:buNone/>
            </a:pPr>
            <a:r>
              <a:rPr lang="en-US" sz="1800" b="0" dirty="0" smtClean="0"/>
              <a:t>       We will outline a synchrotron-based proton source that will </a:t>
            </a:r>
          </a:p>
          <a:p>
            <a:pPr algn="just">
              <a:buNone/>
            </a:pPr>
            <a:r>
              <a:rPr lang="en-US" sz="1800" b="0" dirty="0" smtClean="0"/>
              <a:t>match, and possibly exceed, this requirement while maintaining </a:t>
            </a:r>
          </a:p>
          <a:p>
            <a:pPr algn="just">
              <a:buNone/>
            </a:pPr>
            <a:r>
              <a:rPr lang="en-US" sz="1800" b="0" dirty="0" smtClean="0"/>
              <a:t>reasonable levels of technical feasibility and cost. </a:t>
            </a:r>
          </a:p>
          <a:p>
            <a:pPr algn="just">
              <a:buNone/>
            </a:pPr>
            <a:endParaRPr lang="en-US" sz="1800" b="0" dirty="0" smtClean="0"/>
          </a:p>
          <a:p>
            <a:pPr algn="just">
              <a:buNone/>
            </a:pPr>
            <a:r>
              <a:rPr lang="en-US" sz="1800" b="0" dirty="0" smtClean="0"/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[1] R.P Johnson et al., “Conceptual Design of a Higgs Factory   </a:t>
            </a:r>
          </a:p>
          <a:p>
            <a:pPr algn="just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   </a:t>
            </a:r>
            <a:r>
              <a:rPr lang="en-US" sz="1800" b="0" dirty="0" err="1" smtClean="0">
                <a:solidFill>
                  <a:schemeClr val="tx1"/>
                </a:solidFill>
              </a:rPr>
              <a:t>Muon</a:t>
            </a:r>
            <a:r>
              <a:rPr lang="en-US" sz="1800" b="0" dirty="0" smtClean="0">
                <a:solidFill>
                  <a:schemeClr val="tx1"/>
                </a:solidFill>
              </a:rPr>
              <a:t> Collider”, This Workshop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98491-468E-4487-B9F5-4ED863761E10}" type="datetime1">
              <a:rPr lang="en-US" smtClean="0"/>
              <a:pPr>
                <a:defRPr/>
              </a:pPr>
              <a:t>11/12/2012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838200"/>
          </a:xfrm>
        </p:spPr>
        <p:txBody>
          <a:bodyPr/>
          <a:lstStyle/>
          <a:p>
            <a:r>
              <a:rPr lang="en-US" dirty="0" smtClean="0"/>
              <a:t>Outline of  the Synchrotron-based Proton Source</a:t>
            </a:r>
            <a:endParaRPr lang="en-US" dirty="0"/>
          </a:p>
        </p:txBody>
      </p:sp>
      <p:pic>
        <p:nvPicPr>
          <p:cNvPr id="6" name="Content Placeholder 5" descr="muon-coll-psour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495800" cy="3276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98491-468E-4487-B9F5-4ED863761E10}" type="datetime1">
              <a:rPr lang="en-US" smtClean="0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4958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Proton source consists of: 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                                         H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  Source                                50 </a:t>
            </a:r>
            <a:r>
              <a:rPr lang="en-US" sz="1800" dirty="0" err="1" smtClean="0">
                <a:solidFill>
                  <a:schemeClr val="tx1"/>
                </a:solidFill>
              </a:rPr>
              <a:t>keV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                                              Pulse Linear Accelerator          1 </a:t>
            </a:r>
            <a:r>
              <a:rPr lang="en-US" sz="1800" dirty="0" err="1" smtClean="0">
                <a:solidFill>
                  <a:schemeClr val="tx1"/>
                </a:solidFill>
              </a:rPr>
              <a:t>GeV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                                              Rapid Cycling Synchrotron     8  </a:t>
            </a:r>
            <a:r>
              <a:rPr lang="en-US" sz="1800" dirty="0" err="1" smtClean="0">
                <a:solidFill>
                  <a:schemeClr val="tx1"/>
                </a:solidFill>
              </a:rPr>
              <a:t>GeV</a:t>
            </a:r>
            <a:r>
              <a:rPr lang="en-US" sz="1800" dirty="0" smtClean="0">
                <a:solidFill>
                  <a:schemeClr val="tx1"/>
                </a:solidFill>
              </a:rPr>
              <a:t>, 60 Hz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en-US" sz="1800" dirty="0" err="1" smtClean="0">
                <a:solidFill>
                  <a:schemeClr val="tx1"/>
                </a:solidFill>
              </a:rPr>
              <a:t>Pion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Muon</a:t>
            </a:r>
            <a:r>
              <a:rPr lang="en-US" sz="1800" dirty="0" smtClean="0">
                <a:solidFill>
                  <a:schemeClr val="tx1"/>
                </a:solidFill>
              </a:rPr>
              <a:t>  production target   2-3 MW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696200" cy="990600"/>
          </a:xfrm>
        </p:spPr>
        <p:txBody>
          <a:bodyPr/>
          <a:lstStyle/>
          <a:p>
            <a:r>
              <a:rPr lang="en-US" dirty="0" smtClean="0"/>
              <a:t>Basic Parameters of Proton Source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7086600" cy="762000"/>
          </a:xfrm>
        </p:spPr>
        <p:txBody>
          <a:bodyPr/>
          <a:lstStyle/>
          <a:p>
            <a:pPr algn="just"/>
            <a:r>
              <a:rPr lang="en-US" sz="1600" b="0" dirty="0" smtClean="0"/>
              <a:t>Parameters of proton source for </a:t>
            </a:r>
            <a:r>
              <a:rPr lang="en-US" sz="1600" b="0" dirty="0" err="1" smtClean="0"/>
              <a:t>Muon</a:t>
            </a:r>
            <a:r>
              <a:rPr lang="en-US" sz="1600" b="0" dirty="0" smtClean="0"/>
              <a:t> Collider (M) are scaled from the earlier design [2] of a proton source for the Project X (X).</a:t>
            </a:r>
            <a:endParaRPr lang="en-US" sz="16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362200"/>
          <a:ext cx="6248400" cy="2743200"/>
        </p:xfrm>
        <a:graphic>
          <a:graphicData uri="http://schemas.openxmlformats.org/drawingml/2006/table">
            <a:tbl>
              <a:tblPr/>
              <a:tblGrid>
                <a:gridCol w="1962114"/>
                <a:gridCol w="1009686"/>
                <a:gridCol w="1004454"/>
                <a:gridCol w="1136073"/>
                <a:gridCol w="1136073"/>
              </a:tblGrid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2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2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PLA-M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2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200" b="1" kern="800" dirty="0">
                          <a:latin typeface="Times New Roman"/>
                          <a:ea typeface="Times New Roman"/>
                          <a:cs typeface="Times New Roman"/>
                        </a:rPr>
                        <a:t>PLA-X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SRCS-M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SRCS-X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n-GB" sz="14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inj</a:t>
                      </a:r>
                      <a:r>
                        <a:rPr lang="en-GB" sz="14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[</a:t>
                      </a:r>
                      <a:r>
                        <a:rPr lang="en-GB" sz="1400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0.005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0.005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n-GB" sz="14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extr</a:t>
                      </a:r>
                      <a:r>
                        <a:rPr lang="en-GB" sz="14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[</a:t>
                      </a:r>
                      <a:r>
                        <a:rPr lang="en-GB" sz="1400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Path/Ring length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[m]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335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335 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829.9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829.9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Pulse rate         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[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Hz]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10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GB" sz="1400" kern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10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Beam current 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4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GB" sz="1400" kern="800" dirty="0" err="1">
                          <a:latin typeface="Times New Roman"/>
                          <a:ea typeface="Times New Roman"/>
                          <a:cs typeface="Times New Roman"/>
                        </a:rPr>
                        <a:t>mA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10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Pulse width      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[ms]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1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Protons per pulse   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 -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     -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GB" sz="1400" kern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r>
                        <a:rPr lang="en-GB" sz="1400" kern="8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1400" kern="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latin typeface="Times New Roman"/>
                          <a:ea typeface="Times New Roman"/>
                          <a:cs typeface="Times New Roman"/>
                        </a:rPr>
                        <a:t>      5.4 10</a:t>
                      </a:r>
                      <a:r>
                        <a:rPr lang="en-GB" sz="1400" kern="800" baseline="30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Beam power      </a:t>
                      </a:r>
                      <a:r>
                        <a:rPr lang="en-GB" sz="14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[</a:t>
                      </a: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kW]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375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125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334000"/>
            <a:ext cx="7550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[2] H. </a:t>
            </a:r>
            <a:r>
              <a:rPr lang="en-US" dirty="0" err="1" smtClean="0">
                <a:solidFill>
                  <a:schemeClr val="tx1"/>
                </a:solidFill>
              </a:rPr>
              <a:t>Piekarz</a:t>
            </a:r>
            <a:r>
              <a:rPr lang="en-US" dirty="0" smtClean="0">
                <a:solidFill>
                  <a:schemeClr val="tx1"/>
                </a:solidFill>
              </a:rPr>
              <a:t>, “ Project X with Superconducting Rapid Cycling Synchrotron and Dual Storage Ring”,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IPAC12 , New Orleans,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1722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381000"/>
          </a:xfrm>
        </p:spPr>
        <p:txBody>
          <a:bodyPr/>
          <a:lstStyle/>
          <a:p>
            <a:pPr>
              <a:defRPr/>
            </a:pPr>
            <a:fld id="{0C698491-468E-4487-B9F5-4ED863761E10}" type="datetime1">
              <a:rPr lang="en-US" smtClean="0"/>
              <a:pPr>
                <a:defRPr/>
              </a:pPr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324600" cy="841375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Proton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838200"/>
          </a:xfrm>
        </p:spPr>
        <p:txBody>
          <a:bodyPr/>
          <a:lstStyle/>
          <a:p>
            <a:pPr algn="l"/>
            <a:r>
              <a:rPr lang="en-US" sz="1600" b="0" dirty="0" smtClean="0"/>
              <a:t>The SNS 1 </a:t>
            </a:r>
            <a:r>
              <a:rPr lang="en-US" sz="1600" b="0" dirty="0" err="1" smtClean="0"/>
              <a:t>Gev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Linac</a:t>
            </a:r>
            <a:r>
              <a:rPr lang="en-US" sz="1600" b="0" dirty="0" smtClean="0"/>
              <a:t> can be used as injector to the Rapid Cycling Synchrotron.</a:t>
            </a:r>
          </a:p>
          <a:p>
            <a:pPr algn="l"/>
            <a:r>
              <a:rPr lang="en-US" sz="1600" b="0" dirty="0" smtClean="0"/>
              <a:t>As this </a:t>
            </a:r>
            <a:r>
              <a:rPr lang="en-US" sz="1600" b="0" dirty="0" err="1" smtClean="0"/>
              <a:t>Linac</a:t>
            </a:r>
            <a:r>
              <a:rPr lang="en-US" sz="1600" b="0" dirty="0" smtClean="0"/>
              <a:t> is </a:t>
            </a:r>
            <a:r>
              <a:rPr lang="en-US" sz="1600" b="0" dirty="0" smtClean="0"/>
              <a:t>currently operating </a:t>
            </a:r>
            <a:r>
              <a:rPr lang="en-US" sz="1600" b="0" dirty="0" smtClean="0"/>
              <a:t>the construction </a:t>
            </a:r>
            <a:r>
              <a:rPr lang="en-US" sz="1600" b="0" dirty="0" smtClean="0"/>
              <a:t>procedure and cost are </a:t>
            </a:r>
            <a:r>
              <a:rPr lang="en-US" sz="1600" b="0" dirty="0" smtClean="0"/>
              <a:t>established</a:t>
            </a:r>
            <a:r>
              <a:rPr lang="en-US" sz="1600" b="0" dirty="0" smtClean="0"/>
              <a:t>.  </a:t>
            </a:r>
            <a:endParaRPr lang="en-US" sz="1600" b="0" dirty="0"/>
          </a:p>
        </p:txBody>
      </p:sp>
      <p:pic>
        <p:nvPicPr>
          <p:cNvPr id="4" name="Picture 3" descr="Linac-struc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8153400" cy="24384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381000"/>
          </a:xfrm>
        </p:spPr>
        <p:txBody>
          <a:bodyPr/>
          <a:lstStyle/>
          <a:p>
            <a:pPr>
              <a:defRPr/>
            </a:pPr>
            <a:fld id="{0C698491-468E-4487-B9F5-4ED863761E10}" type="datetime1">
              <a:rPr lang="en-US" smtClean="0"/>
              <a:pPr>
                <a:defRPr/>
              </a:pPr>
              <a:t>11/12/2012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1295400"/>
          </a:xfrm>
        </p:spPr>
        <p:txBody>
          <a:bodyPr/>
          <a:lstStyle/>
          <a:p>
            <a:r>
              <a:rPr lang="en-US" sz="2000" dirty="0" smtClean="0"/>
              <a:t>Rapid-Cycling Synchrotron- Superconductor Choice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70C0"/>
                </a:solidFill>
              </a:rPr>
              <a:t>(I) Temperature Margin &amp; Radiation Hardness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8F05-2E41-45E4-A217-7D227E8CC8EF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5" name="Picture 4" descr="Crit-curr-L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7912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1800" b="1" i="1" dirty="0" smtClean="0">
                <a:solidFill>
                  <a:schemeClr val="tx1"/>
                </a:solidFill>
              </a:rPr>
              <a:t>Temperature margin for safe and possibly quench-free operations is </a:t>
            </a:r>
            <a:r>
              <a:rPr lang="en-US" sz="1800" b="1" i="1" dirty="0" smtClean="0">
                <a:solidFill>
                  <a:srgbClr val="C00000"/>
                </a:solidFill>
              </a:rPr>
              <a:t>make or break</a:t>
            </a:r>
          </a:p>
          <a:p>
            <a:pPr marL="400050" indent="-400050"/>
            <a:r>
              <a:rPr lang="en-US" sz="1800" b="1" i="1" dirty="0" smtClean="0">
                <a:solidFill>
                  <a:schemeClr val="tx1"/>
                </a:solidFill>
              </a:rPr>
              <a:t>parameter of superconducting power cable for rapid-cycling magnet applications.</a:t>
            </a:r>
          </a:p>
          <a:p>
            <a:pPr marL="400050" indent="-400050"/>
            <a:endParaRPr lang="en-US" sz="800" b="1" i="1" dirty="0" smtClean="0">
              <a:solidFill>
                <a:schemeClr val="tx1"/>
              </a:solidFill>
            </a:endParaRPr>
          </a:p>
          <a:p>
            <a:pPr marL="400050" indent="-400050"/>
            <a:r>
              <a:rPr lang="en-US" sz="1800" b="1" i="1" dirty="0" smtClean="0">
                <a:solidFill>
                  <a:srgbClr val="3333FF"/>
                </a:solidFill>
              </a:rPr>
              <a:t>For  operation at 4.2 K, It /</a:t>
            </a:r>
            <a:r>
              <a:rPr lang="en-US" sz="1800" b="1" i="1" dirty="0" err="1" smtClean="0">
                <a:solidFill>
                  <a:srgbClr val="3333FF"/>
                </a:solidFill>
              </a:rPr>
              <a:t>Ic</a:t>
            </a:r>
            <a:r>
              <a:rPr lang="en-US" sz="1800" b="1" i="1" dirty="0" smtClean="0">
                <a:solidFill>
                  <a:srgbClr val="3333FF"/>
                </a:solidFill>
              </a:rPr>
              <a:t> = 50% and 2 T field, YBCO offers temperature margin </a:t>
            </a:r>
          </a:p>
          <a:p>
            <a:pPr marL="400050" indent="-400050"/>
            <a:r>
              <a:rPr lang="en-US" sz="1800" b="1" i="1" dirty="0" smtClean="0">
                <a:solidFill>
                  <a:srgbClr val="3333FF"/>
                </a:solidFill>
              </a:rPr>
              <a:t>30 times wider than with </a:t>
            </a:r>
            <a:r>
              <a:rPr lang="en-US" sz="1800" b="1" i="1" dirty="0" err="1" smtClean="0">
                <a:solidFill>
                  <a:srgbClr val="3333FF"/>
                </a:solidFill>
              </a:rPr>
              <a:t>NbTi</a:t>
            </a:r>
            <a:r>
              <a:rPr lang="en-US" sz="1800" b="1" i="1" dirty="0" smtClean="0">
                <a:solidFill>
                  <a:srgbClr val="3333FF"/>
                </a:solidFill>
              </a:rPr>
              <a:t>, and 6 times wider than with Nb</a:t>
            </a:r>
            <a:r>
              <a:rPr lang="en-US" sz="1800" b="1" i="1" baseline="-25000" dirty="0" smtClean="0">
                <a:solidFill>
                  <a:srgbClr val="3333FF"/>
                </a:solidFill>
              </a:rPr>
              <a:t>3</a:t>
            </a:r>
            <a:r>
              <a:rPr lang="en-US" sz="1800" b="1" i="1" dirty="0" smtClean="0">
                <a:solidFill>
                  <a:srgbClr val="3333FF"/>
                </a:solidFill>
              </a:rPr>
              <a:t>Sn conductors.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486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              YBCO strand (344C-2G) has also shown strong resilience to radiation !  *)</a:t>
            </a:r>
          </a:p>
          <a:p>
            <a:endParaRPr lang="en-US" sz="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*) R. Gupta, “Radiation Studies for HTS Magnets”, www.bnl.gov/magnets/staff/gupta/Talks/FAM08/fam-radiation.pdf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315200" cy="762000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(II) Minimization of AC Losses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066800"/>
            <a:ext cx="5791200" cy="1295400"/>
          </a:xfrm>
        </p:spPr>
        <p:txBody>
          <a:bodyPr/>
          <a:lstStyle/>
          <a:p>
            <a:pPr algn="l"/>
            <a:r>
              <a:rPr lang="en-US" sz="1600" b="0" i="1" dirty="0" smtClean="0">
                <a:solidFill>
                  <a:schemeClr val="tx1"/>
                </a:solidFill>
              </a:rPr>
              <a:t>(I) – If HTS tape and magnetic field in the cable cavity are parallel to each other the AC power losses are strongly </a:t>
            </a:r>
            <a:r>
              <a:rPr lang="en-US" sz="1600" b="0" i="1" dirty="0" err="1" smtClean="0">
                <a:solidFill>
                  <a:schemeClr val="tx1"/>
                </a:solidFill>
              </a:rPr>
              <a:t>supress</a:t>
            </a:r>
            <a:r>
              <a:rPr lang="en-US" sz="1600" b="0" i="1" dirty="0" err="1" smtClean="0">
                <a:solidFill>
                  <a:schemeClr val="tx1"/>
                </a:solidFill>
              </a:rPr>
              <a:t>ed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smtClean="0">
                <a:solidFill>
                  <a:schemeClr val="tx1"/>
                </a:solidFill>
              </a:rPr>
              <a:t>as only the narrow edge (2 µm) of  HTS strand  is exposed to the magnetic field.  It is critical that </a:t>
            </a:r>
            <a:r>
              <a:rPr lang="en-US" sz="1600" b="0" i="1" dirty="0" smtClean="0">
                <a:solidFill>
                  <a:schemeClr val="tx1"/>
                </a:solidFill>
              </a:rPr>
              <a:t>B to HTS </a:t>
            </a:r>
            <a:r>
              <a:rPr lang="en-US" sz="1600" b="0" i="1" dirty="0" smtClean="0">
                <a:solidFill>
                  <a:schemeClr val="tx1"/>
                </a:solidFill>
              </a:rPr>
              <a:t>angular orientation is as parallel as possible.</a:t>
            </a:r>
            <a:endParaRPr lang="en-US" sz="1600" b="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B-x-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438400"/>
            <a:ext cx="2514600" cy="3733800"/>
          </a:xfrm>
          <a:prstGeom prst="rect">
            <a:avLst/>
          </a:prstGeom>
        </p:spPr>
      </p:pic>
      <p:pic>
        <p:nvPicPr>
          <p:cNvPr id="5" name="Picture 4" descr="HTS-COND-NEW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590800"/>
            <a:ext cx="3810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(2) – As magnetic substrate (Ni5%W ) is part of  the HTS tape, pairing strands with substrate sides facing  each other helps to suppress the self-field coupling  induced  power loss. </a:t>
            </a:r>
            <a:endParaRPr lang="en-US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" name="Picture 6" descr="ybco-stru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95800"/>
            <a:ext cx="3048000" cy="16002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1905000" cy="381000"/>
          </a:xfrm>
        </p:spPr>
        <p:txBody>
          <a:bodyPr/>
          <a:lstStyle/>
          <a:p>
            <a:fld id="{8249176F-B557-4D82-A023-588A705C3FBA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sz="2000" dirty="0" smtClean="0"/>
              <a:t>Test of HTS </a:t>
            </a:r>
            <a:r>
              <a:rPr lang="en-US" sz="2000" dirty="0" smtClean="0"/>
              <a:t>&amp; LTS </a:t>
            </a:r>
            <a:r>
              <a:rPr lang="en-US" sz="2000" dirty="0" smtClean="0"/>
              <a:t>Cable </a:t>
            </a:r>
            <a:r>
              <a:rPr lang="en-US" sz="2000" dirty="0" smtClean="0"/>
              <a:t>P</a:t>
            </a:r>
            <a:r>
              <a:rPr lang="en-US" sz="2000" dirty="0" smtClean="0"/>
              <a:t>ower </a:t>
            </a:r>
            <a:r>
              <a:rPr lang="en-US" sz="2000" dirty="0" smtClean="0"/>
              <a:t>Loss </a:t>
            </a:r>
            <a:r>
              <a:rPr lang="en-US" sz="2000" dirty="0" smtClean="0"/>
              <a:t>in </a:t>
            </a:r>
            <a:r>
              <a:rPr lang="en-US" sz="2000" dirty="0" smtClean="0"/>
              <a:t>Ramping </a:t>
            </a:r>
            <a:r>
              <a:rPr lang="en-US" sz="2000" dirty="0" smtClean="0"/>
              <a:t>Magnetic </a:t>
            </a:r>
            <a:r>
              <a:rPr lang="en-US" sz="2000" dirty="0" smtClean="0"/>
              <a:t>Field</a:t>
            </a:r>
            <a:endParaRPr lang="en-US" sz="2000" dirty="0"/>
          </a:p>
        </p:txBody>
      </p:sp>
      <p:pic>
        <p:nvPicPr>
          <p:cNvPr id="5" name="Picture 4" descr="LTS-E4R-wi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048000"/>
            <a:ext cx="2133600" cy="2057400"/>
          </a:xfrm>
          <a:prstGeom prst="rect">
            <a:avLst/>
          </a:prstGeom>
        </p:spPr>
      </p:pic>
      <p:pic>
        <p:nvPicPr>
          <p:cNvPr id="6" name="Picture 5" descr="HTS-E4R-test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971800"/>
            <a:ext cx="3200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143000"/>
            <a:ext cx="6357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Test cables: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1.4 m long HTS  and LTS cables to carry 16 kA current at 2 T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with nominal 10 K and 2 K temperature margins, respectively. </a:t>
            </a:r>
            <a:endParaRPr lang="en-US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20040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Cross-section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819400"/>
            <a:ext cx="85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Top 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133600"/>
            <a:ext cx="4472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HTS cable stack consists of 10 pairs of 344C-2G strands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(4.5 mm x 0.2 mm) with 9 Ni5%W tapes (4 mm x 0.07mm)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between the strand pairs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1336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LTS cable consists of 23 twisted pairs of  0.8 mm </a:t>
            </a:r>
            <a:r>
              <a:rPr lang="en-US" i="1" dirty="0" err="1" smtClean="0">
                <a:solidFill>
                  <a:schemeClr val="tx1"/>
                </a:solidFill>
              </a:rPr>
              <a:t>NbTi</a:t>
            </a:r>
            <a:r>
              <a:rPr lang="en-US" i="1" dirty="0" smtClean="0">
                <a:solidFill>
                  <a:schemeClr val="tx1"/>
                </a:solidFill>
              </a:rPr>
              <a:t> strands. The </a:t>
            </a:r>
            <a:r>
              <a:rPr lang="en-US" i="1" dirty="0" err="1" smtClean="0">
                <a:solidFill>
                  <a:schemeClr val="tx1"/>
                </a:solidFill>
              </a:rPr>
              <a:t>LHe</a:t>
            </a:r>
            <a:r>
              <a:rPr lang="en-US" i="1" dirty="0" smtClean="0">
                <a:solidFill>
                  <a:schemeClr val="tx1"/>
                </a:solidFill>
              </a:rPr>
              <a:t> cooling channel is 6 times that of SIS magnet cable to be about equal with the HTS cable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410200"/>
            <a:ext cx="694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Cables were exposed to 0.5 T ramping field  of up to 20 Hz rep. rate.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HTS cable was rotated in +/- 10</a:t>
            </a:r>
            <a:r>
              <a:rPr lang="en-US" sz="1600" i="1" baseline="30000" dirty="0" smtClean="0">
                <a:solidFill>
                  <a:schemeClr val="tx1"/>
                </a:solidFill>
                <a:latin typeface="Bookman Old Style" pitchFamily="18" charset="0"/>
              </a:rPr>
              <a:t>0</a:t>
            </a:r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  angle  range  relative to B-field.</a:t>
            </a:r>
          </a:p>
          <a:p>
            <a:r>
              <a:rPr lang="en-US" sz="1600" i="1" dirty="0" err="1" smtClean="0">
                <a:solidFill>
                  <a:schemeClr val="tx1"/>
                </a:solidFill>
                <a:latin typeface="Bookman Old Style" pitchFamily="18" charset="0"/>
              </a:rPr>
              <a:t>LHe</a:t>
            </a:r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  coolant of 8 K, 0.23 </a:t>
            </a:r>
            <a:r>
              <a:rPr lang="en-US" sz="1600" i="1" dirty="0" err="1" smtClean="0">
                <a:solidFill>
                  <a:schemeClr val="tx1"/>
                </a:solidFill>
                <a:latin typeface="Bookman Old Style" pitchFamily="18" charset="0"/>
              </a:rPr>
              <a:t>MPa</a:t>
            </a:r>
            <a:r>
              <a:rPr lang="en-US" sz="1600" i="1" dirty="0" smtClean="0">
                <a:solidFill>
                  <a:schemeClr val="tx1"/>
                </a:solidFill>
                <a:latin typeface="Bookman Old Style" pitchFamily="18" charset="0"/>
              </a:rPr>
              <a:t> and flow rate (0.4 - 0.8) g/s was used.</a:t>
            </a:r>
            <a:endParaRPr lang="en-US" sz="16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1905000" cy="381000"/>
          </a:xfrm>
        </p:spPr>
        <p:txBody>
          <a:bodyPr/>
          <a:lstStyle/>
          <a:p>
            <a:fld id="{8249176F-B557-4D82-A023-588A705C3FBA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066800"/>
          </a:xfrm>
        </p:spPr>
        <p:txBody>
          <a:bodyPr/>
          <a:lstStyle/>
          <a:p>
            <a:r>
              <a:rPr lang="en-US" sz="2000" dirty="0" smtClean="0"/>
              <a:t>Test of HTS &amp; LTS Cables in </a:t>
            </a:r>
            <a:r>
              <a:rPr lang="en-US" sz="2000" dirty="0" smtClean="0"/>
              <a:t>Ramping </a:t>
            </a:r>
            <a:r>
              <a:rPr lang="en-US" sz="2000" dirty="0" smtClean="0"/>
              <a:t>Magnetic </a:t>
            </a:r>
            <a:r>
              <a:rPr lang="en-US" sz="2000" dirty="0" smtClean="0"/>
              <a:t>Field</a:t>
            </a:r>
            <a:endParaRPr lang="en-US" sz="2000" dirty="0"/>
          </a:p>
        </p:txBody>
      </p:sp>
      <p:pic>
        <p:nvPicPr>
          <p:cNvPr id="6" name="Picture 5" descr="LTS-HTS-freq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2971800" cy="2057400"/>
          </a:xfrm>
          <a:prstGeom prst="rect">
            <a:avLst/>
          </a:prstGeom>
        </p:spPr>
      </p:pic>
      <p:pic>
        <p:nvPicPr>
          <p:cNvPr id="8" name="Picture 7" descr="mag-screen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429000"/>
            <a:ext cx="3048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518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Test results *):   (1) P </a:t>
            </a:r>
            <a:r>
              <a:rPr lang="en-US" baseline="-25000" dirty="0" err="1" smtClean="0">
                <a:solidFill>
                  <a:schemeClr val="tx1"/>
                </a:solidFill>
              </a:rPr>
              <a:t>meas</a:t>
            </a:r>
            <a:r>
              <a:rPr lang="en-US" dirty="0" smtClean="0">
                <a:solidFill>
                  <a:schemeClr val="tx1"/>
                </a:solidFill>
              </a:rPr>
              <a:t> (LTS)  =  P </a:t>
            </a:r>
            <a:r>
              <a:rPr lang="en-US" baseline="-25000" dirty="0" err="1" smtClean="0">
                <a:solidFill>
                  <a:schemeClr val="tx1"/>
                </a:solidFill>
              </a:rPr>
              <a:t>proj</a:t>
            </a:r>
            <a:r>
              <a:rPr lang="en-US" dirty="0" smtClean="0">
                <a:solidFill>
                  <a:schemeClr val="tx1"/>
                </a:solidFill>
              </a:rPr>
              <a:t> (LTS)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(2) P </a:t>
            </a:r>
            <a:r>
              <a:rPr lang="en-US" baseline="-25000" dirty="0" err="1" smtClean="0">
                <a:solidFill>
                  <a:schemeClr val="tx1"/>
                </a:solidFill>
              </a:rPr>
              <a:t>meas</a:t>
            </a:r>
            <a:r>
              <a:rPr lang="en-US" dirty="0" smtClean="0">
                <a:solidFill>
                  <a:schemeClr val="tx1"/>
                </a:solidFill>
              </a:rPr>
              <a:t> (LTS)  =  ~ 5 x P </a:t>
            </a:r>
            <a:r>
              <a:rPr lang="en-US" baseline="-25000" dirty="0" err="1" smtClean="0">
                <a:solidFill>
                  <a:schemeClr val="tx1"/>
                </a:solidFill>
              </a:rPr>
              <a:t>meas</a:t>
            </a:r>
            <a:r>
              <a:rPr lang="en-US" dirty="0" smtClean="0">
                <a:solidFill>
                  <a:schemeClr val="tx1"/>
                </a:solidFill>
              </a:rPr>
              <a:t> (HTS)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(3) P </a:t>
            </a:r>
            <a:r>
              <a:rPr lang="en-US" baseline="-25000" dirty="0" err="1" smtClean="0">
                <a:solidFill>
                  <a:schemeClr val="tx1"/>
                </a:solidFill>
              </a:rPr>
              <a:t>meas</a:t>
            </a:r>
            <a:r>
              <a:rPr lang="en-US" dirty="0" smtClean="0">
                <a:solidFill>
                  <a:schemeClr val="tx1"/>
                </a:solidFill>
              </a:rPr>
              <a:t> (HTS) =  ~ 2 x P </a:t>
            </a:r>
            <a:r>
              <a:rPr lang="en-US" baseline="-25000" dirty="0" err="1" smtClean="0">
                <a:solidFill>
                  <a:schemeClr val="tx1"/>
                </a:solidFill>
              </a:rPr>
              <a:t>proj</a:t>
            </a:r>
            <a:r>
              <a:rPr lang="en-US" dirty="0" smtClean="0">
                <a:solidFill>
                  <a:schemeClr val="tx1"/>
                </a:solidFill>
              </a:rPr>
              <a:t> (HTS)  **)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**) Probable reason: cable movement in plane parallel to 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B-field</a:t>
            </a:r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, or HTS stack – B misalignment, or cable twist</a:t>
            </a:r>
          </a:p>
          <a:p>
            <a:endParaRPr lang="en-US" sz="8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Bookman Old Style" pitchFamily="18" charset="0"/>
              </a:rPr>
              <a:t>*) H. </a:t>
            </a:r>
            <a:r>
              <a:rPr lang="en-US" sz="1200" dirty="0" err="1" smtClean="0">
                <a:solidFill>
                  <a:schemeClr val="tx1"/>
                </a:solidFill>
                <a:latin typeface="Bookman Old Style" pitchFamily="18" charset="0"/>
              </a:rPr>
              <a:t>Piekarz</a:t>
            </a:r>
            <a:r>
              <a:rPr lang="en-US" sz="1200" dirty="0" smtClean="0">
                <a:solidFill>
                  <a:schemeClr val="tx1"/>
                </a:solidFill>
                <a:latin typeface="Bookman Old Style" pitchFamily="18" charset="0"/>
              </a:rPr>
              <a:t> et al., IEEE, Proc. MT-22, Marseille, 2011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1905000" cy="381000"/>
          </a:xfrm>
        </p:spPr>
        <p:txBody>
          <a:bodyPr/>
          <a:lstStyle/>
          <a:p>
            <a:fld id="{8249176F-B557-4D82-A023-588A705C3FBA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10" name="Picture 9" descr="11-0282-03D.h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0"/>
            <a:ext cx="4648200" cy="3048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38862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Mini-Workshop on Low-Energy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33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24804</TotalTime>
  <Words>1713</Words>
  <Application>Microsoft Office PowerPoint</Application>
  <PresentationFormat>On-screen Show (4:3)</PresentationFormat>
  <Paragraphs>248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Bitmap Image</vt:lpstr>
      <vt:lpstr>Superconducting Rapid-Cycling Synchrotron as High-Power Proton Source for Muon Collider</vt:lpstr>
      <vt:lpstr>Motivation</vt:lpstr>
      <vt:lpstr>Outline of  the Synchrotron-based Proton Source</vt:lpstr>
      <vt:lpstr>Basic Parameters of Proton Source  </vt:lpstr>
      <vt:lpstr>1 GeV Proton Linac</vt:lpstr>
      <vt:lpstr>Rapid-Cycling Synchrotron- Superconductor Choice  (I) Temperature Margin &amp; Radiation Hardness</vt:lpstr>
      <vt:lpstr>(II) Minimization of AC Losses</vt:lpstr>
      <vt:lpstr>Test of HTS &amp; LTS Cable Power Loss in Ramping Magnetic Field</vt:lpstr>
      <vt:lpstr>Test of HTS &amp; LTS Cables in Ramping Magnetic Field</vt:lpstr>
      <vt:lpstr>HTS Sub-Cable Design for Rapid Cycling Dipole</vt:lpstr>
      <vt:lpstr>SRCS Main Arc Magnet Parameters</vt:lpstr>
      <vt:lpstr>Power Requirements for SRCS-M</vt:lpstr>
      <vt:lpstr>Arrangement of Rapid Cycling HTS Dipole </vt:lpstr>
      <vt:lpstr>HTS Test Dipole Design &amp; Fabrication Status</vt:lpstr>
      <vt:lpstr>HTS Dipole Test Setup Status</vt:lpstr>
      <vt:lpstr>High-Power Proton Source for Project X</vt:lpstr>
      <vt:lpstr>SFRS Synchrotron for E+ E- Collider (Fermilab Site Filler) </vt:lpstr>
      <vt:lpstr>Summary &amp;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and Schedule</dc:title>
  <dc:creator>Valued Gateway Customer</dc:creator>
  <cp:lastModifiedBy>hpiekarz</cp:lastModifiedBy>
  <cp:revision>1866</cp:revision>
  <cp:lastPrinted>2000-05-09T00:09:00Z</cp:lastPrinted>
  <dcterms:created xsi:type="dcterms:W3CDTF">1998-01-06T17:29:04Z</dcterms:created>
  <dcterms:modified xsi:type="dcterms:W3CDTF">2012-11-12T20:02:35Z</dcterms:modified>
</cp:coreProperties>
</file>