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5" r:id="rId3"/>
    <p:sldId id="274" r:id="rId4"/>
    <p:sldId id="276" r:id="rId5"/>
    <p:sldId id="297" r:id="rId6"/>
    <p:sldId id="298" r:id="rId7"/>
    <p:sldId id="280" r:id="rId8"/>
    <p:sldId id="306" r:id="rId9"/>
    <p:sldId id="299" r:id="rId10"/>
    <p:sldId id="264" r:id="rId11"/>
    <p:sldId id="301" r:id="rId12"/>
    <p:sldId id="271" r:id="rId13"/>
    <p:sldId id="287" r:id="rId14"/>
    <p:sldId id="305" r:id="rId15"/>
    <p:sldId id="303" r:id="rId16"/>
    <p:sldId id="310" r:id="rId17"/>
    <p:sldId id="311" r:id="rId18"/>
    <p:sldId id="308" r:id="rId19"/>
    <p:sldId id="296" r:id="rId20"/>
    <p:sldId id="292" r:id="rId21"/>
    <p:sldId id="309" r:id="rId22"/>
    <p:sldId id="312" r:id="rId23"/>
  </p:sldIdLst>
  <p:sldSz cx="9906000" cy="6858000" type="A4"/>
  <p:notesSz cx="6780213" cy="9910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0213" indent="2063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865188" indent="42863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00163" indent="650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733550" indent="889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7AFB"/>
    <a:srgbClr val="C5D3FE"/>
    <a:srgbClr val="000099"/>
    <a:srgbClr val="008000"/>
    <a:srgbClr val="A50021"/>
    <a:srgbClr val="006600"/>
    <a:srgbClr val="FF6600"/>
    <a:srgbClr val="0033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28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"/>
    </p:cViewPr>
  </p:sorterViewPr>
  <p:notesViewPr>
    <p:cSldViewPr>
      <p:cViewPr varScale="1">
        <p:scale>
          <a:sx n="57" d="100"/>
          <a:sy n="57" d="100"/>
        </p:scale>
        <p:origin x="-1752" y="-102"/>
      </p:cViewPr>
      <p:guideLst>
        <p:guide orient="horz" pos="3122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13875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7E18FF-C85A-3E40-B5C7-F1D5649DF0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5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2950"/>
            <a:ext cx="536733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6938"/>
            <a:ext cx="5424487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13875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4FF8B55-823E-3745-9B04-AD0C4A287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28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30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8651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7335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171771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6126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0479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4834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6438" y="742950"/>
            <a:ext cx="5367337" cy="3716338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99B38E-6262-B741-B60E-5DDA7EEC4D7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681" y="3885528"/>
            <a:ext cx="69342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34354" indent="0" algn="ctr">
              <a:buNone/>
              <a:defRPr/>
            </a:lvl2pPr>
            <a:lvl3pPr marL="868708" indent="0" algn="ctr">
              <a:buNone/>
              <a:defRPr/>
            </a:lvl3pPr>
            <a:lvl4pPr marL="1303062" indent="0" algn="ctr">
              <a:buNone/>
              <a:defRPr/>
            </a:lvl4pPr>
            <a:lvl5pPr marL="1737417" indent="0" algn="ctr">
              <a:buNone/>
              <a:defRPr/>
            </a:lvl5pPr>
            <a:lvl6pPr marL="2171771" indent="0" algn="ctr">
              <a:buNone/>
              <a:defRPr/>
            </a:lvl6pPr>
            <a:lvl7pPr marL="2606126" indent="0" algn="ctr">
              <a:buNone/>
              <a:defRPr/>
            </a:lvl7pPr>
            <a:lvl8pPr marL="3040479" indent="0" algn="ctr">
              <a:buNone/>
              <a:defRPr/>
            </a:lvl8pPr>
            <a:lvl9pPr marL="3474834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38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0" y="273629"/>
            <a:ext cx="3258840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84" y="273632"/>
            <a:ext cx="5538000" cy="58527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80" y="1434396"/>
            <a:ext cx="325884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4354" indent="0">
              <a:buNone/>
              <a:defRPr sz="1100"/>
            </a:lvl2pPr>
            <a:lvl3pPr marL="868708" indent="0">
              <a:buNone/>
              <a:defRPr sz="1000"/>
            </a:lvl3pPr>
            <a:lvl4pPr marL="1303062" indent="0">
              <a:buNone/>
              <a:defRPr sz="900"/>
            </a:lvl4pPr>
            <a:lvl5pPr marL="1737417" indent="0">
              <a:buNone/>
              <a:defRPr sz="900"/>
            </a:lvl5pPr>
            <a:lvl6pPr marL="2171771" indent="0">
              <a:buNone/>
              <a:defRPr sz="900"/>
            </a:lvl6pPr>
            <a:lvl7pPr marL="2606126" indent="0">
              <a:buNone/>
              <a:defRPr sz="900"/>
            </a:lvl7pPr>
            <a:lvl8pPr marL="3040479" indent="0">
              <a:buNone/>
              <a:defRPr sz="900"/>
            </a:lvl8pPr>
            <a:lvl9pPr marL="3474834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204" y="4800026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204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354" indent="0">
              <a:buNone/>
              <a:defRPr sz="2700"/>
            </a:lvl2pPr>
            <a:lvl3pPr marL="868708" indent="0">
              <a:buNone/>
              <a:defRPr sz="2300"/>
            </a:lvl3pPr>
            <a:lvl4pPr marL="1303062" indent="0">
              <a:buNone/>
              <a:defRPr sz="1900"/>
            </a:lvl4pPr>
            <a:lvl5pPr marL="1737417" indent="0">
              <a:buNone/>
              <a:defRPr sz="1900"/>
            </a:lvl5pPr>
            <a:lvl6pPr marL="2171771" indent="0">
              <a:buNone/>
              <a:defRPr sz="1900"/>
            </a:lvl6pPr>
            <a:lvl7pPr marL="2606126" indent="0">
              <a:buNone/>
              <a:defRPr sz="1900"/>
            </a:lvl7pPr>
            <a:lvl8pPr marL="3040479" indent="0">
              <a:buNone/>
              <a:defRPr sz="1900"/>
            </a:lvl8pPr>
            <a:lvl9pPr marL="3474834" indent="0">
              <a:buNone/>
              <a:defRPr sz="19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204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354" indent="0">
              <a:buNone/>
              <a:defRPr sz="1100"/>
            </a:lvl2pPr>
            <a:lvl3pPr marL="868708" indent="0">
              <a:buNone/>
              <a:defRPr sz="1000"/>
            </a:lvl3pPr>
            <a:lvl4pPr marL="1303062" indent="0">
              <a:buNone/>
              <a:defRPr sz="900"/>
            </a:lvl4pPr>
            <a:lvl5pPr marL="1737417" indent="0">
              <a:buNone/>
              <a:defRPr sz="900"/>
            </a:lvl5pPr>
            <a:lvl6pPr marL="2171771" indent="0">
              <a:buNone/>
              <a:defRPr sz="900"/>
            </a:lvl6pPr>
            <a:lvl7pPr marL="2606126" indent="0">
              <a:buNone/>
              <a:defRPr sz="900"/>
            </a:lvl7pPr>
            <a:lvl8pPr marL="3040479" indent="0">
              <a:buNone/>
              <a:defRPr sz="900"/>
            </a:lvl8pPr>
            <a:lvl9pPr marL="3474834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07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1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001" y="609188"/>
            <a:ext cx="2104440" cy="548697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560" y="609188"/>
            <a:ext cx="6166680" cy="548697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60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206" y="111128"/>
            <a:ext cx="7586002" cy="442913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908055"/>
            <a:ext cx="8420100" cy="25177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578230"/>
            <a:ext cx="8420100" cy="25177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PIXEL2012 – 3 September 2012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Attilio Andreazza, ATLAS Pixel Detector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E940C7-AF2A-BC48-941A-C6A0ED19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206" y="111128"/>
            <a:ext cx="7586002" cy="442913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908050"/>
            <a:ext cx="4127500" cy="518795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908053"/>
            <a:ext cx="4127500" cy="25177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578228"/>
            <a:ext cx="4127500" cy="25177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30200" y="6400800"/>
            <a:ext cx="30543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CH"/>
              <a:t>HEP2007 Manchester, </a:t>
            </a:r>
            <a:r>
              <a:rPr lang="it-IT"/>
              <a:t>19 July 2007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67100" y="6400800"/>
            <a:ext cx="47053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A.Andreazza - Status of the ATLAS Pixel Detector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55000" y="6400800"/>
            <a:ext cx="908050" cy="457200"/>
          </a:xfrm>
        </p:spPr>
        <p:txBody>
          <a:bodyPr/>
          <a:lstStyle>
            <a:lvl1pPr>
              <a:defRPr/>
            </a:lvl1pPr>
          </a:lstStyle>
          <a:p>
            <a:fld id="{DA9C6A69-6994-D247-87AD-E60237EBF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4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20" y="4406868"/>
            <a:ext cx="8419320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20" y="2906225"/>
            <a:ext cx="8419320" cy="150063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4354" indent="0">
              <a:buNone/>
              <a:defRPr sz="1700"/>
            </a:lvl2pPr>
            <a:lvl3pPr marL="868708" indent="0">
              <a:buNone/>
              <a:defRPr sz="1500"/>
            </a:lvl3pPr>
            <a:lvl4pPr marL="1303062" indent="0">
              <a:buNone/>
              <a:defRPr sz="1300"/>
            </a:lvl4pPr>
            <a:lvl5pPr marL="1737417" indent="0">
              <a:buNone/>
              <a:defRPr sz="1300"/>
            </a:lvl5pPr>
            <a:lvl6pPr marL="2171771" indent="0">
              <a:buNone/>
              <a:defRPr sz="1300"/>
            </a:lvl6pPr>
            <a:lvl7pPr marL="2606126" indent="0">
              <a:buNone/>
              <a:defRPr sz="1300"/>
            </a:lvl7pPr>
            <a:lvl8pPr marL="3040479" indent="0">
              <a:buNone/>
              <a:defRPr sz="1300"/>
            </a:lvl8pPr>
            <a:lvl9pPr marL="3474834" indent="0">
              <a:buNone/>
              <a:defRPr sz="13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90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564" y="1981648"/>
            <a:ext cx="4135560" cy="411451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880" y="1981648"/>
            <a:ext cx="4135560" cy="411451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1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42564" y="642918"/>
            <a:ext cx="4135560" cy="564360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4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42564" y="642918"/>
            <a:ext cx="4135560" cy="564360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5310193" y="785794"/>
            <a:ext cx="4135560" cy="250033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5310193" y="3500441"/>
            <a:ext cx="4135560" cy="250033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1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4" y="275075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80" y="1535203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354" indent="0">
              <a:buNone/>
              <a:defRPr sz="1900" b="1"/>
            </a:lvl2pPr>
            <a:lvl3pPr marL="868708" indent="0">
              <a:buNone/>
              <a:defRPr sz="1700" b="1"/>
            </a:lvl3pPr>
            <a:lvl4pPr marL="1303062" indent="0">
              <a:buNone/>
              <a:defRPr sz="1500" b="1"/>
            </a:lvl4pPr>
            <a:lvl5pPr marL="1737417" indent="0">
              <a:buNone/>
              <a:defRPr sz="1500" b="1"/>
            </a:lvl5pPr>
            <a:lvl6pPr marL="2171771" indent="0">
              <a:buNone/>
              <a:defRPr sz="1500" b="1"/>
            </a:lvl6pPr>
            <a:lvl7pPr marL="2606126" indent="0">
              <a:buNone/>
              <a:defRPr sz="1500" b="1"/>
            </a:lvl7pPr>
            <a:lvl8pPr marL="3040479" indent="0">
              <a:buNone/>
              <a:defRPr sz="1500" b="1"/>
            </a:lvl8pPr>
            <a:lvl9pPr marL="3474834" indent="0">
              <a:buNone/>
              <a:defRPr sz="15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80" y="2174630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564" y="1535203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354" indent="0">
              <a:buNone/>
              <a:defRPr sz="1900" b="1"/>
            </a:lvl2pPr>
            <a:lvl3pPr marL="868708" indent="0">
              <a:buNone/>
              <a:defRPr sz="1700" b="1"/>
            </a:lvl3pPr>
            <a:lvl4pPr marL="1303062" indent="0">
              <a:buNone/>
              <a:defRPr sz="1500" b="1"/>
            </a:lvl4pPr>
            <a:lvl5pPr marL="1737417" indent="0">
              <a:buNone/>
              <a:defRPr sz="1500" b="1"/>
            </a:lvl5pPr>
            <a:lvl6pPr marL="2171771" indent="0">
              <a:buNone/>
              <a:defRPr sz="1500" b="1"/>
            </a:lvl6pPr>
            <a:lvl7pPr marL="2606126" indent="0">
              <a:buNone/>
              <a:defRPr sz="1500" b="1"/>
            </a:lvl7pPr>
            <a:lvl8pPr marL="3040479" indent="0">
              <a:buNone/>
              <a:defRPr sz="1500" b="1"/>
            </a:lvl8pPr>
            <a:lvl9pPr marL="3474834" indent="0">
              <a:buNone/>
              <a:defRPr sz="15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564" y="2174630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PIXEL2012 – 3 September 2012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Attilio Andreazza, ATLAS Pixel Detector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67E7C5-8319-A74D-AB91-28F49B79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PIXEL2012 – 3 September 2012</a:t>
            </a: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Attilio Andreazza, ATLAS Pixel Detector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01DC51-1A55-6B4B-9197-448B7EC19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66FF"/>
            </a:gs>
            <a:gs pos="100000">
              <a:srgbClr val="000090"/>
            </a:gs>
            <a:gs pos="8000">
              <a:srgbClr val="3366FF"/>
            </a:gs>
            <a:gs pos="93000">
              <a:srgbClr val="4C7AFB"/>
            </a:gs>
            <a:gs pos="11000">
              <a:srgbClr val="C5D3FE"/>
            </a:gs>
            <a:gs pos="96000">
              <a:srgbClr val="00009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6615" y="0"/>
            <a:ext cx="691277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764704"/>
            <a:ext cx="84201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5" descr="mark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  <p:sldLayoutId id="2147484707" r:id="rId14"/>
    <p:sldLayoutId id="2147484708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34354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6pPr>
      <a:lvl7pPr marL="868708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7pPr>
      <a:lvl8pPr marL="1303062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8pPr>
      <a:lvl9pPr marL="1737417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9pPr>
    </p:titleStyle>
    <p:bodyStyle>
      <a:lvl1pPr marL="338138" indent="-338138" algn="l" defTabSz="909638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38188" indent="-280988" algn="l" defTabSz="909638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ＭＳ Ｐゴシック" charset="0"/>
        </a:defRPr>
      </a:lvl2pPr>
      <a:lvl3pPr marL="1139825" indent="-225425" algn="l" defTabSz="9096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ＭＳ Ｐゴシック" charset="0"/>
        </a:defRPr>
      </a:lvl3pPr>
      <a:lvl4pPr marL="1597025" indent="-225425" algn="l" defTabSz="9096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ＭＳ Ｐゴシック" charset="0"/>
        </a:defRPr>
      </a:lvl4pPr>
      <a:lvl5pPr marL="2054225" indent="-225425" algn="l" defTabSz="9096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ＭＳ Ｐゴシック" charset="0"/>
        </a:defRPr>
      </a:lvl5pPr>
      <a:lvl6pPr marL="2491504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25858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0213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94566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5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08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062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17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771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126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479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83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olla@cern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560512" y="1124744"/>
            <a:ext cx="8674101" cy="2663949"/>
          </a:xfrm>
        </p:spPr>
        <p:txBody>
          <a:bodyPr/>
          <a:lstStyle/>
          <a:p>
            <a:r>
              <a:rPr lang="en-US" sz="4000" dirty="0" smtClean="0"/>
              <a:t>Challenges for Pixel sensors for the Frontiers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</a:rPr>
              <a:t>nstrumentation Frontier Community Meeting</a:t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charset="0"/>
              </a:rPr>
              <a:t>Argonne National Lab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charset="0"/>
              </a:rPr>
              <a:t>January 11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</a:rPr>
              <a:t> 2013</a:t>
            </a:r>
            <a:endParaRPr lang="en-US" sz="2800" i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2290" name="Subtitle 1"/>
          <p:cNvSpPr>
            <a:spLocks noGrp="1"/>
          </p:cNvSpPr>
          <p:nvPr>
            <p:ph type="subTitle" idx="1"/>
          </p:nvPr>
        </p:nvSpPr>
        <p:spPr>
          <a:xfrm>
            <a:off x="1303462" y="4484712"/>
            <a:ext cx="6934200" cy="17526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Gino </a:t>
            </a:r>
            <a:r>
              <a:rPr lang="en-US" sz="2800" dirty="0" smtClean="0">
                <a:latin typeface="Times New Roman" charset="0"/>
              </a:rPr>
              <a:t>Bolla</a:t>
            </a:r>
          </a:p>
          <a:p>
            <a:r>
              <a:rPr lang="en-US" sz="2800" b="1" dirty="0" smtClean="0">
                <a:latin typeface="Times New Roman" charset="0"/>
              </a:rPr>
              <a:t>Purdue University</a:t>
            </a:r>
          </a:p>
          <a:p>
            <a:r>
              <a:rPr lang="en-US" sz="2800" b="1" dirty="0" smtClean="0">
                <a:latin typeface="Times New Roman" charset="0"/>
                <a:hlinkClick r:id="rId3"/>
              </a:rPr>
              <a:t>bolla@cern.ch</a:t>
            </a:r>
            <a:r>
              <a:rPr lang="en-US" sz="2800" b="1" dirty="0" smtClean="0">
                <a:latin typeface="Times New Roman" charset="0"/>
              </a:rPr>
              <a:t> </a:t>
            </a:r>
            <a:endParaRPr lang="it-IT" sz="2800" b="1" dirty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advTm="2099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662" y="0"/>
            <a:ext cx="7977338" cy="548680"/>
          </a:xfrm>
        </p:spPr>
        <p:txBody>
          <a:bodyPr/>
          <a:lstStyle/>
          <a:p>
            <a:r>
              <a:rPr lang="en-US" sz="3200" dirty="0" smtClean="0"/>
              <a:t>Noise occupancy and </a:t>
            </a:r>
            <a:r>
              <a:rPr lang="en-US" sz="3200" dirty="0" smtClean="0"/>
              <a:t>efficiency</a:t>
            </a:r>
            <a:endParaRPr lang="it-IT" sz="3200" dirty="0"/>
          </a:p>
        </p:txBody>
      </p:sp>
      <p:sp>
        <p:nvSpPr>
          <p:cNvPr id="9" name="Content Placeholder 10"/>
          <p:cNvSpPr>
            <a:spLocks noGrp="1"/>
          </p:cNvSpPr>
          <p:nvPr>
            <p:ph sz="half" idx="4294967295"/>
          </p:nvPr>
        </p:nvSpPr>
        <p:spPr>
          <a:xfrm>
            <a:off x="114548" y="764706"/>
            <a:ext cx="6062587" cy="5089525"/>
          </a:xfrm>
        </p:spPr>
        <p:txBody>
          <a:bodyPr/>
          <a:lstStyle/>
          <a:p>
            <a:pPr marL="263525" indent="-171450" algn="just">
              <a:defRPr/>
            </a:pPr>
            <a:r>
              <a:rPr lang="en-US" sz="1800" dirty="0" smtClean="0"/>
              <a:t>Noise occupancy if </a:t>
            </a:r>
            <a:r>
              <a:rPr lang="en-US" sz="1800" dirty="0" smtClean="0"/>
              <a:t>usually very low </a:t>
            </a:r>
            <a:r>
              <a:rPr lang="en-US" sz="1800" dirty="0" smtClean="0"/>
              <a:t>(below </a:t>
            </a:r>
            <a:r>
              <a:rPr lang="en-US" sz="1800" b="1" dirty="0" smtClean="0"/>
              <a:t>~10</a:t>
            </a:r>
            <a:r>
              <a:rPr lang="en-US" sz="1800" b="1" baseline="30000" dirty="0" smtClean="0"/>
              <a:t>-</a:t>
            </a:r>
            <a:r>
              <a:rPr lang="en-US" sz="1800" b="1" baseline="30000" dirty="0" smtClean="0"/>
              <a:t>9</a:t>
            </a:r>
            <a:r>
              <a:rPr lang="en-US" sz="1800" dirty="0" smtClean="0"/>
              <a:t>), </a:t>
            </a:r>
            <a:r>
              <a:rPr lang="en-US" sz="1800" dirty="0" smtClean="0"/>
              <a:t>masking </a:t>
            </a:r>
            <a:r>
              <a:rPr lang="en-US" sz="1800" dirty="0"/>
              <a:t>less </a:t>
            </a:r>
            <a:r>
              <a:rPr lang="en-US" sz="1800" dirty="0" smtClean="0"/>
              <a:t>than </a:t>
            </a:r>
            <a:r>
              <a:rPr lang="en-US" sz="1800" dirty="0"/>
              <a:t>0.02% of the pixels</a:t>
            </a:r>
            <a:r>
              <a:rPr lang="en-US" sz="1800" dirty="0" smtClean="0"/>
              <a:t>.</a:t>
            </a:r>
          </a:p>
          <a:p>
            <a:pPr marL="263525" indent="-196850" algn="just">
              <a:defRPr/>
            </a:pPr>
            <a:r>
              <a:rPr lang="en-US" sz="1800" dirty="0"/>
              <a:t>The hit efficiency of each silicon layer can be measured performing a track fit without that layer and looking for hits aligned with the resultant </a:t>
            </a:r>
            <a:r>
              <a:rPr lang="en-US" sz="1800" dirty="0" smtClean="0"/>
              <a:t>tracks. Typical </a:t>
            </a:r>
            <a:r>
              <a:rPr lang="en-US" sz="1800" b="1" dirty="0"/>
              <a:t>hit inefficiencies</a:t>
            </a:r>
            <a:r>
              <a:rPr lang="en-US" sz="1800" dirty="0"/>
              <a:t> are of the order of </a:t>
            </a:r>
            <a:r>
              <a:rPr lang="en-US" sz="1800" b="1" dirty="0"/>
              <a:t>0.2</a:t>
            </a:r>
            <a:r>
              <a:rPr lang="en-US" sz="1800" b="1" dirty="0" smtClean="0"/>
              <a:t>%</a:t>
            </a:r>
            <a:r>
              <a:rPr lang="en-US" sz="1800" dirty="0" smtClean="0"/>
              <a:t>.</a:t>
            </a:r>
            <a:endParaRPr lang="en-US" sz="1800" dirty="0"/>
          </a:p>
          <a:p>
            <a:pPr marL="263525" indent="-196850" algn="just">
              <a:defRPr/>
            </a:pPr>
            <a:r>
              <a:rPr lang="en-US" sz="1800" dirty="0" smtClean="0"/>
              <a:t>Inefficiency has some other (can be large) contributions (buffer size in FE electronics)</a:t>
            </a:r>
          </a:p>
        </p:txBody>
      </p:sp>
      <p:pic>
        <p:nvPicPr>
          <p:cNvPr id="8" name="Picture 2" descr="NoiseR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7" y="782421"/>
            <a:ext cx="31699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fficie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30" y="3509869"/>
            <a:ext cx="3169987" cy="27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3200" y="1124746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Helvetica"/>
                <a:cs typeface="Helvetica"/>
              </a:rPr>
              <a:t>√</a:t>
            </a:r>
            <a:r>
              <a:rPr lang="en-GB" sz="1200" i="1" dirty="0" smtClean="0">
                <a:latin typeface="Helvetica"/>
                <a:cs typeface="Helvetica"/>
              </a:rPr>
              <a:t>s</a:t>
            </a:r>
            <a:r>
              <a:rPr lang="en-GB" sz="1200" dirty="0" smtClean="0">
                <a:latin typeface="Helvetica"/>
                <a:cs typeface="Helvetica"/>
              </a:rPr>
              <a:t>=7 </a:t>
            </a:r>
            <a:r>
              <a:rPr lang="en-GB" sz="1200" dirty="0" err="1" smtClean="0">
                <a:latin typeface="Helvetica"/>
                <a:cs typeface="Helvetica"/>
              </a:rPr>
              <a:t>TeV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4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Screen Shot 2013-01-11 at 1.07.2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20849" r="18853" b="18959"/>
          <a:stretch/>
        </p:blipFill>
        <p:spPr>
          <a:xfrm>
            <a:off x="704528" y="3284984"/>
            <a:ext cx="4752528" cy="2943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4808" y="5229200"/>
            <a:ext cx="8076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4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34"/>
    </mc:Choice>
    <mc:Fallback xmlns="">
      <p:transition xmlns:p14="http://schemas.microsoft.com/office/powerpoint/2010/main" spd="slow" advTm="1033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Efficiency: on SEU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63050" cy="9361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Efficiency of the sensor is just a component.</a:t>
            </a:r>
          </a:p>
          <a:p>
            <a:pPr marL="0" indent="0">
              <a:buNone/>
            </a:pPr>
            <a:r>
              <a:rPr lang="en-GB" dirty="0" smtClean="0"/>
              <a:t>There are several others that affect efficiency|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92748" y="1988840"/>
            <a:ext cx="6213252" cy="4394427"/>
            <a:chOff x="279400" y="609600"/>
            <a:chExt cx="8582596" cy="5845675"/>
          </a:xfrm>
        </p:grpSpPr>
        <p:pic>
          <p:nvPicPr>
            <p:cNvPr id="12" name="Picture 11" descr="SEU-vs-lumi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609600"/>
              <a:ext cx="8582596" cy="58456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22896" y="705388"/>
              <a:ext cx="4972263" cy="1842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CMS pixel.  Every </a:t>
              </a:r>
              <a:r>
                <a:rPr lang="en-US" sz="1400" dirty="0" smtClean="0"/>
                <a:t>73 pb</a:t>
              </a:r>
              <a:r>
                <a:rPr lang="en-US" sz="1400" baseline="30000" dirty="0" smtClean="0"/>
                <a:t>-</a:t>
              </a:r>
              <a:r>
                <a:rPr lang="en-US" sz="1400" baseline="30000" dirty="0" smtClean="0"/>
                <a:t>1</a:t>
              </a:r>
              <a:r>
                <a:rPr lang="en-US" sz="1400" dirty="0" smtClean="0"/>
                <a:t> (5 hours) you need to stop data-taking for ~30 </a:t>
              </a:r>
              <a:r>
                <a:rPr lang="en-US" sz="1400" dirty="0" err="1" smtClean="0"/>
                <a:t>secs</a:t>
              </a:r>
              <a:r>
                <a:rPr lang="en-US" sz="1400" dirty="0" smtClean="0"/>
                <a:t>.</a:t>
              </a:r>
            </a:p>
            <a:p>
              <a:r>
                <a:rPr lang="en-US" sz="1400" dirty="0" smtClean="0"/>
                <a:t>This is for 5E33. </a:t>
              </a:r>
            </a:p>
            <a:p>
              <a:r>
                <a:rPr lang="en-US" sz="1400" dirty="0" smtClean="0"/>
                <a:t>@ 5E34 with no improvements in the SEU tolerance this would correspond to 2% </a:t>
              </a:r>
              <a:r>
                <a:rPr lang="en-US" sz="1400" dirty="0" err="1" smtClean="0"/>
                <a:t>deadtime</a:t>
              </a:r>
              <a:r>
                <a:rPr lang="en-US" sz="1400" dirty="0" smtClean="0"/>
                <a:t>. 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2400" y="1988840"/>
            <a:ext cx="35044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marL="338138" indent="-338138" algn="l" defTabSz="9096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8188" indent="-280988" algn="l" defTabSz="9096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0"/>
                </a:solidFill>
                <a:latin typeface="+mn-lt"/>
                <a:ea typeface="ＭＳ Ｐゴシック" charset="0"/>
              </a:defRPr>
            </a:lvl2pPr>
            <a:lvl3pPr marL="1139825" indent="-225425" algn="l" defTabSz="9096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0"/>
                </a:solidFill>
                <a:latin typeface="+mn-lt"/>
                <a:ea typeface="ＭＳ Ｐゴシック" charset="0"/>
              </a:defRPr>
            </a:lvl3pPr>
            <a:lvl4pPr marL="1597025" indent="-225425" algn="l" defTabSz="9096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0"/>
                </a:solidFill>
                <a:latin typeface="+mn-lt"/>
                <a:ea typeface="ＭＳ Ｐゴシック" charset="0"/>
              </a:defRPr>
            </a:lvl4pPr>
            <a:lvl5pPr marL="2054225" indent="-225425" algn="l" defTabSz="9096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0"/>
                </a:solidFill>
                <a:latin typeface="+mn-lt"/>
                <a:ea typeface="ＭＳ Ｐゴシック" charset="0"/>
              </a:defRPr>
            </a:lvl5pPr>
            <a:lvl6pPr marL="2491504" indent="-229244" algn="l" defTabSz="91395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25858" indent="-229244" algn="l" defTabSz="91395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60213" indent="-229244" algn="l" defTabSz="91395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94566" indent="-229244" algn="l" defTabSz="91395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dirty="0" smtClean="0"/>
              <a:t>Catastrophic SEUs need a stop-reset-start loop.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smtClean="0"/>
              <a:t>System are usually not designed for efficient recovery. |</a:t>
            </a:r>
            <a:endParaRPr lang="en-GB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8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7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65"/>
    </mc:Choice>
    <mc:Fallback xmlns="">
      <p:transition xmlns:p14="http://schemas.microsoft.com/office/powerpoint/2010/main" spd="slow" advTm="487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14" y="0"/>
            <a:ext cx="7776865" cy="548680"/>
          </a:xfrm>
        </p:spPr>
        <p:txBody>
          <a:bodyPr/>
          <a:lstStyle/>
          <a:p>
            <a:r>
              <a:rPr lang="en-US" dirty="0" smtClean="0"/>
              <a:t>Occupancy </a:t>
            </a:r>
            <a:r>
              <a:rPr lang="en-US" dirty="0" smtClean="0"/>
              <a:t>extrapolation: ATLAS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4" y="5085184"/>
            <a:ext cx="9437687" cy="1162050"/>
          </a:xfrm>
        </p:spPr>
        <p:txBody>
          <a:bodyPr/>
          <a:lstStyle/>
          <a:p>
            <a:pPr marL="68262" indent="0">
              <a:buNone/>
            </a:pPr>
            <a:r>
              <a:rPr lang="en-US" sz="1800" dirty="0" smtClean="0"/>
              <a:t>Extrapolate these plots to </a:t>
            </a:r>
            <a:r>
              <a:rPr lang="en-US" sz="1800" b="1" dirty="0"/>
              <a:t>and </a:t>
            </a:r>
            <a:r>
              <a:rPr lang="en-US" sz="1800" b="1" dirty="0" smtClean="0"/>
              <a:t>5 10</a:t>
            </a:r>
            <a:r>
              <a:rPr lang="en-US" sz="1800" b="1" baseline="30000" dirty="0" smtClean="0"/>
              <a:t>34 </a:t>
            </a:r>
            <a:r>
              <a:rPr lang="en-US" sz="1800" b="1" dirty="0"/>
              <a:t>cm</a:t>
            </a:r>
            <a:r>
              <a:rPr lang="en-US" sz="1800" b="1" baseline="30000" dirty="0"/>
              <a:t>-2</a:t>
            </a:r>
            <a:r>
              <a:rPr lang="en-US" sz="1800" b="1" dirty="0"/>
              <a:t>s</a:t>
            </a:r>
            <a:r>
              <a:rPr lang="en-US" sz="1800" b="1" baseline="30000" dirty="0"/>
              <a:t>-1</a:t>
            </a:r>
            <a:r>
              <a:rPr lang="en-US" sz="1800" b="1" dirty="0"/>
              <a:t>@ 25 ns </a:t>
            </a:r>
            <a:r>
              <a:rPr lang="en-US" sz="1800" dirty="0" smtClean="0"/>
              <a:t>5 E34 and you find yourself with occupancy almost at the % level.</a:t>
            </a:r>
          </a:p>
          <a:p>
            <a:pPr marL="68262" indent="0">
              <a:buNone/>
            </a:pPr>
            <a:r>
              <a:rPr lang="en-US" sz="1800" dirty="0" smtClean="0"/>
              <a:t>These data needs to be transferred out (this is a topic covered somewhere else).</a:t>
            </a:r>
          </a:p>
          <a:p>
            <a:pPr marL="68262" indent="0">
              <a:buNone/>
            </a:pPr>
            <a:r>
              <a:rPr lang="en-US" sz="1800" dirty="0" smtClean="0"/>
              <a:t>But granularity (resolution) has an impact on the data-rates.</a:t>
            </a:r>
            <a:endParaRPr lang="it-IT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38" y="1674757"/>
            <a:ext cx="7158153" cy="34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2347" y="1677173"/>
            <a:ext cx="569461" cy="34458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28499" y="730498"/>
            <a:ext cx="9283031" cy="11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2" indent="0">
              <a:buNone/>
            </a:pPr>
            <a:r>
              <a:rPr lang="en-US" sz="1800" dirty="0" smtClean="0"/>
              <a:t>The Pixel Detector is now </a:t>
            </a:r>
            <a:r>
              <a:rPr lang="en-US" sz="1800" b="1" dirty="0" smtClean="0">
                <a:solidFill>
                  <a:srgbClr val="000090"/>
                </a:solidFill>
              </a:rPr>
              <a:t>operating in a very reliable way at </a:t>
            </a:r>
            <a:r>
              <a:rPr lang="en-US" sz="1800" b="1" dirty="0">
                <a:solidFill>
                  <a:srgbClr val="000090"/>
                </a:solidFill>
              </a:rPr>
              <a:t>7 </a:t>
            </a:r>
            <a:r>
              <a:rPr lang="en-US" sz="1800" b="1" dirty="0" smtClean="0">
                <a:solidFill>
                  <a:srgbClr val="000090"/>
                </a:solidFill>
              </a:rPr>
              <a:t>10</a:t>
            </a:r>
            <a:r>
              <a:rPr lang="en-US" sz="1800" b="1" baseline="30000" dirty="0" smtClean="0">
                <a:solidFill>
                  <a:srgbClr val="000090"/>
                </a:solidFill>
              </a:rPr>
              <a:t>33</a:t>
            </a:r>
            <a:r>
              <a:rPr lang="en-US" sz="1800" b="1" dirty="0" smtClean="0">
                <a:solidFill>
                  <a:srgbClr val="000090"/>
                </a:solidFill>
              </a:rPr>
              <a:t>cm</a:t>
            </a:r>
            <a:r>
              <a:rPr lang="en-US" sz="1800" b="1" baseline="30000" dirty="0" smtClean="0">
                <a:solidFill>
                  <a:srgbClr val="000090"/>
                </a:solidFill>
              </a:rPr>
              <a:t>-2</a:t>
            </a:r>
            <a:r>
              <a:rPr lang="en-US" sz="1800" b="1" dirty="0" smtClean="0">
                <a:solidFill>
                  <a:srgbClr val="000090"/>
                </a:solidFill>
              </a:rPr>
              <a:t>s</a:t>
            </a:r>
            <a:r>
              <a:rPr lang="en-US" sz="1800" b="1" baseline="30000" dirty="0" smtClean="0">
                <a:solidFill>
                  <a:srgbClr val="000090"/>
                </a:solidFill>
              </a:rPr>
              <a:t>-1</a:t>
            </a:r>
            <a:r>
              <a:rPr lang="en-US" sz="1800" b="1" dirty="0" smtClean="0">
                <a:solidFill>
                  <a:srgbClr val="000090"/>
                </a:solidFill>
              </a:rPr>
              <a:t> </a:t>
            </a:r>
            <a:r>
              <a:rPr lang="en-US" sz="1800" b="1" dirty="0">
                <a:solidFill>
                  <a:srgbClr val="000090"/>
                </a:solidFill>
              </a:rPr>
              <a:t>@ 50 </a:t>
            </a:r>
            <a:r>
              <a:rPr lang="en-US" sz="1800" b="1" dirty="0" smtClean="0">
                <a:solidFill>
                  <a:srgbClr val="000090"/>
                </a:solidFill>
              </a:rPr>
              <a:t>ns</a:t>
            </a:r>
            <a:r>
              <a:rPr lang="en-US" sz="1800" dirty="0" smtClean="0"/>
              <a:t>. But after the shutdown LHC luminosity will increase. </a:t>
            </a:r>
            <a:r>
              <a:rPr lang="en-US" sz="1800" dirty="0"/>
              <a:t>Extrapolations </a:t>
            </a:r>
            <a:r>
              <a:rPr lang="en-US" sz="1800" dirty="0" smtClean="0"/>
              <a:t>of the expected occupancies  due to minimum bias are </a:t>
            </a:r>
            <a:r>
              <a:rPr lang="en-US" sz="1800" dirty="0"/>
              <a:t>done for </a:t>
            </a:r>
            <a:r>
              <a:rPr lang="en-US" sz="1800" dirty="0" smtClean="0"/>
              <a:t>3 </a:t>
            </a:r>
            <a:r>
              <a:rPr lang="en-US" sz="1800" dirty="0"/>
              <a:t>LHC luminosities: </a:t>
            </a:r>
            <a:r>
              <a:rPr lang="en-US" sz="1800" b="1" dirty="0" smtClean="0">
                <a:solidFill>
                  <a:srgbClr val="000090"/>
                </a:solidFill>
              </a:rPr>
              <a:t>1</a:t>
            </a:r>
            <a:r>
              <a:rPr lang="en-US" sz="1800" b="1" dirty="0">
                <a:solidFill>
                  <a:srgbClr val="000090"/>
                </a:solidFill>
              </a:rPr>
              <a:t>, 2 and 3 10</a:t>
            </a:r>
            <a:r>
              <a:rPr lang="en-US" sz="1800" b="1" baseline="30000" dirty="0">
                <a:solidFill>
                  <a:srgbClr val="000090"/>
                </a:solidFill>
              </a:rPr>
              <a:t>34 </a:t>
            </a:r>
            <a:r>
              <a:rPr lang="en-US" sz="1800" b="1" dirty="0">
                <a:solidFill>
                  <a:srgbClr val="000090"/>
                </a:solidFill>
              </a:rPr>
              <a:t>cm</a:t>
            </a:r>
            <a:r>
              <a:rPr lang="en-US" sz="1800" b="1" baseline="30000" dirty="0">
                <a:solidFill>
                  <a:srgbClr val="000090"/>
                </a:solidFill>
              </a:rPr>
              <a:t>-2</a:t>
            </a:r>
            <a:r>
              <a:rPr lang="en-US" sz="1800" b="1" dirty="0">
                <a:solidFill>
                  <a:srgbClr val="000090"/>
                </a:solidFill>
              </a:rPr>
              <a:t>s</a:t>
            </a:r>
            <a:r>
              <a:rPr lang="en-US" sz="1800" b="1" baseline="30000" dirty="0">
                <a:solidFill>
                  <a:srgbClr val="000090"/>
                </a:solidFill>
              </a:rPr>
              <a:t>-1</a:t>
            </a:r>
            <a:r>
              <a:rPr lang="en-US" sz="1800" b="1" dirty="0" smtClean="0">
                <a:solidFill>
                  <a:srgbClr val="000090"/>
                </a:solidFill>
              </a:rPr>
              <a:t>@ </a:t>
            </a:r>
            <a:r>
              <a:rPr lang="en-US" sz="1800" b="1" dirty="0">
                <a:solidFill>
                  <a:srgbClr val="000090"/>
                </a:solidFill>
              </a:rPr>
              <a:t>25 ns </a:t>
            </a:r>
            <a:r>
              <a:rPr lang="en-US" sz="1800" dirty="0"/>
              <a:t>(2015-2017).</a:t>
            </a:r>
            <a:endParaRPr lang="it-IT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761314" y="4762948"/>
            <a:ext cx="1174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Bunch </a:t>
            </a:r>
            <a:r>
              <a:rPr lang="en-US" sz="1000" dirty="0" err="1" smtClean="0"/>
              <a:t>lumi</a:t>
            </a:r>
            <a:r>
              <a:rPr lang="en-US" sz="1000" dirty="0" smtClean="0"/>
              <a:t> (1E30)</a:t>
            </a:r>
            <a:endParaRPr lang="it-IT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426401" y="1953775"/>
            <a:ext cx="2621230" cy="93871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ATLAS</a:t>
            </a:r>
            <a:r>
              <a:rPr lang="en-US" dirty="0" smtClean="0">
                <a:solidFill>
                  <a:schemeClr val="bg1"/>
                </a:solidFill>
              </a:rPr>
              <a:t> Preliminary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Pixel Detector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Minimum bias occupancy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81192" y="2826883"/>
            <a:ext cx="73922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3 10</a:t>
            </a:r>
            <a:r>
              <a:rPr lang="en-US" sz="1400" baseline="30000" dirty="0" smtClean="0"/>
              <a:t>34</a:t>
            </a:r>
          </a:p>
          <a:p>
            <a:pPr algn="ctr"/>
            <a:r>
              <a:rPr lang="en-US" sz="1400" dirty="0" smtClean="0"/>
              <a:t>14 </a:t>
            </a:r>
            <a:r>
              <a:rPr lang="en-US" sz="1400" dirty="0" err="1" smtClean="0"/>
              <a:t>TeV</a:t>
            </a:r>
            <a:endParaRPr lang="it-IT" sz="1400" dirty="0"/>
          </a:p>
        </p:txBody>
      </p:sp>
      <p:sp>
        <p:nvSpPr>
          <p:cNvPr id="14" name="Rectangle 13"/>
          <p:cNvSpPr/>
          <p:nvPr/>
        </p:nvSpPr>
        <p:spPr>
          <a:xfrm>
            <a:off x="5120194" y="2239483"/>
            <a:ext cx="73922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2 10</a:t>
            </a:r>
            <a:r>
              <a:rPr lang="en-US" sz="1400" baseline="30000" dirty="0" smtClean="0"/>
              <a:t>34</a:t>
            </a:r>
          </a:p>
          <a:p>
            <a:pPr algn="ctr"/>
            <a:r>
              <a:rPr lang="en-US" sz="1400" dirty="0" smtClean="0"/>
              <a:t>14 </a:t>
            </a:r>
            <a:r>
              <a:rPr lang="en-US" sz="1400" dirty="0" err="1" smtClean="0"/>
              <a:t>TeV</a:t>
            </a:r>
            <a:endParaRPr lang="it-IT" sz="1400" dirty="0"/>
          </a:p>
        </p:txBody>
      </p:sp>
      <p:sp>
        <p:nvSpPr>
          <p:cNvPr id="13" name="Rectangle 12"/>
          <p:cNvSpPr/>
          <p:nvPr/>
        </p:nvSpPr>
        <p:spPr>
          <a:xfrm>
            <a:off x="3563099" y="2977755"/>
            <a:ext cx="73922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</a:t>
            </a:r>
            <a:r>
              <a:rPr lang="en-US" sz="1400" baseline="30000" dirty="0" smtClean="0"/>
              <a:t>34</a:t>
            </a:r>
          </a:p>
          <a:p>
            <a:pPr algn="ctr"/>
            <a:r>
              <a:rPr lang="en-US" sz="1400" dirty="0" smtClean="0"/>
              <a:t>14 </a:t>
            </a:r>
            <a:r>
              <a:rPr lang="en-US" sz="1400" dirty="0" err="1" smtClean="0"/>
              <a:t>TeV</a:t>
            </a:r>
            <a:endParaRPr lang="it-IT" sz="1400" dirty="0"/>
          </a:p>
        </p:txBody>
      </p:sp>
      <p:sp>
        <p:nvSpPr>
          <p:cNvPr id="7" name="Rectangle 6"/>
          <p:cNvSpPr/>
          <p:nvPr/>
        </p:nvSpPr>
        <p:spPr>
          <a:xfrm>
            <a:off x="4736976" y="3618971"/>
            <a:ext cx="648072" cy="313080"/>
          </a:xfrm>
          <a:prstGeom prst="rect">
            <a:avLst/>
          </a:prstGeom>
          <a:solidFill>
            <a:srgbClr val="FF6600"/>
          </a:solidFill>
          <a:ln>
            <a:solidFill>
              <a:srgbClr val="00009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Now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20127" y="2292111"/>
            <a:ext cx="1333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Pixel occupancy</a:t>
            </a:r>
            <a:endParaRPr lang="it-IT" sz="11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944888" y="3546963"/>
            <a:ext cx="0" cy="21602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57056" y="2826883"/>
            <a:ext cx="0" cy="14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41232" y="2250819"/>
            <a:ext cx="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23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8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89"/>
    </mc:Choice>
    <mc:Fallback xmlns="">
      <p:transition xmlns:p14="http://schemas.microsoft.com/office/powerpoint/2010/main" spd="slow" advTm="724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damage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sensors of the </a:t>
            </a:r>
            <a:r>
              <a:rPr lang="en-GB" sz="2400" dirty="0" smtClean="0"/>
              <a:t>ATLAS/CMS </a:t>
            </a:r>
            <a:r>
              <a:rPr lang="en-GB" sz="2400" dirty="0" smtClean="0"/>
              <a:t>Pixel Detector were designed to be still operational after a </a:t>
            </a:r>
            <a:r>
              <a:rPr lang="en-GB" sz="2400" dirty="0" err="1" smtClean="0"/>
              <a:t>fluence</a:t>
            </a:r>
            <a:r>
              <a:rPr lang="en-GB" sz="2400" dirty="0" smtClean="0"/>
              <a:t> of </a:t>
            </a:r>
            <a:r>
              <a:rPr lang="en-GB" sz="2400" dirty="0" smtClean="0"/>
              <a:t>~10</a:t>
            </a:r>
            <a:r>
              <a:rPr lang="en-GB" sz="2400" baseline="30000" dirty="0" smtClean="0"/>
              <a:t>15</a:t>
            </a:r>
            <a:r>
              <a:rPr lang="en-GB" sz="2400" dirty="0" smtClean="0"/>
              <a:t> </a:t>
            </a:r>
            <a:r>
              <a:rPr lang="en-GB" sz="2400" dirty="0" err="1" smtClean="0"/>
              <a:t>n</a:t>
            </a:r>
            <a:r>
              <a:rPr lang="en-GB" sz="2400" baseline="-25000" dirty="0" err="1" smtClean="0"/>
              <a:t>eq</a:t>
            </a:r>
            <a:r>
              <a:rPr lang="en-GB" sz="2400" dirty="0" smtClean="0"/>
              <a:t>/cm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That would correspond to ~300 fb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 of integrated luminosity for the innermost layer.</a:t>
            </a:r>
          </a:p>
          <a:p>
            <a:r>
              <a:rPr lang="en-GB" sz="2400" dirty="0" smtClean="0"/>
              <a:t>Today, at ~15 fb</a:t>
            </a:r>
            <a:r>
              <a:rPr lang="en-GB" sz="2400" baseline="30000" dirty="0"/>
              <a:t>-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, the detector is still in its infancy... </a:t>
            </a:r>
          </a:p>
          <a:p>
            <a:endParaRPr lang="en-GB" sz="2400" dirty="0" smtClean="0"/>
          </a:p>
          <a:p>
            <a:r>
              <a:rPr lang="en-GB" sz="2400" dirty="0" smtClean="0"/>
              <a:t>But effects are starting to be measurable:</a:t>
            </a:r>
          </a:p>
          <a:p>
            <a:pPr lvl="1"/>
            <a:r>
              <a:rPr lang="en-GB" sz="2400" b="1" dirty="0" smtClean="0"/>
              <a:t>Increase of leakage current</a:t>
            </a:r>
          </a:p>
          <a:p>
            <a:pPr lvl="1"/>
            <a:r>
              <a:rPr lang="en-GB" sz="2400" b="1" dirty="0" smtClean="0"/>
              <a:t>Depletion voltage</a:t>
            </a: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236" y="4005066"/>
            <a:ext cx="3416300" cy="2288097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sp>
        <p:nvSpPr>
          <p:cNvPr id="9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4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9"/>
    </mc:Choice>
    <mc:Fallback xmlns="">
      <p:transition xmlns:p14="http://schemas.microsoft.com/office/powerpoint/2010/main" spd="slow" advTm="365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62136" y="0"/>
            <a:ext cx="8915400" cy="838200"/>
          </a:xfrm>
        </p:spPr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Efficiency and radiation damage: CMS</a:t>
            </a:r>
            <a:endParaRPr lang="hu-HU" sz="2800" dirty="0">
              <a:latin typeface="Arial" charset="0"/>
              <a:cs typeface="Arial" charset="0"/>
            </a:endParaRP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93912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368824" y="1006624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>
            <a:lvl1pPr algn="ctr" defTabSz="909638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909638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A50021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defTabSz="909638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A50021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defTabSz="909638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A50021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defTabSz="909638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A50021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34354" algn="ctr" defTabSz="913953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A50021"/>
                </a:solidFill>
                <a:latin typeface="Times New Roman" pitchFamily="18" charset="0"/>
              </a:defRPr>
            </a:lvl6pPr>
            <a:lvl7pPr marL="868708" algn="ctr" defTabSz="913953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A50021"/>
                </a:solidFill>
                <a:latin typeface="Times New Roman" pitchFamily="18" charset="0"/>
              </a:defRPr>
            </a:lvl7pPr>
            <a:lvl8pPr marL="1303062" algn="ctr" defTabSz="913953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A50021"/>
                </a:solidFill>
                <a:latin typeface="Times New Roman" pitchFamily="18" charset="0"/>
              </a:defRPr>
            </a:lvl8pPr>
            <a:lvl9pPr marL="1737417" algn="ctr" defTabSz="913953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A50021"/>
                </a:solidFill>
                <a:latin typeface="Times New Roman" pitchFamily="18" charset="0"/>
              </a:defRPr>
            </a:lvl9pPr>
          </a:lstStyle>
          <a:p>
            <a:r>
              <a:rPr lang="hu-H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CCE at the 99% eff point – Layer 1</a:t>
            </a:r>
            <a:endParaRPr lang="hu-HU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24" y="1600795"/>
            <a:ext cx="4876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464" y="692696"/>
            <a:ext cx="79216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inversion you reach full efficiency with ½ of the full charge</a:t>
            </a:r>
          </a:p>
          <a:p>
            <a:r>
              <a:rPr lang="en-US" dirty="0" smtClean="0"/>
              <a:t>This is with a threshold of ~3000 e-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1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838200"/>
          </a:xfrm>
        </p:spPr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Depletion Voltage: CMS</a:t>
            </a:r>
            <a:endParaRPr lang="hu-HU" sz="2800" dirty="0">
              <a:latin typeface="Arial" charset="0"/>
              <a:cs typeface="Arial" charset="0"/>
            </a:endParaRPr>
          </a:p>
        </p:txBody>
      </p:sp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836712"/>
            <a:ext cx="4442222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923" y="1268760"/>
            <a:ext cx="4945613" cy="3312368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cxnSp>
        <p:nvCxnSpPr>
          <p:cNvPr id="19" name="Straight Connector 18"/>
          <p:cNvCxnSpPr/>
          <p:nvPr/>
        </p:nvCxnSpPr>
        <p:spPr>
          <a:xfrm flipH="1">
            <a:off x="2840286" y="1751111"/>
            <a:ext cx="156845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536" y="1979711"/>
            <a:ext cx="74295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130" y="5013176"/>
            <a:ext cx="96203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Lines added to guide the eye for the innermost layer.</a:t>
            </a:r>
          </a:p>
          <a:p>
            <a:endParaRPr lang="en-US" dirty="0"/>
          </a:p>
          <a:p>
            <a:r>
              <a:rPr lang="en-US" dirty="0" smtClean="0"/>
              <a:t>Innermost layers are clearly “inverted”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6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838200"/>
          </a:xfrm>
        </p:spPr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Depletion Voltage: CMS</a:t>
            </a:r>
            <a:endParaRPr lang="hu-HU" sz="2800" dirty="0">
              <a:latin typeface="Arial" charset="0"/>
              <a:cs typeface="Arial" charset="0"/>
            </a:endParaRPr>
          </a:p>
        </p:txBody>
      </p:sp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836712"/>
            <a:ext cx="4442222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923" y="1268760"/>
            <a:ext cx="4945613" cy="3312368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cxnSp>
        <p:nvCxnSpPr>
          <p:cNvPr id="19" name="Straight Connector 18"/>
          <p:cNvCxnSpPr/>
          <p:nvPr/>
        </p:nvCxnSpPr>
        <p:spPr>
          <a:xfrm flipH="1">
            <a:off x="2840286" y="1751111"/>
            <a:ext cx="156845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536" y="1979711"/>
            <a:ext cx="74295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130" y="5214972"/>
            <a:ext cx="96203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do when you reach this point?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313040" y="2204864"/>
            <a:ext cx="2664296" cy="32403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9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90128" y="-171400"/>
            <a:ext cx="8915400" cy="838200"/>
          </a:xfrm>
        </p:spPr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ATLAS: find the limits of planar tech.</a:t>
            </a:r>
            <a:endParaRPr lang="hu-HU" sz="2800" dirty="0">
              <a:latin typeface="Arial" charset="0"/>
              <a:cs typeface="Arial" charset="0"/>
            </a:endParaRP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 descr="Screen Shot 2013-01-11 at 12.47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16800" r="33193" b="22467"/>
          <a:stretch/>
        </p:blipFill>
        <p:spPr>
          <a:xfrm>
            <a:off x="792088" y="692696"/>
            <a:ext cx="7905328" cy="56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7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>
                <a:latin typeface="Times New Roman" charset="0"/>
              </a:rPr>
              <a:t>On the resolution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 descr="Screen Shot 2013-01-11 at 11.49.1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14370" r="19190" b="14370"/>
          <a:stretch/>
        </p:blipFill>
        <p:spPr>
          <a:xfrm>
            <a:off x="1136576" y="692696"/>
            <a:ext cx="7992888" cy="5718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282752"/>
      </p:ext>
    </p:extLst>
  </p:cSld>
  <p:clrMapOvr>
    <a:masterClrMapping/>
  </p:clrMapOvr>
  <p:transition xmlns:p14="http://schemas.microsoft.com/office/powerpoint/2010/main" advTm="667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78" y="0"/>
            <a:ext cx="6912770" cy="548680"/>
          </a:xfrm>
        </p:spPr>
        <p:txBody>
          <a:bodyPr/>
          <a:lstStyle/>
          <a:p>
            <a:r>
              <a:rPr lang="en-GB" dirty="0" smtClean="0"/>
              <a:t>General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38" y="908720"/>
            <a:ext cx="9163050" cy="46085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Improve the detector hit resolution for high </a:t>
            </a:r>
            <a:r>
              <a:rPr lang="en-GB" dirty="0" err="1" smtClean="0"/>
              <a:t>pt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Moving to smaller and smaller pixels.</a:t>
            </a:r>
          </a:p>
          <a:p>
            <a:pPr marL="400050" lvl="1" indent="0">
              <a:buNone/>
            </a:pPr>
            <a:r>
              <a:rPr lang="en-GB" dirty="0" smtClean="0"/>
              <a:t>Smaller thresholds to enhance charge sharing.</a:t>
            </a:r>
          </a:p>
          <a:p>
            <a:pPr marL="801687" lvl="2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Minimize the mass to </a:t>
            </a:r>
            <a:r>
              <a:rPr lang="en-GB" dirty="0" smtClean="0"/>
              <a:t>improve resolution at low </a:t>
            </a:r>
            <a:r>
              <a:rPr lang="en-GB" dirty="0" err="1" smtClean="0"/>
              <a:t>pt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Thinner detector </a:t>
            </a:r>
          </a:p>
          <a:p>
            <a:pPr marL="400050" lvl="1" indent="0">
              <a:buNone/>
            </a:pPr>
            <a:r>
              <a:rPr lang="en-GB" dirty="0" smtClean="0"/>
              <a:t>Lower power consumption</a:t>
            </a:r>
          </a:p>
          <a:p>
            <a:pPr marL="801687" lvl="2" indent="0">
              <a:buNone/>
            </a:pPr>
            <a:r>
              <a:rPr lang="en-GB" dirty="0" smtClean="0"/>
              <a:t>To minimize the mass of services</a:t>
            </a:r>
            <a:endParaRPr lang="en-GB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8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7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65"/>
    </mc:Choice>
    <mc:Fallback xmlns="">
      <p:transition xmlns:p14="http://schemas.microsoft.com/office/powerpoint/2010/main" spd="slow" advTm="487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Introduction/disclaimer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836712"/>
            <a:ext cx="8420100" cy="38884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Most of what I will show is an overview of what was presented at Pixel 2012 in Japan.</a:t>
            </a:r>
          </a:p>
          <a:p>
            <a:pPr marL="0" indent="0">
              <a:buNone/>
            </a:pPr>
            <a:r>
              <a:rPr lang="en-GB" dirty="0" smtClean="0"/>
              <a:t>I will focus more on topics I know better (LHC) and on detectors I am more familiar with (CMS and ATLAS).</a:t>
            </a:r>
            <a:endParaRPr lang="en-GB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1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65"/>
    </mc:Choice>
    <mc:Fallback xmlns="">
      <p:transition xmlns:p14="http://schemas.microsoft.com/office/powerpoint/2010/main" spd="slow" advTm="487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Calibration procedures</a:t>
            </a:r>
            <a:endParaRPr lang="it-IT" dirty="0"/>
          </a:p>
        </p:txBody>
      </p:sp>
      <p:sp>
        <p:nvSpPr>
          <p:cNvPr id="20483" name="Content Placeholder 5"/>
          <p:cNvSpPr>
            <a:spLocks noGrp="1"/>
          </p:cNvSpPr>
          <p:nvPr>
            <p:ph sz="half" idx="1"/>
          </p:nvPr>
        </p:nvSpPr>
        <p:spPr>
          <a:xfrm>
            <a:off x="128464" y="764704"/>
            <a:ext cx="4680520" cy="4114512"/>
          </a:xfrm>
        </p:spPr>
        <p:txBody>
          <a:bodyPr/>
          <a:lstStyle/>
          <a:p>
            <a:pPr marL="92075" indent="-23813" algn="just">
              <a:buFont typeface="Wingdings" pitchFamily="2" charset="2"/>
              <a:buNone/>
              <a:defRPr/>
            </a:pPr>
            <a:r>
              <a:rPr lang="en-US" sz="2000" dirty="0" smtClean="0"/>
              <a:t>Given the enormous number of channels and free parameters to tune, the read-out electronics and the DAQ software were designed with particular attention to the calibration procedures.</a:t>
            </a:r>
          </a:p>
          <a:p>
            <a:pPr marL="92075" indent="-23813" algn="just">
              <a:buFont typeface="Wingdings" pitchFamily="2" charset="2"/>
              <a:buNone/>
              <a:defRPr/>
            </a:pPr>
            <a:r>
              <a:rPr lang="en-US" sz="2000" dirty="0"/>
              <a:t>U</a:t>
            </a:r>
            <a:r>
              <a:rPr lang="en-US" sz="2000" dirty="0" smtClean="0"/>
              <a:t>sing the </a:t>
            </a:r>
            <a:r>
              <a:rPr lang="en-US" sz="2000" b="1" dirty="0" smtClean="0"/>
              <a:t>internal front-end electronics self-test and charge injection capabilities</a:t>
            </a:r>
            <a:r>
              <a:rPr lang="en-US" sz="2000" dirty="0" smtClean="0"/>
              <a:t>:</a:t>
            </a:r>
          </a:p>
          <a:p>
            <a:pPr marL="549275" lvl="1" indent="-457200" algn="just">
              <a:buFont typeface="+mj-lt"/>
              <a:buAutoNum type="arabicPeriod"/>
              <a:defRPr/>
            </a:pPr>
            <a:r>
              <a:rPr lang="en-US" sz="2000" b="1" dirty="0" smtClean="0"/>
              <a:t>Tune the custom </a:t>
            </a:r>
            <a:r>
              <a:rPr lang="en-US" sz="2000" b="1" dirty="0" err="1" smtClean="0"/>
              <a:t>rad</a:t>
            </a:r>
            <a:r>
              <a:rPr lang="en-US" sz="2000" b="1" dirty="0" smtClean="0"/>
              <a:t>-hard </a:t>
            </a:r>
            <a:r>
              <a:rPr lang="en-US" sz="2000" b="1" dirty="0" err="1" smtClean="0"/>
              <a:t>opto</a:t>
            </a:r>
            <a:r>
              <a:rPr lang="en-US" sz="2000" b="1" dirty="0" smtClean="0"/>
              <a:t>-link parameters </a:t>
            </a:r>
            <a:r>
              <a:rPr lang="en-US" sz="2000" dirty="0" smtClean="0"/>
              <a:t>to guarantee error free data transmission.</a:t>
            </a:r>
          </a:p>
          <a:p>
            <a:pPr marL="549275" lvl="1" indent="-457200" algn="just">
              <a:buFont typeface="+mj-lt"/>
              <a:buAutoNum type="arabicPeriod"/>
              <a:defRPr/>
            </a:pPr>
            <a:r>
              <a:rPr lang="en-US" sz="2000" b="1" dirty="0" smtClean="0"/>
              <a:t>Adjust the discriminator threshold of each channel </a:t>
            </a:r>
            <a:r>
              <a:rPr lang="en-US" sz="2000" dirty="0" smtClean="0"/>
              <a:t>to minimize threshold dispersion.</a:t>
            </a:r>
          </a:p>
          <a:p>
            <a:pPr marL="549275" lvl="1" indent="-457200" algn="just">
              <a:buFont typeface="+mj-lt"/>
              <a:buAutoNum type="arabicPeriod"/>
              <a:defRPr/>
            </a:pPr>
            <a:r>
              <a:rPr lang="en-US" sz="2000" b="1" dirty="0" smtClean="0"/>
              <a:t>Measure the noise </a:t>
            </a:r>
            <a:r>
              <a:rPr lang="en-US" sz="2000" dirty="0" smtClean="0"/>
              <a:t>of each channel.</a:t>
            </a:r>
          </a:p>
          <a:p>
            <a:pPr marL="549275" lvl="1" indent="-457200" algn="just">
              <a:buFont typeface="+mj-lt"/>
              <a:buAutoNum type="arabicPeriod"/>
              <a:defRPr/>
            </a:pPr>
            <a:r>
              <a:rPr lang="en-US" sz="2000" b="1" dirty="0" smtClean="0"/>
              <a:t>Tune the time-over-threshold</a:t>
            </a:r>
            <a:r>
              <a:rPr lang="en-US" sz="2000" dirty="0" smtClean="0"/>
              <a:t>.</a:t>
            </a:r>
            <a:endParaRPr lang="it-IT" sz="2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53001" y="764704"/>
            <a:ext cx="4677648" cy="4114512"/>
          </a:xfrm>
        </p:spPr>
        <p:txBody>
          <a:bodyPr/>
          <a:lstStyle/>
          <a:p>
            <a:pPr algn="just"/>
            <a:r>
              <a:rPr lang="en-US" sz="2000" dirty="0" smtClean="0"/>
              <a:t>Threshold </a:t>
            </a:r>
            <a:r>
              <a:rPr lang="en-US" sz="2000" dirty="0"/>
              <a:t>and </a:t>
            </a:r>
            <a:r>
              <a:rPr lang="en-US" sz="2000" dirty="0" smtClean="0"/>
              <a:t>noise are determined by measuring </a:t>
            </a:r>
            <a:r>
              <a:rPr lang="en-US" sz="2000" dirty="0"/>
              <a:t>the discriminator </a:t>
            </a:r>
            <a:r>
              <a:rPr lang="en-US" sz="2000" dirty="0" smtClean="0"/>
              <a:t>response </a:t>
            </a:r>
            <a:r>
              <a:rPr lang="en-US" sz="2000" dirty="0"/>
              <a:t>as a function of the injected </a:t>
            </a:r>
            <a:r>
              <a:rPr lang="en-US" sz="2000" dirty="0" smtClean="0"/>
              <a:t>charge. </a:t>
            </a:r>
          </a:p>
          <a:p>
            <a:pPr algn="just"/>
            <a:r>
              <a:rPr lang="en-US" sz="2000" dirty="0"/>
              <a:t>The </a:t>
            </a:r>
            <a:r>
              <a:rPr lang="en-US" sz="2000" b="1" dirty="0"/>
              <a:t>Pixel Detector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/>
              <a:t>is operated at </a:t>
            </a:r>
            <a:r>
              <a:rPr lang="en-US" sz="2000" b="1" dirty="0"/>
              <a:t>3500 </a:t>
            </a:r>
            <a:r>
              <a:rPr lang="en-US" sz="2000" b="1" i="1" dirty="0"/>
              <a:t>e</a:t>
            </a:r>
            <a:r>
              <a:rPr lang="en-US" sz="2000" b="1" dirty="0"/>
              <a:t> threshold</a:t>
            </a:r>
            <a:r>
              <a:rPr lang="en-US" sz="2000" dirty="0" smtClean="0"/>
              <a:t>, with a dispersion of few tens of electrons.</a:t>
            </a:r>
            <a:endParaRPr lang="en-US" sz="2000" dirty="0"/>
          </a:p>
          <a:p>
            <a:endParaRPr lang="en-GB" sz="2000" dirty="0"/>
          </a:p>
        </p:txBody>
      </p:sp>
      <p:pic>
        <p:nvPicPr>
          <p:cNvPr id="13" name="Picture 6" descr="3500e_pix_thresh_overla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7" y="3284984"/>
            <a:ext cx="4139541" cy="2738466"/>
          </a:xfrm>
          <a:prstGeom prst="rect">
            <a:avLst/>
          </a:prstGeom>
          <a:noFill/>
          <a:ln>
            <a:solidFill>
              <a:srgbClr val="00009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8464" y="4293096"/>
            <a:ext cx="4968552" cy="1008112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8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2"/>
    </mc:Choice>
    <mc:Fallback xmlns="">
      <p:transition xmlns:p14="http://schemas.microsoft.com/office/powerpoint/2010/main" spd="slow" advTm="496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Calibration </a:t>
            </a:r>
            <a:r>
              <a:rPr lang="en-US" dirty="0" smtClean="0">
                <a:sym typeface="Wingdings"/>
              </a:rPr>
              <a:t> resolution</a:t>
            </a:r>
            <a:endParaRPr lang="it-IT" dirty="0"/>
          </a:p>
        </p:txBody>
      </p:sp>
      <p:sp>
        <p:nvSpPr>
          <p:cNvPr id="20483" name="Content Placeholder 5"/>
          <p:cNvSpPr>
            <a:spLocks noGrp="1"/>
          </p:cNvSpPr>
          <p:nvPr>
            <p:ph sz="half" idx="1"/>
          </p:nvPr>
        </p:nvSpPr>
        <p:spPr>
          <a:xfrm>
            <a:off x="5225480" y="898664"/>
            <a:ext cx="4680520" cy="4114512"/>
          </a:xfrm>
        </p:spPr>
        <p:txBody>
          <a:bodyPr/>
          <a:lstStyle/>
          <a:p>
            <a:pPr marL="92075" indent="-23813" algn="just">
              <a:buFont typeface="Wingdings" pitchFamily="2" charset="2"/>
              <a:buNone/>
              <a:defRPr/>
            </a:pPr>
            <a:r>
              <a:rPr lang="en-US" sz="2000" dirty="0" smtClean="0"/>
              <a:t>In CMS we already notice the degradation of resolution as radiation damage is integrated.</a:t>
            </a:r>
          </a:p>
          <a:p>
            <a:pPr marL="92075" indent="-23813" algn="just">
              <a:buFont typeface="Wingdings" pitchFamily="2" charset="2"/>
              <a:buNone/>
              <a:defRPr/>
            </a:pPr>
            <a:endParaRPr lang="en-US" sz="2000" dirty="0"/>
          </a:p>
          <a:p>
            <a:pPr marL="92075" indent="-23813" algn="just">
              <a:buFont typeface="Wingdings" pitchFamily="2" charset="2"/>
              <a:buNone/>
              <a:defRPr/>
            </a:pPr>
            <a:r>
              <a:rPr lang="en-US" sz="2000" dirty="0" smtClean="0"/>
              <a:t>It is partially recovered with recalibrations:</a:t>
            </a:r>
          </a:p>
          <a:p>
            <a:pPr marL="411162" indent="-342900" algn="just">
              <a:defRPr/>
            </a:pPr>
            <a:r>
              <a:rPr lang="en-US" sz="2000" dirty="0" err="1" smtClean="0"/>
              <a:t>Lenghty</a:t>
            </a:r>
            <a:r>
              <a:rPr lang="en-US" sz="2000" dirty="0" smtClean="0"/>
              <a:t> process </a:t>
            </a:r>
            <a:r>
              <a:rPr lang="en-US" sz="2000" dirty="0" smtClean="0"/>
              <a:t>that can be applied only during extended periods without beam.</a:t>
            </a:r>
          </a:p>
          <a:p>
            <a:pPr marL="411162" indent="-342900" algn="just">
              <a:defRPr/>
            </a:pPr>
            <a:endParaRPr lang="en-US" sz="2000" dirty="0" smtClean="0"/>
          </a:p>
          <a:p>
            <a:pPr marL="411162" indent="-342900" algn="just">
              <a:defRPr/>
            </a:pPr>
            <a:endParaRPr lang="en-US" sz="2000" dirty="0"/>
          </a:p>
          <a:p>
            <a:pPr marL="411162" indent="-342900" algn="just">
              <a:defRPr/>
            </a:pPr>
            <a:r>
              <a:rPr lang="en-US" sz="2000" dirty="0" smtClean="0"/>
              <a:t>The overall effect is likely due to drifts of the internal voltages of the FE electronic.</a:t>
            </a:r>
          </a:p>
          <a:p>
            <a:pPr marL="68262" indent="0" algn="just">
              <a:buNone/>
              <a:defRPr/>
            </a:pPr>
            <a:r>
              <a:rPr lang="en-US" sz="2000" dirty="0" smtClean="0"/>
              <a:t>A faster calibration process would help on maintaining stable performance versus time</a:t>
            </a:r>
            <a:endParaRPr lang="it-IT" sz="2000" dirty="0" smtClean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3" descr="Screen Shot 2013-01-11 at 12.39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13291" r="53100" b="30565"/>
          <a:stretch/>
        </p:blipFill>
        <p:spPr>
          <a:xfrm>
            <a:off x="-32788" y="1844824"/>
            <a:ext cx="5240561" cy="4124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24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2"/>
    </mc:Choice>
    <mc:Fallback xmlns="">
      <p:transition xmlns:p14="http://schemas.microsoft.com/office/powerpoint/2010/main" spd="slow" advTm="496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90128" y="-171400"/>
            <a:ext cx="8915400" cy="838200"/>
          </a:xfrm>
        </p:spPr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Some general remarks</a:t>
            </a:r>
            <a:endParaRPr lang="hu-HU" sz="2800" dirty="0">
              <a:latin typeface="Arial" charset="0"/>
              <a:cs typeface="Arial" charset="0"/>
            </a:endParaRP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26541"/>
            <a:ext cx="9906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“classic” silicon planar technology is being pushed to its limits.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By requiring smaller and smaller pixel </a:t>
            </a:r>
          </a:p>
          <a:p>
            <a:pPr marL="773113" lvl="1" indent="-342900">
              <a:buFont typeface="Arial"/>
              <a:buChar char="•"/>
            </a:pPr>
            <a:r>
              <a:rPr lang="en-US" sz="2000" dirty="0" smtClean="0"/>
              <a:t>No longer compatible with “standard” interconnection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By exposure to higher and higher radiation levels</a:t>
            </a:r>
          </a:p>
          <a:p>
            <a:endParaRPr lang="en-US" sz="2000" dirty="0" smtClean="0"/>
          </a:p>
          <a:p>
            <a:r>
              <a:rPr lang="en-US" sz="2000" dirty="0" smtClean="0"/>
              <a:t>The challenge associated with the smaller pixel has been addressed in other section of this workshop.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Example is yesterday presentation by Julia Thom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Diamonds and 3D sensor could increase the radiation hardness of “conventional” pixel systems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sensor is just a component where the ongoing development </a:t>
            </a:r>
          </a:p>
          <a:p>
            <a:endParaRPr lang="en-US" sz="2000" dirty="0"/>
          </a:p>
          <a:p>
            <a:r>
              <a:rPr lang="en-US" sz="2000" dirty="0"/>
              <a:t>Sensor development can benefit from improvements in other components: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FE electronic with lower and lower thresholds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Reduction of the mass of services.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2829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Figures of merit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764704"/>
            <a:ext cx="9433048" cy="55181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pixel detector usually has to deliver:</a:t>
            </a:r>
          </a:p>
          <a:p>
            <a:r>
              <a:rPr lang="en-GB" dirty="0" smtClean="0"/>
              <a:t>High Detection Efficiency (~100 %)</a:t>
            </a:r>
          </a:p>
          <a:p>
            <a:r>
              <a:rPr lang="en-GB" dirty="0" smtClean="0"/>
              <a:t>Good Resolution (precision)</a:t>
            </a:r>
          </a:p>
          <a:p>
            <a:pPr marL="0" indent="0">
              <a:buNone/>
            </a:pPr>
            <a:r>
              <a:rPr lang="en-GB" dirty="0" smtClean="0"/>
              <a:t>Moreover in most applications it is also judge on the stability of these </a:t>
            </a:r>
            <a:r>
              <a:rPr lang="en-GB" dirty="0" smtClean="0"/>
              <a:t>“deliverable” versus time.</a:t>
            </a:r>
          </a:p>
          <a:p>
            <a:r>
              <a:rPr lang="en-GB" dirty="0" smtClean="0"/>
              <a:t>Radiation hardness </a:t>
            </a:r>
          </a:p>
          <a:p>
            <a:r>
              <a:rPr lang="en-GB" dirty="0" smtClean="0"/>
              <a:t>Stability</a:t>
            </a:r>
          </a:p>
          <a:p>
            <a:r>
              <a:rPr lang="en-GB" dirty="0" smtClean="0"/>
              <a:t>Robustness</a:t>
            </a:r>
            <a:endParaRPr lang="en-GB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1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65"/>
    </mc:Choice>
    <mc:Fallback xmlns="">
      <p:transition xmlns:p14="http://schemas.microsoft.com/office/powerpoint/2010/main" spd="slow" advTm="487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>
                <a:latin typeface="Times New Roman" charset="0"/>
              </a:rPr>
              <a:t>The ATLAS Pixel Detector</a:t>
            </a:r>
            <a:endParaRPr lang="en-US">
              <a:latin typeface="Times New Roman" charset="0"/>
            </a:endParaRPr>
          </a:p>
        </p:txBody>
      </p:sp>
      <p:pic>
        <p:nvPicPr>
          <p:cNvPr id="2355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" r="3644" b="6407"/>
          <a:stretch>
            <a:fillRect/>
          </a:stretch>
        </p:blipFill>
        <p:spPr bwMode="auto">
          <a:xfrm>
            <a:off x="500063" y="619127"/>
            <a:ext cx="516731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8" r="5322"/>
          <a:stretch>
            <a:fillRect/>
          </a:stretch>
        </p:blipFill>
        <p:spPr bwMode="auto">
          <a:xfrm>
            <a:off x="147639" y="4143377"/>
            <a:ext cx="5519737" cy="214312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38813" y="598488"/>
            <a:ext cx="416718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3" rIns="91406" bIns="45703"/>
          <a:lstStyle>
            <a:lvl1pPr marL="338138" indent="-338138" defTabSz="90963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69938" indent="-338138" defTabSz="90963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963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963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963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b="1" dirty="0">
                <a:solidFill>
                  <a:srgbClr val="000099"/>
                </a:solidFill>
              </a:rPr>
              <a:t>Three barrel layers: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dirty="0"/>
              <a:t>R= 5 cm </a:t>
            </a:r>
            <a:r>
              <a:rPr lang="it-CH" sz="1800" dirty="0" smtClean="0"/>
              <a:t>(B-Layer)</a:t>
            </a:r>
            <a:r>
              <a:rPr lang="it-CH" sz="1800" dirty="0"/>
              <a:t>, </a:t>
            </a:r>
            <a:br>
              <a:rPr lang="it-CH" sz="1800" dirty="0"/>
            </a:br>
            <a:r>
              <a:rPr lang="it-CH" sz="1800" dirty="0"/>
              <a:t>9 cm (Layer-1), 12 cm (Layer-2)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dirty="0">
                <a:cs typeface="Times New Roman" charset="0"/>
              </a:rPr>
              <a:t>modules tilted by 20º in the R</a:t>
            </a:r>
            <a:r>
              <a:rPr lang="it-CH" sz="1800" dirty="0">
                <a:cs typeface="Times New Roman" charset="0"/>
                <a:sym typeface="Symbol" charset="0"/>
              </a:rPr>
              <a:t> plane to overcompensate the Lorentz angle.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b="1" dirty="0">
                <a:solidFill>
                  <a:srgbClr val="000099"/>
                </a:solidFill>
              </a:rPr>
              <a:t>Two endcaps: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dirty="0"/>
              <a:t>three disks each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dirty="0"/>
              <a:t>48 modules/disk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b="1" dirty="0"/>
              <a:t>Three precise measurement points up to </a:t>
            </a:r>
            <a:r>
              <a:rPr lang="it-CH" sz="1800" b="1" dirty="0">
                <a:sym typeface="Symbol" charset="0"/>
              </a:rPr>
              <a:t>2.5: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cs typeface="Times New Roman" charset="0"/>
              </a:rPr>
              <a:t>R</a:t>
            </a:r>
            <a:r>
              <a:rPr lang="en-US" sz="1800" dirty="0">
                <a:cs typeface="Times New Roman" charset="0"/>
                <a:sym typeface="Symbol" charset="0"/>
              </a:rPr>
              <a:t>  </a:t>
            </a:r>
            <a:r>
              <a:rPr lang="it-CH" sz="1800" dirty="0">
                <a:sym typeface="Symbol" charset="0"/>
              </a:rPr>
              <a:t>resolution:10 </a:t>
            </a:r>
            <a:r>
              <a:rPr lang="en-US" sz="1800" dirty="0">
                <a:cs typeface="Times New Roman" charset="0"/>
                <a:sym typeface="Symbol" charset="0"/>
              </a:rPr>
              <a:t>m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cs typeface="Times New Roman" charset="0"/>
                <a:sym typeface="Symbol" charset="0"/>
              </a:rPr>
              <a:t>  (R or z) resolution: 115 m</a:t>
            </a:r>
            <a:endParaRPr lang="it-CH" sz="1800" dirty="0">
              <a:sym typeface="Symbo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dirty="0">
                <a:sym typeface="Symbol" charset="0"/>
              </a:rPr>
              <a:t>1456 barrel modules and 288 forward modules, for a total of 80 </a:t>
            </a:r>
            <a:r>
              <a:rPr lang="it-CH" sz="1800" dirty="0"/>
              <a:t>million channels and a sensitive area of 1.7 m</a:t>
            </a:r>
            <a:r>
              <a:rPr lang="it-CH" sz="1800" baseline="30000" dirty="0"/>
              <a:t>2</a:t>
            </a:r>
            <a:r>
              <a:rPr lang="it-CH" sz="1800" dirty="0"/>
              <a:t>.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CH" sz="1800" dirty="0"/>
              <a:t>Environmental temperature </a:t>
            </a:r>
            <a:br>
              <a:rPr lang="it-CH" sz="1800" dirty="0"/>
            </a:br>
            <a:r>
              <a:rPr lang="it-CH" sz="1800" dirty="0"/>
              <a:t>about  -13 </a:t>
            </a:r>
            <a:r>
              <a:rPr lang="it-CH" sz="1800" dirty="0" smtClean="0">
                <a:cs typeface="Times New Roman" charset="0"/>
              </a:rPr>
              <a:t>ºC</a:t>
            </a:r>
            <a:endParaRPr lang="it-CH" sz="1800" dirty="0">
              <a:cs typeface="Times New Roman" charset="0"/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855616"/>
      </p:ext>
    </p:extLst>
  </p:cSld>
  <p:clrMapOvr>
    <a:masterClrMapping/>
  </p:clrMapOvr>
  <p:transition xmlns:p14="http://schemas.microsoft.com/office/powerpoint/2010/main" advTm="667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latin typeface="Times New Roman" charset="0"/>
              </a:rPr>
              <a:t>The </a:t>
            </a:r>
            <a:r>
              <a:rPr lang="it-CH" dirty="0" smtClean="0">
                <a:latin typeface="Times New Roman" charset="0"/>
              </a:rPr>
              <a:t>CMS </a:t>
            </a:r>
            <a:r>
              <a:rPr lang="it-CH" dirty="0">
                <a:latin typeface="Times New Roman" charset="0"/>
              </a:rPr>
              <a:t>Pixel Detector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 descr="Screen Shot 2013-01-11 at 11.40.1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13561" r="11767" b="11401"/>
          <a:stretch/>
        </p:blipFill>
        <p:spPr>
          <a:xfrm>
            <a:off x="488504" y="764704"/>
            <a:ext cx="9001000" cy="5548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128006"/>
      </p:ext>
    </p:extLst>
  </p:cSld>
  <p:clrMapOvr>
    <a:masterClrMapping/>
  </p:clrMapOvr>
  <p:transition xmlns:p14="http://schemas.microsoft.com/office/powerpoint/2010/main" advTm="667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latin typeface="Times New Roman" charset="0"/>
              </a:rPr>
              <a:t>The </a:t>
            </a:r>
            <a:r>
              <a:rPr lang="it-CH" dirty="0" smtClean="0">
                <a:latin typeface="Times New Roman" charset="0"/>
              </a:rPr>
              <a:t>Belle Pixel </a:t>
            </a:r>
            <a:r>
              <a:rPr lang="it-CH" dirty="0">
                <a:latin typeface="Times New Roman" charset="0"/>
              </a:rPr>
              <a:t>Detector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 descr="Screen Shot 2013-01-11 at 11.42.3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18690" r="21890" b="17069"/>
          <a:stretch/>
        </p:blipFill>
        <p:spPr>
          <a:xfrm>
            <a:off x="704528" y="692696"/>
            <a:ext cx="8352928" cy="566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339573"/>
      </p:ext>
    </p:extLst>
  </p:cSld>
  <p:clrMapOvr>
    <a:masterClrMapping/>
  </p:clrMapOvr>
  <p:transition xmlns:p14="http://schemas.microsoft.com/office/powerpoint/2010/main" advTm="667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 T</a:t>
            </a:r>
            <a:r>
              <a:rPr lang="en-US">
                <a:solidFill>
                  <a:schemeClr val="tx1"/>
                </a:solidFill>
                <a:latin typeface="Times New Roman" charset="0"/>
              </a:rPr>
              <a:t>oroidal</a:t>
            </a:r>
            <a:r>
              <a:rPr lang="en-US">
                <a:latin typeface="Times New Roman" charset="0"/>
              </a:rPr>
              <a:t> L</a:t>
            </a:r>
            <a:r>
              <a:rPr lang="en-US">
                <a:solidFill>
                  <a:schemeClr val="tx1"/>
                </a:solidFill>
                <a:latin typeface="Times New Roman" charset="0"/>
              </a:rPr>
              <a:t>HC</a:t>
            </a:r>
            <a:r>
              <a:rPr lang="en-US">
                <a:latin typeface="Times New Roman" charset="0"/>
              </a:rPr>
              <a:t> A</a:t>
            </a:r>
            <a:r>
              <a:rPr lang="en-US">
                <a:solidFill>
                  <a:schemeClr val="tx1"/>
                </a:solidFill>
                <a:latin typeface="Times New Roman" charset="0"/>
              </a:rPr>
              <a:t>pparatus</a:t>
            </a:r>
            <a:endParaRPr lang="en-US">
              <a:latin typeface="Times New Roman" charset="0"/>
            </a:endParaRPr>
          </a:p>
        </p:txBody>
      </p:sp>
      <p:pic>
        <p:nvPicPr>
          <p:cNvPr id="20486" name="Picture 15" descr="0803012_05-A4-at-144-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617538"/>
            <a:ext cx="8888413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0953916">
            <a:off x="5248276" y="3276600"/>
            <a:ext cx="849313" cy="16033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61062" y="5949952"/>
            <a:ext cx="3529013" cy="35877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>
            <a:stCxn id="9" idx="0"/>
            <a:endCxn id="8" idx="2"/>
          </p:cNvCxnSpPr>
          <p:nvPr/>
        </p:nvCxnSpPr>
        <p:spPr>
          <a:xfrm rot="16200000" flipV="1">
            <a:off x="5449888" y="3673475"/>
            <a:ext cx="2514600" cy="203835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-1513681" y="3821906"/>
            <a:ext cx="3930650" cy="1588"/>
          </a:xfrm>
          <a:prstGeom prst="straightConnector1">
            <a:avLst/>
          </a:prstGeom>
          <a:ln>
            <a:solidFill>
              <a:srgbClr val="00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1"/>
          <p:cNvSpPr txBox="1">
            <a:spLocks noChangeArrowheads="1"/>
          </p:cNvSpPr>
          <p:nvPr/>
        </p:nvSpPr>
        <p:spPr bwMode="auto">
          <a:xfrm rot="-5400000">
            <a:off x="-41714" y="3882025"/>
            <a:ext cx="612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25 m</a:t>
            </a:r>
            <a:endParaRPr lang="en-US" b="1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381250" y="4429125"/>
            <a:ext cx="6929438" cy="1428750"/>
          </a:xfrm>
          <a:prstGeom prst="straightConnector1">
            <a:avLst/>
          </a:prstGeom>
          <a:ln>
            <a:solidFill>
              <a:srgbClr val="00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18"/>
          <p:cNvSpPr txBox="1">
            <a:spLocks noChangeArrowheads="1"/>
          </p:cNvSpPr>
          <p:nvPr/>
        </p:nvSpPr>
        <p:spPr bwMode="auto">
          <a:xfrm rot="-786131">
            <a:off x="2738794" y="5422692"/>
            <a:ext cx="612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45 m</a:t>
            </a:r>
            <a:endParaRPr lang="en-US" b="1"/>
          </a:p>
        </p:txBody>
      </p:sp>
      <p:sp>
        <p:nvSpPr>
          <p:cNvPr id="15" name="Rectangle 14"/>
          <p:cNvSpPr/>
          <p:nvPr/>
        </p:nvSpPr>
        <p:spPr>
          <a:xfrm>
            <a:off x="1639888" y="620713"/>
            <a:ext cx="1873250" cy="36036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rot="5400000">
            <a:off x="1604170" y="1377158"/>
            <a:ext cx="1368425" cy="57626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</p:cNvCxnSpPr>
          <p:nvPr/>
        </p:nvCxnSpPr>
        <p:spPr>
          <a:xfrm rot="16200000" flipH="1">
            <a:off x="2792413" y="765177"/>
            <a:ext cx="1008063" cy="143986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21159491">
            <a:off x="4989514" y="3065465"/>
            <a:ext cx="1525587" cy="534987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29264" y="620713"/>
            <a:ext cx="2303462" cy="360362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159491">
            <a:off x="4945062" y="2867025"/>
            <a:ext cx="1960563" cy="1123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stCxn id="19" idx="2"/>
            <a:endCxn id="18" idx="0"/>
          </p:cNvCxnSpPr>
          <p:nvPr/>
        </p:nvCxnSpPr>
        <p:spPr>
          <a:xfrm rot="5400000">
            <a:off x="5156201" y="1543050"/>
            <a:ext cx="2087563" cy="963613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29038" y="620713"/>
            <a:ext cx="1655762" cy="360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22" idx="2"/>
          </p:cNvCxnSpPr>
          <p:nvPr/>
        </p:nvCxnSpPr>
        <p:spPr>
          <a:xfrm rot="16200000" flipH="1">
            <a:off x="3963988" y="1574801"/>
            <a:ext cx="1943100" cy="7556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92415" y="5949952"/>
            <a:ext cx="1512887" cy="358775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180432" y="3682206"/>
            <a:ext cx="3744912" cy="79057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044826" y="4329113"/>
            <a:ext cx="2233612" cy="100806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76738" y="5949952"/>
            <a:ext cx="1584325" cy="379413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29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30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5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03"/>
    </mc:Choice>
    <mc:Fallback xmlns="">
      <p:transition xmlns:p14="http://schemas.microsoft.com/office/powerpoint/2010/main" spd="slow" advTm="541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 T</a:t>
            </a:r>
            <a:r>
              <a:rPr lang="en-US">
                <a:solidFill>
                  <a:schemeClr val="tx1"/>
                </a:solidFill>
                <a:latin typeface="Times New Roman" charset="0"/>
              </a:rPr>
              <a:t>oroidal</a:t>
            </a:r>
            <a:r>
              <a:rPr lang="en-US">
                <a:latin typeface="Times New Roman" charset="0"/>
              </a:rPr>
              <a:t> L</a:t>
            </a:r>
            <a:r>
              <a:rPr lang="en-US">
                <a:solidFill>
                  <a:schemeClr val="tx1"/>
                </a:solidFill>
                <a:latin typeface="Times New Roman" charset="0"/>
              </a:rPr>
              <a:t>HC</a:t>
            </a:r>
            <a:r>
              <a:rPr lang="en-US">
                <a:latin typeface="Times New Roman" charset="0"/>
              </a:rPr>
              <a:t> A</a:t>
            </a:r>
            <a:r>
              <a:rPr lang="en-US">
                <a:solidFill>
                  <a:schemeClr val="tx1"/>
                </a:solidFill>
                <a:latin typeface="Times New Roman" charset="0"/>
              </a:rPr>
              <a:t>pparatus</a:t>
            </a:r>
            <a:endParaRPr lang="en-US">
              <a:latin typeface="Times New Roman" charset="0"/>
            </a:endParaRPr>
          </a:p>
        </p:txBody>
      </p:sp>
      <p:pic>
        <p:nvPicPr>
          <p:cNvPr id="20486" name="Picture 15" descr="0803012_05-A4-at-144-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617538"/>
            <a:ext cx="8888413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0953916">
            <a:off x="5248276" y="3276600"/>
            <a:ext cx="849313" cy="16033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61062" y="5949952"/>
            <a:ext cx="3529013" cy="35877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>
            <a:stCxn id="9" idx="0"/>
            <a:endCxn id="8" idx="2"/>
          </p:cNvCxnSpPr>
          <p:nvPr/>
        </p:nvCxnSpPr>
        <p:spPr>
          <a:xfrm rot="16200000" flipV="1">
            <a:off x="5449888" y="3673475"/>
            <a:ext cx="2514600" cy="203835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-1513681" y="3821906"/>
            <a:ext cx="3930650" cy="1588"/>
          </a:xfrm>
          <a:prstGeom prst="straightConnector1">
            <a:avLst/>
          </a:prstGeom>
          <a:ln>
            <a:solidFill>
              <a:srgbClr val="00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1"/>
          <p:cNvSpPr txBox="1">
            <a:spLocks noChangeArrowheads="1"/>
          </p:cNvSpPr>
          <p:nvPr/>
        </p:nvSpPr>
        <p:spPr bwMode="auto">
          <a:xfrm rot="-5400000">
            <a:off x="-41714" y="3882025"/>
            <a:ext cx="612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25 m</a:t>
            </a:r>
            <a:endParaRPr lang="en-US" b="1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381250" y="4429125"/>
            <a:ext cx="6929438" cy="1428750"/>
          </a:xfrm>
          <a:prstGeom prst="straightConnector1">
            <a:avLst/>
          </a:prstGeom>
          <a:ln>
            <a:solidFill>
              <a:srgbClr val="00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18"/>
          <p:cNvSpPr txBox="1">
            <a:spLocks noChangeArrowheads="1"/>
          </p:cNvSpPr>
          <p:nvPr/>
        </p:nvSpPr>
        <p:spPr bwMode="auto">
          <a:xfrm rot="-786131">
            <a:off x="2738794" y="5422692"/>
            <a:ext cx="612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45 m</a:t>
            </a:r>
            <a:endParaRPr lang="en-US" b="1"/>
          </a:p>
        </p:txBody>
      </p:sp>
      <p:sp>
        <p:nvSpPr>
          <p:cNvPr id="15" name="Rectangle 14"/>
          <p:cNvSpPr/>
          <p:nvPr/>
        </p:nvSpPr>
        <p:spPr>
          <a:xfrm>
            <a:off x="1639888" y="620713"/>
            <a:ext cx="1873250" cy="36036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rot="5400000">
            <a:off x="1604170" y="1377158"/>
            <a:ext cx="1368425" cy="57626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</p:cNvCxnSpPr>
          <p:nvPr/>
        </p:nvCxnSpPr>
        <p:spPr>
          <a:xfrm rot="16200000" flipH="1">
            <a:off x="2792413" y="765177"/>
            <a:ext cx="1008063" cy="143986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21159491">
            <a:off x="4989514" y="3065465"/>
            <a:ext cx="1525587" cy="534987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29264" y="620713"/>
            <a:ext cx="2303462" cy="360362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159491">
            <a:off x="4945062" y="2867025"/>
            <a:ext cx="1960563" cy="1123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stCxn id="19" idx="2"/>
            <a:endCxn id="18" idx="0"/>
          </p:cNvCxnSpPr>
          <p:nvPr/>
        </p:nvCxnSpPr>
        <p:spPr>
          <a:xfrm rot="5400000">
            <a:off x="5156201" y="1543050"/>
            <a:ext cx="2087563" cy="963613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29038" y="620713"/>
            <a:ext cx="1655762" cy="360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22" idx="2"/>
          </p:cNvCxnSpPr>
          <p:nvPr/>
        </p:nvCxnSpPr>
        <p:spPr>
          <a:xfrm rot="16200000" flipH="1">
            <a:off x="3963988" y="1574801"/>
            <a:ext cx="1943100" cy="7556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92415" y="5949952"/>
            <a:ext cx="1512887" cy="358775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180432" y="3682206"/>
            <a:ext cx="3744912" cy="79057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044826" y="4329113"/>
            <a:ext cx="2233612" cy="100806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76738" y="5949952"/>
            <a:ext cx="1584325" cy="379413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29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30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8584" y="1780361"/>
            <a:ext cx="8136904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More often than not these detectors are buried inside everything else with minimal and sporadic (if at all) potential maintenance.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5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03"/>
    </mc:Choice>
    <mc:Fallback xmlns="">
      <p:transition xmlns:p14="http://schemas.microsoft.com/office/powerpoint/2010/main" spd="slow" advTm="541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000670" y="0"/>
            <a:ext cx="6912770" cy="548680"/>
          </a:xfrm>
        </p:spPr>
        <p:txBody>
          <a:bodyPr/>
          <a:lstStyle/>
          <a:p>
            <a:r>
              <a:rPr lang="it-CH" dirty="0" smtClean="0">
                <a:latin typeface="Times New Roman" charset="0"/>
              </a:rPr>
              <a:t>Consequent impact on efficiency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66688" y="6445252"/>
            <a:ext cx="291465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400" b="0" i="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Bolla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081338" y="6453190"/>
            <a:ext cx="6157912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CPAD Inst. Frontier Comm. Meeting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274176" y="6448427"/>
            <a:ext cx="576263" cy="365125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8EA2DAF-3A37-5D45-A31D-F0DD91F285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2" name="Picture 11" descr="percent-dea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>
            <a:off x="756796" y="980728"/>
            <a:ext cx="8588692" cy="524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5268" y="908720"/>
            <a:ext cx="32239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Pixel dead channels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56985"/>
      </p:ext>
    </p:extLst>
  </p:cSld>
  <p:clrMapOvr>
    <a:masterClrMapping/>
  </p:clrMapOvr>
  <p:transition xmlns:p14="http://schemas.microsoft.com/office/powerpoint/2010/main" advTm="66733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9|5.5|2.9|1.9|2|4.7|6.8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9|5.5|2.9|1.9|2|4.7|6.8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5.6|10.9|5.2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1|5.3|5.3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9|4.7|5.9|5.9|3.4|6.7|14.4|1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9|5.5|2.9|1.9|2|4.7|6.8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2|1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2|1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9|5.5|2.9|1.9|2|4.7|6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9|4.7|5.9|5.9|3.4|6.7|14.4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9|4.7|5.9|5.9|3.4|6.7|14.4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9|4.7|5.9|5.9|3.4|6.7|14.4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7|9.4|8.6|15.8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7|9.4|8.6|15.8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9|4.7|5.9|5.9|3.4|6.7|14.4|1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9.8|19.3|39.9"/>
</p:tagLst>
</file>

<file path=ppt/theme/theme1.xml><?xml version="1.0" encoding="utf-8"?>
<a:theme xmlns:a="http://schemas.openxmlformats.org/drawingml/2006/main" name="ATLAS_new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ATLAS_new.potx</Template>
  <TotalTime>40944</TotalTime>
  <Words>1263</Words>
  <Application>Microsoft Macintosh PowerPoint</Application>
  <PresentationFormat>A4 Paper (210x297 mm)</PresentationFormat>
  <Paragraphs>198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ATLAS_new</vt:lpstr>
      <vt:lpstr>Challenges for Pixel sensors for the Frontiers  Instrumentation Frontier Community Meeting  Argonne National Lab January 11th 2013</vt:lpstr>
      <vt:lpstr>Introduction/disclaimer</vt:lpstr>
      <vt:lpstr>Figures of merit</vt:lpstr>
      <vt:lpstr>The ATLAS Pixel Detector</vt:lpstr>
      <vt:lpstr>The CMS Pixel Detector</vt:lpstr>
      <vt:lpstr>The Belle Pixel Detector</vt:lpstr>
      <vt:lpstr>A Toroidal LHC Apparatus</vt:lpstr>
      <vt:lpstr>A Toroidal LHC Apparatus</vt:lpstr>
      <vt:lpstr>Consequent impact on efficiency</vt:lpstr>
      <vt:lpstr>Noise occupancy and efficiency</vt:lpstr>
      <vt:lpstr>Efficiency: on SEU</vt:lpstr>
      <vt:lpstr>Occupancy extrapolation: ATLAS</vt:lpstr>
      <vt:lpstr>Radiation damage</vt:lpstr>
      <vt:lpstr>Efficiency and radiation damage: CMS</vt:lpstr>
      <vt:lpstr>Depletion Voltage: CMS</vt:lpstr>
      <vt:lpstr>Depletion Voltage: CMS</vt:lpstr>
      <vt:lpstr>ATLAS: find the limits of planar tech.</vt:lpstr>
      <vt:lpstr>On the resolution</vt:lpstr>
      <vt:lpstr>General guidelines</vt:lpstr>
      <vt:lpstr>Calibration procedures</vt:lpstr>
      <vt:lpstr>Calibration  resolution</vt:lpstr>
      <vt:lpstr>Some general remarks</vt:lpstr>
    </vt:vector>
  </TitlesOfParts>
  <Manager/>
  <Company>Purdue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Gino Bolla</dc:creator>
  <cp:keywords/>
  <dc:description/>
  <cp:lastModifiedBy>Gino Bolla</cp:lastModifiedBy>
  <cp:revision>608</cp:revision>
  <cp:lastPrinted>2012-08-29T22:13:36Z</cp:lastPrinted>
  <dcterms:created xsi:type="dcterms:W3CDTF">2003-02-12T10:22:35Z</dcterms:created>
  <dcterms:modified xsi:type="dcterms:W3CDTF">2013-01-11T19:33:37Z</dcterms:modified>
  <cp:category/>
</cp:coreProperties>
</file>