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0" r:id="rId2"/>
    <p:sldId id="567" r:id="rId3"/>
    <p:sldId id="549" r:id="rId4"/>
    <p:sldId id="550" r:id="rId5"/>
    <p:sldId id="553" r:id="rId6"/>
    <p:sldId id="555" r:id="rId7"/>
    <p:sldId id="473" r:id="rId8"/>
    <p:sldId id="542" r:id="rId9"/>
    <p:sldId id="543" r:id="rId10"/>
    <p:sldId id="556" r:id="rId11"/>
    <p:sldId id="557" r:id="rId12"/>
    <p:sldId id="566" r:id="rId13"/>
    <p:sldId id="480" r:id="rId14"/>
    <p:sldId id="560" r:id="rId15"/>
    <p:sldId id="561" r:id="rId16"/>
    <p:sldId id="563" r:id="rId17"/>
    <p:sldId id="531" r:id="rId18"/>
    <p:sldId id="513" r:id="rId19"/>
    <p:sldId id="532" r:id="rId20"/>
    <p:sldId id="495" r:id="rId21"/>
    <p:sldId id="568" r:id="rId22"/>
    <p:sldId id="458" r:id="rId23"/>
    <p:sldId id="564" r:id="rId24"/>
    <p:sldId id="565" r:id="rId25"/>
    <p:sldId id="471" r:id="rId26"/>
    <p:sldId id="521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0000"/>
    <a:srgbClr val="006600"/>
    <a:srgbClr val="F85208"/>
    <a:srgbClr val="FFCCFF"/>
    <a:srgbClr val="800000"/>
    <a:srgbClr val="FFFF66"/>
    <a:srgbClr val="660066"/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 autoAdjust="0"/>
    <p:restoredTop sz="99138" autoAdjust="0"/>
  </p:normalViewPr>
  <p:slideViewPr>
    <p:cSldViewPr>
      <p:cViewPr>
        <p:scale>
          <a:sx n="100" d="100"/>
          <a:sy n="100" d="100"/>
        </p:scale>
        <p:origin x="-1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A41CCD-9B1A-0449-AC93-ADB6CCB247FC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3AACAE-37FC-CD44-86A1-06C0D3F0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32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39370421-5988-494E-92C7-5DE68CF0B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08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9C71-73EA-BF46-BEEC-C5C19DD9FBB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BE3C9-801C-5E43-B785-9DCFE6B7A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CFB3-63A2-664A-9533-70A044DDC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55F4-6611-8840-88F4-746E179E3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138E-5440-B742-B0FE-BF77CBC87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0EB8-3692-084C-A2AC-559857537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E56E9FED-B022-7D4C-99D4-EF9E9B6BF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93" y="71414"/>
            <a:ext cx="64801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ko-KR" dirty="0" smtClean="0"/>
              <a:t>Write Title Here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smtClean="0"/>
              <a:t>Jan. 11, 2013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smtClean="0"/>
              <a:t>GEM DHCAL, J. Yu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1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93" y="71414"/>
            <a:ext cx="64801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ko-KR" dirty="0" smtClean="0"/>
              <a:t>Write Title Here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smtClean="0"/>
              <a:t>Jan. 11, 2013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smtClean="0"/>
              <a:t>GEM DHCAL, J. Yu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6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0A33-9DDF-D041-A6E4-2FCA1E76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1D40-2F14-9745-B4FA-4B6C1D733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C6DE-A735-8743-9D22-9309D4632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BAA0-0419-8645-B722-DE8A87FC6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5265-3D5F-AE43-BCDA-AA848D19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2043-3DE8-344F-83A5-2B1707CC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A7E21-C534-CA4B-BA8A-4F4205983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5AD24-C2D6-1748-A8EB-05D18AC3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Arial Narrow" charset="0"/>
              </a:defRPr>
            </a:lvl1pPr>
          </a:lstStyle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C0000"/>
                </a:solidFill>
                <a:latin typeface="Arial Narrow" charset="0"/>
              </a:defRPr>
            </a:lvl1pPr>
          </a:lstStyle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CC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7452ABAD-524E-9545-BF2D-180C6C4F8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image" Target="../media/image4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png"/><Relationship Id="rId7" Type="http://schemas.openxmlformats.org/officeDocument/2006/relationships/image" Target="../media/image62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609600" y="219075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A50021"/>
                </a:solidFill>
                <a:latin typeface="Arial Narrow" charset="0"/>
              </a:rPr>
              <a:t>Digital Hadron Calorimeter using Gas Electron Multipliers</a:t>
            </a:r>
            <a:endParaRPr lang="en-US" sz="44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143000" y="1676400"/>
            <a:ext cx="6553200" cy="129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Jae Yu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For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GEM DHCAL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Group</a:t>
            </a:r>
            <a:endParaRPr lang="en-US" dirty="0" smtClean="0">
              <a:solidFill>
                <a:schemeClr val="accent2"/>
              </a:solidFill>
              <a:latin typeface="Monotype Corsiv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Jan.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11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, 2013</a:t>
            </a:r>
            <a:endParaRPr lang="en-US" dirty="0" smtClean="0">
              <a:solidFill>
                <a:schemeClr val="accent2"/>
              </a:solidFill>
              <a:latin typeface="Monotype Corsiv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Monotype Corsiva" charset="0"/>
              </a:rPr>
              <a:t>CPAD</a:t>
            </a:r>
            <a:r>
              <a:rPr lang="en-US" sz="2400" dirty="0" smtClean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Monotype Corsiva" charset="0"/>
              </a:rPr>
              <a:t>Workshop, </a:t>
            </a:r>
            <a:r>
              <a:rPr lang="en-US" sz="2400" dirty="0" smtClean="0">
                <a:solidFill>
                  <a:schemeClr val="accent2"/>
                </a:solidFill>
                <a:latin typeface="Monotype Corsiva" charset="0"/>
              </a:rPr>
              <a:t>ANL</a:t>
            </a:r>
            <a:endParaRPr lang="en-US" sz="2400" dirty="0" smtClean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143000" y="3200400"/>
            <a:ext cx="708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  <a:latin typeface="Arial Narrow" charset="0"/>
              </a:rPr>
              <a:t>Introduction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Arial Narrow" charset="0"/>
              </a:rPr>
              <a:t>30cmx30cm Prototype with 13bit </a:t>
            </a:r>
            <a:r>
              <a:rPr lang="en-US" sz="2800" dirty="0" err="1" smtClean="0">
                <a:solidFill>
                  <a:srgbClr val="0000CC"/>
                </a:solidFill>
                <a:latin typeface="Arial Narrow" charset="0"/>
              </a:rPr>
              <a:t>kPiX</a:t>
            </a:r>
            <a:r>
              <a:rPr lang="en-US" sz="2800" dirty="0">
                <a:solidFill>
                  <a:srgbClr val="0000CC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Arial Narrow" charset="0"/>
              </a:rPr>
              <a:t>Readout</a:t>
            </a:r>
            <a:endParaRPr lang="en-US" sz="2800" dirty="0">
              <a:solidFill>
                <a:srgbClr val="0000CC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  <a:latin typeface="Arial Narrow" charset="0"/>
              </a:rPr>
              <a:t>30cmx30cm </a:t>
            </a:r>
            <a:r>
              <a:rPr lang="en-US" sz="2800" dirty="0" smtClean="0">
                <a:solidFill>
                  <a:srgbClr val="0000CC"/>
                </a:solidFill>
                <a:latin typeface="Arial Narrow" charset="0"/>
              </a:rPr>
              <a:t>Prototype </a:t>
            </a:r>
            <a:r>
              <a:rPr lang="en-US" sz="2800" dirty="0">
                <a:solidFill>
                  <a:srgbClr val="0000CC"/>
                </a:solidFill>
                <a:latin typeface="Arial Narrow" charset="0"/>
              </a:rPr>
              <a:t>with 1</a:t>
            </a:r>
            <a:r>
              <a:rPr lang="en-US" sz="2800" dirty="0" smtClean="0">
                <a:solidFill>
                  <a:srgbClr val="0000CC"/>
                </a:solidFill>
                <a:latin typeface="Arial Narrow" charset="0"/>
              </a:rPr>
              <a:t>bit DCAL Readout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Arial Narrow" charset="0"/>
              </a:rPr>
              <a:t>Large </a:t>
            </a:r>
            <a:r>
              <a:rPr lang="en-US" sz="2800" dirty="0">
                <a:solidFill>
                  <a:srgbClr val="0000CC"/>
                </a:solidFill>
                <a:latin typeface="Arial Narrow" charset="0"/>
              </a:rPr>
              <a:t>Scale GEM Development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Arial Narrow" charset="0"/>
              </a:rPr>
              <a:t>Summary</a:t>
            </a:r>
            <a:endParaRPr lang="en-US" sz="2800" dirty="0">
              <a:solidFill>
                <a:srgbClr val="0000CC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82043-3DE8-344F-83A5-2B1707CC73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>
          <a:xfrm>
            <a:off x="684213" y="44450"/>
            <a:ext cx="8172450" cy="649288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+mn-lt"/>
              </a:rPr>
              <a:t>Some source </a:t>
            </a:r>
            <a:r>
              <a:rPr lang="en-US" altLang="ko-KR" dirty="0" smtClean="0">
                <a:latin typeface="+mn-lt"/>
              </a:rPr>
              <a:t>test results with 30x30 cm</a:t>
            </a:r>
            <a:r>
              <a:rPr lang="en-US" altLang="ko-KR" baseline="30000" dirty="0" smtClean="0">
                <a:latin typeface="+mn-lt"/>
              </a:rPr>
              <a:t>2</a:t>
            </a:r>
            <a:r>
              <a:rPr lang="en-US" altLang="ko-KR" dirty="0" smtClean="0">
                <a:latin typeface="+mn-lt"/>
              </a:rPr>
              <a:t> chamber/</a:t>
            </a:r>
            <a:r>
              <a:rPr lang="en-US" altLang="ko-KR" dirty="0" err="1" smtClean="0">
                <a:latin typeface="+mn-lt"/>
              </a:rPr>
              <a:t>KPiX</a:t>
            </a:r>
            <a:endParaRPr lang="ko-KR" altLang="en-US" dirty="0" smtClean="0">
              <a:latin typeface="+mn-lt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8082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87438"/>
            <a:ext cx="2162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74775"/>
            <a:ext cx="15113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24479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25193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03350" y="5440363"/>
            <a:ext cx="6624638" cy="108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latin typeface="+mj-lt"/>
                <a:ea typeface="굴림" pitchFamily="50" charset="-127"/>
              </a:rPr>
              <a:t>We use an open gas system (gas flows at atmospheric pressure).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latin typeface="+mj-lt"/>
                <a:ea typeface="굴림" pitchFamily="50" charset="-127"/>
              </a:rPr>
              <a:t>Thus, pressure inside chamber is affected by the atmospheric pressure directly.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latin typeface="+mj-lt"/>
                <a:ea typeface="굴림" pitchFamily="50" charset="-127"/>
              </a:rPr>
              <a:t>This pressure change affects the chamber gain.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latin typeface="+mj-lt"/>
                <a:ea typeface="굴림" pitchFamily="50" charset="-127"/>
              </a:rPr>
              <a:t>The chamber gains were recalculated to the values at 1 atm.</a:t>
            </a:r>
            <a:endParaRPr lang="ko-KR" altLang="en-US" sz="1400" kern="0" dirty="0">
              <a:latin typeface="+mj-lt"/>
              <a:ea typeface="굴림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11188" y="3284538"/>
            <a:ext cx="7993062" cy="3313112"/>
          </a:xfrm>
          <a:prstGeom prst="roundRect">
            <a:avLst>
              <a:gd name="adj" fmla="val 870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11188" y="908050"/>
            <a:ext cx="3097212" cy="2305050"/>
          </a:xfrm>
          <a:prstGeom prst="roundRect">
            <a:avLst>
              <a:gd name="adj" fmla="val 105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779838" y="908050"/>
            <a:ext cx="4824412" cy="2305050"/>
          </a:xfrm>
          <a:prstGeom prst="roundRect">
            <a:avLst>
              <a:gd name="adj" fmla="val 852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03250" y="900113"/>
            <a:ext cx="209153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solidFill>
                  <a:schemeClr val="bg1"/>
                </a:solidFill>
                <a:latin typeface="+mj-lt"/>
                <a:ea typeface="굴림" pitchFamily="50" charset="-127"/>
              </a:rPr>
              <a:t>Effective chamber gain to </a:t>
            </a:r>
            <a:r>
              <a:rPr lang="en-US" altLang="ko-KR" sz="1400" kern="0" dirty="0" smtClean="0">
                <a:solidFill>
                  <a:schemeClr val="bg1"/>
                </a:solidFill>
                <a:latin typeface="+mj-lt"/>
                <a:ea typeface="굴림" pitchFamily="50" charset="-127"/>
              </a:rPr>
              <a:t>HV</a:t>
            </a:r>
            <a:endParaRPr lang="ko-KR" altLang="en-US" sz="1400" kern="0" dirty="0">
              <a:solidFill>
                <a:schemeClr val="bg1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6663" y="900113"/>
            <a:ext cx="1349375" cy="307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baseline="30000" dirty="0">
                <a:solidFill>
                  <a:schemeClr val="bg1"/>
                </a:solidFill>
                <a:latin typeface="+mj-lt"/>
                <a:ea typeface="굴림" pitchFamily="50" charset="-127"/>
              </a:rPr>
              <a:t>55</a:t>
            </a:r>
            <a:r>
              <a:rPr lang="en-US" altLang="ko-KR" sz="1400" kern="0" dirty="0">
                <a:solidFill>
                  <a:schemeClr val="bg1"/>
                </a:solidFill>
                <a:latin typeface="+mj-lt"/>
                <a:ea typeface="굴림" pitchFamily="50" charset="-127"/>
              </a:rPr>
              <a:t>Fe run result</a:t>
            </a:r>
            <a:endParaRPr lang="ko-KR" altLang="en-US" sz="1400" kern="0" dirty="0">
              <a:solidFill>
                <a:schemeClr val="bg1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75" y="3276600"/>
            <a:ext cx="3341688" cy="307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solidFill>
                  <a:schemeClr val="bg1"/>
                </a:solidFill>
                <a:latin typeface="+mj-lt"/>
                <a:ea typeface="굴림" pitchFamily="50" charset="-127"/>
              </a:rPr>
              <a:t>Pressure dependence of chamber gain</a:t>
            </a:r>
            <a:endParaRPr lang="ko-KR" altLang="en-US" sz="1400" kern="0" dirty="0">
              <a:solidFill>
                <a:schemeClr val="bg1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6300788" y="1879600"/>
            <a:ext cx="4318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940425" y="3284538"/>
            <a:ext cx="2378075" cy="307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solidFill>
                  <a:schemeClr val="bg1"/>
                </a:solidFill>
                <a:latin typeface="+mj-lt"/>
                <a:ea typeface="굴림" pitchFamily="50" charset="-127"/>
              </a:rPr>
              <a:t>HV =1950V (</a:t>
            </a:r>
            <a:r>
              <a:rPr lang="en-US" altLang="ko-KR" sz="1400" kern="0" dirty="0">
                <a:solidFill>
                  <a:schemeClr val="bg1"/>
                </a:solidFill>
                <a:latin typeface="Symbol" pitchFamily="18" charset="2"/>
                <a:ea typeface="굴림" pitchFamily="50" charset="-127"/>
              </a:rPr>
              <a:t>D</a:t>
            </a:r>
            <a:r>
              <a:rPr lang="en-US" altLang="ko-KR" sz="1400" kern="0" dirty="0">
                <a:solidFill>
                  <a:schemeClr val="bg1"/>
                </a:solidFill>
                <a:latin typeface="+mj-lt"/>
                <a:ea typeface="굴림" pitchFamily="50" charset="-127"/>
              </a:rPr>
              <a:t>V</a:t>
            </a:r>
            <a:r>
              <a:rPr lang="en-US" altLang="ko-KR" sz="1400" kern="0" baseline="-25000" dirty="0">
                <a:solidFill>
                  <a:schemeClr val="bg1"/>
                </a:solidFill>
                <a:latin typeface="+mj-lt"/>
                <a:ea typeface="굴림" pitchFamily="50" charset="-127"/>
              </a:rPr>
              <a:t>GEM</a:t>
            </a:r>
            <a:r>
              <a:rPr lang="en-US" altLang="ko-KR" sz="1400" kern="0" dirty="0">
                <a:solidFill>
                  <a:schemeClr val="bg1"/>
                </a:solidFill>
                <a:latin typeface="+mj-lt"/>
                <a:ea typeface="굴림" pitchFamily="50" charset="-127"/>
              </a:rPr>
              <a:t>=390 V)</a:t>
            </a:r>
            <a:endParaRPr lang="ko-KR" altLang="en-US" sz="1400" kern="0" dirty="0">
              <a:solidFill>
                <a:schemeClr val="bg1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33809" name="직사각형 12"/>
          <p:cNvSpPr>
            <a:spLocks noChangeArrowheads="1"/>
          </p:cNvSpPr>
          <p:nvPr/>
        </p:nvSpPr>
        <p:spPr bwMode="auto">
          <a:xfrm>
            <a:off x="3492500" y="4724400"/>
            <a:ext cx="901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-244/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kPa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6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5005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그룹 18"/>
          <p:cNvGrpSpPr>
            <a:grpSpLocks/>
          </p:cNvGrpSpPr>
          <p:nvPr/>
        </p:nvGrpSpPr>
        <p:grpSpPr bwMode="auto">
          <a:xfrm>
            <a:off x="3276600" y="2565400"/>
            <a:ext cx="5732463" cy="3887788"/>
            <a:chOff x="1547664" y="1916832"/>
            <a:chExt cx="5733790" cy="3888432"/>
          </a:xfrm>
        </p:grpSpPr>
        <p:pic>
          <p:nvPicPr>
            <p:cNvPr id="34838" name="Picture 2" descr="E:\DataShare\c1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916832"/>
              <a:ext cx="573379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직선 연결선 7"/>
            <p:cNvCxnSpPr/>
            <p:nvPr/>
          </p:nvCxnSpPr>
          <p:spPr>
            <a:xfrm>
              <a:off x="4013623" y="3117181"/>
              <a:ext cx="57480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0" name="TextBox 8"/>
            <p:cNvSpPr txBox="1">
              <a:spLocks noChangeArrowheads="1"/>
            </p:cNvSpPr>
            <p:nvPr/>
          </p:nvSpPr>
          <p:spPr bwMode="auto">
            <a:xfrm>
              <a:off x="4589146" y="2924944"/>
              <a:ext cx="14200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>
                  <a:latin typeface="Times New Roman" pitchFamily="18" charset="0"/>
                  <a:ea typeface="굴림체" pitchFamily="49" charset="-127"/>
                </a:rPr>
                <a:t>Highest charge</a:t>
              </a:r>
              <a:endParaRPr lang="ko-KR" altLang="en-US" sz="1600">
                <a:latin typeface="Times New Roman" pitchFamily="18" charset="0"/>
                <a:ea typeface="굴림체" pitchFamily="49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4013623" y="3406154"/>
              <a:ext cx="57480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2" name="TextBox 10"/>
            <p:cNvSpPr txBox="1">
              <a:spLocks noChangeArrowheads="1"/>
            </p:cNvSpPr>
            <p:nvPr/>
          </p:nvSpPr>
          <p:spPr bwMode="auto">
            <a:xfrm>
              <a:off x="4589146" y="3212976"/>
              <a:ext cx="1511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>
                  <a:latin typeface="Times New Roman" pitchFamily="18" charset="0"/>
                  <a:ea typeface="굴림체" pitchFamily="49" charset="-127"/>
                </a:rPr>
                <a:t>Summed charge</a:t>
              </a:r>
              <a:endParaRPr lang="ko-KR" altLang="en-US" sz="1600">
                <a:latin typeface="Times New Roman" pitchFamily="18" charset="0"/>
                <a:ea typeface="굴림체" pitchFamily="49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4013623" y="3693539"/>
              <a:ext cx="5748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4" name="TextBox 12"/>
            <p:cNvSpPr txBox="1">
              <a:spLocks noChangeArrowheads="1"/>
            </p:cNvSpPr>
            <p:nvPr/>
          </p:nvSpPr>
          <p:spPr bwMode="auto">
            <a:xfrm>
              <a:off x="4589146" y="3501008"/>
              <a:ext cx="10358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>
                  <a:latin typeface="Times New Roman" pitchFamily="18" charset="0"/>
                  <a:ea typeface="굴림체" pitchFamily="49" charset="-127"/>
                </a:rPr>
                <a:t>Landau fit</a:t>
              </a:r>
              <a:endParaRPr lang="ko-KR" altLang="en-US" sz="1600">
                <a:latin typeface="Times New Roman" pitchFamily="18" charset="0"/>
                <a:ea typeface="굴림체" pitchFamily="49" charset="-127"/>
              </a:endParaRP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rot="5400000" flipH="1" flipV="1">
              <a:off x="2094699" y="4364368"/>
              <a:ext cx="4318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6" name="TextBox 16"/>
            <p:cNvSpPr txBox="1">
              <a:spLocks noChangeArrowheads="1"/>
            </p:cNvSpPr>
            <p:nvPr/>
          </p:nvSpPr>
          <p:spPr bwMode="auto">
            <a:xfrm>
              <a:off x="2151642" y="4581128"/>
              <a:ext cx="105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  <a:ea typeface="굴림체" pitchFamily="49" charset="-127"/>
                  <a:cs typeface="Times New Roman" pitchFamily="18" charset="0"/>
                </a:rPr>
                <a:t>BG noise</a:t>
              </a:r>
              <a:endParaRPr lang="ko-KR" altLang="en-US">
                <a:latin typeface="Times New Roman" pitchFamily="18" charset="0"/>
                <a:ea typeface="굴림체" pitchFamily="49" charset="-127"/>
                <a:cs typeface="Times New Roman" pitchFamily="18" charset="0"/>
              </a:endParaRPr>
            </a:p>
          </p:txBody>
        </p:sp>
      </p:grpSp>
      <p:sp>
        <p:nvSpPr>
          <p:cNvPr id="34820" name="제목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r>
              <a:rPr lang="en-US" altLang="ko-KR" sz="4400" dirty="0" smtClean="0">
                <a:latin typeface="+mn-lt"/>
              </a:rPr>
              <a:t>Cosmic </a:t>
            </a:r>
            <a:r>
              <a:rPr lang="en-US" altLang="ko-KR" sz="4400" dirty="0" smtClean="0">
                <a:latin typeface="+mn-lt"/>
              </a:rPr>
              <a:t>Run</a:t>
            </a:r>
            <a:r>
              <a:rPr lang="en-US" altLang="ko-KR" sz="4400" dirty="0">
                <a:latin typeface="+mn-lt"/>
              </a:rPr>
              <a:t> </a:t>
            </a:r>
            <a:r>
              <a:rPr lang="en-US" altLang="ko-KR" sz="4400" dirty="0" smtClean="0">
                <a:latin typeface="+mn-lt"/>
              </a:rPr>
              <a:t>with 13bit </a:t>
            </a:r>
            <a:r>
              <a:rPr lang="en-US" altLang="ko-KR" sz="4400" dirty="0" smtClean="0">
                <a:latin typeface="+mn-lt"/>
              </a:rPr>
              <a:t>Readout (</a:t>
            </a:r>
            <a:r>
              <a:rPr lang="en-US" altLang="ko-KR" sz="4400" dirty="0" err="1" smtClean="0">
                <a:latin typeface="+mn-lt"/>
              </a:rPr>
              <a:t>KPiX</a:t>
            </a:r>
            <a:r>
              <a:rPr lang="en-US" altLang="ko-KR" sz="4400" dirty="0" smtClean="0">
                <a:latin typeface="+mn-lt"/>
              </a:rPr>
              <a:t>)</a:t>
            </a:r>
            <a:endParaRPr lang="ko-KR" altLang="en-US" sz="4400" dirty="0" smtClean="0">
              <a:latin typeface="+mn-lt"/>
            </a:endParaRPr>
          </a:p>
        </p:txBody>
      </p:sp>
      <p:grpSp>
        <p:nvGrpSpPr>
          <p:cNvPr id="34821" name="그룹 43"/>
          <p:cNvGrpSpPr>
            <a:grpSpLocks/>
          </p:cNvGrpSpPr>
          <p:nvPr/>
        </p:nvGrpSpPr>
        <p:grpSpPr bwMode="auto">
          <a:xfrm>
            <a:off x="755650" y="4076700"/>
            <a:ext cx="2327275" cy="2386013"/>
            <a:chOff x="755576" y="4077072"/>
            <a:chExt cx="2326941" cy="2385556"/>
          </a:xfrm>
        </p:grpSpPr>
        <p:sp>
          <p:nvSpPr>
            <p:cNvPr id="34828" name="직사각형 20"/>
            <p:cNvSpPr>
              <a:spLocks noChangeArrowheads="1"/>
            </p:cNvSpPr>
            <p:nvPr/>
          </p:nvSpPr>
          <p:spPr bwMode="auto">
            <a:xfrm>
              <a:off x="1475656" y="4941168"/>
              <a:ext cx="1152128" cy="1152000"/>
            </a:xfrm>
            <a:prstGeom prst="rect">
              <a:avLst/>
            </a:prstGeom>
            <a:solidFill>
              <a:srgbClr val="00B0F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29" name="직사각형 21"/>
            <p:cNvSpPr>
              <a:spLocks noChangeArrowheads="1"/>
            </p:cNvSpPr>
            <p:nvPr/>
          </p:nvSpPr>
          <p:spPr bwMode="auto">
            <a:xfrm>
              <a:off x="755576" y="4221087"/>
              <a:ext cx="1152128" cy="1152000"/>
            </a:xfrm>
            <a:prstGeom prst="rect">
              <a:avLst/>
            </a:prstGeom>
            <a:solidFill>
              <a:srgbClr val="00B0F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30" name="직사각형 22"/>
            <p:cNvSpPr>
              <a:spLocks noChangeArrowheads="1"/>
            </p:cNvSpPr>
            <p:nvPr/>
          </p:nvSpPr>
          <p:spPr bwMode="auto">
            <a:xfrm>
              <a:off x="1475656" y="4941167"/>
              <a:ext cx="432048" cy="432000"/>
            </a:xfrm>
            <a:prstGeom prst="rect">
              <a:avLst/>
            </a:prstGeom>
            <a:solidFill>
              <a:srgbClr val="FF00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ko-KR" altLang="en-US"/>
            </a:p>
          </p:txBody>
        </p:sp>
        <p:cxnSp>
          <p:nvCxnSpPr>
            <p:cNvPr id="34831" name="직선 화살표 연결선 24"/>
            <p:cNvCxnSpPr>
              <a:cxnSpLocks noChangeShapeType="1"/>
            </p:cNvCxnSpPr>
            <p:nvPr/>
          </p:nvCxnSpPr>
          <p:spPr bwMode="auto">
            <a:xfrm>
              <a:off x="755576" y="4437112"/>
              <a:ext cx="115212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2" name="직선 화살표 연결선 25"/>
            <p:cNvCxnSpPr>
              <a:cxnSpLocks noChangeShapeType="1"/>
            </p:cNvCxnSpPr>
            <p:nvPr/>
          </p:nvCxnSpPr>
          <p:spPr bwMode="auto">
            <a:xfrm rot="-5400000">
              <a:off x="396330" y="4796358"/>
              <a:ext cx="115212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1042873" y="4148496"/>
              <a:ext cx="584116" cy="30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altLang="ko-KR" sz="1400" kern="0" dirty="0">
                  <a:latin typeface="+mj-lt"/>
                  <a:ea typeface="굴림" pitchFamily="50" charset="-127"/>
                </a:rPr>
                <a:t>19cm</a:t>
              </a:r>
              <a:endParaRPr lang="ko-KR" altLang="en-US" sz="1400" kern="0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776225" y="4675437"/>
              <a:ext cx="584088" cy="307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altLang="ko-KR" sz="1400" kern="0" dirty="0">
                  <a:latin typeface="+mj-lt"/>
                  <a:ea typeface="굴림" pitchFamily="50" charset="-127"/>
                </a:rPr>
                <a:t>19cm</a:t>
              </a:r>
              <a:endParaRPr lang="ko-KR" altLang="en-US" sz="1400" kern="0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95232" y="4077072"/>
              <a:ext cx="887285" cy="633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altLang="ko-KR" sz="1600" kern="0" dirty="0">
                  <a:latin typeface="+mj-lt"/>
                  <a:ea typeface="굴림" pitchFamily="50" charset="-127"/>
                </a:rPr>
                <a:t>8x8 cm</a:t>
              </a:r>
              <a:r>
                <a:rPr lang="en-US" altLang="ko-KR" sz="1600" kern="0" baseline="30000" dirty="0">
                  <a:latin typeface="+mj-lt"/>
                  <a:ea typeface="굴림" pitchFamily="50" charset="-127"/>
                </a:rPr>
                <a:t>2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altLang="ko-KR" sz="1600" kern="0" dirty="0">
                  <a:latin typeface="+mj-lt"/>
                  <a:ea typeface="굴림" pitchFamily="50" charset="-127"/>
                </a:rPr>
                <a:t>Pad area</a:t>
              </a:r>
              <a:endParaRPr lang="ko-KR" altLang="en-US" sz="1600" kern="0" dirty="0">
                <a:latin typeface="+mj-lt"/>
                <a:ea typeface="굴림" pitchFamily="50" charset="-127"/>
              </a:endParaRPr>
            </a:p>
          </p:txBody>
        </p:sp>
        <p:cxnSp>
          <p:nvCxnSpPr>
            <p:cNvPr id="34836" name="직선 화살표 연결선 30"/>
            <p:cNvCxnSpPr>
              <a:cxnSpLocks noChangeShapeType="1"/>
            </p:cNvCxnSpPr>
            <p:nvPr/>
          </p:nvCxnSpPr>
          <p:spPr bwMode="auto">
            <a:xfrm rot="10800000" flipV="1">
              <a:off x="1763688" y="4509120"/>
              <a:ext cx="432048" cy="61909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827004" y="6092811"/>
              <a:ext cx="1301563" cy="369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altLang="ko-KR" kern="0" dirty="0" err="1">
                  <a:latin typeface="+mj-lt"/>
                  <a:ea typeface="굴림" pitchFamily="50" charset="-127"/>
                </a:rPr>
                <a:t>Scintillators</a:t>
              </a:r>
              <a:endParaRPr lang="ko-KR" altLang="en-US" kern="0" dirty="0">
                <a:latin typeface="+mj-lt"/>
                <a:ea typeface="굴림" pitchFamily="50" charset="-127"/>
              </a:endParaRPr>
            </a:p>
          </p:txBody>
        </p:sp>
      </p:grpSp>
      <p:pic>
        <p:nvPicPr>
          <p:cNvPr id="3482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4581525"/>
            <a:ext cx="3157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3" name="직선 화살표 연결선 39"/>
          <p:cNvCxnSpPr>
            <a:cxnSpLocks noChangeShapeType="1"/>
          </p:cNvCxnSpPr>
          <p:nvPr/>
        </p:nvCxnSpPr>
        <p:spPr bwMode="auto">
          <a:xfrm rot="5400000">
            <a:off x="4883150" y="4833938"/>
            <a:ext cx="360363" cy="28733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20875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타원 44"/>
          <p:cNvSpPr>
            <a:spLocks noChangeArrowheads="1"/>
          </p:cNvSpPr>
          <p:nvPr/>
        </p:nvSpPr>
        <p:spPr bwMode="auto">
          <a:xfrm>
            <a:off x="6484938" y="2060575"/>
            <a:ext cx="576262" cy="576263"/>
          </a:xfrm>
          <a:prstGeom prst="ellipse">
            <a:avLst/>
          </a:prstGeom>
          <a:noFill/>
          <a:ln w="158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164388" y="1773238"/>
            <a:ext cx="127793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kern="0" dirty="0">
                <a:latin typeface="+mj-lt"/>
                <a:ea typeface="굴림" pitchFamily="50" charset="-127"/>
              </a:rPr>
              <a:t>Charge sharing</a:t>
            </a:r>
            <a:endParaRPr lang="ko-KR" altLang="en-US" sz="1400" kern="0" dirty="0">
              <a:latin typeface="+mj-lt"/>
              <a:ea typeface="굴림" pitchFamily="50" charset="-127"/>
            </a:endParaRPr>
          </a:p>
        </p:txBody>
      </p:sp>
      <p:cxnSp>
        <p:nvCxnSpPr>
          <p:cNvPr id="34827" name="직선 화살표 연결선 46"/>
          <p:cNvCxnSpPr>
            <a:cxnSpLocks noChangeShapeType="1"/>
          </p:cNvCxnSpPr>
          <p:nvPr/>
        </p:nvCxnSpPr>
        <p:spPr bwMode="auto">
          <a:xfrm rot="5400000">
            <a:off x="7019925" y="1989138"/>
            <a:ext cx="215900" cy="2159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06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73152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914400"/>
            <a:ext cx="98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DCAL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745468"/>
            <a:ext cx="98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DCAL 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352800"/>
            <a:ext cx="304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10cmx10cm Cosmic Trigger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13" name="제목 2"/>
          <p:cNvSpPr txBox="1">
            <a:spLocks/>
          </p:cNvSpPr>
          <p:nvPr/>
        </p:nvSpPr>
        <p:spPr bwMode="auto">
          <a:xfrm>
            <a:off x="381001" y="76200"/>
            <a:ext cx="8534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 Narrow" pitchFamily="34" charset="0"/>
              </a:defRPr>
            </a:lvl9pPr>
          </a:lstStyle>
          <a:p>
            <a:r>
              <a:rPr lang="en-US" altLang="ko-KR" smtClean="0"/>
              <a:t>Cosmic Run with 1 Bit Readout (DCAL)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800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ProtonCharge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3985" y="2453838"/>
            <a:ext cx="3360015" cy="2331745"/>
          </a:xfrm>
          <a:prstGeom prst="rect">
            <a:avLst/>
          </a:prstGeom>
        </p:spPr>
      </p:pic>
      <p:sp>
        <p:nvSpPr>
          <p:cNvPr id="35842" name="제목 1"/>
          <p:cNvSpPr>
            <a:spLocks noGrp="1"/>
          </p:cNvSpPr>
          <p:nvPr>
            <p:ph type="title"/>
          </p:nvPr>
        </p:nvSpPr>
        <p:spPr>
          <a:xfrm>
            <a:off x="3733800" y="60325"/>
            <a:ext cx="5257800" cy="777875"/>
          </a:xfrm>
          <a:ln/>
        </p:spPr>
        <p:txBody>
          <a:bodyPr/>
          <a:lstStyle/>
          <a:p>
            <a:r>
              <a:rPr lang="en-US" altLang="ko-KR" dirty="0" smtClean="0"/>
              <a:t>FTBF </a:t>
            </a:r>
            <a:r>
              <a:rPr lang="en-US" altLang="ko-KR" dirty="0"/>
              <a:t>B</a:t>
            </a:r>
            <a:r>
              <a:rPr lang="en-US" altLang="ko-KR" dirty="0" smtClean="0"/>
              <a:t>eam </a:t>
            </a:r>
            <a:r>
              <a:rPr lang="en-US" altLang="ko-KR" dirty="0"/>
              <a:t>T</a:t>
            </a:r>
            <a:r>
              <a:rPr lang="en-US" altLang="ko-KR" dirty="0" smtClean="0"/>
              <a:t>est Setup</a:t>
            </a:r>
            <a:endParaRPr lang="ko-KR" altLang="en-US" dirty="0" smtClean="0"/>
          </a:p>
        </p:txBody>
      </p:sp>
      <p:sp>
        <p:nvSpPr>
          <p:cNvPr id="35868" name="TextBox 32"/>
          <p:cNvSpPr txBox="1">
            <a:spLocks noChangeArrowheads="1"/>
          </p:cNvSpPr>
          <p:nvPr/>
        </p:nvSpPr>
        <p:spPr bwMode="auto">
          <a:xfrm>
            <a:off x="3847826" y="980728"/>
            <a:ext cx="35301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 dirty="0">
                <a:latin typeface="Arial Narrow" pitchFamily="34" charset="0"/>
              </a:rPr>
              <a:t>GEM6: KPIX</a:t>
            </a:r>
          </a:p>
          <a:p>
            <a:pPr eaLnBrk="1" hangingPunct="1"/>
            <a:r>
              <a:rPr lang="en-US" altLang="ko-KR" sz="1600" dirty="0">
                <a:latin typeface="Arial Narrow" pitchFamily="34" charset="0"/>
              </a:rPr>
              <a:t>GEM7, GEM5, GEM4: DCAL</a:t>
            </a:r>
          </a:p>
          <a:p>
            <a:pPr eaLnBrk="1" hangingPunct="1"/>
            <a:r>
              <a:rPr lang="en-US" altLang="ko-KR" sz="1600" dirty="0">
                <a:latin typeface="Arial Narrow" pitchFamily="34" charset="0"/>
              </a:rPr>
              <a:t>C1,C2: 2x3 cm</a:t>
            </a:r>
            <a:r>
              <a:rPr lang="en-US" altLang="ko-KR" sz="1600" baseline="30000" dirty="0">
                <a:latin typeface="Arial Narrow" pitchFamily="34" charset="0"/>
              </a:rPr>
              <a:t>2</a:t>
            </a:r>
            <a:r>
              <a:rPr lang="en-US" altLang="ko-KR" sz="1600" dirty="0">
                <a:latin typeface="Arial Narrow" pitchFamily="34" charset="0"/>
              </a:rPr>
              <a:t> </a:t>
            </a:r>
            <a:r>
              <a:rPr lang="en-US" altLang="ko-KR" sz="1600" dirty="0">
                <a:latin typeface="Arial Narrow" pitchFamily="34" charset="0"/>
                <a:sym typeface="Wingdings" pitchFamily="2" charset="2"/>
              </a:rPr>
              <a:t> 2x2 cm</a:t>
            </a:r>
            <a:r>
              <a:rPr lang="en-US" altLang="ko-KR" sz="1600" baseline="30000" dirty="0">
                <a:latin typeface="Arial Narrow" pitchFamily="34" charset="0"/>
                <a:sym typeface="Wingdings" pitchFamily="2" charset="2"/>
              </a:rPr>
              <a:t>2</a:t>
            </a:r>
            <a:r>
              <a:rPr lang="en-US" altLang="ko-KR" sz="1600" dirty="0">
                <a:latin typeface="Arial Narrow" pitchFamily="34" charset="0"/>
                <a:sym typeface="Wingdings" pitchFamily="2" charset="2"/>
              </a:rPr>
              <a:t> overlap</a:t>
            </a:r>
            <a:endParaRPr lang="en-US" altLang="ko-KR" sz="1600" dirty="0">
              <a:latin typeface="Arial Narrow" pitchFamily="34" charset="0"/>
            </a:endParaRPr>
          </a:p>
          <a:p>
            <a:pPr eaLnBrk="1" hangingPunct="1"/>
            <a:r>
              <a:rPr lang="en-US" altLang="ko-KR" sz="1600" dirty="0">
                <a:latin typeface="Arial Narrow" pitchFamily="34" charset="0"/>
              </a:rPr>
              <a:t>C3,C4:10x10 </a:t>
            </a:r>
            <a:r>
              <a:rPr lang="en-US" altLang="ko-KR" sz="1600" dirty="0" smtClean="0">
                <a:latin typeface="Arial Narrow" pitchFamily="34" charset="0"/>
              </a:rPr>
              <a:t>cm</a:t>
            </a:r>
            <a:r>
              <a:rPr lang="en-US" altLang="ko-KR" sz="1600" baseline="30000" dirty="0" smtClean="0">
                <a:latin typeface="Arial Narrow" pitchFamily="34" charset="0"/>
              </a:rPr>
              <a:t>2</a:t>
            </a:r>
          </a:p>
          <a:p>
            <a:pPr eaLnBrk="1" hangingPunct="1"/>
            <a:r>
              <a:rPr lang="en-US" altLang="ko-KR" sz="1600" dirty="0" smtClean="0">
                <a:latin typeface="Arial Narrow" pitchFamily="34" charset="0"/>
              </a:rPr>
              <a:t>Beams: 32GeV Muon, Pion, </a:t>
            </a:r>
            <a:r>
              <a:rPr lang="en-US" altLang="ko-KR" sz="1600" dirty="0" smtClean="0">
                <a:latin typeface="Arial Narrow" pitchFamily="34" charset="0"/>
              </a:rPr>
              <a:t>120GeV Proton</a:t>
            </a:r>
            <a:endParaRPr lang="ko-KR" altLang="en-US" sz="1600" dirty="0">
              <a:latin typeface="Arial Narrow" pitchFamily="34" charset="0"/>
            </a:endParaRPr>
          </a:p>
        </p:txBody>
      </p:sp>
      <p:pic>
        <p:nvPicPr>
          <p:cNvPr id="31" name="Picture 3" descr="F:\DCIM\213CANON\IMG_2173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"/>
            <a:ext cx="3491880" cy="231538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304800" y="4797152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GEM6: Read out by 13bit </a:t>
            </a:r>
            <a:r>
              <a:rPr lang="en-US" altLang="ko-KR" sz="1600" dirty="0" err="1" smtClean="0">
                <a:solidFill>
                  <a:srgbClr val="000090"/>
                </a:solidFill>
                <a:latin typeface="Arial Narrow"/>
                <a:cs typeface="Arial Narrow"/>
              </a:rPr>
              <a:t>KPiX</a:t>
            </a:r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 designed for the ILC time line</a:t>
            </a:r>
          </a:p>
          <a:p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GEM7, GEM5, GEM4: Read out by 1bit DCAL chip by ANL and FNAL</a:t>
            </a:r>
          </a:p>
          <a:p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GIA: Medical image intensifier prototype with 12 bit ADC in-house readout</a:t>
            </a:r>
          </a:p>
          <a:p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Triggers formed off the motion table: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10x10 coincidences for guaranteed beam penetration through the detector array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2x3 coincidences arranged perpendicular to each other for 2x2 coverage in the center of the detector array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>
                <a:solidFill>
                  <a:srgbClr val="000090"/>
                </a:solidFill>
                <a:latin typeface="Arial Narrow"/>
                <a:cs typeface="Arial Narrow"/>
              </a:rPr>
              <a:t>Coincidence of 1*2: Guaranteed beam penetration with center 2x2 coverage (efficiency ~95%)</a:t>
            </a:r>
            <a:endParaRPr lang="ko-KR" altLang="en-US" sz="1600" dirty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42732" y="2374595"/>
            <a:ext cx="5562363" cy="2222500"/>
            <a:chOff x="1745941" y="2374595"/>
            <a:chExt cx="5562363" cy="2222500"/>
          </a:xfrm>
        </p:grpSpPr>
        <p:sp>
          <p:nvSpPr>
            <p:cNvPr id="3" name="직사각형 2"/>
            <p:cNvSpPr/>
            <p:nvPr/>
          </p:nvSpPr>
          <p:spPr>
            <a:xfrm>
              <a:off x="3869533" y="3084208"/>
              <a:ext cx="71437" cy="1512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301333" y="3084208"/>
              <a:ext cx="215900" cy="1512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806158" y="3084208"/>
              <a:ext cx="215900" cy="1512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309395" y="3084208"/>
              <a:ext cx="215900" cy="1512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717008" y="3517595"/>
              <a:ext cx="73025" cy="6477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32908" y="3733495"/>
              <a:ext cx="73025" cy="215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150395" y="3733495"/>
              <a:ext cx="71438" cy="215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461920" y="3517595"/>
              <a:ext cx="71438" cy="6477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rot="5400000">
              <a:off x="3759201" y="2859577"/>
              <a:ext cx="28892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2" name="TextBox 13"/>
            <p:cNvSpPr txBox="1">
              <a:spLocks noChangeArrowheads="1"/>
            </p:cNvSpPr>
            <p:nvPr/>
          </p:nvSpPr>
          <p:spPr bwMode="auto">
            <a:xfrm>
              <a:off x="3542508" y="2376183"/>
              <a:ext cx="6175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/>
                <a:t>GEM7</a:t>
              </a:r>
              <a:endParaRPr lang="ko-KR" altLang="en-US" sz="1200" b="1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rot="5400000">
              <a:off x="4265614" y="2869102"/>
              <a:ext cx="288925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4" name="TextBox 15"/>
            <p:cNvSpPr txBox="1">
              <a:spLocks noChangeArrowheads="1"/>
            </p:cNvSpPr>
            <p:nvPr/>
          </p:nvSpPr>
          <p:spPr bwMode="auto">
            <a:xfrm>
              <a:off x="4085433" y="2376183"/>
              <a:ext cx="6175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/>
                <a:t>GEM6</a:t>
              </a:r>
              <a:endParaRPr lang="ko-KR" altLang="en-US" sz="1200" b="1"/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 rot="5400000">
              <a:off x="4761708" y="2868308"/>
              <a:ext cx="287337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6" name="TextBox 17"/>
            <p:cNvSpPr txBox="1">
              <a:spLocks noChangeArrowheads="1"/>
            </p:cNvSpPr>
            <p:nvPr/>
          </p:nvSpPr>
          <p:spPr bwMode="auto">
            <a:xfrm>
              <a:off x="4620420" y="2374595"/>
              <a:ext cx="61753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/>
                <a:t>GEM5</a:t>
              </a:r>
              <a:endParaRPr lang="ko-KR" altLang="en-US" sz="1200" b="1"/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 rot="5400000">
              <a:off x="5274470" y="2868308"/>
              <a:ext cx="28733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8" name="TextBox 19"/>
            <p:cNvSpPr txBox="1">
              <a:spLocks noChangeArrowheads="1"/>
            </p:cNvSpPr>
            <p:nvPr/>
          </p:nvSpPr>
          <p:spPr bwMode="auto">
            <a:xfrm>
              <a:off x="5125245" y="2374595"/>
              <a:ext cx="615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/>
                <a:t>GEM4</a:t>
              </a:r>
              <a:endParaRPr lang="ko-KR" altLang="en-US" sz="1200" b="1"/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 rot="5400000">
              <a:off x="2601120" y="3281058"/>
              <a:ext cx="28733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0" name="TextBox 23"/>
            <p:cNvSpPr txBox="1">
              <a:spLocks noChangeArrowheads="1"/>
            </p:cNvSpPr>
            <p:nvPr/>
          </p:nvSpPr>
          <p:spPr bwMode="auto">
            <a:xfrm>
              <a:off x="2561433" y="2796870"/>
              <a:ext cx="371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/>
                <a:t>C4</a:t>
              </a:r>
              <a:endParaRPr lang="ko-KR" altLang="en-US" sz="1200" b="1"/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rot="5400000">
              <a:off x="2826545" y="3516008"/>
              <a:ext cx="28733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2" name="TextBox 25"/>
            <p:cNvSpPr txBox="1">
              <a:spLocks noChangeArrowheads="1"/>
            </p:cNvSpPr>
            <p:nvPr/>
          </p:nvSpPr>
          <p:spPr bwMode="auto">
            <a:xfrm>
              <a:off x="2786858" y="3031820"/>
              <a:ext cx="3714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/>
                <a:t>C1</a:t>
              </a:r>
              <a:endParaRPr lang="ko-KR" altLang="en-US" sz="1200" b="1"/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 rot="5400000">
              <a:off x="3051970" y="3516008"/>
              <a:ext cx="28733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4" name="TextBox 27"/>
            <p:cNvSpPr txBox="1">
              <a:spLocks noChangeArrowheads="1"/>
            </p:cNvSpPr>
            <p:nvPr/>
          </p:nvSpPr>
          <p:spPr bwMode="auto">
            <a:xfrm>
              <a:off x="3112934" y="3031820"/>
              <a:ext cx="3714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 dirty="0"/>
                <a:t>C2</a:t>
              </a:r>
              <a:endParaRPr lang="ko-KR" altLang="en-US" sz="1200" b="1" dirty="0"/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 rot="5400000">
              <a:off x="6355558" y="3281058"/>
              <a:ext cx="287337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6" name="TextBox 29"/>
            <p:cNvSpPr txBox="1">
              <a:spLocks noChangeArrowheads="1"/>
            </p:cNvSpPr>
            <p:nvPr/>
          </p:nvSpPr>
          <p:spPr bwMode="auto">
            <a:xfrm>
              <a:off x="6315870" y="2796870"/>
              <a:ext cx="371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/>
                <a:t>C3</a:t>
              </a:r>
              <a:endParaRPr lang="ko-KR" altLang="en-US" sz="1200" b="1"/>
            </a:p>
          </p:txBody>
        </p:sp>
        <p:cxnSp>
          <p:nvCxnSpPr>
            <p:cNvPr id="32" name="직선 화살표 연결선 31"/>
            <p:cNvCxnSpPr/>
            <p:nvPr/>
          </p:nvCxnSpPr>
          <p:spPr>
            <a:xfrm>
              <a:off x="1745941" y="3823983"/>
              <a:ext cx="556236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>
            <a:xfrm>
              <a:off x="6214534" y="3699190"/>
              <a:ext cx="107951" cy="2547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>
              <a:off x="6268509" y="2715908"/>
              <a:ext cx="0" cy="80168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6058136" y="2379584"/>
              <a:ext cx="441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 dirty="0" smtClean="0"/>
                <a:t>GIA</a:t>
              </a:r>
              <a:endParaRPr lang="ko-KR" altLang="en-US" sz="12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164288" y="3256441"/>
            <a:ext cx="1552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Particle: Proton</a:t>
            </a:r>
          </a:p>
          <a:p>
            <a:r>
              <a:rPr lang="en-US" sz="1400" dirty="0" smtClean="0">
                <a:latin typeface="Arial Narrow" pitchFamily="34" charset="0"/>
              </a:rPr>
              <a:t>High Voltage: 1950V</a:t>
            </a:r>
          </a:p>
          <a:p>
            <a:r>
              <a:rPr lang="en-US" sz="1400" dirty="0" smtClean="0">
                <a:latin typeface="Arial Narrow" pitchFamily="34" charset="0"/>
              </a:rPr>
              <a:t>Energy: 120 </a:t>
            </a:r>
            <a:r>
              <a:rPr lang="en-US" sz="1400" dirty="0" err="1" smtClean="0">
                <a:latin typeface="Arial Narrow" pitchFamily="34" charset="0"/>
              </a:rPr>
              <a:t>GeV</a:t>
            </a:r>
            <a:endParaRPr lang="en-US" sz="1400" dirty="0" smtClean="0">
              <a:latin typeface="Arial Narrow" pitchFamily="34" charset="0"/>
            </a:endParaRPr>
          </a:p>
          <a:p>
            <a:r>
              <a:rPr lang="en-US" sz="1400" dirty="0" smtClean="0">
                <a:latin typeface="Arial Narrow" pitchFamily="34" charset="0"/>
              </a:rPr>
              <a:t>Trigger: 2x2cm</a:t>
            </a:r>
            <a:r>
              <a:rPr lang="en-US" sz="1400" baseline="30000" dirty="0" smtClean="0">
                <a:latin typeface="Arial Narrow" pitchFamily="34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685800" y="533400"/>
            <a:ext cx="762000" cy="1143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Jan. 11, 2013</a:t>
            </a:r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GEM DHCAL, J. Yu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76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39" y="1064900"/>
            <a:ext cx="2414767" cy="16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2" y="2852054"/>
            <a:ext cx="2406269" cy="16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4" y="1064900"/>
            <a:ext cx="2414308" cy="16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제목 1"/>
          <p:cNvSpPr>
            <a:spLocks noGrp="1"/>
          </p:cNvSpPr>
          <p:nvPr>
            <p:ph type="title"/>
          </p:nvPr>
        </p:nvSpPr>
        <p:spPr>
          <a:xfrm>
            <a:off x="609600" y="65087"/>
            <a:ext cx="7935912" cy="849313"/>
          </a:xfrm>
          <a:ln/>
        </p:spPr>
        <p:txBody>
          <a:bodyPr/>
          <a:lstStyle/>
          <a:p>
            <a:r>
              <a:rPr lang="en-US" altLang="ko-KR" dirty="0" smtClean="0"/>
              <a:t>HV scan with 120 </a:t>
            </a:r>
            <a:r>
              <a:rPr lang="en-US" altLang="ko-KR" dirty="0" err="1" smtClean="0"/>
              <a:t>GeV</a:t>
            </a:r>
            <a:r>
              <a:rPr lang="en-US" altLang="ko-KR" dirty="0" smtClean="0"/>
              <a:t> Proton beam</a:t>
            </a:r>
            <a:endParaRPr lang="ko-KR" altLang="en-US" dirty="0" smtClean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3" y="1064900"/>
            <a:ext cx="2406269" cy="16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69" y="4558134"/>
            <a:ext cx="2057234" cy="16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39" y="2842156"/>
            <a:ext cx="2414767" cy="16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4" y="2842156"/>
            <a:ext cx="2414308" cy="16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3" y="4580246"/>
            <a:ext cx="2406268" cy="16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05" y="4547458"/>
            <a:ext cx="2677997" cy="20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29400" y="4724400"/>
            <a:ext cx="110797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g=~11000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@ ΔV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GEM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=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395V</a:t>
            </a:r>
            <a:endParaRPr lang="en-US" sz="14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7668344" y="5104929"/>
            <a:ext cx="360040" cy="196279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8800" y="1752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HV=1825V (ΔV</a:t>
            </a:r>
            <a:r>
              <a:rPr lang="en-US" sz="1400" baseline="-25000" dirty="0" smtClean="0">
                <a:latin typeface="+mj-lt"/>
              </a:rPr>
              <a:t>GEM</a:t>
            </a:r>
            <a:r>
              <a:rPr lang="en-US" sz="1400" dirty="0" smtClean="0">
                <a:latin typeface="+mj-lt"/>
              </a:rPr>
              <a:t>=365V)</a:t>
            </a:r>
            <a:endParaRPr lang="en-US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257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HV=1975V (ΔV</a:t>
            </a:r>
            <a:r>
              <a:rPr lang="en-US" sz="1400" baseline="-25000" dirty="0" smtClean="0">
                <a:latin typeface="+mj-lt"/>
              </a:rPr>
              <a:t>GEM</a:t>
            </a:r>
            <a:r>
              <a:rPr lang="en-US" sz="1400" dirty="0" smtClean="0">
                <a:latin typeface="+mj-lt"/>
              </a:rPr>
              <a:t>=395V)</a:t>
            </a:r>
            <a:endParaRPr lang="en-US" sz="1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Jan. 11, 2013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GEM DHCAL, J. Yu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29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137120"/>
            <a:ext cx="8437124" cy="548680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3 DCAL GEM Chamber </a:t>
            </a:r>
            <a:r>
              <a:rPr lang="en-US" altLang="ko-KR" sz="3600" dirty="0" smtClean="0"/>
              <a:t>Test Beam Event </a:t>
            </a:r>
            <a:r>
              <a:rPr lang="en-US" altLang="ko-KR" sz="3600" dirty="0" smtClean="0"/>
              <a:t>Display</a:t>
            </a:r>
            <a:endParaRPr lang="ko-KR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4678"/>
            <a:ext cx="4109809" cy="251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직선 연결선 30"/>
          <p:cNvCxnSpPr/>
          <p:nvPr/>
        </p:nvCxnSpPr>
        <p:spPr>
          <a:xfrm rot="10800000" flipV="1">
            <a:off x="374470" y="1975154"/>
            <a:ext cx="5564779" cy="287384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2159" y="1633475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Narrow" pitchFamily="34" charset="0"/>
              </a:rPr>
              <a:t>Beam direction</a:t>
            </a:r>
          </a:p>
          <a:p>
            <a:r>
              <a:rPr lang="en-US" altLang="ko-KR" dirty="0" smtClean="0">
                <a:latin typeface="Arial Narrow" pitchFamily="34" charset="0"/>
              </a:rPr>
              <a:t>(120 </a:t>
            </a:r>
            <a:r>
              <a:rPr lang="en-US" altLang="ko-KR" dirty="0" err="1" smtClean="0">
                <a:latin typeface="Arial Narrow" pitchFamily="34" charset="0"/>
              </a:rPr>
              <a:t>GeV</a:t>
            </a:r>
            <a:r>
              <a:rPr lang="en-US" altLang="ko-KR" dirty="0" smtClean="0">
                <a:latin typeface="Arial Narrow" pitchFamily="34" charset="0"/>
              </a:rPr>
              <a:t> Protons)</a:t>
            </a:r>
            <a:endParaRPr lang="ko-KR" altLang="en-US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1708" y="3078252"/>
            <a:ext cx="2373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Total 60 triggers accumulated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67944" y="2564904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GEM7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3608" y="2852936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GEM4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99792" y="2708920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GEM5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249" y="3573016"/>
            <a:ext cx="2518733" cy="24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987" y="3761978"/>
            <a:ext cx="4109203" cy="283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직선 연결선 38"/>
          <p:cNvCxnSpPr/>
          <p:nvPr/>
        </p:nvCxnSpPr>
        <p:spPr>
          <a:xfrm rot="10800000" flipV="1">
            <a:off x="1097923" y="4847954"/>
            <a:ext cx="4250263" cy="573337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70136" y="6249601"/>
            <a:ext cx="282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A single event </a:t>
            </a:r>
            <a:r>
              <a:rPr lang="en-US" altLang="ko-KR" sz="1600" dirty="0" err="1" smtClean="0">
                <a:solidFill>
                  <a:schemeClr val="bg1"/>
                </a:solidFill>
                <a:latin typeface="Arial Narrow" pitchFamily="34" charset="0"/>
              </a:rPr>
              <a:t>w</a:t>
            </a:r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/ 3 coincidental hits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오른쪽 화살표 49"/>
          <p:cNvSpPr/>
          <p:nvPr/>
        </p:nvSpPr>
        <p:spPr>
          <a:xfrm rot="10800000">
            <a:off x="5447194" y="4635625"/>
            <a:ext cx="420047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946278" y="5407379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GEM7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5695411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GEM4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6161" y="5551395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Arial Narrow" pitchFamily="34" charset="0"/>
              </a:rPr>
              <a:t>GEM5</a:t>
            </a:r>
            <a:endParaRPr lang="ko-KR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A5265-3D5F-AE43-BCDA-AA848D1935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vsMea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568"/>
            <a:ext cx="4949523" cy="3265432"/>
          </a:xfrm>
          <a:prstGeom prst="rect">
            <a:avLst/>
          </a:prstGeom>
        </p:spPr>
      </p:pic>
      <p:pic>
        <p:nvPicPr>
          <p:cNvPr id="3" name="Picture 2" descr="ChargevsEf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295"/>
            <a:ext cx="4949523" cy="3125105"/>
          </a:xfrm>
          <a:prstGeom prst="rect">
            <a:avLst/>
          </a:prstGeom>
        </p:spPr>
      </p:pic>
      <p:pic>
        <p:nvPicPr>
          <p:cNvPr id="5" name="Picture 4" descr="ThresholdvsEf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522" y="456295"/>
            <a:ext cx="4194477" cy="3125105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 bwMode="auto">
          <a:xfrm>
            <a:off x="533400" y="0"/>
            <a:ext cx="822960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Efficiencies and Hit multiplicities (KPiX)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838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120GeV P</a:t>
            </a:r>
          </a:p>
          <a:p>
            <a:r>
              <a:rPr lang="en-US" sz="1200" dirty="0" smtClean="0"/>
              <a:t>2x2cm</a:t>
            </a:r>
            <a:r>
              <a:rPr lang="en-US" sz="1200" baseline="30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833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120GeV P</a:t>
            </a:r>
          </a:p>
          <a:p>
            <a:r>
              <a:rPr lang="en-US" sz="1200" dirty="0" smtClean="0"/>
              <a:t>2x2cm</a:t>
            </a:r>
            <a:r>
              <a:rPr lang="en-US" sz="1200" baseline="30000" dirty="0" smtClean="0"/>
              <a:t>2</a:t>
            </a:r>
            <a:endParaRPr lang="en-US" sz="1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82043-3DE8-344F-83A5-2B1707CC73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Arial Narrow"/>
                <a:cs typeface="Arial Narrow"/>
              </a:rPr>
              <a:t>Hit Map for </a:t>
            </a:r>
            <a:r>
              <a:rPr lang="en-US" altLang="ko-KR" sz="2800" dirty="0" err="1" smtClean="0">
                <a:latin typeface="Arial Narrow"/>
                <a:cs typeface="Arial Narrow"/>
              </a:rPr>
              <a:t>Pions</a:t>
            </a:r>
            <a:r>
              <a:rPr lang="en-US" altLang="ko-KR" sz="2800" dirty="0" smtClean="0">
                <a:latin typeface="Arial Narrow"/>
                <a:cs typeface="Arial Narrow"/>
              </a:rPr>
              <a:t> </a:t>
            </a:r>
            <a:r>
              <a:rPr lang="en-US" altLang="ko-KR" sz="2800" dirty="0" err="1" smtClean="0">
                <a:latin typeface="Arial Narrow"/>
                <a:cs typeface="Arial Narrow"/>
              </a:rPr>
              <a:t>vs</a:t>
            </a:r>
            <a:r>
              <a:rPr lang="en-US" altLang="ko-KR" sz="2800" dirty="0" smtClean="0">
                <a:latin typeface="Arial Narrow"/>
                <a:cs typeface="Arial Narrow"/>
              </a:rPr>
              <a:t> </a:t>
            </a:r>
            <a:r>
              <a:rPr lang="en-US" altLang="ko-KR" sz="2800" dirty="0" err="1" smtClean="0">
                <a:latin typeface="Arial Narrow"/>
                <a:cs typeface="Arial Narrow"/>
              </a:rPr>
              <a:t>Pion</a:t>
            </a:r>
            <a:r>
              <a:rPr lang="en-US" altLang="ko-KR" sz="2800" dirty="0" smtClean="0">
                <a:latin typeface="Arial Narrow"/>
                <a:cs typeface="Arial Narrow"/>
              </a:rPr>
              <a:t> Showers (</a:t>
            </a:r>
            <a:r>
              <a:rPr lang="en-US" altLang="ko-KR" sz="2800" dirty="0" err="1" smtClean="0">
                <a:latin typeface="Arial Narrow"/>
                <a:cs typeface="Arial Narrow"/>
              </a:rPr>
              <a:t>KPiX</a:t>
            </a:r>
            <a:r>
              <a:rPr lang="en-US" altLang="ko-KR" sz="2800" dirty="0" smtClean="0">
                <a:latin typeface="Arial Narrow"/>
                <a:cs typeface="Arial Narrow"/>
              </a:rPr>
              <a:t>)</a:t>
            </a:r>
            <a:endParaRPr lang="ko-KR" altLang="en-US" sz="2800" dirty="0">
              <a:latin typeface="Arial Narrow"/>
              <a:cs typeface="Arial Narrow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5" y="1219199"/>
            <a:ext cx="4260955" cy="3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931" y="1205799"/>
            <a:ext cx="4317669" cy="397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334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 Narrow"/>
                <a:cs typeface="Arial Narrow"/>
              </a:rPr>
              <a:t>Hits above 5fC were counted and normalized to 1000</a:t>
            </a:r>
          </a:p>
          <a:p>
            <a:r>
              <a:rPr lang="en-US" altLang="ko-KR" sz="2400" dirty="0" smtClean="0">
                <a:latin typeface="Arial Narrow"/>
                <a:cs typeface="Arial Narrow"/>
              </a:rPr>
              <a:t>Demonstrates the KPIX capability to take many hits simultaneously</a:t>
            </a:r>
            <a:endParaRPr lang="ko-KR" altLang="en-US" sz="2400" dirty="0">
              <a:latin typeface="Arial Narrow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A5265-3D5F-AE43-BCDA-AA848D1935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on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90" y="3864446"/>
            <a:ext cx="4601510" cy="2993553"/>
          </a:xfrm>
          <a:prstGeom prst="rect">
            <a:avLst/>
          </a:prstGeom>
        </p:spPr>
      </p:pic>
      <p:pic>
        <p:nvPicPr>
          <p:cNvPr id="4" name="Picture 3" descr="Pion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64446"/>
            <a:ext cx="4542490" cy="2993554"/>
          </a:xfrm>
          <a:prstGeom prst="rect">
            <a:avLst/>
          </a:prstGeom>
        </p:spPr>
      </p:pic>
      <p:pic>
        <p:nvPicPr>
          <p:cNvPr id="5" name="Picture 4" descr="Pion5Prim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90" y="539053"/>
            <a:ext cx="4601510" cy="3347146"/>
          </a:xfrm>
          <a:prstGeom prst="rect">
            <a:avLst/>
          </a:prstGeom>
        </p:spPr>
      </p:pic>
      <p:pic>
        <p:nvPicPr>
          <p:cNvPr id="6" name="Picture 5" descr="Pion2Prim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539054"/>
            <a:ext cx="4542490" cy="3347146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 bwMode="auto">
          <a:xfrm>
            <a:off x="395536" y="-76200"/>
            <a:ext cx="82296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Hit Count </a:t>
            </a:r>
            <a:r>
              <a:rPr kumimoji="0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Distributions for </a:t>
            </a:r>
            <a:r>
              <a:rPr kumimoji="0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Pions vs Pion Showers (KPiX)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905000"/>
            <a:ext cx="131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Narrow"/>
                <a:cs typeface="Arial Narrow"/>
              </a:rPr>
              <a:t>2fC threshold</a:t>
            </a:r>
            <a:endParaRPr lang="en-US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286000"/>
            <a:ext cx="178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ε</a:t>
            </a:r>
            <a:r>
              <a:rPr lang="en-US" dirty="0" smtClean="0">
                <a:solidFill>
                  <a:srgbClr val="800000"/>
                </a:solidFill>
                <a:latin typeface="Arial Narrow"/>
                <a:cs typeface="Arial Narrow"/>
              </a:rPr>
              <a:t>~98% (single cell)</a:t>
            </a:r>
            <a:endParaRPr lang="en-US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916668"/>
            <a:ext cx="131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Narrow"/>
                <a:cs typeface="Arial Narrow"/>
              </a:rPr>
              <a:t>5fC threshold</a:t>
            </a:r>
            <a:endParaRPr lang="en-US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297668"/>
            <a:ext cx="178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ε</a:t>
            </a:r>
            <a:r>
              <a:rPr lang="en-US" dirty="0" smtClean="0">
                <a:solidFill>
                  <a:srgbClr val="800000"/>
                </a:solidFill>
                <a:latin typeface="Arial Narrow"/>
                <a:cs typeface="Arial Narrow"/>
              </a:rPr>
              <a:t>~97% (single cell)</a:t>
            </a:r>
            <a:endParaRPr lang="en-US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495800"/>
            <a:ext cx="131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Narrow"/>
                <a:cs typeface="Arial Narrow"/>
              </a:rPr>
              <a:t>2fC threshold</a:t>
            </a:r>
            <a:endParaRPr lang="en-US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495800"/>
            <a:ext cx="131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Narrow"/>
                <a:cs typeface="Arial Narrow"/>
              </a:rPr>
              <a:t>5fC threshold</a:t>
            </a:r>
            <a:endParaRPr lang="en-US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82043-3DE8-344F-83A5-2B1707CC73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11, 2013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 DHCAL, J. Yu</a:t>
            </a:r>
            <a:endParaRPr lang="en-US">
              <a:solidFill>
                <a:srgbClr val="3366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DE-47AF-7D4B-8A7C-77D82EF5C9D2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848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LC physics </a:t>
            </a:r>
            <a:r>
              <a:rPr lang="en-US" sz="2400" dirty="0" smtClean="0"/>
              <a:t>topics demand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Distinguish W from Z in two jet final states </a:t>
            </a:r>
            <a:r>
              <a:rPr lang="en-US" sz="2000" dirty="0">
                <a:sym typeface="Wingdings" charset="0"/>
              </a:rPr>
              <a:t> Good </a:t>
            </a:r>
            <a:r>
              <a:rPr lang="en-US" sz="2000" dirty="0" smtClean="0">
                <a:sym typeface="Wingdings" charset="0"/>
              </a:rPr>
              <a:t>di-jet </a:t>
            </a:r>
            <a:r>
              <a:rPr lang="en-US" sz="2000" dirty="0">
                <a:sym typeface="Wingdings" charset="0"/>
              </a:rPr>
              <a:t>mass resolution</a:t>
            </a:r>
            <a:endParaRPr lang="en-US" sz="2000" dirty="0"/>
          </a:p>
          <a:p>
            <a:pPr lvl="1">
              <a:lnSpc>
                <a:spcPct val="90000"/>
              </a:lnSpc>
              <a:buFont typeface="Batang" charset="0"/>
              <a:buChar char="–"/>
            </a:pPr>
            <a:r>
              <a:rPr lang="en-US" sz="2000" dirty="0"/>
              <a:t>Higher Jet energy resolution;</a:t>
            </a:r>
          </a:p>
          <a:p>
            <a:pPr lvl="1">
              <a:lnSpc>
                <a:spcPct val="90000"/>
              </a:lnSpc>
              <a:buFont typeface="Batang" charset="0"/>
              <a:buChar char="–"/>
            </a:pPr>
            <a:r>
              <a:rPr lang="en-US" sz="2000" dirty="0"/>
              <a:t>Excellent jet angular </a:t>
            </a:r>
            <a:r>
              <a:rPr lang="en-US" sz="2000" dirty="0" smtClean="0"/>
              <a:t>resolution</a:t>
            </a:r>
          </a:p>
          <a:p>
            <a:pPr lvl="1">
              <a:lnSpc>
                <a:spcPct val="90000"/>
              </a:lnSpc>
              <a:buFont typeface="Batang" charset="0"/>
              <a:buChar char="–"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Particle Flow Algorithm </a:t>
            </a:r>
            <a:r>
              <a:rPr lang="en-US" sz="2400" dirty="0"/>
              <a:t>is a</a:t>
            </a:r>
            <a:r>
              <a:rPr lang="en-US" sz="2400" dirty="0" smtClean="0"/>
              <a:t> solution to this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Replace </a:t>
            </a:r>
            <a:r>
              <a:rPr lang="en-US" sz="2000" dirty="0"/>
              <a:t>charged track energy with momentum measured in the tracking system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Requires </a:t>
            </a:r>
            <a:r>
              <a:rPr lang="en-US" sz="2000" dirty="0" smtClean="0"/>
              <a:t>efficient and precise </a:t>
            </a:r>
            <a:r>
              <a:rPr lang="en-US" sz="2000" dirty="0"/>
              <a:t>removal of associated energy cluster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</a:t>
            </a:r>
            <a:r>
              <a:rPr lang="en-US" sz="2000" dirty="0" smtClean="0"/>
              <a:t>ine </a:t>
            </a:r>
            <a:r>
              <a:rPr lang="en-US" sz="2000" dirty="0"/>
              <a:t>calorimeter </a:t>
            </a:r>
            <a:r>
              <a:rPr lang="en-US" sz="2000" dirty="0" smtClean="0"/>
              <a:t>granularity necessary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Use </a:t>
            </a:r>
            <a:r>
              <a:rPr lang="en-US" sz="2000" dirty="0" smtClean="0"/>
              <a:t>calorimeters measure neutral </a:t>
            </a:r>
            <a:r>
              <a:rPr lang="en-US" sz="2000" dirty="0"/>
              <a:t>particle </a:t>
            </a:r>
            <a:r>
              <a:rPr lang="en-US" sz="2000" dirty="0" smtClean="0"/>
              <a:t>energies (~30% of jet energies)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Best known method for jet energy resolution </a:t>
            </a:r>
            <a:r>
              <a:rPr lang="en-US" sz="2000" dirty="0" smtClean="0"/>
              <a:t>improvement, used in CMS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Large number of readout </a:t>
            </a:r>
            <a:r>
              <a:rPr lang="en-US" sz="2400" dirty="0" smtClean="0"/>
              <a:t>channels </a:t>
            </a:r>
            <a:r>
              <a:rPr lang="en-US" sz="2400" dirty="0"/>
              <a:t>will drive up the cost for analogue style energy measurement </a:t>
            </a:r>
            <a:r>
              <a:rPr lang="en-US" sz="2400" dirty="0">
                <a:sym typeface="Wingdings" charset="0"/>
              </a:rPr>
              <a:t> Digital HCAL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charset="0"/>
              </a:rPr>
              <a:t>Tracking calorimeter with high gain sensitive gap</a:t>
            </a:r>
            <a:endParaRPr lang="en-US" sz="2400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590596"/>
              </p:ext>
            </p:extLst>
          </p:nvPr>
        </p:nvGraphicFramePr>
        <p:xfrm>
          <a:off x="4514850" y="3244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44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22596"/>
              </p:ext>
            </p:extLst>
          </p:nvPr>
        </p:nvGraphicFramePr>
        <p:xfrm>
          <a:off x="4508500" y="1476375"/>
          <a:ext cx="1358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Equation" r:id="rId5" imgW="1206360" imgH="380880" progId="Equation.DSMT4">
                  <p:embed/>
                </p:oleObj>
              </mc:Choice>
              <mc:Fallback>
                <p:oleObj name="Equation" r:id="rId5" imgW="1206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476375"/>
                        <a:ext cx="13589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256209"/>
            <a:ext cx="1905000" cy="1959431"/>
          </a:xfrm>
          <a:prstGeom prst="rect">
            <a:avLst/>
          </a:prstGeom>
          <a:noFill/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25392"/>
              </p:ext>
            </p:extLst>
          </p:nvPr>
        </p:nvGraphicFramePr>
        <p:xfrm>
          <a:off x="1600200" y="2590800"/>
          <a:ext cx="4206875" cy="74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Equation" r:id="rId8" imgW="2577960" imgH="457200" progId="Equation.DSMT4">
                  <p:embed/>
                </p:oleObj>
              </mc:Choice>
              <mc:Fallback>
                <p:oleObj name="Equation" r:id="rId8" imgW="2577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4206875" cy="74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6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62665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29207"/>
            <a:ext cx="4517340" cy="398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Hits from </a:t>
            </a:r>
            <a:r>
              <a:rPr lang="en-US" dirty="0" err="1" smtClean="0">
                <a:latin typeface="Arial Narrow"/>
                <a:cs typeface="Arial Narrow"/>
              </a:rPr>
              <a:t>Pion</a:t>
            </a:r>
            <a:r>
              <a:rPr lang="en-US" dirty="0" smtClean="0">
                <a:latin typeface="Arial Narrow"/>
                <a:cs typeface="Arial Narrow"/>
              </a:rPr>
              <a:t> Showers (DCAL) 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429207"/>
            <a:ext cx="204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GEM 7- Upstream</a:t>
            </a:r>
            <a:endParaRPr lang="en-US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4742" y="1429207"/>
            <a:ext cx="227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/>
                <a:cs typeface="Arial Narrow"/>
              </a:rPr>
              <a:t>GEM4- Downstream</a:t>
            </a:r>
            <a:endParaRPr lang="en-US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Long-term Behaviors, </a:t>
            </a:r>
            <a:r>
              <a:rPr lang="en-US" dirty="0" err="1" smtClean="0">
                <a:latin typeface="Arial Narrow"/>
                <a:cs typeface="Arial Narrow"/>
              </a:rPr>
              <a:t>KPiX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  <p:pic>
        <p:nvPicPr>
          <p:cNvPr id="3" name="Picture 2" descr="Screen Shot 2013-01-11 at 10.2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435802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2800" y="838200"/>
            <a:ext cx="8331200" cy="2514600"/>
            <a:chOff x="571500" y="1916113"/>
            <a:chExt cx="8331200" cy="2808287"/>
          </a:xfrm>
        </p:grpSpPr>
        <p:pic>
          <p:nvPicPr>
            <p:cNvPr id="3792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" y="1987550"/>
              <a:ext cx="7805738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1" name="TextBox 5"/>
            <p:cNvSpPr txBox="1">
              <a:spLocks noChangeArrowheads="1"/>
            </p:cNvSpPr>
            <p:nvPr/>
          </p:nvSpPr>
          <p:spPr bwMode="auto">
            <a:xfrm>
              <a:off x="6172200" y="3844925"/>
              <a:ext cx="2730500" cy="72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ko-KR">
                  <a:latin typeface="맑은 고딕" pitchFamily="50" charset="-127"/>
                  <a:ea typeface="맑은 고딕" pitchFamily="50" charset="-127"/>
                  <a:cs typeface="맑은 고딕" pitchFamily="50" charset="-127"/>
                </a:rPr>
                <a:t>Base</a:t>
              </a:r>
              <a:r>
                <a:rPr lang="ko-KR" altLang="en-US">
                  <a:latin typeface="맑은 고딕" pitchFamily="50" charset="-127"/>
                  <a:ea typeface="맑은 고딕" pitchFamily="50" charset="-127"/>
                  <a:cs typeface="맑은 고딕" pitchFamily="50" charset="-127"/>
                </a:rPr>
                <a:t> </a:t>
              </a:r>
              <a:r>
                <a:rPr lang="en-US" altLang="ko-KR">
                  <a:latin typeface="맑은 고딕" pitchFamily="50" charset="-127"/>
                  <a:ea typeface="맑은 고딕" pitchFamily="50" charset="-127"/>
                  <a:cs typeface="맑은 고딕" pitchFamily="50" charset="-127"/>
                </a:rPr>
                <a:t>steel plate, t=2 mm</a:t>
              </a:r>
            </a:p>
            <a:p>
              <a:endParaRPr lang="ko-KR" altLang="en-US">
                <a:latin typeface="맑은 고딕" pitchFamily="50" charset="-127"/>
                <a:ea typeface="맑은 고딕" pitchFamily="50" charset="-127"/>
                <a:cs typeface="맑은 고딕" pitchFamily="50" charset="-127"/>
              </a:endParaRPr>
            </a:p>
          </p:txBody>
        </p:sp>
        <p:sp>
          <p:nvSpPr>
            <p:cNvPr id="37922" name="TextBox 6"/>
            <p:cNvSpPr txBox="1">
              <a:spLocks noChangeArrowheads="1"/>
            </p:cNvSpPr>
            <p:nvPr/>
          </p:nvSpPr>
          <p:spPr bwMode="auto">
            <a:xfrm>
              <a:off x="2428875" y="1916113"/>
              <a:ext cx="1741488" cy="72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>
                  <a:latin typeface="맑은 고딕" pitchFamily="50" charset="-127"/>
                  <a:ea typeface="맑은 고딕" pitchFamily="50" charset="-127"/>
                  <a:cs typeface="맑은 고딕" pitchFamily="50" charset="-127"/>
                </a:rPr>
                <a:t>Readout Board</a:t>
              </a:r>
            </a:p>
            <a:p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  <a:cs typeface="맑은 고딕" pitchFamily="50" charset="-127"/>
                </a:rPr>
                <a:t>320x500 </a:t>
              </a:r>
              <a:r>
                <a:rPr lang="en-US" altLang="ko-KR" dirty="0">
                  <a:latin typeface="맑은 고딕" pitchFamily="50" charset="-127"/>
                  <a:ea typeface="맑은 고딕" pitchFamily="50" charset="-127"/>
                  <a:cs typeface="맑은 고딕" pitchFamily="50" charset="-127"/>
                </a:rPr>
                <a:t>mm</a:t>
              </a:r>
              <a:r>
                <a:rPr lang="en-US" altLang="ko-KR" baseline="30000" dirty="0">
                  <a:latin typeface="맑은 고딕" pitchFamily="50" charset="-127"/>
                  <a:ea typeface="맑은 고딕" pitchFamily="50" charset="-127"/>
                  <a:cs typeface="맑은 고딕" pitchFamily="50" charset="-127"/>
                </a:rPr>
                <a:t>2</a:t>
              </a:r>
              <a:endParaRPr lang="ko-KR" altLang="en-US" baseline="30000" dirty="0">
                <a:latin typeface="맑은 고딕" pitchFamily="50" charset="-127"/>
                <a:ea typeface="맑은 고딕" pitchFamily="50" charset="-127"/>
                <a:cs typeface="맑은 고딕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 rot="10800000" flipV="1">
              <a:off x="1857375" y="4518743"/>
              <a:ext cx="417513" cy="104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762000" y="3809579"/>
              <a:ext cx="1323975" cy="74107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10800000">
              <a:off x="2333625" y="4518743"/>
              <a:ext cx="285750" cy="143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10800000">
              <a:off x="8215313" y="3059640"/>
              <a:ext cx="285750" cy="141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2492375" y="3130556"/>
              <a:ext cx="5865813" cy="145733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28" name="TextBox 26"/>
            <p:cNvSpPr txBox="1">
              <a:spLocks noChangeArrowheads="1"/>
            </p:cNvSpPr>
            <p:nvPr/>
          </p:nvSpPr>
          <p:spPr bwMode="auto">
            <a:xfrm rot="1673441">
              <a:off x="850900" y="4088988"/>
              <a:ext cx="796925" cy="34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400" b="1">
                  <a:latin typeface="Times New Roman" charset="0"/>
                  <a:ea typeface="Times New Roman" charset="0"/>
                  <a:cs typeface="Times New Roman" charset="0"/>
                </a:rPr>
                <a:t>320 mm</a:t>
              </a:r>
              <a:endParaRPr lang="ko-KR" altLang="en-US" sz="1400" b="1">
                <a:latin typeface="Times New Roman" charset="0"/>
                <a:ea typeface="맑은 고딕" pitchFamily="50" charset="-127"/>
                <a:cs typeface="맑은 고딕" pitchFamily="50" charset="-127"/>
              </a:endParaRPr>
            </a:p>
          </p:txBody>
        </p:sp>
        <p:sp>
          <p:nvSpPr>
            <p:cNvPr id="37929" name="TextBox 27"/>
            <p:cNvSpPr txBox="1">
              <a:spLocks noChangeArrowheads="1"/>
            </p:cNvSpPr>
            <p:nvPr/>
          </p:nvSpPr>
          <p:spPr bwMode="auto">
            <a:xfrm rot="-879155">
              <a:off x="5194300" y="3765139"/>
              <a:ext cx="887413" cy="34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400" b="1">
                  <a:latin typeface="Times New Roman" charset="0"/>
                  <a:ea typeface="Times New Roman" charset="0"/>
                  <a:cs typeface="Times New Roman" charset="0"/>
                </a:rPr>
                <a:t>1000 mm</a:t>
              </a:r>
              <a:endParaRPr lang="ko-KR" altLang="en-US" sz="1400" b="1">
                <a:latin typeface="Times New Roman" charset="0"/>
                <a:ea typeface="맑은 고딕" pitchFamily="50" charset="-127"/>
                <a:cs typeface="맑은 고딕" pitchFamily="50" charset="-127"/>
              </a:endParaRPr>
            </a:p>
          </p:txBody>
        </p:sp>
        <p:cxnSp>
          <p:nvCxnSpPr>
            <p:cNvPr id="30" name="직선 화살표 연결선 29"/>
            <p:cNvCxnSpPr>
              <a:stCxn id="37922" idx="2"/>
            </p:cNvCxnSpPr>
            <p:nvPr/>
          </p:nvCxnSpPr>
          <p:spPr>
            <a:xfrm rot="5400000">
              <a:off x="2582282" y="2841469"/>
              <a:ext cx="921912" cy="5143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>
              <a:stCxn id="37922" idx="2"/>
            </p:cNvCxnSpPr>
            <p:nvPr/>
          </p:nvCxnSpPr>
          <p:spPr>
            <a:xfrm rot="16200000" flipH="1">
              <a:off x="3939908" y="1998192"/>
              <a:ext cx="278346" cy="1557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rot="16200000" flipV="1">
              <a:off x="6965207" y="3380745"/>
              <a:ext cx="499960" cy="4286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9" name="TextBox 14"/>
          <p:cNvSpPr txBox="1">
            <a:spLocks noChangeArrowheads="1"/>
          </p:cNvSpPr>
          <p:nvPr/>
        </p:nvSpPr>
        <p:spPr bwMode="auto">
          <a:xfrm>
            <a:off x="762000" y="177800"/>
            <a:ext cx="8031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33cmx100cm DHCAL Unit Chamber Construction</a:t>
            </a:r>
          </a:p>
        </p:txBody>
      </p:sp>
      <p:sp>
        <p:nvSpPr>
          <p:cNvPr id="37892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3B758-52C2-5A48-BF0F-A8BB1C581A6A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04800" y="3581400"/>
            <a:ext cx="8534400" cy="3276600"/>
            <a:chOff x="1143000" y="1752600"/>
            <a:chExt cx="7162800" cy="2971800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524057" y="4419157"/>
              <a:ext cx="305112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286170" y="4419157"/>
              <a:ext cx="305112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048283" y="4419157"/>
              <a:ext cx="305112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810397" y="4419157"/>
              <a:ext cx="303779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572510" y="4419157"/>
              <a:ext cx="303779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334624" y="4419157"/>
              <a:ext cx="303779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95405" y="4419157"/>
              <a:ext cx="305111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857519" y="4419157"/>
              <a:ext cx="305111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619632" y="4419157"/>
              <a:ext cx="305111" cy="305243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143000" y="3733800"/>
              <a:ext cx="7162800" cy="228933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1mm pad board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143000" y="3962733"/>
              <a:ext cx="7162800" cy="456424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2mm FE board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143000" y="4419157"/>
              <a:ext cx="7162800" cy="228933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1mm assister strong back</a:t>
              </a:r>
            </a:p>
          </p:txBody>
        </p:sp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 rot="5400000">
              <a:off x="4266590" y="4191718"/>
              <a:ext cx="914289" cy="1332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143000" y="1752600"/>
              <a:ext cx="7162800" cy="532735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2mm steel strong-back + thin cathode layer </a:t>
              </a: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1143000" y="3124754"/>
              <a:ext cx="7162800" cy="143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1143000" y="3428557"/>
              <a:ext cx="7162800" cy="144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14" name="TextBox 22"/>
            <p:cNvSpPr txBox="1">
              <a:spLocks noChangeArrowheads="1"/>
            </p:cNvSpPr>
            <p:nvPr/>
          </p:nvSpPr>
          <p:spPr bwMode="auto">
            <a:xfrm>
              <a:off x="3429340" y="2514268"/>
              <a:ext cx="670180" cy="33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3mm</a:t>
              </a:r>
            </a:p>
          </p:txBody>
        </p:sp>
        <p:sp>
          <p:nvSpPr>
            <p:cNvPr id="37915" name="TextBox 24"/>
            <p:cNvSpPr txBox="1">
              <a:spLocks noChangeArrowheads="1"/>
            </p:cNvSpPr>
            <p:nvPr/>
          </p:nvSpPr>
          <p:spPr bwMode="auto">
            <a:xfrm>
              <a:off x="3429340" y="3058522"/>
              <a:ext cx="670180" cy="33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1mm</a:t>
              </a:r>
            </a:p>
          </p:txBody>
        </p:sp>
        <p:sp>
          <p:nvSpPr>
            <p:cNvPr id="37916" name="TextBox 25"/>
            <p:cNvSpPr txBox="1">
              <a:spLocks noChangeArrowheads="1"/>
            </p:cNvSpPr>
            <p:nvPr/>
          </p:nvSpPr>
          <p:spPr bwMode="auto">
            <a:xfrm>
              <a:off x="3416017" y="3352246"/>
              <a:ext cx="668848" cy="33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1mm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572000" y="4343400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G10 </a:t>
            </a:r>
            <a:r>
              <a:rPr lang="en-US" dirty="0" smtClean="0">
                <a:latin typeface="+mn-lt"/>
              </a:rPr>
              <a:t>spacers </a:t>
            </a:r>
            <a:r>
              <a:rPr lang="en-US" dirty="0" smtClean="0">
                <a:latin typeface="+mn-lt"/>
              </a:rPr>
              <a:t>used without aligned dead areas.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Readout </a:t>
            </a:r>
            <a:r>
              <a:rPr lang="en-US" dirty="0" smtClean="0">
                <a:latin typeface="+mn-lt"/>
              </a:rPr>
              <a:t>boards </a:t>
            </a:r>
            <a:r>
              <a:rPr lang="en-US" dirty="0" smtClean="0">
                <a:latin typeface="+mn-lt"/>
              </a:rPr>
              <a:t>glued in the seam</a:t>
            </a:r>
            <a:endParaRPr lang="en-US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53000" y="2962275"/>
            <a:ext cx="3962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Readout boards are part of the gas volume!!</a:t>
            </a:r>
            <a:r>
              <a:rPr lang="en-US" dirty="0" smtClean="0">
                <a:latin typeface="+mn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GEM foils with 31 HV strips delivered</a:t>
            </a:r>
            <a:endParaRPr lang="en-US" dirty="0">
              <a:latin typeface="+mn-lt"/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제목 3"/>
          <p:cNvSpPr>
            <a:spLocks noGrp="1"/>
          </p:cNvSpPr>
          <p:nvPr>
            <p:ph type="title"/>
          </p:nvPr>
        </p:nvSpPr>
        <p:spPr>
          <a:xfrm>
            <a:off x="971550" y="115888"/>
            <a:ext cx="7886700" cy="649287"/>
          </a:xfrm>
          <a:ln/>
        </p:spPr>
        <p:txBody>
          <a:bodyPr/>
          <a:lstStyle/>
          <a:p>
            <a:r>
              <a:rPr lang="en-US" altLang="ko-KR" dirty="0" smtClean="0"/>
              <a:t>1m</a:t>
            </a:r>
            <a:r>
              <a:rPr lang="en-US" altLang="ko-KR" dirty="0" smtClean="0">
                <a:latin typeface="Arial" charset="0"/>
                <a:cs typeface="Arial" charset="0"/>
              </a:rPr>
              <a:t>x</a:t>
            </a:r>
            <a:r>
              <a:rPr lang="en-US" altLang="ko-KR" dirty="0" smtClean="0"/>
              <a:t>1m</a:t>
            </a:r>
            <a:r>
              <a:rPr lang="en-US" altLang="ko-KR" dirty="0" smtClean="0"/>
              <a:t> Large </a:t>
            </a:r>
            <a:r>
              <a:rPr lang="en-US" altLang="ko-KR" dirty="0" smtClean="0"/>
              <a:t>GEM </a:t>
            </a:r>
            <a:r>
              <a:rPr lang="en-US" altLang="ko-KR" dirty="0" smtClean="0"/>
              <a:t>Chamber</a:t>
            </a:r>
            <a:endParaRPr lang="en-US" altLang="ko-KR" dirty="0" smtClean="0"/>
          </a:p>
        </p:txBody>
      </p:sp>
      <p:pic>
        <p:nvPicPr>
          <p:cNvPr id="41987" name="Picture 5" descr="E:\UTA Research\Photos\2010_07_13\IMG_1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087563" cy="156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148718" y="3467100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+mj-lt"/>
                <a:ea typeface="굴림" pitchFamily="50" charset="-127"/>
              </a:rPr>
              <a:t>CERN-UTA joint developed 32cm</a:t>
            </a:r>
            <a:r>
              <a:rPr lang="en-US" altLang="ko-KR" sz="1400" dirty="0">
                <a:latin typeface="Arial" pitchFamily="34" charset="0"/>
                <a:ea typeface="굴림" pitchFamily="50" charset="-127"/>
                <a:cs typeface="Arial" pitchFamily="34" charset="0"/>
              </a:rPr>
              <a:t>x</a:t>
            </a:r>
            <a:r>
              <a:rPr lang="en-US" altLang="ko-KR" sz="1400" dirty="0">
                <a:latin typeface="+mj-lt"/>
                <a:ea typeface="굴림" pitchFamily="50" charset="-127"/>
              </a:rPr>
              <a:t>96cm GEM foil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z="1400" dirty="0">
                <a:latin typeface="+mj-lt"/>
                <a:ea typeface="굴림" pitchFamily="50" charset="-127"/>
              </a:rPr>
              <a:t>Single-side etching technique</a:t>
            </a:r>
          </a:p>
        </p:txBody>
      </p:sp>
      <p:pic>
        <p:nvPicPr>
          <p:cNvPr id="4199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4105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56013"/>
            <a:ext cx="49958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아래쪽 화살표 12"/>
          <p:cNvSpPr/>
          <p:nvPr/>
        </p:nvSpPr>
        <p:spPr>
          <a:xfrm rot="10800000">
            <a:off x="7337963" y="3183245"/>
            <a:ext cx="171034" cy="283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981075"/>
            <a:ext cx="4445769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 marL="265113" indent="-265113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ko-KR" sz="1600" kern="0" dirty="0" smtClean="0">
                <a:latin typeface="+mj-lt"/>
                <a:ea typeface="굴림" pitchFamily="50" charset="-127"/>
              </a:rPr>
              <a:t>32</a:t>
            </a:r>
            <a:r>
              <a:rPr lang="en-US" altLang="ko-KR" sz="16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x</a:t>
            </a:r>
            <a:r>
              <a:rPr lang="en-US" altLang="ko-KR" sz="1600" kern="0" dirty="0" smtClean="0">
                <a:latin typeface="+mj-lt"/>
                <a:ea typeface="굴림" pitchFamily="50" charset="-127"/>
              </a:rPr>
              <a:t>96</a:t>
            </a:r>
            <a:r>
              <a:rPr lang="en-US" altLang="ko-KR" sz="16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x</a:t>
            </a:r>
            <a:r>
              <a:rPr lang="en-US" altLang="ko-KR" sz="1600" kern="0" dirty="0" smtClean="0">
                <a:latin typeface="+mj-lt"/>
                <a:ea typeface="굴림" pitchFamily="50" charset="-127"/>
              </a:rPr>
              <a:t>3=9,216 </a:t>
            </a:r>
            <a:r>
              <a:rPr lang="en-US" altLang="ko-KR" sz="1600" kern="0" dirty="0">
                <a:latin typeface="+mj-lt"/>
                <a:ea typeface="굴림" pitchFamily="50" charset="-127"/>
              </a:rPr>
              <a:t>readout channels/chamber</a:t>
            </a:r>
            <a:endParaRPr lang="ko-KR" altLang="en-US" sz="1600" kern="0" dirty="0">
              <a:latin typeface="+mj-lt"/>
              <a:ea typeface="굴림" pitchFamily="50" charset="-127"/>
            </a:endParaRPr>
          </a:p>
        </p:txBody>
      </p:sp>
      <p:pic>
        <p:nvPicPr>
          <p:cNvPr id="4199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15255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635375" y="2020888"/>
            <a:ext cx="720725" cy="431800"/>
          </a:xfrm>
          <a:prstGeom prst="rect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411663" y="2060575"/>
            <a:ext cx="288925" cy="21590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1999" name="직선 화살표 연결선 19"/>
          <p:cNvCxnSpPr>
            <a:cxnSpLocks noChangeShapeType="1"/>
          </p:cNvCxnSpPr>
          <p:nvPr/>
        </p:nvCxnSpPr>
        <p:spPr bwMode="auto">
          <a:xfrm rot="5400000" flipH="1" flipV="1">
            <a:off x="5092701" y="2692400"/>
            <a:ext cx="576262" cy="1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직사각형 22"/>
          <p:cNvSpPr>
            <a:spLocks noChangeArrowheads="1"/>
          </p:cNvSpPr>
          <p:nvPr/>
        </p:nvSpPr>
        <p:spPr bwMode="auto">
          <a:xfrm>
            <a:off x="4572000" y="292417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b="1"/>
              <a:t>Anode pad:1</a:t>
            </a:r>
            <a:r>
              <a:rPr lang="en-US" altLang="ko-KR" sz="1400" b="1">
                <a:latin typeface="Arial" charset="0"/>
                <a:cs typeface="Arial" charset="0"/>
              </a:rPr>
              <a:t>x</a:t>
            </a:r>
            <a:r>
              <a:rPr lang="en-US" altLang="ko-KR" sz="1400" b="1"/>
              <a:t>1 cm</a:t>
            </a:r>
            <a:r>
              <a:rPr lang="en-US" altLang="ko-KR" sz="1400" b="1" baseline="30000"/>
              <a:t>2</a:t>
            </a:r>
            <a:endParaRPr lang="ko-KR" altLang="en-US" sz="1400" b="1" baseline="30000"/>
          </a:p>
        </p:txBody>
      </p:sp>
      <p:sp>
        <p:nvSpPr>
          <p:cNvPr id="24" name="오른쪽 화살표 23"/>
          <p:cNvSpPr/>
          <p:nvPr/>
        </p:nvSpPr>
        <p:spPr>
          <a:xfrm rot="16200000">
            <a:off x="5257006" y="1337469"/>
            <a:ext cx="287338" cy="21590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" name="Picture 2" descr="E:\Photos\2009_11_19\IMG_104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49" y="4652033"/>
            <a:ext cx="2045451" cy="153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 rot="2453422">
            <a:off x="5945186" y="5509796"/>
            <a:ext cx="1301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CALICE </a:t>
            </a:r>
            <a:r>
              <a:rPr lang="en-US" altLang="ko-KR" sz="14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stack</a:t>
            </a:r>
            <a:endParaRPr lang="ko-KR" altLang="en-US" sz="14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76030" y="5121210"/>
            <a:ext cx="1287532" cy="73866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Steel, t=18 mm</a:t>
            </a:r>
          </a:p>
          <a:p>
            <a:pPr eaLnBrk="1" hangingPunct="1"/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Gap=13 mm</a:t>
            </a:r>
          </a:p>
          <a:p>
            <a:pPr eaLnBrk="1" hangingPunct="1"/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1x1 m</a:t>
            </a:r>
            <a:r>
              <a:rPr lang="en-US" altLang="ko-KR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area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Jan. 11, 2013</a:t>
            </a:r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GEM DHCAL, J. Yu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23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6200" y="71414"/>
            <a:ext cx="8991600" cy="649287"/>
          </a:xfrm>
        </p:spPr>
        <p:txBody>
          <a:bodyPr/>
          <a:lstStyle/>
          <a:p>
            <a:r>
              <a:rPr lang="en-US" altLang="ko-KR" sz="4000" dirty="0" smtClean="0"/>
              <a:t>Assembling </a:t>
            </a:r>
            <a:r>
              <a:rPr lang="en-US" altLang="ko-KR" sz="4000" dirty="0" smtClean="0"/>
              <a:t>LGEM Unit Chamber (33cmx1m)</a:t>
            </a:r>
            <a:endParaRPr lang="ko-KR" altLang="en-US" sz="4000" dirty="0"/>
          </a:p>
        </p:txBody>
      </p:sp>
      <p:pic>
        <p:nvPicPr>
          <p:cNvPr id="4" name="Picture 18" descr="IMG_2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836712"/>
            <a:ext cx="2450375" cy="1800200"/>
          </a:xfrm>
          <a:prstGeom prst="rect">
            <a:avLst/>
          </a:prstGeom>
        </p:spPr>
      </p:pic>
      <p:pic>
        <p:nvPicPr>
          <p:cNvPr id="5" name="Picture 2" descr="D:\UTA Research\Photos\2012_07_19\IMG_2237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81621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TA Research\Photos\2012_07_19\IMG_2231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7678"/>
            <a:ext cx="2405554" cy="18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UTA Research\Photos\2012_07_19\IMG_2236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2341688" cy="17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47" y="1276105"/>
            <a:ext cx="2239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아래쪽 화살표 8"/>
          <p:cNvSpPr/>
          <p:nvPr/>
        </p:nvSpPr>
        <p:spPr>
          <a:xfrm rot="2187092">
            <a:off x="2771800" y="2780928"/>
            <a:ext cx="31732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17517051">
            <a:off x="3240524" y="5018073"/>
            <a:ext cx="31732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6028788">
            <a:off x="6293178" y="4824592"/>
            <a:ext cx="31732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74491" y="926576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Locate spacer on the jig plate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712" y="5224126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Gluing(Epoxy glue)</a:t>
            </a:r>
            <a:endParaRPr lang="ko-KR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401771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Curing</a:t>
            </a:r>
            <a:endParaRPr lang="ko-KR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7341" y="152479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Cathode with spacer</a:t>
            </a:r>
            <a:endParaRPr lang="ko-KR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378" y="2638513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Arial Narrow" pitchFamily="34" charset="0"/>
              </a:rPr>
              <a:t>Class 10,000 clean room (12’x8’) </a:t>
            </a:r>
            <a:endParaRPr lang="ko-KR" altLang="en-US" sz="1400" b="1" dirty="0">
              <a:latin typeface="Arial Narrow" pitchFamily="34" charset="0"/>
            </a:endParaRPr>
          </a:p>
        </p:txBody>
      </p:sp>
      <p:pic>
        <p:nvPicPr>
          <p:cNvPr id="18" name="Picture 3" descr="D:\Work\228CANON\IMG_2311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22" y="1894128"/>
            <a:ext cx="1654236" cy="22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91153" y="560342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LGEM with spacer</a:t>
            </a:r>
            <a:endParaRPr lang="ko-KR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09" y="6093296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*Spacer wall thickness=0.5mm</a:t>
            </a:r>
            <a:endParaRPr lang="ko-KR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Jan. 11, 2013</a:t>
            </a:r>
            <a:endParaRPr lang="ko-KR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GEM DHCAL, J. Yu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02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AEDA-3AB3-274E-BEAF-937C4F1F5D6F}" type="slidenum">
              <a:rPr lang="en-US"/>
              <a:pPr/>
              <a:t>25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/>
              <a:t>GEM DHCAL Plans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09600"/>
            <a:ext cx="8839200" cy="54864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ea typeface="Arial Narrow" charset="0"/>
                <a:cs typeface="Arial Narrow" charset="0"/>
              </a:rPr>
              <a:t>Phase I (</a:t>
            </a:r>
            <a:r>
              <a:rPr lang="en-US" sz="2800" dirty="0" smtClean="0">
                <a:ea typeface="Arial Narrow" charset="0"/>
                <a:cs typeface="Arial Narrow" charset="0"/>
              </a:rPr>
              <a:t>through mid 2013)</a:t>
            </a:r>
            <a:r>
              <a:rPr lang="en-US" sz="2800" dirty="0" smtClean="0">
                <a:ea typeface="Arial Narrow" charset="0"/>
                <a:cs typeface="Arial Narrow" charset="0"/>
              </a:rPr>
              <a:t>: </a:t>
            </a:r>
            <a:r>
              <a:rPr lang="en-US" sz="2800" dirty="0" smtClean="0">
                <a:ea typeface="Arial Narrow" charset="0"/>
                <a:cs typeface="Arial Narrow" charset="0"/>
                <a:sym typeface="Wingdings" charset="2"/>
              </a:rPr>
              <a:t>33cm x 100cm unit chamber development and characterization</a:t>
            </a:r>
            <a:endParaRPr lang="en-US" sz="2800" dirty="0" smtClean="0">
              <a:ea typeface="Arial Narrow" charset="0"/>
              <a:cs typeface="Arial Narrow" charset="0"/>
            </a:endParaRPr>
          </a:p>
          <a:p>
            <a:pPr marL="1009650" lvl="1" indent="-609600" eaLnBrk="1" hangingPunct="1">
              <a:spcBef>
                <a:spcPts val="0"/>
              </a:spcBef>
            </a:pPr>
            <a:r>
              <a:rPr lang="en-US" sz="2400" dirty="0" smtClean="0">
                <a:ea typeface="Arial Narrow" charset="0"/>
                <a:cs typeface="Arial Narrow" charset="0"/>
              </a:rPr>
              <a:t>Complete</a:t>
            </a:r>
            <a:r>
              <a:rPr lang="en-US" sz="2400" dirty="0" smtClean="0">
                <a:ea typeface="Arial Narrow" charset="0"/>
                <a:cs typeface="Arial Narrow" charset="0"/>
              </a:rPr>
              <a:t> </a:t>
            </a:r>
            <a:r>
              <a:rPr lang="en-US" sz="2400" dirty="0" smtClean="0">
                <a:ea typeface="Arial Narrow" charset="0"/>
                <a:cs typeface="Arial Narrow" charset="0"/>
              </a:rPr>
              <a:t>construction of 2 unit 100cmx33cm chambers, one with </a:t>
            </a:r>
            <a:r>
              <a:rPr lang="en-US" sz="2400" dirty="0" err="1" smtClean="0">
                <a:ea typeface="Arial Narrow" charset="0"/>
                <a:cs typeface="Arial Narrow" charset="0"/>
              </a:rPr>
              <a:t>kPiX</a:t>
            </a:r>
            <a:r>
              <a:rPr lang="en-US" sz="2400" dirty="0" smtClean="0">
                <a:ea typeface="Arial Narrow" charset="0"/>
                <a:cs typeface="Arial Narrow" charset="0"/>
              </a:rPr>
              <a:t> and one with DCAL</a:t>
            </a:r>
          </a:p>
          <a:p>
            <a:pPr marL="1009650" lvl="1" indent="-609600" eaLnBrk="1" hangingPunct="1">
              <a:spcBef>
                <a:spcPts val="0"/>
              </a:spcBef>
            </a:pPr>
            <a:r>
              <a:rPr lang="en-US" sz="2400" dirty="0" smtClean="0">
                <a:ea typeface="Arial Narrow" charset="0"/>
                <a:cs typeface="Arial Narrow" charset="0"/>
              </a:rPr>
              <a:t>Bench test with sources and cosmic rays and beam tests</a:t>
            </a:r>
          </a:p>
          <a:p>
            <a:pPr marL="609600" indent="-609600" eaLnBrk="1" hangingPunct="1">
              <a:spcBef>
                <a:spcPts val="0"/>
              </a:spcBef>
            </a:pPr>
            <a:r>
              <a:rPr lang="en-US" sz="2800" dirty="0" smtClean="0">
                <a:ea typeface="Arial Narrow" charset="0"/>
                <a:cs typeface="Arial Narrow" charset="0"/>
              </a:rPr>
              <a:t>Phase II (</a:t>
            </a:r>
            <a:r>
              <a:rPr lang="en-US" sz="2800" dirty="0" smtClean="0">
                <a:ea typeface="Arial Narrow" charset="0"/>
                <a:cs typeface="Arial Narrow" charset="0"/>
              </a:rPr>
              <a:t>Mid</a:t>
            </a:r>
            <a:r>
              <a:rPr lang="en-US" sz="2800" dirty="0" smtClean="0">
                <a:ea typeface="Arial Narrow" charset="0"/>
                <a:cs typeface="Arial Narrow" charset="0"/>
              </a:rPr>
              <a:t> </a:t>
            </a:r>
            <a:r>
              <a:rPr lang="en-US" sz="2800" dirty="0" smtClean="0">
                <a:ea typeface="Arial Narrow" charset="0"/>
                <a:cs typeface="Arial Narrow" charset="0"/>
              </a:rPr>
              <a:t>2013 – </a:t>
            </a:r>
            <a:r>
              <a:rPr lang="en-US" sz="2800" dirty="0" smtClean="0">
                <a:ea typeface="Arial Narrow" charset="0"/>
                <a:cs typeface="Arial Narrow" charset="0"/>
              </a:rPr>
              <a:t>late</a:t>
            </a:r>
            <a:r>
              <a:rPr lang="en-US" sz="2800" dirty="0" smtClean="0">
                <a:ea typeface="Arial Narrow" charset="0"/>
                <a:cs typeface="Arial Narrow" charset="0"/>
              </a:rPr>
              <a:t> </a:t>
            </a:r>
            <a:r>
              <a:rPr lang="en-US" sz="2800" dirty="0" smtClean="0">
                <a:ea typeface="Arial Narrow" charset="0"/>
                <a:cs typeface="Arial Narrow" charset="0"/>
              </a:rPr>
              <a:t>2014): 100cmx100cm plane construction</a:t>
            </a:r>
          </a:p>
          <a:p>
            <a:pPr marL="1009650" lvl="1" indent="-609600" eaLnBrk="1" hangingPunct="1">
              <a:spcBef>
                <a:spcPts val="0"/>
              </a:spcBef>
            </a:pPr>
            <a:r>
              <a:rPr lang="en-US" sz="2400" dirty="0">
                <a:ea typeface="Arial Narrow" charset="0"/>
                <a:cs typeface="Arial Narrow" charset="0"/>
              </a:rPr>
              <a:t>C</a:t>
            </a:r>
            <a:r>
              <a:rPr lang="en-US" sz="2400" dirty="0" smtClean="0">
                <a:ea typeface="Arial Narrow" charset="0"/>
                <a:cs typeface="Arial Narrow" charset="0"/>
              </a:rPr>
              <a:t>onstruct </a:t>
            </a:r>
            <a:r>
              <a:rPr lang="en-US" sz="2400" dirty="0" smtClean="0">
                <a:ea typeface="Arial Narrow" charset="0"/>
                <a:cs typeface="Arial Narrow" charset="0"/>
              </a:rPr>
              <a:t>6 unit chambers with DCAL for two 100cmx100cm planes</a:t>
            </a:r>
          </a:p>
          <a:p>
            <a:pPr marL="1009650" lvl="1" indent="-609600" eaLnBrk="1" hangingPunct="1">
              <a:spcBef>
                <a:spcPts val="0"/>
              </a:spcBef>
            </a:pPr>
            <a:r>
              <a:rPr lang="en-US" sz="2400" dirty="0" smtClean="0">
                <a:ea typeface="Arial Narrow" charset="0"/>
                <a:cs typeface="Arial Narrow" charset="0"/>
              </a:rPr>
              <a:t>Characterize 100cmx100cm planes with cosmic rays and beams</a:t>
            </a:r>
          </a:p>
          <a:p>
            <a:pPr marL="609600" indent="-609600" eaLnBrk="1" hangingPunct="1">
              <a:spcBef>
                <a:spcPts val="0"/>
              </a:spcBef>
            </a:pPr>
            <a:r>
              <a:rPr lang="en-US" sz="2800" dirty="0" smtClean="0">
                <a:ea typeface="Arial Narrow" charset="0"/>
                <a:cs typeface="Arial Narrow" charset="0"/>
              </a:rPr>
              <a:t>Phase </a:t>
            </a:r>
            <a:r>
              <a:rPr lang="en-US" sz="2800" dirty="0" smtClean="0">
                <a:ea typeface="Arial Narrow" charset="0"/>
                <a:cs typeface="Arial Narrow" charset="0"/>
              </a:rPr>
              <a:t>III (</a:t>
            </a:r>
            <a:r>
              <a:rPr lang="en-US" sz="2800" dirty="0" smtClean="0">
                <a:ea typeface="Arial Narrow" charset="0"/>
                <a:cs typeface="Arial Narrow" charset="0"/>
              </a:rPr>
              <a:t>late</a:t>
            </a:r>
            <a:r>
              <a:rPr lang="en-US" sz="2800" dirty="0" smtClean="0">
                <a:ea typeface="Arial Narrow" charset="0"/>
                <a:cs typeface="Arial Narrow" charset="0"/>
              </a:rPr>
              <a:t> </a:t>
            </a:r>
            <a:r>
              <a:rPr lang="en-US" sz="2800" dirty="0" smtClean="0">
                <a:ea typeface="Arial Narrow" charset="0"/>
                <a:cs typeface="Arial Narrow" charset="0"/>
              </a:rPr>
              <a:t>2014 – </a:t>
            </a:r>
            <a:r>
              <a:rPr lang="en-US" sz="2800" dirty="0" smtClean="0">
                <a:ea typeface="Arial Narrow" charset="0"/>
                <a:cs typeface="Arial Narrow" charset="0"/>
              </a:rPr>
              <a:t>early</a:t>
            </a:r>
            <a:r>
              <a:rPr lang="en-US" sz="2800" dirty="0" smtClean="0">
                <a:ea typeface="Arial Narrow" charset="0"/>
                <a:cs typeface="Arial Narrow" charset="0"/>
              </a:rPr>
              <a:t> 2016)</a:t>
            </a:r>
            <a:r>
              <a:rPr lang="en-US" sz="2800" dirty="0" smtClean="0">
                <a:ea typeface="Arial Narrow" charset="0"/>
                <a:cs typeface="Arial Narrow" charset="0"/>
              </a:rPr>
              <a:t>:</a:t>
            </a:r>
            <a:r>
              <a:rPr lang="en-US" sz="2800" dirty="0" smtClean="0">
                <a:ea typeface="Arial Narrow" charset="0"/>
                <a:cs typeface="Arial Narrow" charset="0"/>
                <a:sym typeface="Wingdings" charset="2"/>
              </a:rPr>
              <a:t> 100cm x 100cm plane GEM DHCAL performances in the CALICE stack </a:t>
            </a:r>
          </a:p>
          <a:p>
            <a:pPr marL="1009650" lvl="1" indent="-609600" eaLnBrk="1" hangingPunct="1">
              <a:spcBef>
                <a:spcPts val="0"/>
              </a:spcBef>
            </a:pPr>
            <a:r>
              <a:rPr lang="en-US" sz="2400" dirty="0" smtClean="0">
                <a:ea typeface="Arial Narrow" charset="0"/>
                <a:cs typeface="Arial Narrow" charset="0"/>
              </a:rPr>
              <a:t>Complete construction of five 100cm </a:t>
            </a:r>
            <a:r>
              <a:rPr lang="en-US" sz="2400" dirty="0" err="1" smtClean="0">
                <a:ea typeface="Arial Narrow" charset="0"/>
                <a:cs typeface="Arial Narrow" charset="0"/>
              </a:rPr>
              <a:t>x</a:t>
            </a:r>
            <a:r>
              <a:rPr lang="en-US" sz="2400" dirty="0" smtClean="0">
                <a:ea typeface="Arial Narrow" charset="0"/>
                <a:cs typeface="Arial Narrow" charset="0"/>
              </a:rPr>
              <a:t> 100cm planes inserted into existing CALICE calorimeter stack and run with either Si/W or </a:t>
            </a:r>
            <a:r>
              <a:rPr lang="en-US" sz="2400" dirty="0" err="1" smtClean="0">
                <a:ea typeface="Arial Narrow" charset="0"/>
                <a:cs typeface="Arial Narrow" charset="0"/>
              </a:rPr>
              <a:t>Sci</a:t>
            </a:r>
            <a:r>
              <a:rPr lang="en-US" sz="2400" dirty="0" smtClean="0">
                <a:ea typeface="Arial Narrow" charset="0"/>
                <a:cs typeface="Arial Narrow" charset="0"/>
              </a:rPr>
              <a:t>/W </a:t>
            </a:r>
            <a:r>
              <a:rPr lang="en-US" sz="2400" dirty="0" err="1" smtClean="0">
                <a:ea typeface="Arial Narrow" charset="0"/>
                <a:cs typeface="Arial Narrow" charset="0"/>
              </a:rPr>
              <a:t>ECALs</a:t>
            </a:r>
            <a:r>
              <a:rPr lang="en-US" sz="2400" dirty="0" smtClean="0">
                <a:ea typeface="Arial Narrow" charset="0"/>
                <a:cs typeface="Arial Narrow" charset="0"/>
              </a:rPr>
              <a:t>, and RPC or other technology planes in the remaining HCAL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600"/>
          </a:xfrm>
        </p:spPr>
        <p:txBody>
          <a:bodyPr/>
          <a:lstStyle/>
          <a:p>
            <a:r>
              <a:rPr lang="en-US" sz="5400" dirty="0" smtClean="0"/>
              <a:t>Summary</a:t>
            </a:r>
            <a:endParaRPr lang="en-US" sz="5400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105400"/>
          </a:xfrm>
        </p:spPr>
        <p:txBody>
          <a:bodyPr/>
          <a:lstStyle/>
          <a:p>
            <a:r>
              <a:rPr lang="en-US" sz="2400" dirty="0"/>
              <a:t>30cmx30cm GEM prototype chambers </a:t>
            </a:r>
            <a:r>
              <a:rPr lang="en-US" sz="2400" dirty="0" smtClean="0"/>
              <a:t>characterized</a:t>
            </a:r>
          </a:p>
          <a:p>
            <a:pPr lvl="1"/>
            <a:r>
              <a:rPr lang="en-US" sz="2000" dirty="0" smtClean="0"/>
              <a:t>Long term behaviors and sparking behaviors being studied</a:t>
            </a:r>
            <a:endParaRPr lang="en-US" sz="2000" dirty="0"/>
          </a:p>
          <a:p>
            <a:r>
              <a:rPr lang="en-US" sz="2400" dirty="0" smtClean="0"/>
              <a:t>33cmx100cm </a:t>
            </a:r>
            <a:r>
              <a:rPr lang="en-US" sz="2400" dirty="0" smtClean="0"/>
              <a:t>unit chamber construction proceeding</a:t>
            </a:r>
          </a:p>
          <a:p>
            <a:pPr lvl="1"/>
            <a:r>
              <a:rPr lang="en-US" sz="2000" dirty="0" smtClean="0">
                <a:cs typeface="ＭＳ Ｐゴシック" charset="-128"/>
                <a:sym typeface="Wingdings" charset="2"/>
              </a:rPr>
              <a:t>A class 10,000 clean room of size 12’x8’ </a:t>
            </a:r>
            <a:r>
              <a:rPr lang="en-US" sz="2000" dirty="0">
                <a:cs typeface="ＭＳ Ｐゴシック" charset="-128"/>
                <a:sym typeface="Wingdings" charset="2"/>
              </a:rPr>
              <a:t>for foil certification and chamber construction completed</a:t>
            </a:r>
          </a:p>
          <a:p>
            <a:pPr lvl="1"/>
            <a:r>
              <a:rPr lang="en-US" sz="2000" dirty="0" smtClean="0">
                <a:cs typeface="ＭＳ Ｐゴシック" charset="-128"/>
              </a:rPr>
              <a:t>Four 33cmx100cm</a:t>
            </a:r>
            <a:r>
              <a:rPr lang="en-US" sz="2000" dirty="0" smtClean="0">
                <a:cs typeface="ＭＳ Ｐゴシック" charset="-128"/>
                <a:sym typeface="Wingdings" charset="2"/>
              </a:rPr>
              <a:t> foils glued to G10 spacers for two chambers and HV re-qualification completed</a:t>
            </a:r>
          </a:p>
          <a:p>
            <a:pPr lvl="1"/>
            <a:r>
              <a:rPr lang="en-US" sz="2000" dirty="0" smtClean="0">
                <a:cs typeface="ＭＳ Ｐゴシック" charset="-128"/>
                <a:sym typeface="Wingdings" charset="2"/>
              </a:rPr>
              <a:t>Two </a:t>
            </a:r>
            <a:r>
              <a:rPr lang="en-US" sz="2000" dirty="0" smtClean="0">
                <a:cs typeface="ＭＳ Ｐゴシック" charset="-128"/>
              </a:rPr>
              <a:t>33cmx100cm </a:t>
            </a:r>
            <a:r>
              <a:rPr lang="en-US" sz="2000" dirty="0" smtClean="0">
                <a:cs typeface="ＭＳ Ｐゴシック" charset="-128"/>
                <a:sym typeface="Wingdings" charset="2"/>
              </a:rPr>
              <a:t>chambers assembled but a</a:t>
            </a:r>
            <a:r>
              <a:rPr lang="en-US" sz="2000" dirty="0" smtClean="0">
                <a:cs typeface="ＭＳ Ｐゴシック" charset="-128"/>
                <a:sym typeface="Wingdings" charset="2"/>
              </a:rPr>
              <a:t>waiting for readout boards (13bit </a:t>
            </a:r>
            <a:r>
              <a:rPr lang="en-US" sz="2000" dirty="0" err="1" smtClean="0">
                <a:cs typeface="ＭＳ Ｐゴシック" charset="-128"/>
                <a:sym typeface="Wingdings" charset="2"/>
              </a:rPr>
              <a:t>KPiX</a:t>
            </a:r>
            <a:r>
              <a:rPr lang="en-US" sz="2000" dirty="0" smtClean="0">
                <a:cs typeface="ＭＳ Ｐゴシック" charset="-128"/>
                <a:sym typeface="Wingdings" charset="2"/>
              </a:rPr>
              <a:t> and 1bit DCAL) integration</a:t>
            </a:r>
            <a:endParaRPr lang="en-US" sz="2000" dirty="0" smtClean="0">
              <a:cs typeface="ＭＳ Ｐゴシック" charset="-128"/>
              <a:sym typeface="Wingdings" charset="2"/>
            </a:endParaRPr>
          </a:p>
          <a:p>
            <a:r>
              <a:rPr lang="en-US" sz="2400" dirty="0" smtClean="0"/>
              <a:t>Mechanical design </a:t>
            </a:r>
            <a:r>
              <a:rPr lang="en-US" sz="2400" dirty="0" smtClean="0"/>
              <a:t>worked out for constructing </a:t>
            </a:r>
            <a:r>
              <a:rPr lang="en-US" sz="2400" dirty="0" smtClean="0"/>
              <a:t>1mx1m </a:t>
            </a:r>
            <a:r>
              <a:rPr lang="en-US" sz="2400" dirty="0" smtClean="0"/>
              <a:t>planes for DHCAL </a:t>
            </a:r>
            <a:r>
              <a:rPr lang="en-US" sz="2400" dirty="0" smtClean="0"/>
              <a:t>testing</a:t>
            </a:r>
          </a:p>
          <a:p>
            <a:r>
              <a:rPr lang="en-US" sz="2400" dirty="0" smtClean="0"/>
              <a:t>Looking into utilizing large area GEM to other experiments, ORKA, etc..</a:t>
            </a:r>
          </a:p>
          <a:p>
            <a:pPr lvl="1"/>
            <a:r>
              <a:rPr lang="en-US" sz="2000" dirty="0" smtClean="0"/>
              <a:t>Similar restrictions in physics dimensions apply</a:t>
            </a:r>
            <a:endParaRPr lang="en-US" sz="2000" dirty="0" smtClean="0"/>
          </a:p>
          <a:p>
            <a:r>
              <a:rPr lang="en-US" sz="2400" dirty="0" smtClean="0"/>
              <a:t>Commercial production of GEM foils making progress</a:t>
            </a:r>
          </a:p>
          <a:p>
            <a:pPr lvl="1"/>
            <a:r>
              <a:rPr lang="en-US" sz="2000" dirty="0" smtClean="0"/>
              <a:t>A Korean company has produced 30cmx30cm foils</a:t>
            </a:r>
            <a:r>
              <a:rPr lang="en-US" sz="2000" dirty="0"/>
              <a:t> </a:t>
            </a:r>
            <a:r>
              <a:rPr lang="en-US" sz="2000" dirty="0" smtClean="0"/>
              <a:t>and being tested at CERN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674AA-DB56-F041-A04F-C41921147003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 DHCAL, J. Yu</a:t>
            </a: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0C63-4AA9-264A-AF39-EF7FCE1EB2E7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DHCAL General Requirements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800" dirty="0"/>
              <a:t>Thin and sensitive readout layer for compact design</a:t>
            </a:r>
          </a:p>
          <a:p>
            <a:r>
              <a:rPr lang="en-US" sz="2800" dirty="0"/>
              <a:t>1 or 2 </a:t>
            </a:r>
            <a:r>
              <a:rPr lang="en-US" sz="2800" dirty="0" smtClean="0"/>
              <a:t>level </a:t>
            </a:r>
            <a:r>
              <a:rPr lang="en-US" sz="2800" dirty="0"/>
              <a:t>digital hit recording for </a:t>
            </a:r>
            <a:r>
              <a:rPr lang="en-US" sz="2800" dirty="0" smtClean="0"/>
              <a:t>PFA </a:t>
            </a:r>
            <a:r>
              <a:rPr lang="en-US" sz="2800" dirty="0"/>
              <a:t>use</a:t>
            </a:r>
          </a:p>
          <a:p>
            <a:r>
              <a:rPr lang="en-US" sz="2800" dirty="0"/>
              <a:t>On-board amplification, digitization and discrimination for readout, minimizing noise and cross-talk</a:t>
            </a:r>
          </a:p>
          <a:p>
            <a:r>
              <a:rPr lang="en-US" sz="2800" dirty="0"/>
              <a:t>Flexible design for easy implementation of arbitrary cell size for upgrade</a:t>
            </a:r>
          </a:p>
          <a:p>
            <a:r>
              <a:rPr lang="en-US" sz="2800" dirty="0"/>
              <a:t>Minimal intrusion for </a:t>
            </a:r>
            <a:r>
              <a:rPr lang="en-US" sz="2800" dirty="0" smtClean="0"/>
              <a:t>minimal dead-space </a:t>
            </a:r>
            <a:r>
              <a:rPr lang="en-US" sz="2800" dirty="0"/>
              <a:t>design</a:t>
            </a:r>
          </a:p>
          <a:p>
            <a:r>
              <a:rPr lang="en-US" sz="2800" dirty="0"/>
              <a:t>Ease of construction and maintenance</a:t>
            </a:r>
          </a:p>
          <a:p>
            <a:r>
              <a:rPr lang="en-US" sz="2800" dirty="0"/>
              <a:t>Cost </a:t>
            </a:r>
            <a:r>
              <a:rPr lang="en-US" sz="2800" dirty="0" smtClean="0"/>
              <a:t>effective</a:t>
            </a:r>
          </a:p>
          <a:p>
            <a:r>
              <a:rPr lang="en-US" sz="2800" dirty="0" smtClean="0">
                <a:sym typeface="Wingdings"/>
              </a:rPr>
              <a:t> Gas detectors are good candidates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86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 DHCAL, J. Yu</a:t>
            </a: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2311-B45D-464A-BE0B-66F131C916ED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US" sz="4000"/>
              <a:t>DHCAL Gas Amplification Requirements</a:t>
            </a:r>
            <a:r>
              <a:rPr lang="en-US"/>
              <a:t> 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Sufficiently large gain for good S/N ratio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Minimize cross-</a:t>
            </a:r>
            <a:r>
              <a:rPr lang="en-US" sz="2800" dirty="0" smtClean="0"/>
              <a:t>talks </a:t>
            </a:r>
            <a:r>
              <a:rPr lang="en-US" sz="2800" dirty="0"/>
              <a:t>between cells in readout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Isolated readout path from active volume to avoid coherent noise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Modularity, retaining continuity for gas and HV supplies and readout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Digitized readout from each cell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Allow </a:t>
            </a:r>
            <a:r>
              <a:rPr lang="en-US" sz="2800" dirty="0" smtClean="0"/>
              <a:t>pixel readout design </a:t>
            </a:r>
            <a:r>
              <a:rPr lang="en-US" sz="2800" dirty="0"/>
              <a:t>to avoid strip ambiguity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Keep low HV for safety and reliability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Simple readout electronics for cost savings and reliability</a:t>
            </a:r>
          </a:p>
        </p:txBody>
      </p:sp>
    </p:spTree>
    <p:extLst>
      <p:ext uri="{BB962C8B-B14F-4D97-AF65-F5344CB8AC3E}">
        <p14:creationId xmlns:p14="http://schemas.microsoft.com/office/powerpoint/2010/main" val="148024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 DHCAL, J. Yu</a:t>
            </a: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9D52-9871-D946-9872-0D5C4C6AAABA}" type="slidenum">
              <a:rPr lang="en-US"/>
              <a:pPr/>
              <a:t>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Why GEM?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GEM developed by F. </a:t>
            </a:r>
            <a:r>
              <a:rPr lang="en-US" sz="2400" dirty="0" err="1"/>
              <a:t>Sauli</a:t>
            </a:r>
            <a:r>
              <a:rPr lang="en-US" sz="2400" dirty="0"/>
              <a:t> (CERN) </a:t>
            </a:r>
            <a:r>
              <a:rPr lang="en-US" sz="2400" dirty="0" smtClean="0"/>
              <a:t>1997 for </a:t>
            </a:r>
            <a:r>
              <a:rPr lang="en-US" sz="2400" dirty="0"/>
              <a:t>use as pre-amplification stage for </a:t>
            </a:r>
            <a:r>
              <a:rPr lang="en-US" sz="2400" dirty="0" smtClean="0"/>
              <a:t>MSGD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Allow </a:t>
            </a:r>
            <a:r>
              <a:rPr lang="en-US" sz="2400" dirty="0" smtClean="0"/>
              <a:t>flexible </a:t>
            </a:r>
            <a:r>
              <a:rPr lang="en-US" sz="2400" dirty="0"/>
              <a:t>design, using printed circuit readout </a:t>
            </a:r>
            <a:r>
              <a:rPr lang="en-US" sz="2400" dirty="0">
                <a:sym typeface="Wingdings" charset="0"/>
              </a:rPr>
              <a:t> Can be as fine a readout as GEM </a:t>
            </a:r>
            <a:r>
              <a:rPr lang="en-US" sz="2400" dirty="0" smtClean="0">
                <a:sym typeface="Wingdings" charset="0"/>
              </a:rPr>
              <a:t>hole pitch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High gains, above 10</a:t>
            </a:r>
            <a:r>
              <a:rPr lang="en-US" sz="2000" baseline="30000" dirty="0"/>
              <a:t>4</a:t>
            </a:r>
            <a:r>
              <a:rPr lang="en-US" sz="2400" dirty="0"/>
              <a:t>,with spark probabilities per </a:t>
            </a:r>
            <a:r>
              <a:rPr lang="en-US" sz="2400" dirty="0" smtClean="0"/>
              <a:t>incident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less than 10</a:t>
            </a:r>
            <a:r>
              <a:rPr lang="en-US" sz="2000" baseline="30000" dirty="0">
                <a:sym typeface="Symbol" charset="0"/>
              </a:rPr>
              <a:t>-10 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Fast </a:t>
            </a:r>
            <a:r>
              <a:rPr lang="en-US" sz="2400" dirty="0" smtClean="0"/>
              <a:t>response and high rate capability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40ns drift time for 3mm gap with ArCO</a:t>
            </a:r>
            <a:r>
              <a:rPr lang="en-US" sz="2000" baseline="-25000" dirty="0"/>
              <a:t>2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Relative low HV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few 100V per each GEM gap compared to 10-16kV for </a:t>
            </a:r>
            <a:r>
              <a:rPr lang="en-US" sz="2000" dirty="0" smtClean="0"/>
              <a:t>RPC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Rather </a:t>
            </a:r>
            <a:r>
              <a:rPr lang="en-US" sz="2400" dirty="0"/>
              <a:t>reasonable cost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Foils are </a:t>
            </a:r>
            <a:r>
              <a:rPr lang="en-US" sz="2000" dirty="0" smtClean="0"/>
              <a:t>made of </a:t>
            </a:r>
            <a:r>
              <a:rPr lang="en-US" sz="2000" dirty="0"/>
              <a:t>copper-clad </a:t>
            </a:r>
            <a:r>
              <a:rPr lang="en-US" sz="2000" dirty="0" err="1" smtClean="0"/>
              <a:t>kapton</a:t>
            </a:r>
            <a:r>
              <a:rPr lang="en-US" sz="2000" dirty="0" smtClean="0"/>
              <a:t> with chemical perforation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Scaling to large size foils does not increase cost proportional to the area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718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Jan. 11, 2013</a:t>
            </a:r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 DHCAL, J. Yu</a:t>
            </a:r>
            <a:endParaRPr lang="en-US">
              <a:solidFill>
                <a:srgbClr val="336600"/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05DC-355A-7943-947B-E7B78C3F9482}" type="slidenum">
              <a:rPr lang="en-US"/>
              <a:pPr/>
              <a:t>6</a:t>
            </a:fld>
            <a:endParaRPr lang="en-US"/>
          </a:p>
        </p:txBody>
      </p:sp>
      <p:pic>
        <p:nvPicPr>
          <p:cNvPr id="7170" name="Picture 2" descr="E:\Andy\from_PC3\DHCAL\extractPage.68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 b="15439"/>
          <a:stretch>
            <a:fillRect/>
          </a:stretch>
        </p:blipFill>
        <p:spPr bwMode="auto">
          <a:xfrm>
            <a:off x="-1066800" y="0"/>
            <a:ext cx="7924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CERN-open-2000-344, A. Sharma</a:t>
            </a:r>
          </a:p>
        </p:txBody>
      </p: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3276600" y="1371600"/>
            <a:ext cx="5029200" cy="3429000"/>
            <a:chOff x="2064" y="864"/>
            <a:chExt cx="3168" cy="2160"/>
          </a:xfrm>
        </p:grpSpPr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2064" y="2112"/>
              <a:ext cx="1296" cy="912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176" y="864"/>
              <a:ext cx="1056" cy="44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Large amplification</a:t>
              </a:r>
            </a:p>
          </p:txBody>
        </p:sp>
        <p:cxnSp>
          <p:nvCxnSpPr>
            <p:cNvPr id="7174" name="AutoShape 6"/>
            <p:cNvCxnSpPr>
              <a:cxnSpLocks noChangeShapeType="1"/>
              <a:stCxn id="7173" idx="1"/>
              <a:endCxn id="7172" idx="0"/>
            </p:cNvCxnSpPr>
            <p:nvPr/>
          </p:nvCxnSpPr>
          <p:spPr bwMode="auto">
            <a:xfrm flipH="1">
              <a:off x="2712" y="1087"/>
              <a:ext cx="1464" cy="102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5562600" y="2590800"/>
            <a:ext cx="3505200" cy="3505200"/>
            <a:chOff x="1056" y="624"/>
            <a:chExt cx="3792" cy="2836"/>
          </a:xfrm>
        </p:grpSpPr>
        <p:pic>
          <p:nvPicPr>
            <p:cNvPr id="7178" name="Picture 10" descr="E:\Andy\from_PC3\DHCAL\GEM_elmic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624"/>
              <a:ext cx="3792" cy="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1872" y="2201"/>
              <a:ext cx="844" cy="299"/>
              <a:chOff x="1872" y="2201"/>
              <a:chExt cx="844" cy="299"/>
            </a:xfrm>
          </p:grpSpPr>
          <p:sp>
            <p:nvSpPr>
              <p:cNvPr id="7180" name="Line 12"/>
              <p:cNvSpPr>
                <a:spLocks noChangeShapeType="1"/>
              </p:cNvSpPr>
              <p:nvPr/>
            </p:nvSpPr>
            <p:spPr bwMode="auto">
              <a:xfrm>
                <a:off x="1872" y="2496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1887" y="2201"/>
                <a:ext cx="829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FFCC"/>
                    </a:solidFill>
                  </a:rPr>
                  <a:t>70</a:t>
                </a:r>
                <a:r>
                  <a:rPr lang="en-US" dirty="0" smtClean="0">
                    <a:solidFill>
                      <a:srgbClr val="FFFFCC"/>
                    </a:solidFill>
                    <a:latin typeface="Symbol" charset="0"/>
                  </a:rPr>
                  <a:t>μ</a:t>
                </a:r>
                <a:r>
                  <a:rPr lang="en-US" dirty="0" smtClean="0">
                    <a:solidFill>
                      <a:srgbClr val="FFFFCC"/>
                    </a:solidFill>
                  </a:rPr>
                  <a:t>m</a:t>
                </a: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>
              <a:off x="2592" y="1729"/>
              <a:ext cx="1206" cy="299"/>
              <a:chOff x="2592" y="1729"/>
              <a:chExt cx="1206" cy="299"/>
            </a:xfrm>
          </p:grpSpPr>
          <p:sp>
            <p:nvSpPr>
              <p:cNvPr id="7183" name="Text Box 15"/>
              <p:cNvSpPr txBox="1">
                <a:spLocks noChangeArrowheads="1"/>
              </p:cNvSpPr>
              <p:nvPr/>
            </p:nvSpPr>
            <p:spPr bwMode="auto">
              <a:xfrm>
                <a:off x="2830" y="1729"/>
                <a:ext cx="968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FFCC"/>
                    </a:solidFill>
                  </a:rPr>
                  <a:t>140</a:t>
                </a:r>
                <a:r>
                  <a:rPr lang="en-US" dirty="0" smtClean="0">
                    <a:solidFill>
                      <a:srgbClr val="FFFFCC"/>
                    </a:solidFill>
                    <a:latin typeface="Symbol" charset="0"/>
                  </a:rPr>
                  <a:t>μ</a:t>
                </a:r>
                <a:r>
                  <a:rPr lang="en-US" dirty="0" smtClean="0">
                    <a:solidFill>
                      <a:srgbClr val="FFFFCC"/>
                    </a:solidFill>
                  </a:rPr>
                  <a:t>m</a:t>
                </a: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7184" name="Line 16"/>
              <p:cNvSpPr>
                <a:spLocks noChangeShapeType="1"/>
              </p:cNvSpPr>
              <p:nvPr/>
            </p:nvSpPr>
            <p:spPr bwMode="auto">
              <a:xfrm>
                <a:off x="2592" y="2016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75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2ED6F-4913-234E-9E9A-0A563349754F}" type="slidenum">
              <a:rPr lang="en-US"/>
              <a:pPr/>
              <a:t>7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The Goals?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181600"/>
          </a:xfrm>
        </p:spPr>
        <p:txBody>
          <a:bodyPr/>
          <a:lstStyle/>
          <a:p>
            <a:r>
              <a:rPr lang="en-US" sz="2600" dirty="0" smtClean="0"/>
              <a:t>Develop and construct precision calorimeter for future accelerators</a:t>
            </a:r>
          </a:p>
          <a:p>
            <a:r>
              <a:rPr lang="en-US" sz="2600" dirty="0" smtClean="0"/>
              <a:t>Demonstrate suitability of DGEM layer as active element of DHCAL</a:t>
            </a:r>
          </a:p>
          <a:p>
            <a:r>
              <a:rPr lang="en-US" sz="2600" dirty="0" smtClean="0"/>
              <a:t>Construction/testing of DGEM chamber/layers of various sizes – to 1m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Study of the response of double-GEM chambers to charged particles</a:t>
            </a:r>
          </a:p>
          <a:p>
            <a:r>
              <a:rPr lang="en-US" sz="2600" dirty="0" smtClean="0"/>
              <a:t>Use of </a:t>
            </a:r>
            <a:r>
              <a:rPr lang="en-US" sz="2600" dirty="0" smtClean="0"/>
              <a:t>analog (13 bit </a:t>
            </a:r>
            <a:r>
              <a:rPr lang="en-US" sz="2600" dirty="0" err="1" smtClean="0"/>
              <a:t>kPiX</a:t>
            </a:r>
            <a:r>
              <a:rPr lang="en-US" sz="2600" dirty="0" smtClean="0"/>
              <a:t>) and digital </a:t>
            </a:r>
            <a:r>
              <a:rPr lang="en-US" sz="2600" dirty="0" smtClean="0"/>
              <a:t>(1 bit DCAL</a:t>
            </a:r>
            <a:r>
              <a:rPr lang="en-US" sz="2600" dirty="0" smtClean="0"/>
              <a:t>) readouts with GEM.</a:t>
            </a:r>
          </a:p>
          <a:p>
            <a:r>
              <a:rPr lang="en-US" sz="2600" dirty="0" smtClean="0"/>
              <a:t>Measurement </a:t>
            </a:r>
            <a:r>
              <a:rPr lang="en-US" sz="2600" dirty="0" smtClean="0"/>
              <a:t>of </a:t>
            </a:r>
            <a:r>
              <a:rPr lang="en-US" sz="2600" dirty="0" smtClean="0"/>
              <a:t>double-GEM </a:t>
            </a:r>
            <a:r>
              <a:rPr lang="en-US" sz="2600" dirty="0" smtClean="0"/>
              <a:t>chamber/layer characteristics</a:t>
            </a:r>
          </a:p>
          <a:p>
            <a:r>
              <a:rPr lang="en-US" sz="2600" dirty="0" smtClean="0"/>
              <a:t>Understanding of issues with chambers/layers (sparks, cross-</a:t>
            </a:r>
            <a:r>
              <a:rPr lang="en-US" sz="2600" dirty="0" smtClean="0"/>
              <a:t>talk</a:t>
            </a:r>
            <a:r>
              <a:rPr lang="en-US" sz="2600" dirty="0" smtClean="0"/>
              <a:t>, ..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r>
              <a:rPr lang="en-US" sz="2600" dirty="0" smtClean="0"/>
              <a:t>Establish </a:t>
            </a:r>
            <a:r>
              <a:rPr lang="en-US" sz="2600" dirty="0" smtClean="0"/>
              <a:t>operating conditions for large GEM/DHCAL </a:t>
            </a:r>
            <a:r>
              <a:rPr lang="en-US" sz="2600" dirty="0" smtClean="0"/>
              <a:t>chambers in a calorimeter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45A6CC-FE4A-FA46-A093-0BA43C2ECA5D}" type="slidenum">
              <a:rPr lang="en-US" sz="1400">
                <a:solidFill>
                  <a:srgbClr val="0000CC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0000CC"/>
              </a:solidFill>
              <a:latin typeface="Arial Narrow" charset="0"/>
            </a:endParaRPr>
          </a:p>
        </p:txBody>
      </p:sp>
      <p:pic>
        <p:nvPicPr>
          <p:cNvPr id="22532" name="Picture 2" descr="GEM_double_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609600" y="1066800"/>
            <a:ext cx="4876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A50021"/>
                </a:solidFill>
                <a:latin typeface="Arial Narrow" charset="0"/>
              </a:rPr>
              <a:t>GEM-based Digital Calorimeter Concept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133600" y="1828800"/>
            <a:ext cx="2519363" cy="396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Use Double GEM layers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882650" y="2163763"/>
            <a:ext cx="4889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/>
              <a:t>{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-25400" y="2667000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~6.5mm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0" y="2057400"/>
            <a:ext cx="3821113" cy="3886200"/>
            <a:chOff x="240" y="639"/>
            <a:chExt cx="3659" cy="2097"/>
          </a:xfrm>
        </p:grpSpPr>
        <p:pic>
          <p:nvPicPr>
            <p:cNvPr id="22541" name="Picture 8" descr="dgem_schemat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t="7080" r="16203" b="50443"/>
            <a:stretch>
              <a:fillRect/>
            </a:stretch>
          </p:blipFill>
          <p:spPr bwMode="auto">
            <a:xfrm>
              <a:off x="240" y="639"/>
              <a:ext cx="2496" cy="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9"/>
            <p:cNvSpPr txBox="1">
              <a:spLocks noChangeArrowheads="1"/>
            </p:cNvSpPr>
            <p:nvPr/>
          </p:nvSpPr>
          <p:spPr bwMode="auto">
            <a:xfrm>
              <a:off x="2832" y="672"/>
              <a:ext cx="10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omic Sans MS" charset="0"/>
                </a:rPr>
                <a:t>-2100V</a:t>
              </a:r>
            </a:p>
          </p:txBody>
        </p:sp>
        <p:sp>
          <p:nvSpPr>
            <p:cNvPr id="22543" name="Text Box 10"/>
            <p:cNvSpPr txBox="1">
              <a:spLocks noChangeArrowheads="1"/>
            </p:cNvSpPr>
            <p:nvPr/>
          </p:nvSpPr>
          <p:spPr bwMode="auto">
            <a:xfrm>
              <a:off x="2785" y="1440"/>
              <a:ext cx="1103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omic Sans MS" charset="0"/>
                </a:rPr>
                <a:t>∆V ~400V</a:t>
              </a:r>
            </a:p>
          </p:txBody>
        </p:sp>
        <p:sp>
          <p:nvSpPr>
            <p:cNvPr id="22544" name="Rectangle 11"/>
            <p:cNvSpPr>
              <a:spLocks noChangeArrowheads="1"/>
            </p:cNvSpPr>
            <p:nvPr/>
          </p:nvSpPr>
          <p:spPr bwMode="auto">
            <a:xfrm>
              <a:off x="2784" y="1824"/>
              <a:ext cx="111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charset="0"/>
                </a:rPr>
                <a:t>∆V ~400V</a:t>
              </a:r>
            </a:p>
          </p:txBody>
        </p:sp>
        <p:sp>
          <p:nvSpPr>
            <p:cNvPr id="22545" name="Text Box 12"/>
            <p:cNvSpPr txBox="1">
              <a:spLocks noChangeArrowheads="1"/>
            </p:cNvSpPr>
            <p:nvPr/>
          </p:nvSpPr>
          <p:spPr bwMode="auto">
            <a:xfrm>
              <a:off x="2736" y="2256"/>
              <a:ext cx="5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omic Sans MS" charset="0"/>
                </a:rPr>
                <a:t>0V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GEM DHCAL, J. Yu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5334000" y="2057400"/>
            <a:ext cx="3810000" cy="3429000"/>
          </a:xfrm>
          <a:prstGeom prst="wedgeRectCallout">
            <a:avLst>
              <a:gd name="adj1" fmla="val -63836"/>
              <a:gd name="adj2" fmla="val 25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563880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196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40162"/>
            <a:ext cx="32004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3459163"/>
            <a:ext cx="493236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2514600" y="1382713"/>
            <a:ext cx="762000" cy="369887"/>
          </a:xfrm>
          <a:prstGeom prst="rect">
            <a:avLst/>
          </a:prstGeom>
          <a:solidFill>
            <a:srgbClr val="FFFFCC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Fe</a:t>
            </a:r>
            <a:r>
              <a:rPr lang="en-US" b="1" baseline="300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2590800" y="3886200"/>
            <a:ext cx="762000" cy="369888"/>
          </a:xfrm>
          <a:prstGeom prst="rect">
            <a:avLst/>
          </a:prstGeom>
          <a:solidFill>
            <a:srgbClr val="FFFFCC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Ru</a:t>
            </a:r>
            <a:r>
              <a:rPr lang="en-US" b="1" baseline="3000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2514600" y="4343400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n-lt"/>
              </a:rPr>
              <a:t>Good conformation to characteristic Minimum Ionizing Landau fit</a:t>
            </a:r>
          </a:p>
        </p:txBody>
      </p:sp>
      <p:sp>
        <p:nvSpPr>
          <p:cNvPr id="29706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2CBB0-DD0E-E049-90EE-79A88605817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" name="Rectangle 20"/>
          <p:cNvSpPr/>
          <p:nvPr/>
        </p:nvSpPr>
        <p:spPr>
          <a:xfrm>
            <a:off x="6781800" y="42672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609600"/>
            <a:ext cx="3857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altLang="ko-KR" dirty="0" err="1" smtClean="0">
                <a:ea typeface="Times New Roman" charset="0"/>
                <a:cs typeface="Times New Roman" charset="0"/>
              </a:rPr>
              <a:t>GEM+KPiX</a:t>
            </a:r>
            <a:r>
              <a:rPr lang="en-US" altLang="ko-KR" dirty="0" smtClean="0">
                <a:ea typeface="Times New Roman" charset="0"/>
                <a:cs typeface="Times New Roman" charset="0"/>
              </a:rPr>
              <a:t> </a:t>
            </a:r>
            <a:r>
              <a:rPr lang="en-US" altLang="ko-KR" dirty="0" smtClean="0">
                <a:ea typeface="Times New Roman" charset="0"/>
                <a:cs typeface="Times New Roman" charset="0"/>
              </a:rPr>
              <a:t>Fe</a:t>
            </a:r>
            <a:r>
              <a:rPr lang="en-US" altLang="ko-KR" baseline="30000" dirty="0" smtClean="0">
                <a:ea typeface="Times New Roman" charset="0"/>
                <a:cs typeface="Times New Roman" charset="0"/>
              </a:rPr>
              <a:t>55</a:t>
            </a:r>
            <a:r>
              <a:rPr lang="en-US" altLang="ko-KR" dirty="0" smtClean="0">
                <a:ea typeface="Times New Roman" charset="0"/>
                <a:cs typeface="Times New Roman" charset="0"/>
              </a:rPr>
              <a:t> and Ru</a:t>
            </a:r>
            <a:r>
              <a:rPr lang="en-US" altLang="ko-KR" baseline="30000" dirty="0" smtClean="0">
                <a:ea typeface="Times New Roman" charset="0"/>
                <a:cs typeface="Times New Roman" charset="0"/>
              </a:rPr>
              <a:t>106</a:t>
            </a:r>
            <a:r>
              <a:rPr lang="en-US" altLang="ko-KR" dirty="0" smtClean="0">
                <a:ea typeface="Times New Roman" charset="0"/>
                <a:cs typeface="Times New Roman" charset="0"/>
              </a:rPr>
              <a:t> Spectra</a:t>
            </a:r>
            <a:endParaRPr lang="ko-KR" altLang="en-US" dirty="0" smtClean="0">
              <a:ea typeface="Times New Roman" charset="0"/>
              <a:cs typeface="Times New Roman" charset="0"/>
            </a:endParaRPr>
          </a:p>
        </p:txBody>
      </p:sp>
      <p:pic>
        <p:nvPicPr>
          <p:cNvPr id="15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7620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Jan. 11, 2013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GEM DHCAL, J.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263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phi(\lambda) = \frac{1}{\pi} \int_0^{\infty}&#10;\exp ( - u \ln u - \lambda u ) \sin \pi u \, du&#10;\;,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20861</TotalTime>
  <Words>1717</Words>
  <Application>Microsoft Macintosh PowerPoint</Application>
  <PresentationFormat>On-screen Show (4:3)</PresentationFormat>
  <Paragraphs>292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Microsoft Equation 3.0</vt:lpstr>
      <vt:lpstr>MathType 6.0 Equation</vt:lpstr>
      <vt:lpstr>PowerPoint Presentation</vt:lpstr>
      <vt:lpstr>Introduction</vt:lpstr>
      <vt:lpstr>DHCAL General Requirements</vt:lpstr>
      <vt:lpstr>DHCAL Gas Amplification Requirements </vt:lpstr>
      <vt:lpstr>Why GEM?</vt:lpstr>
      <vt:lpstr>PowerPoint Presentation</vt:lpstr>
      <vt:lpstr>The Goals?</vt:lpstr>
      <vt:lpstr>PowerPoint Presentation</vt:lpstr>
      <vt:lpstr>GEM+KPiX Fe55 and Ru106 Spectra</vt:lpstr>
      <vt:lpstr>Some source test results with 30x30 cm2 chamber/KPiX</vt:lpstr>
      <vt:lpstr>Cosmic Run with 13bit Readout (KPiX)</vt:lpstr>
      <vt:lpstr>PowerPoint Presentation</vt:lpstr>
      <vt:lpstr>Radioactive Source Run with Internal Trigger</vt:lpstr>
      <vt:lpstr>FTBF Beam Test Setup</vt:lpstr>
      <vt:lpstr>HV scan with 120 GeV Proton beam</vt:lpstr>
      <vt:lpstr>3 DCAL GEM Chamber Test Beam Event Display</vt:lpstr>
      <vt:lpstr>PowerPoint Presentation</vt:lpstr>
      <vt:lpstr>Hit Map for Pions vs Pion Showers (KPiX)</vt:lpstr>
      <vt:lpstr>PowerPoint Presentation</vt:lpstr>
      <vt:lpstr>Hits from Pion Showers (DCAL) </vt:lpstr>
      <vt:lpstr>Long-term Behaviors, KPiX</vt:lpstr>
      <vt:lpstr>PowerPoint Presentation</vt:lpstr>
      <vt:lpstr>1mx1m Large GEM Chamber</vt:lpstr>
      <vt:lpstr>Assembling LGEM Unit Chamber (33cmx1m)</vt:lpstr>
      <vt:lpstr>GEM DHCAL Plans</vt:lpstr>
      <vt:lpstr>Summary</vt:lpstr>
    </vt:vector>
  </TitlesOfParts>
  <Manager/>
  <Company>University of Texas at Arlington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NSS2009 GEM Presentation</dc:title>
  <dc:subject/>
  <dc:creator>Jae Yu</dc:creator>
  <cp:keywords/>
  <dc:description/>
  <cp:lastModifiedBy>Jaehoon Yu</cp:lastModifiedBy>
  <cp:revision>1658</cp:revision>
  <cp:lastPrinted>2009-10-07T15:09:31Z</cp:lastPrinted>
  <dcterms:created xsi:type="dcterms:W3CDTF">2012-04-24T03:20:56Z</dcterms:created>
  <dcterms:modified xsi:type="dcterms:W3CDTF">2013-01-11T18:57:31Z</dcterms:modified>
  <cp:category/>
</cp:coreProperties>
</file>