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62" r:id="rId2"/>
    <p:sldId id="264" r:id="rId3"/>
    <p:sldId id="363" r:id="rId4"/>
    <p:sldId id="376" r:id="rId5"/>
    <p:sldId id="377" r:id="rId6"/>
    <p:sldId id="378" r:id="rId7"/>
    <p:sldId id="269" r:id="rId8"/>
    <p:sldId id="370" r:id="rId9"/>
    <p:sldId id="379" r:id="rId10"/>
    <p:sldId id="380" r:id="rId11"/>
    <p:sldId id="383" r:id="rId12"/>
    <p:sldId id="381" r:id="rId13"/>
    <p:sldId id="371" r:id="rId14"/>
    <p:sldId id="374" r:id="rId15"/>
    <p:sldId id="375" r:id="rId16"/>
    <p:sldId id="274" r:id="rId17"/>
    <p:sldId id="3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F36D2"/>
    <a:srgbClr val="007E39"/>
    <a:srgbClr val="C02500"/>
    <a:srgbClr val="0E8FF0"/>
    <a:srgbClr val="9A4BD5"/>
    <a:srgbClr val="CC2700"/>
    <a:srgbClr val="009E47"/>
    <a:srgbClr val="51AF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736" y="-160"/>
      </p:cViewPr>
      <p:guideLst>
        <p:guide orient="horz" pos="2160"/>
        <p:guide pos="278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ruchti\Desktop\EPP2013%201.7.13\Snowmass%202013\CPAD%20Meeting%20at%20ANL%201.9.13\Copy%20of%20MRI_AwardsFY01-12_PHY%20version%20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rruchti\Desktop\EPP2013%201.7.13\Snowmass%202013\CPAD%20Meeting%20at%20ANL%201.9.13\Copy%20of%20MRI_AwardsFY01-12_PHY%20version%204.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rruchti\Desktop\EPP2013%201.7.13\Snowmass%202013\CPAD%20Meeting%20at%20ANL%201.9.13\Copy%20of%20MRI_AwardsFY01-12_PHY%20version%204.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rruchti\Desktop\EPP2013%201.7.13\Snowmass%202013\CPAD%20Meeting%20at%20ANL%201.9.13\Copy%20of%20MRI_AwardsFY01-12_PHY%20version%20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rruchti\Desktop\EPP2013%201.7.13\Snowmass%202013\CPAD%20Meeting%20at%20ANL%201.9.13\Copy%20of%20MRI_AwardsFY01-12_PHY%20version%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rgbClr val="FFFF00"/>
                </a:solidFill>
              </a:rPr>
              <a:t>MRI Awards/FY</a:t>
            </a:r>
          </a:p>
        </c:rich>
      </c:tx>
      <c:layout/>
      <c:overlay val="0"/>
    </c:title>
    <c:autoTitleDeleted val="0"/>
    <c:plotArea>
      <c:layout/>
      <c:scatterChart>
        <c:scatterStyle val="lineMarker"/>
        <c:varyColors val="0"/>
        <c:ser>
          <c:idx val="0"/>
          <c:order val="0"/>
          <c:tx>
            <c:v>MRI Awards/FY</c:v>
          </c:tx>
          <c:spPr>
            <a:ln w="28575">
              <a:noFill/>
            </a:ln>
          </c:spPr>
          <c:xVal>
            <c:numRef>
              <c:f>Awards!$D$1038:$D$1044</c:f>
              <c:numCache>
                <c:formatCode>General</c:formatCode>
                <c:ptCount val="7"/>
                <c:pt idx="0">
                  <c:v>6.0</c:v>
                </c:pt>
                <c:pt idx="1">
                  <c:v>7.0</c:v>
                </c:pt>
                <c:pt idx="2">
                  <c:v>8.0</c:v>
                </c:pt>
                <c:pt idx="3">
                  <c:v>9.0</c:v>
                </c:pt>
                <c:pt idx="4">
                  <c:v>10.0</c:v>
                </c:pt>
                <c:pt idx="5">
                  <c:v>11.0</c:v>
                </c:pt>
                <c:pt idx="6">
                  <c:v>12.0</c:v>
                </c:pt>
              </c:numCache>
            </c:numRef>
          </c:xVal>
          <c:yVal>
            <c:numRef>
              <c:f>Awards!$E$1038:$E$1044</c:f>
              <c:numCache>
                <c:formatCode>General</c:formatCode>
                <c:ptCount val="7"/>
                <c:pt idx="0">
                  <c:v>2.0</c:v>
                </c:pt>
                <c:pt idx="1">
                  <c:v>2.0</c:v>
                </c:pt>
                <c:pt idx="2">
                  <c:v>2.0</c:v>
                </c:pt>
                <c:pt idx="3">
                  <c:v>8.0</c:v>
                </c:pt>
                <c:pt idx="4">
                  <c:v>2.0</c:v>
                </c:pt>
                <c:pt idx="5">
                  <c:v>3.0</c:v>
                </c:pt>
                <c:pt idx="6">
                  <c:v>1.0</c:v>
                </c:pt>
              </c:numCache>
            </c:numRef>
          </c:yVal>
          <c:smooth val="0"/>
        </c:ser>
        <c:dLbls>
          <c:showLegendKey val="0"/>
          <c:showVal val="0"/>
          <c:showCatName val="0"/>
          <c:showSerName val="0"/>
          <c:showPercent val="0"/>
          <c:showBubbleSize val="0"/>
        </c:dLbls>
        <c:axId val="-2129800664"/>
        <c:axId val="2110925608"/>
      </c:scatterChart>
      <c:valAx>
        <c:axId val="-2129800664"/>
        <c:scaling>
          <c:orientation val="minMax"/>
          <c:max val="13.0"/>
          <c:min val="5.0"/>
        </c:scaling>
        <c:delete val="0"/>
        <c:axPos val="b"/>
        <c:title>
          <c:tx>
            <c:rich>
              <a:bodyPr/>
              <a:lstStyle/>
              <a:p>
                <a:pPr>
                  <a:defRPr/>
                </a:pPr>
                <a:r>
                  <a:rPr lang="en-US"/>
                  <a:t>Fiscal Year</a:t>
                </a:r>
              </a:p>
            </c:rich>
          </c:tx>
          <c:layout/>
          <c:overlay val="0"/>
        </c:title>
        <c:numFmt formatCode="General" sourceLinked="1"/>
        <c:majorTickMark val="out"/>
        <c:minorTickMark val="none"/>
        <c:tickLblPos val="nextTo"/>
        <c:txPr>
          <a:bodyPr rot="0" vert="horz"/>
          <a:lstStyle/>
          <a:p>
            <a:pPr>
              <a:defRPr sz="1000" b="0" i="0" u="none" strike="noStrike" baseline="0">
                <a:solidFill>
                  <a:schemeClr val="tx1"/>
                </a:solidFill>
                <a:latin typeface="Calibri"/>
                <a:ea typeface="Calibri"/>
                <a:cs typeface="Calibri"/>
              </a:defRPr>
            </a:pPr>
            <a:endParaRPr lang="en-US"/>
          </a:p>
        </c:txPr>
        <c:crossAx val="2110925608"/>
        <c:crosses val="autoZero"/>
        <c:crossBetween val="midCat"/>
      </c:valAx>
      <c:valAx>
        <c:axId val="2110925608"/>
        <c:scaling>
          <c:orientation val="minMax"/>
        </c:scaling>
        <c:delete val="0"/>
        <c:axPos val="l"/>
        <c:majorGridlines/>
        <c:title>
          <c:tx>
            <c:rich>
              <a:bodyPr rot="-5400000" vert="horz"/>
              <a:lstStyle/>
              <a:p>
                <a:pPr>
                  <a:defRPr/>
                </a:pPr>
                <a:r>
                  <a:rPr lang="en-US"/>
                  <a:t>Number of Awards</a:t>
                </a:r>
              </a:p>
            </c:rich>
          </c:tx>
          <c:layout/>
          <c:overlay val="0"/>
        </c:title>
        <c:numFmt formatCode="General" sourceLinked="1"/>
        <c:majorTickMark val="out"/>
        <c:minorTickMark val="none"/>
        <c:tickLblPos val="nextTo"/>
        <c:crossAx val="-212980066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rgbClr val="92D050"/>
                </a:solidFill>
              </a:rPr>
              <a:t>MRI Funds (M$)/FY</a:t>
            </a:r>
          </a:p>
        </c:rich>
      </c:tx>
      <c:layout/>
      <c:overlay val="0"/>
    </c:title>
    <c:autoTitleDeleted val="0"/>
    <c:plotArea>
      <c:layout/>
      <c:scatterChart>
        <c:scatterStyle val="lineMarker"/>
        <c:varyColors val="0"/>
        <c:ser>
          <c:idx val="1"/>
          <c:order val="0"/>
          <c:tx>
            <c:strRef>
              <c:f>Awards!$A$1035</c:f>
              <c:strCache>
                <c:ptCount val="1"/>
                <c:pt idx="0">
                  <c:v>MRI Funds/FY</c:v>
                </c:pt>
              </c:strCache>
            </c:strRef>
          </c:tx>
          <c:spPr>
            <a:ln w="28575">
              <a:noFill/>
            </a:ln>
          </c:spPr>
          <c:xVal>
            <c:numRef>
              <c:f>Awards!$D$1038:$D$1044</c:f>
              <c:numCache>
                <c:formatCode>General</c:formatCode>
                <c:ptCount val="7"/>
                <c:pt idx="0">
                  <c:v>6.0</c:v>
                </c:pt>
                <c:pt idx="1">
                  <c:v>7.0</c:v>
                </c:pt>
                <c:pt idx="2">
                  <c:v>8.0</c:v>
                </c:pt>
                <c:pt idx="3">
                  <c:v>9.0</c:v>
                </c:pt>
                <c:pt idx="4">
                  <c:v>10.0</c:v>
                </c:pt>
                <c:pt idx="5">
                  <c:v>11.0</c:v>
                </c:pt>
                <c:pt idx="6">
                  <c:v>12.0</c:v>
                </c:pt>
              </c:numCache>
            </c:numRef>
          </c:xVal>
          <c:yVal>
            <c:numRef>
              <c:f>Awards!$C$1038:$C$1044</c:f>
              <c:numCache>
                <c:formatCode>General</c:formatCode>
                <c:ptCount val="7"/>
                <c:pt idx="0">
                  <c:v>1.456482</c:v>
                </c:pt>
                <c:pt idx="1">
                  <c:v>1.053088</c:v>
                </c:pt>
                <c:pt idx="2">
                  <c:v>1.3785</c:v>
                </c:pt>
                <c:pt idx="3">
                  <c:v>7.801824</c:v>
                </c:pt>
                <c:pt idx="4">
                  <c:v>4.341074</c:v>
                </c:pt>
                <c:pt idx="5">
                  <c:v>4.277108</c:v>
                </c:pt>
                <c:pt idx="6">
                  <c:v>3.828217</c:v>
                </c:pt>
              </c:numCache>
            </c:numRef>
          </c:yVal>
          <c:smooth val="0"/>
        </c:ser>
        <c:dLbls>
          <c:showLegendKey val="0"/>
          <c:showVal val="0"/>
          <c:showCatName val="0"/>
          <c:showSerName val="0"/>
          <c:showPercent val="0"/>
          <c:showBubbleSize val="0"/>
        </c:dLbls>
        <c:axId val="-2129776680"/>
        <c:axId val="2110843736"/>
      </c:scatterChart>
      <c:valAx>
        <c:axId val="-2129776680"/>
        <c:scaling>
          <c:orientation val="minMax"/>
          <c:min val="5.0"/>
        </c:scaling>
        <c:delete val="0"/>
        <c:axPos val="b"/>
        <c:title>
          <c:tx>
            <c:rich>
              <a:bodyPr/>
              <a:lstStyle/>
              <a:p>
                <a:pPr>
                  <a:defRPr/>
                </a:pPr>
                <a:r>
                  <a:rPr lang="en-US"/>
                  <a:t>Fiscal</a:t>
                </a:r>
                <a:r>
                  <a:rPr lang="en-US" baseline="0"/>
                  <a:t> Year</a:t>
                </a:r>
                <a:endParaRPr lang="en-US"/>
              </a:p>
            </c:rich>
          </c:tx>
          <c:layout/>
          <c:overlay val="0"/>
        </c:title>
        <c:numFmt formatCode="General" sourceLinked="1"/>
        <c:majorTickMark val="out"/>
        <c:minorTickMark val="none"/>
        <c:tickLblPos val="nextTo"/>
        <c:txPr>
          <a:bodyPr rot="0" vert="horz"/>
          <a:lstStyle/>
          <a:p>
            <a:pPr>
              <a:defRPr sz="1000" b="0" i="0" u="none" strike="noStrike" baseline="0">
                <a:solidFill>
                  <a:schemeClr val="tx1"/>
                </a:solidFill>
                <a:latin typeface="Calibri"/>
                <a:ea typeface="Calibri"/>
                <a:cs typeface="Calibri"/>
              </a:defRPr>
            </a:pPr>
            <a:endParaRPr lang="en-US"/>
          </a:p>
        </c:txPr>
        <c:crossAx val="2110843736"/>
        <c:crosses val="autoZero"/>
        <c:crossBetween val="midCat"/>
      </c:valAx>
      <c:valAx>
        <c:axId val="2110843736"/>
        <c:scaling>
          <c:orientation val="minMax"/>
          <c:max val="9.0"/>
        </c:scaling>
        <c:delete val="0"/>
        <c:axPos val="l"/>
        <c:majorGridlines/>
        <c:title>
          <c:tx>
            <c:rich>
              <a:bodyPr rot="-5400000" vert="horz"/>
              <a:lstStyle/>
              <a:p>
                <a:pPr>
                  <a:defRPr/>
                </a:pPr>
                <a:r>
                  <a:rPr lang="en-US"/>
                  <a:t>Funds (M$)</a:t>
                </a:r>
              </a:p>
            </c:rich>
          </c:tx>
          <c:layout/>
          <c:overlay val="0"/>
        </c:title>
        <c:numFmt formatCode="General" sourceLinked="1"/>
        <c:majorTickMark val="out"/>
        <c:minorTickMark val="none"/>
        <c:tickLblPos val="nextTo"/>
        <c:crossAx val="-2129776680"/>
        <c:crosses val="autoZero"/>
        <c:crossBetween val="midCat"/>
        <c:majorUnit val="1.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rgbClr val="FFFF00"/>
                </a:solidFill>
              </a:rPr>
              <a:t>MRI Awards/FY</a:t>
            </a:r>
          </a:p>
        </c:rich>
      </c:tx>
      <c:layout/>
      <c:overlay val="0"/>
    </c:title>
    <c:autoTitleDeleted val="0"/>
    <c:plotArea>
      <c:layout/>
      <c:scatterChart>
        <c:scatterStyle val="lineMarker"/>
        <c:varyColors val="0"/>
        <c:ser>
          <c:idx val="0"/>
          <c:order val="0"/>
          <c:tx>
            <c:v>MRI Awards/FY</c:v>
          </c:tx>
          <c:spPr>
            <a:ln w="28575">
              <a:noFill/>
            </a:ln>
          </c:spPr>
          <c:xVal>
            <c:numRef>
              <c:f>Awards!$D$1038:$D$1044</c:f>
              <c:numCache>
                <c:formatCode>General</c:formatCode>
                <c:ptCount val="7"/>
                <c:pt idx="0">
                  <c:v>6.0</c:v>
                </c:pt>
                <c:pt idx="1">
                  <c:v>7.0</c:v>
                </c:pt>
                <c:pt idx="2">
                  <c:v>8.0</c:v>
                </c:pt>
                <c:pt idx="3">
                  <c:v>9.0</c:v>
                </c:pt>
                <c:pt idx="4">
                  <c:v>10.0</c:v>
                </c:pt>
                <c:pt idx="5">
                  <c:v>11.0</c:v>
                </c:pt>
                <c:pt idx="6">
                  <c:v>12.0</c:v>
                </c:pt>
              </c:numCache>
            </c:numRef>
          </c:xVal>
          <c:yVal>
            <c:numRef>
              <c:f>Awards!$E$1038:$E$1044</c:f>
              <c:numCache>
                <c:formatCode>General</c:formatCode>
                <c:ptCount val="7"/>
                <c:pt idx="0">
                  <c:v>2.0</c:v>
                </c:pt>
                <c:pt idx="1">
                  <c:v>2.0</c:v>
                </c:pt>
                <c:pt idx="2">
                  <c:v>2.0</c:v>
                </c:pt>
                <c:pt idx="3">
                  <c:v>8.0</c:v>
                </c:pt>
                <c:pt idx="4">
                  <c:v>2.0</c:v>
                </c:pt>
                <c:pt idx="5">
                  <c:v>3.0</c:v>
                </c:pt>
                <c:pt idx="6">
                  <c:v>1.0</c:v>
                </c:pt>
              </c:numCache>
            </c:numRef>
          </c:yVal>
          <c:smooth val="0"/>
        </c:ser>
        <c:dLbls>
          <c:showLegendKey val="0"/>
          <c:showVal val="0"/>
          <c:showCatName val="0"/>
          <c:showSerName val="0"/>
          <c:showPercent val="0"/>
          <c:showBubbleSize val="0"/>
        </c:dLbls>
        <c:axId val="-2128487944"/>
        <c:axId val="-2128482376"/>
      </c:scatterChart>
      <c:valAx>
        <c:axId val="-2128487944"/>
        <c:scaling>
          <c:orientation val="minMax"/>
          <c:max val="13.0"/>
          <c:min val="5.0"/>
        </c:scaling>
        <c:delete val="0"/>
        <c:axPos val="b"/>
        <c:title>
          <c:tx>
            <c:rich>
              <a:bodyPr/>
              <a:lstStyle/>
              <a:p>
                <a:pPr>
                  <a:defRPr/>
                </a:pPr>
                <a:r>
                  <a:rPr lang="en-US"/>
                  <a:t>Fiscal Year</a:t>
                </a:r>
              </a:p>
            </c:rich>
          </c:tx>
          <c:layout/>
          <c:overlay val="0"/>
        </c:title>
        <c:numFmt formatCode="General" sourceLinked="1"/>
        <c:majorTickMark val="out"/>
        <c:minorTickMark val="none"/>
        <c:tickLblPos val="nextTo"/>
        <c:txPr>
          <a:bodyPr rot="0" vert="horz"/>
          <a:lstStyle/>
          <a:p>
            <a:pPr>
              <a:defRPr sz="1000" b="0" i="0" u="none" strike="noStrike" baseline="0">
                <a:solidFill>
                  <a:schemeClr val="tx1"/>
                </a:solidFill>
                <a:latin typeface="Calibri"/>
                <a:ea typeface="Calibri"/>
                <a:cs typeface="Calibri"/>
              </a:defRPr>
            </a:pPr>
            <a:endParaRPr lang="en-US"/>
          </a:p>
        </c:txPr>
        <c:crossAx val="-2128482376"/>
        <c:crosses val="autoZero"/>
        <c:crossBetween val="midCat"/>
      </c:valAx>
      <c:valAx>
        <c:axId val="-2128482376"/>
        <c:scaling>
          <c:orientation val="minMax"/>
        </c:scaling>
        <c:delete val="0"/>
        <c:axPos val="l"/>
        <c:majorGridlines/>
        <c:title>
          <c:tx>
            <c:rich>
              <a:bodyPr rot="-5400000" vert="horz"/>
              <a:lstStyle/>
              <a:p>
                <a:pPr>
                  <a:defRPr/>
                </a:pPr>
                <a:r>
                  <a:rPr lang="en-US"/>
                  <a:t>Number of Awards</a:t>
                </a:r>
              </a:p>
            </c:rich>
          </c:tx>
          <c:layout/>
          <c:overlay val="0"/>
        </c:title>
        <c:numFmt formatCode="General" sourceLinked="1"/>
        <c:majorTickMark val="out"/>
        <c:minorTickMark val="none"/>
        <c:tickLblPos val="nextTo"/>
        <c:crossAx val="-2128487944"/>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rgbClr val="92D050"/>
                </a:solidFill>
              </a:rPr>
              <a:t>MRI Funds (M$)/FY</a:t>
            </a:r>
          </a:p>
        </c:rich>
      </c:tx>
      <c:layout/>
      <c:overlay val="0"/>
    </c:title>
    <c:autoTitleDeleted val="0"/>
    <c:plotArea>
      <c:layout/>
      <c:scatterChart>
        <c:scatterStyle val="lineMarker"/>
        <c:varyColors val="0"/>
        <c:ser>
          <c:idx val="1"/>
          <c:order val="0"/>
          <c:tx>
            <c:strRef>
              <c:f>Awards!$A$1035</c:f>
              <c:strCache>
                <c:ptCount val="1"/>
                <c:pt idx="0">
                  <c:v>MRI Funds/FY</c:v>
                </c:pt>
              </c:strCache>
            </c:strRef>
          </c:tx>
          <c:spPr>
            <a:ln w="28575">
              <a:noFill/>
            </a:ln>
          </c:spPr>
          <c:xVal>
            <c:numRef>
              <c:f>Awards!$D$1038:$D$1044</c:f>
              <c:numCache>
                <c:formatCode>General</c:formatCode>
                <c:ptCount val="7"/>
                <c:pt idx="0">
                  <c:v>6.0</c:v>
                </c:pt>
                <c:pt idx="1">
                  <c:v>7.0</c:v>
                </c:pt>
                <c:pt idx="2">
                  <c:v>8.0</c:v>
                </c:pt>
                <c:pt idx="3">
                  <c:v>9.0</c:v>
                </c:pt>
                <c:pt idx="4">
                  <c:v>10.0</c:v>
                </c:pt>
                <c:pt idx="5">
                  <c:v>11.0</c:v>
                </c:pt>
                <c:pt idx="6">
                  <c:v>12.0</c:v>
                </c:pt>
              </c:numCache>
            </c:numRef>
          </c:xVal>
          <c:yVal>
            <c:numRef>
              <c:f>Awards!$C$1038:$C$1044</c:f>
              <c:numCache>
                <c:formatCode>General</c:formatCode>
                <c:ptCount val="7"/>
                <c:pt idx="0">
                  <c:v>1.456482</c:v>
                </c:pt>
                <c:pt idx="1">
                  <c:v>1.053088</c:v>
                </c:pt>
                <c:pt idx="2">
                  <c:v>1.3785</c:v>
                </c:pt>
                <c:pt idx="3">
                  <c:v>7.801824</c:v>
                </c:pt>
                <c:pt idx="4">
                  <c:v>4.341074</c:v>
                </c:pt>
                <c:pt idx="5">
                  <c:v>4.277108</c:v>
                </c:pt>
                <c:pt idx="6">
                  <c:v>3.828217</c:v>
                </c:pt>
              </c:numCache>
            </c:numRef>
          </c:yVal>
          <c:smooth val="0"/>
        </c:ser>
        <c:dLbls>
          <c:showLegendKey val="0"/>
          <c:showVal val="0"/>
          <c:showCatName val="0"/>
          <c:showSerName val="0"/>
          <c:showPercent val="0"/>
          <c:showBubbleSize val="0"/>
        </c:dLbls>
        <c:axId val="-2128334536"/>
        <c:axId val="-2128328744"/>
      </c:scatterChart>
      <c:valAx>
        <c:axId val="-2128334536"/>
        <c:scaling>
          <c:orientation val="minMax"/>
          <c:min val="5.0"/>
        </c:scaling>
        <c:delete val="0"/>
        <c:axPos val="b"/>
        <c:title>
          <c:tx>
            <c:rich>
              <a:bodyPr/>
              <a:lstStyle/>
              <a:p>
                <a:pPr>
                  <a:defRPr/>
                </a:pPr>
                <a:r>
                  <a:rPr lang="en-US"/>
                  <a:t>Fiscal</a:t>
                </a:r>
                <a:r>
                  <a:rPr lang="en-US" baseline="0"/>
                  <a:t> Year</a:t>
                </a:r>
                <a:endParaRPr lang="en-US"/>
              </a:p>
            </c:rich>
          </c:tx>
          <c:layout/>
          <c:overlay val="0"/>
        </c:title>
        <c:numFmt formatCode="General" sourceLinked="1"/>
        <c:majorTickMark val="out"/>
        <c:minorTickMark val="none"/>
        <c:tickLblPos val="nextTo"/>
        <c:txPr>
          <a:bodyPr rot="0" vert="horz"/>
          <a:lstStyle/>
          <a:p>
            <a:pPr>
              <a:defRPr sz="1000" b="0" i="0" u="none" strike="noStrike" baseline="0">
                <a:solidFill>
                  <a:schemeClr val="tx1"/>
                </a:solidFill>
                <a:latin typeface="Calibri"/>
                <a:ea typeface="Calibri"/>
                <a:cs typeface="Calibri"/>
              </a:defRPr>
            </a:pPr>
            <a:endParaRPr lang="en-US"/>
          </a:p>
        </c:txPr>
        <c:crossAx val="-2128328744"/>
        <c:crosses val="autoZero"/>
        <c:crossBetween val="midCat"/>
      </c:valAx>
      <c:valAx>
        <c:axId val="-2128328744"/>
        <c:scaling>
          <c:orientation val="minMax"/>
          <c:max val="9.0"/>
        </c:scaling>
        <c:delete val="0"/>
        <c:axPos val="l"/>
        <c:majorGridlines/>
        <c:title>
          <c:tx>
            <c:rich>
              <a:bodyPr rot="-5400000" vert="horz"/>
              <a:lstStyle/>
              <a:p>
                <a:pPr>
                  <a:defRPr/>
                </a:pPr>
                <a:r>
                  <a:rPr lang="en-US"/>
                  <a:t>Funds (M$)</a:t>
                </a:r>
              </a:p>
            </c:rich>
          </c:tx>
          <c:layout/>
          <c:overlay val="0"/>
        </c:title>
        <c:numFmt formatCode="General" sourceLinked="1"/>
        <c:majorTickMark val="out"/>
        <c:minorTickMark val="none"/>
        <c:tickLblPos val="nextTo"/>
        <c:crossAx val="-2128334536"/>
        <c:crosses val="autoZero"/>
        <c:crossBetween val="midCat"/>
        <c:majorUnit val="1.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50"/>
      <c:rotY val="290"/>
      <c:rAngAx val="0"/>
      <c:perspective val="30"/>
    </c:view3D>
    <c:floor>
      <c:thickness val="0"/>
    </c:floor>
    <c:sideWall>
      <c:thickness val="0"/>
    </c:sideWall>
    <c:backWall>
      <c:thickness val="0"/>
    </c:backWall>
    <c:plotArea>
      <c:layout/>
      <c:pie3DChart>
        <c:varyColors val="1"/>
        <c:ser>
          <c:idx val="0"/>
          <c:order val="0"/>
          <c:tx>
            <c:v>MRI Distribution by Frontier</c:v>
          </c:tx>
          <c:dPt>
            <c:idx val="0"/>
            <c:bubble3D val="0"/>
            <c:spPr>
              <a:solidFill>
                <a:srgbClr val="0E8FF0"/>
              </a:solidFill>
            </c:spPr>
          </c:dPt>
          <c:dPt>
            <c:idx val="1"/>
            <c:bubble3D val="0"/>
            <c:spPr>
              <a:solidFill>
                <a:srgbClr val="C02500"/>
              </a:solidFill>
            </c:spPr>
          </c:dPt>
          <c:dPt>
            <c:idx val="2"/>
            <c:bubble3D val="0"/>
            <c:spPr>
              <a:solidFill>
                <a:srgbClr val="007E39"/>
              </a:solidFill>
            </c:spPr>
          </c:dPt>
          <c:dPt>
            <c:idx val="3"/>
            <c:bubble3D val="0"/>
            <c:spPr>
              <a:solidFill>
                <a:srgbClr val="8F36D2"/>
              </a:solidFill>
            </c:spPr>
          </c:dPt>
          <c:cat>
            <c:strRef>
              <c:f>Awards!$B$1049:$B$1053</c:f>
              <c:strCache>
                <c:ptCount val="5"/>
                <c:pt idx="0">
                  <c:v>Energy</c:v>
                </c:pt>
                <c:pt idx="1">
                  <c:v>Cosmic</c:v>
                </c:pt>
                <c:pt idx="2">
                  <c:v>Intensity</c:v>
                </c:pt>
                <c:pt idx="3">
                  <c:v>Accelerator</c:v>
                </c:pt>
                <c:pt idx="4">
                  <c:v>Computing</c:v>
                </c:pt>
              </c:strCache>
            </c:strRef>
          </c:cat>
          <c:val>
            <c:numRef>
              <c:f>Awards!$C$1049:$C$1053</c:f>
              <c:numCache>
                <c:formatCode>0.00</c:formatCode>
                <c:ptCount val="5"/>
                <c:pt idx="0">
                  <c:v>8.831536E6</c:v>
                </c:pt>
                <c:pt idx="1">
                  <c:v>9.598676E6</c:v>
                </c:pt>
                <c:pt idx="2">
                  <c:v>2.566726E6</c:v>
                </c:pt>
                <c:pt idx="3">
                  <c:v>2.430756E6</c:v>
                </c:pt>
                <c:pt idx="4">
                  <c:v>708599.0</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E86BB8-8E41-4B4E-B7C7-BDE6AB031F36}" type="datetimeFigureOut">
              <a:rPr lang="en-US" smtClean="0"/>
              <a:pPr/>
              <a:t>1/8/13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F20329-0553-9648-9025-4E65868EF109}" type="slidenum">
              <a:rPr lang="en-US" smtClean="0"/>
              <a:pPr/>
              <a:t>‹#›</a:t>
            </a:fld>
            <a:endParaRPr lang="en-US"/>
          </a:p>
        </p:txBody>
      </p:sp>
    </p:spTree>
    <p:extLst>
      <p:ext uri="{BB962C8B-B14F-4D97-AF65-F5344CB8AC3E}">
        <p14:creationId xmlns:p14="http://schemas.microsoft.com/office/powerpoint/2010/main" val="2681042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55EAB-A076-0749-A528-C9A5CF85311D}" type="datetimeFigureOut">
              <a:rPr lang="en-US" smtClean="0"/>
              <a:pPr/>
              <a:t>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D359C-3CED-FB42-8C73-1508260C7113}" type="slidenum">
              <a:rPr lang="en-US" smtClean="0"/>
              <a:pPr/>
              <a:t>‹#›</a:t>
            </a:fld>
            <a:endParaRPr lang="en-US"/>
          </a:p>
        </p:txBody>
      </p:sp>
    </p:spTree>
    <p:extLst>
      <p:ext uri="{BB962C8B-B14F-4D97-AF65-F5344CB8AC3E}">
        <p14:creationId xmlns:p14="http://schemas.microsoft.com/office/powerpoint/2010/main" val="34920908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18F6A3-7F20-AA4F-90AD-E04AA9155DDB}" type="slidenum">
              <a:rPr lang="en-US" smtClean="0"/>
              <a:pPr/>
              <a:t>3</a:t>
            </a:fld>
            <a:endParaRPr lang="en-US"/>
          </a:p>
        </p:txBody>
      </p:sp>
    </p:spTree>
    <p:extLst>
      <p:ext uri="{BB962C8B-B14F-4D97-AF65-F5344CB8AC3E}">
        <p14:creationId xmlns:p14="http://schemas.microsoft.com/office/powerpoint/2010/main" val="426997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pPr/>
              <a:t>‹#›</a:t>
            </a:fld>
            <a:endParaRPr lang="en-US"/>
          </a:p>
        </p:txBody>
      </p:sp>
      <p:pic>
        <p:nvPicPr>
          <p:cNvPr id="7" name="Picture 6" descr="MoleculeTracer.png"/>
          <p:cNvPicPr>
            <a:picLocks noChangeAspect="1"/>
          </p:cNvPicPr>
          <p:nvPr/>
        </p:nvPicPr>
        <p:blipFill>
          <a:blip r:embed="rId2" cstate="print"/>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a:xfrm>
            <a:off x="354106" y="6356350"/>
            <a:ext cx="2983454" cy="365125"/>
          </a:xfrm>
        </p:spPr>
        <p:txBody>
          <a:bodyPr/>
          <a:lstStyle/>
          <a:p>
            <a:r>
              <a:rPr lang="en-US" smtClean="0"/>
              <a:t>R. Ruchti, NSF Report, Instrumentation Frontier Community Meeting (CPAD)  ANL, 9 Jan 2013</a:t>
            </a:r>
            <a:endParaRPr lang="en-US" dirty="0"/>
          </a:p>
        </p:txBody>
      </p:sp>
      <p:sp>
        <p:nvSpPr>
          <p:cNvPr id="6" name="Slide Number Placeholder 5"/>
          <p:cNvSpPr>
            <a:spLocks noGrp="1"/>
          </p:cNvSpPr>
          <p:nvPr>
            <p:ph type="sldNum" sz="quarter" idx="12"/>
          </p:nvPr>
        </p:nvSpPr>
        <p:spPr>
          <a:xfrm>
            <a:off x="7980363" y="6356350"/>
            <a:ext cx="762000" cy="365125"/>
          </a:xfrm>
        </p:spPr>
        <p:txBody>
          <a:bodyPr/>
          <a:lstStyle/>
          <a:p>
            <a:fld id="{D12AA694-00EB-4F4B-AABB-6F50FB178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54106" y="6356350"/>
            <a:ext cx="3005782" cy="365125"/>
          </a:xfrm>
        </p:spPr>
        <p:txBody>
          <a:bodyPr/>
          <a:lstStyle>
            <a:lvl1pPr>
              <a:defRPr sz="900" baseline="0"/>
            </a:lvl1pPr>
          </a:lstStyle>
          <a:p>
            <a:r>
              <a:rPr lang="en-US" smtClean="0"/>
              <a:t>R. Ruchti, NSF Report, Instrumentation Frontier Community Meeting (CPAD)  ANL, 9 Jan 2013</a:t>
            </a:r>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54105" y="6356350"/>
            <a:ext cx="3399188" cy="365125"/>
          </a:xfrm>
        </p:spPr>
        <p:txBody>
          <a:bodyPr/>
          <a:lstStyle>
            <a:lvl1pPr>
              <a:defRPr sz="900">
                <a:solidFill>
                  <a:schemeClr val="accent5">
                    <a:lumMod val="40000"/>
                    <a:lumOff val="60000"/>
                  </a:schemeClr>
                </a:solidFill>
              </a:defRPr>
            </a:lvl1pPr>
          </a:lstStyle>
          <a:p>
            <a:r>
              <a:rPr lang="en-US" smtClean="0"/>
              <a:t>R. Ruchti, NSF Report, Instrumentation Frontier Community Meeting (CPAD)  ANL, 9 Jan 2013</a:t>
            </a:r>
            <a:endParaRPr lang="en-US" dirty="0"/>
          </a:p>
        </p:txBody>
      </p:sp>
      <p:sp>
        <p:nvSpPr>
          <p:cNvPr id="9" name="Slide Number Placeholder 8"/>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354105" y="6356350"/>
            <a:ext cx="3122741" cy="365125"/>
          </a:xfrm>
        </p:spPr>
        <p:txBody>
          <a:bodyPr/>
          <a:lstStyle/>
          <a:p>
            <a:r>
              <a:rPr lang="en-US" smtClean="0"/>
              <a:t>R. Ruchti, NSF Report, Instrumentation Frontier Community Meeting (CPAD)  ANL, 9 Jan 2013</a:t>
            </a:r>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R. Ruchti, NSF Report, Instrumentation Frontier Community Meeting (CPAD)  ANL, 9 Jan 2013</a:t>
            </a:r>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cstate="print"/>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1356767" y="107577"/>
            <a:ext cx="7581901" cy="1653988"/>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5" name="Footer Placeholder 4"/>
          <p:cNvSpPr>
            <a:spLocks noGrp="1"/>
          </p:cNvSpPr>
          <p:nvPr>
            <p:ph type="ftr" sz="quarter" idx="3"/>
          </p:nvPr>
        </p:nvSpPr>
        <p:spPr>
          <a:xfrm>
            <a:off x="354105" y="6356350"/>
            <a:ext cx="3314783" cy="365125"/>
          </a:xfrm>
          <a:prstGeom prst="rect">
            <a:avLst/>
          </a:prstGeom>
        </p:spPr>
        <p:txBody>
          <a:bodyPr vert="horz" lIns="91440" tIns="45720" rIns="91440" bIns="45720" rtlCol="0" anchor="ctr"/>
          <a:lstStyle>
            <a:lvl1pPr algn="l">
              <a:defRPr sz="800">
                <a:solidFill>
                  <a:schemeClr val="accent5">
                    <a:lumMod val="40000"/>
                    <a:lumOff val="60000"/>
                  </a:schemeClr>
                </a:solidFill>
                <a:effectLst>
                  <a:outerShdw blurRad="101600" dist="63500" dir="2700000" algn="tl" rotWithShape="0">
                    <a:prstClr val="black">
                      <a:alpha val="75000"/>
                    </a:prstClr>
                  </a:outerShdw>
                </a:effectLst>
              </a:defRPr>
            </a:lvl1pPr>
          </a:lstStyle>
          <a:p>
            <a:r>
              <a:rPr lang="en-US" smtClean="0"/>
              <a:t>R. Ruchti, NSF Report, Instrumentation Frontier Community Meeting (CPAD)  ANL, 9 Jan 2013</a:t>
            </a:r>
            <a:endParaRPr lang="en-US" dirty="0"/>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pPr/>
              <a:t>‹#›</a:t>
            </a:fld>
            <a:endParaRPr lang="en-US"/>
          </a:p>
        </p:txBody>
      </p:sp>
      <p:pic>
        <p:nvPicPr>
          <p:cNvPr id="8" name="Picture 7"/>
          <p:cNvPicPr>
            <a:picLocks noChangeAspect="1"/>
          </p:cNvPicPr>
          <p:nvPr userDrawn="1"/>
        </p:nvPicPr>
        <p:blipFill>
          <a:blip r:embed="rId15" cstate="print"/>
          <a:stretch>
            <a:fillRect/>
          </a:stretch>
        </p:blipFill>
        <p:spPr>
          <a:xfrm>
            <a:off x="38487" y="81921"/>
            <a:ext cx="1293044" cy="1300833"/>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5600" b="1" kern="1200">
          <a:solidFill>
            <a:srgbClr val="9AD1F9"/>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6"/>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6"/>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6"/>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6"/>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 Id="rId3"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 Id="rId3"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sf.gov/funding/pgm_summ.jsp?pims_id=504852" TargetMode="External"/><Relationship Id="rId3" Type="http://schemas.openxmlformats.org/officeDocument/2006/relationships/hyperlink" Target="http://www.nsf.gov/pubs/2013/nsf13518/nsf13518.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sf.gov/funding/pgm_summ.jsp?pims_id=504699" TargetMode="External"/><Relationship Id="rId3" Type="http://schemas.openxmlformats.org/officeDocument/2006/relationships/hyperlink" Target="http://www.nsf.gov/pubs/2012/nsf12513/nsf12513.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sf.gov/funding/pgm_summ.jsp?pims_id=504756" TargetMode="External"/><Relationship Id="rId3" Type="http://schemas.openxmlformats.org/officeDocument/2006/relationships/hyperlink" Target="http://www.nsf.gov/sav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mailto:mri@nsf.gov" TargetMode="External"/><Relationship Id="rId4" Type="http://schemas.openxmlformats.org/officeDocument/2006/relationships/hyperlink" Target="http://www.nsf.gov/od/oia/programs/mri/" TargetMode="External"/><Relationship Id="rId1" Type="http://schemas.openxmlformats.org/officeDocument/2006/relationships/slideLayout" Target="../slideLayouts/slideLayout2.xml"/><Relationship Id="rId2" Type="http://schemas.openxmlformats.org/officeDocument/2006/relationships/hyperlink" Target="http://www.nsf.gov/funding/pgm_summ.jsp?pims_id=526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52" y="415353"/>
            <a:ext cx="7088603" cy="1653988"/>
          </a:xfrm>
        </p:spPr>
        <p:txBody>
          <a:bodyPr/>
          <a:lstStyle/>
          <a:p>
            <a:r>
              <a:rPr lang="en-US" sz="4000" dirty="0" smtClean="0"/>
              <a:t>Instrumentation Development</a:t>
            </a:r>
            <a:r>
              <a:rPr lang="en-US" sz="4400" dirty="0" smtClean="0"/>
              <a:t/>
            </a:r>
            <a:br>
              <a:rPr lang="en-US" sz="4400" dirty="0" smtClean="0"/>
            </a:br>
            <a:r>
              <a:rPr lang="en-US" sz="2800" dirty="0" smtClean="0">
                <a:solidFill>
                  <a:schemeClr val="accent3">
                    <a:lumMod val="40000"/>
                    <a:lumOff val="60000"/>
                  </a:schemeClr>
                </a:solidFill>
              </a:rPr>
              <a:t>an NSF Perspective</a:t>
            </a:r>
            <a:r>
              <a:rPr lang="en-US" sz="3600" dirty="0" smtClean="0"/>
              <a:t/>
            </a:r>
            <a:br>
              <a:rPr lang="en-US" sz="3600" dirty="0" smtClean="0"/>
            </a:br>
            <a:endParaRPr lang="en-US" sz="3600" dirty="0"/>
          </a:p>
        </p:txBody>
      </p:sp>
      <p:sp>
        <p:nvSpPr>
          <p:cNvPr id="3" name="Content Placeholder 2"/>
          <p:cNvSpPr>
            <a:spLocks noGrp="1"/>
          </p:cNvSpPr>
          <p:nvPr>
            <p:ph idx="1"/>
          </p:nvPr>
        </p:nvSpPr>
        <p:spPr>
          <a:xfrm>
            <a:off x="524270" y="2201578"/>
            <a:ext cx="7581901" cy="3953436"/>
          </a:xfrm>
        </p:spPr>
        <p:txBody>
          <a:bodyPr/>
          <a:lstStyle/>
          <a:p>
            <a:pPr lvl="1" algn="ctr">
              <a:buNone/>
            </a:pPr>
            <a:r>
              <a:rPr lang="en-US" dirty="0" smtClean="0">
                <a:solidFill>
                  <a:srgbClr val="FFC000"/>
                </a:solidFill>
              </a:rPr>
              <a:t>Elementary Particle Physics</a:t>
            </a:r>
          </a:p>
          <a:p>
            <a:pPr lvl="2" algn="ctr">
              <a:buNone/>
            </a:pPr>
            <a:r>
              <a:rPr lang="en-US" sz="1800" dirty="0" smtClean="0"/>
              <a:t>Marv Goldberg, Saul Gonzalez, Randy Ruchti</a:t>
            </a:r>
          </a:p>
          <a:p>
            <a:pPr lvl="1" algn="ctr">
              <a:buNone/>
            </a:pPr>
            <a:r>
              <a:rPr lang="en-US" dirty="0" smtClean="0">
                <a:solidFill>
                  <a:srgbClr val="FFC000"/>
                </a:solidFill>
              </a:rPr>
              <a:t>Particle Astrophysics</a:t>
            </a:r>
          </a:p>
          <a:p>
            <a:pPr lvl="2" algn="ctr">
              <a:buNone/>
            </a:pPr>
            <a:r>
              <a:rPr lang="en-US" sz="1800" dirty="0" smtClean="0"/>
              <a:t>Jean Cottam Allen, Jim Whitmore</a:t>
            </a:r>
          </a:p>
          <a:p>
            <a:pPr lvl="1" algn="ctr">
              <a:buNone/>
            </a:pPr>
            <a:r>
              <a:rPr lang="en-US" dirty="0" smtClean="0">
                <a:solidFill>
                  <a:srgbClr val="FFC000"/>
                </a:solidFill>
              </a:rPr>
              <a:t>EPP/PA/Cosmology Theory</a:t>
            </a:r>
          </a:p>
          <a:p>
            <a:pPr lvl="1" algn="ctr">
              <a:buNone/>
            </a:pPr>
            <a:r>
              <a:rPr lang="en-US" sz="1800" dirty="0" smtClean="0"/>
              <a:t>Keith Dienes</a:t>
            </a:r>
          </a:p>
          <a:p>
            <a:pPr lvl="1"/>
            <a:endParaRPr lang="en-US" dirty="0"/>
          </a:p>
        </p:txBody>
      </p:sp>
      <p:sp>
        <p:nvSpPr>
          <p:cNvPr id="4" name="Footer Placeholder 3"/>
          <p:cNvSpPr>
            <a:spLocks noGrp="1"/>
          </p:cNvSpPr>
          <p:nvPr>
            <p:ph type="ftr" sz="quarter" idx="11"/>
          </p:nvPr>
        </p:nvSpPr>
        <p:spPr>
          <a:xfrm>
            <a:off x="354105" y="6356350"/>
            <a:ext cx="3558676"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t>MRI Awards FY06-12</a:t>
            </a:r>
            <a:br>
              <a:rPr lang="en-US" sz="3200" dirty="0" smtClean="0"/>
            </a:br>
            <a:r>
              <a:rPr lang="en-US" sz="2400" dirty="0" smtClean="0"/>
              <a:t>($24.1 M total awarded to EPP+PA)</a:t>
            </a:r>
            <a:endParaRPr lang="en-US" sz="2400" dirty="0"/>
          </a:p>
        </p:txBody>
      </p:sp>
      <p:sp>
        <p:nvSpPr>
          <p:cNvPr id="7" name="Footer Placeholder 6"/>
          <p:cNvSpPr>
            <a:spLocks noGrp="1"/>
          </p:cNvSpPr>
          <p:nvPr>
            <p:ph type="ftr" sz="quarter" idx="11"/>
          </p:nvPr>
        </p:nvSpPr>
        <p:spPr>
          <a:xfrm>
            <a:off x="354106" y="6356350"/>
            <a:ext cx="3686266" cy="365125"/>
          </a:xfrm>
        </p:spPr>
        <p:txBody>
          <a:bodyPr/>
          <a:lstStyle/>
          <a:p>
            <a:r>
              <a:rPr lang="en-US" smtClean="0"/>
              <a:t>R. Ruchti, NSF Report, Instrumentation Frontier Community Meeting (CPAD)  ANL, 9 Jan 2013</a:t>
            </a:r>
            <a:endParaRPr lang="en-US" dirty="0"/>
          </a:p>
        </p:txBody>
      </p:sp>
      <p:sp>
        <p:nvSpPr>
          <p:cNvPr id="8" name="Slide Number Placeholder 7"/>
          <p:cNvSpPr>
            <a:spLocks noGrp="1"/>
          </p:cNvSpPr>
          <p:nvPr>
            <p:ph type="sldNum" sz="quarter" idx="12"/>
          </p:nvPr>
        </p:nvSpPr>
        <p:spPr>
          <a:xfrm>
            <a:off x="7980363" y="6356350"/>
            <a:ext cx="762000" cy="365125"/>
          </a:xfrm>
        </p:spPr>
        <p:txBody>
          <a:bodyPr/>
          <a:lstStyle/>
          <a:p>
            <a:fld id="{D12AA694-00EB-4F4B-AABB-6F50FB178914}" type="slidenum">
              <a:rPr lang="en-US" smtClean="0"/>
              <a:pPr/>
              <a:t>10</a:t>
            </a:fld>
            <a:endParaRPr lang="en-US" dirty="0"/>
          </a:p>
        </p:txBody>
      </p:sp>
      <p:graphicFrame>
        <p:nvGraphicFramePr>
          <p:cNvPr id="12" name="Content Placeholder 11"/>
          <p:cNvGraphicFramePr>
            <a:graphicFrameLocks noGrp="1"/>
          </p:cNvGraphicFramePr>
          <p:nvPr>
            <p:ph sz="half" idx="1"/>
          </p:nvPr>
        </p:nvGraphicFramePr>
        <p:xfrm>
          <a:off x="779463" y="1892300"/>
          <a:ext cx="3657600" cy="3975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half" idx="2"/>
          </p:nvPr>
        </p:nvGraphicFramePr>
        <p:xfrm>
          <a:off x="4703763" y="1892300"/>
          <a:ext cx="3657600" cy="39751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200" dirty="0" smtClean="0"/>
              <a:t>MRI Awards FY06-12</a:t>
            </a:r>
            <a:br>
              <a:rPr lang="en-US" sz="3200" dirty="0" smtClean="0"/>
            </a:br>
            <a:r>
              <a:rPr lang="en-US" sz="2400" dirty="0" smtClean="0"/>
              <a:t>($24.1 M total awarded to EPP+PA)</a:t>
            </a:r>
            <a:endParaRPr lang="en-US" sz="2400" dirty="0"/>
          </a:p>
        </p:txBody>
      </p:sp>
      <p:sp>
        <p:nvSpPr>
          <p:cNvPr id="7" name="Footer Placeholder 6"/>
          <p:cNvSpPr>
            <a:spLocks noGrp="1"/>
          </p:cNvSpPr>
          <p:nvPr>
            <p:ph type="ftr" sz="quarter" idx="11"/>
          </p:nvPr>
        </p:nvSpPr>
        <p:spPr>
          <a:xfrm>
            <a:off x="354106" y="6356350"/>
            <a:ext cx="3686266" cy="365125"/>
          </a:xfrm>
        </p:spPr>
        <p:txBody>
          <a:bodyPr/>
          <a:lstStyle/>
          <a:p>
            <a:r>
              <a:rPr lang="en-US" smtClean="0"/>
              <a:t>R. Ruchti, NSF Report, Instrumentation Frontier Community Meeting (CPAD)  ANL, 9 Jan 2013</a:t>
            </a:r>
            <a:endParaRPr lang="en-US" dirty="0"/>
          </a:p>
        </p:txBody>
      </p:sp>
      <p:sp>
        <p:nvSpPr>
          <p:cNvPr id="8" name="Slide Number Placeholder 7"/>
          <p:cNvSpPr>
            <a:spLocks noGrp="1"/>
          </p:cNvSpPr>
          <p:nvPr>
            <p:ph type="sldNum" sz="quarter" idx="12"/>
          </p:nvPr>
        </p:nvSpPr>
        <p:spPr>
          <a:xfrm>
            <a:off x="7980363" y="6356350"/>
            <a:ext cx="762000" cy="365125"/>
          </a:xfrm>
        </p:spPr>
        <p:txBody>
          <a:bodyPr/>
          <a:lstStyle/>
          <a:p>
            <a:fld id="{D12AA694-00EB-4F4B-AABB-6F50FB178914}" type="slidenum">
              <a:rPr lang="en-US" smtClean="0"/>
              <a:pPr/>
              <a:t>11</a:t>
            </a:fld>
            <a:endParaRPr lang="en-US" dirty="0"/>
          </a:p>
        </p:txBody>
      </p:sp>
      <p:graphicFrame>
        <p:nvGraphicFramePr>
          <p:cNvPr id="12" name="Content Placeholder 11"/>
          <p:cNvGraphicFramePr>
            <a:graphicFrameLocks noGrp="1"/>
          </p:cNvGraphicFramePr>
          <p:nvPr>
            <p:ph sz="half" idx="1"/>
          </p:nvPr>
        </p:nvGraphicFramePr>
        <p:xfrm>
          <a:off x="779463" y="1892300"/>
          <a:ext cx="3657600" cy="3975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half" idx="2"/>
          </p:nvPr>
        </p:nvGraphicFramePr>
        <p:xfrm>
          <a:off x="4703763" y="1892300"/>
          <a:ext cx="3657600" cy="3975100"/>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Arrow Connector 15"/>
          <p:cNvCxnSpPr/>
          <p:nvPr/>
        </p:nvCxnSpPr>
        <p:spPr>
          <a:xfrm flipH="1">
            <a:off x="2923953" y="2044700"/>
            <a:ext cx="1329070" cy="634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4917558" y="2044700"/>
            <a:ext cx="1621465" cy="634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210501" y="1846629"/>
            <a:ext cx="877186" cy="369332"/>
          </a:xfrm>
          <a:prstGeom prst="rect">
            <a:avLst/>
          </a:prstGeom>
          <a:noFill/>
        </p:spPr>
        <p:txBody>
          <a:bodyPr wrap="square" rtlCol="0">
            <a:spAutoFit/>
          </a:bodyPr>
          <a:lstStyle/>
          <a:p>
            <a:r>
              <a:rPr lang="en-US" dirty="0" smtClean="0">
                <a:solidFill>
                  <a:srgbClr val="FFC000"/>
                </a:solidFill>
              </a:rPr>
              <a:t>ARRA</a:t>
            </a:r>
            <a:endParaRPr lang="en-US" dirty="0">
              <a:solidFill>
                <a:srgbClr val="FFC00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MRI and the Venn Diagram</a:t>
            </a:r>
            <a:endParaRPr lang="en-US" sz="3200" dirty="0"/>
          </a:p>
        </p:txBody>
      </p:sp>
      <p:sp>
        <p:nvSpPr>
          <p:cNvPr id="5" name="Footer Placeholder 4"/>
          <p:cNvSpPr>
            <a:spLocks noGrp="1"/>
          </p:cNvSpPr>
          <p:nvPr>
            <p:ph type="ftr" sz="quarter" idx="11"/>
          </p:nvPr>
        </p:nvSpPr>
        <p:spPr>
          <a:xfrm>
            <a:off x="354105" y="6356350"/>
            <a:ext cx="3696899" cy="365125"/>
          </a:xfrm>
        </p:spPr>
        <p:txBody>
          <a:bodyPr/>
          <a:lstStyle/>
          <a:p>
            <a:r>
              <a:rPr lang="en-US" smtClean="0"/>
              <a:t>R. Ruchti, NSF Report, Instrumentation Frontier Community Meeting (CPAD)  ANL, 9 Jan 2013</a:t>
            </a:r>
            <a:endParaRPr lang="en-US" dirty="0"/>
          </a:p>
        </p:txBody>
      </p:sp>
      <p:sp>
        <p:nvSpPr>
          <p:cNvPr id="6" name="Slide Number Placeholder 5"/>
          <p:cNvSpPr>
            <a:spLocks noGrp="1"/>
          </p:cNvSpPr>
          <p:nvPr>
            <p:ph type="sldNum" sz="quarter" idx="12"/>
          </p:nvPr>
        </p:nvSpPr>
        <p:spPr>
          <a:xfrm>
            <a:off x="7980363" y="6356350"/>
            <a:ext cx="762000" cy="365125"/>
          </a:xfrm>
        </p:spPr>
        <p:txBody>
          <a:bodyPr/>
          <a:lstStyle/>
          <a:p>
            <a:fld id="{D12AA694-00EB-4F4B-AABB-6F50FB178914}" type="slidenum">
              <a:rPr lang="en-US" smtClean="0"/>
              <a:pPr/>
              <a:t>12</a:t>
            </a:fld>
            <a:endParaRPr lang="en-US" dirty="0"/>
          </a:p>
        </p:txBody>
      </p:sp>
      <p:pic>
        <p:nvPicPr>
          <p:cNvPr id="9" name="Content Placeholder 8" descr="3-Frontiers-300.jpg"/>
          <p:cNvPicPr>
            <a:picLocks noGrp="1"/>
          </p:cNvPicPr>
          <p:nvPr>
            <p:ph sz="half" idx="1"/>
          </p:nvPr>
        </p:nvPicPr>
        <p:blipFill>
          <a:blip r:embed="rId2" cstate="print"/>
          <a:stretch>
            <a:fillRect/>
          </a:stretch>
        </p:blipFill>
        <p:spPr>
          <a:xfrm>
            <a:off x="942495" y="2424222"/>
            <a:ext cx="3108509" cy="2945219"/>
          </a:xfrm>
          <a:prstGeom prst="rect">
            <a:avLst/>
          </a:prstGeom>
        </p:spPr>
      </p:pic>
      <p:graphicFrame>
        <p:nvGraphicFramePr>
          <p:cNvPr id="10" name="Content Placeholder 9"/>
          <p:cNvGraphicFramePr>
            <a:graphicFrameLocks noGrp="1"/>
          </p:cNvGraphicFramePr>
          <p:nvPr>
            <p:ph sz="half" idx="2"/>
          </p:nvPr>
        </p:nvGraphicFramePr>
        <p:xfrm>
          <a:off x="4703763" y="1892300"/>
          <a:ext cx="3657600" cy="39751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Integrated NSF Support Promoting Interdisciplinary Research and Education (INSPIRE)</a:t>
            </a:r>
            <a:endParaRPr lang="en-US" sz="3200" dirty="0"/>
          </a:p>
        </p:txBody>
      </p:sp>
      <p:sp>
        <p:nvSpPr>
          <p:cNvPr id="3" name="Content Placeholder 2"/>
          <p:cNvSpPr>
            <a:spLocks noGrp="1"/>
          </p:cNvSpPr>
          <p:nvPr>
            <p:ph idx="1"/>
          </p:nvPr>
        </p:nvSpPr>
        <p:spPr>
          <a:xfrm>
            <a:off x="398462" y="1818176"/>
            <a:ext cx="8343901" cy="4561367"/>
          </a:xfrm>
        </p:spPr>
        <p:txBody>
          <a:bodyPr>
            <a:normAutofit fontScale="55000" lnSpcReduction="20000"/>
          </a:bodyPr>
          <a:lstStyle/>
          <a:p>
            <a:r>
              <a:rPr lang="en-US" dirty="0" smtClean="0">
                <a:solidFill>
                  <a:srgbClr val="FFFF00"/>
                </a:solidFill>
              </a:rPr>
              <a:t>Program:</a:t>
            </a:r>
            <a:r>
              <a:rPr lang="en-US" dirty="0" smtClean="0"/>
              <a:t> INSPIRE was established to address some of the most complicated and pressing scientific problems that lie at the intersection of traditional disciplines.  It is not intended for proposals that are more appropriate for existing award mechanisms.  </a:t>
            </a:r>
            <a:r>
              <a:rPr lang="en-US" dirty="0" smtClean="0">
                <a:hlinkClick r:id="rId2"/>
              </a:rPr>
              <a:t>http://www.nsf.gov/funding/pgm_summ.jsp?pims_id=504852</a:t>
            </a:r>
            <a:endParaRPr lang="en-US" dirty="0" smtClean="0"/>
          </a:p>
          <a:p>
            <a:r>
              <a:rPr lang="en-US" dirty="0" smtClean="0">
                <a:solidFill>
                  <a:srgbClr val="FFFF00"/>
                </a:solidFill>
              </a:rPr>
              <a:t>Solicitation: </a:t>
            </a:r>
            <a:r>
              <a:rPr lang="en-US" dirty="0" smtClean="0"/>
              <a:t>13-518: </a:t>
            </a:r>
            <a:r>
              <a:rPr lang="en-US" dirty="0" smtClean="0">
                <a:hlinkClick r:id="rId3"/>
              </a:rPr>
              <a:t>http://www.nsf.gov/pubs/2013/nsf13518/nsf13518.pdf</a:t>
            </a:r>
            <a:endParaRPr lang="en-US" dirty="0" smtClean="0"/>
          </a:p>
          <a:p>
            <a:r>
              <a:rPr lang="en-US" dirty="0" smtClean="0">
                <a:solidFill>
                  <a:srgbClr val="FFFF00"/>
                </a:solidFill>
              </a:rPr>
              <a:t>Several types of proposals and awards:  Letters of Intent are mandatory</a:t>
            </a:r>
          </a:p>
          <a:p>
            <a:pPr lvl="1"/>
            <a:r>
              <a:rPr lang="en-US" u="sng" dirty="0" smtClean="0"/>
              <a:t>Track 1</a:t>
            </a:r>
            <a:r>
              <a:rPr lang="en-US" dirty="0" smtClean="0"/>
              <a:t>: LOI deadline of 29 Mar 2013; support ≤ 1M; internal review</a:t>
            </a:r>
          </a:p>
          <a:p>
            <a:pPr lvl="2"/>
            <a:r>
              <a:rPr lang="en-US" u="sng" dirty="0" smtClean="0"/>
              <a:t>Director’s INSPIRE awards </a:t>
            </a:r>
            <a:r>
              <a:rPr lang="en-US" dirty="0" smtClean="0"/>
              <a:t>– within Track 1: support ≤ 1.5M</a:t>
            </a:r>
          </a:p>
          <a:p>
            <a:pPr lvl="1"/>
            <a:r>
              <a:rPr lang="en-US" u="sng" dirty="0" smtClean="0"/>
              <a:t>Track 2</a:t>
            </a:r>
            <a:r>
              <a:rPr lang="en-US" dirty="0" smtClean="0"/>
              <a:t>: LOI deadline of 20 Feb 2013; support ≤ 3M; external review</a:t>
            </a:r>
          </a:p>
          <a:p>
            <a:r>
              <a:rPr lang="en-US" dirty="0" smtClean="0">
                <a:solidFill>
                  <a:srgbClr val="FFFF00"/>
                </a:solidFill>
              </a:rPr>
              <a:t>Full proposal submission by invitation only</a:t>
            </a:r>
            <a:r>
              <a:rPr lang="en-US" dirty="0" smtClean="0"/>
              <a:t> from at least two NSF program directors from intellectually distinct NSF divisions or programs.</a:t>
            </a:r>
          </a:p>
          <a:p>
            <a:pPr lvl="1"/>
            <a:r>
              <a:rPr lang="en-US" u="sng" dirty="0" smtClean="0"/>
              <a:t>Track 1 proposals</a:t>
            </a:r>
            <a:r>
              <a:rPr lang="en-US" dirty="0" smtClean="0"/>
              <a:t>:  Invitations 29 Apr 2013; Deadline 29 May 2013</a:t>
            </a:r>
          </a:p>
          <a:p>
            <a:pPr lvl="1"/>
            <a:r>
              <a:rPr lang="en-US" u="sng" dirty="0" smtClean="0"/>
              <a:t>Track 2 proposals</a:t>
            </a:r>
            <a:r>
              <a:rPr lang="en-US" dirty="0" smtClean="0"/>
              <a:t>:  Invitations 29 Mar 2013; Deadline 13 May 2013</a:t>
            </a:r>
          </a:p>
          <a:p>
            <a:r>
              <a:rPr lang="en-US" dirty="0" smtClean="0">
                <a:solidFill>
                  <a:srgbClr val="FFFF00"/>
                </a:solidFill>
              </a:rPr>
              <a:t>Limitations:</a:t>
            </a:r>
          </a:p>
          <a:p>
            <a:pPr lvl="1"/>
            <a:r>
              <a:rPr lang="en-US" dirty="0" smtClean="0"/>
              <a:t>No organizational limit</a:t>
            </a:r>
          </a:p>
          <a:p>
            <a:pPr lvl="1"/>
            <a:r>
              <a:rPr lang="en-US" dirty="0" smtClean="0"/>
              <a:t>No cost sharing requirement</a:t>
            </a:r>
          </a:p>
          <a:p>
            <a:pPr lvl="1"/>
            <a:r>
              <a:rPr lang="en-US" dirty="0" smtClean="0"/>
              <a:t>Only one LOI submission per PI.  A PI on one LOI may be a collaborator on other LOIs.</a:t>
            </a:r>
          </a:p>
          <a:p>
            <a:endParaRPr lang="en-US" dirty="0" smtClean="0"/>
          </a:p>
        </p:txBody>
      </p:sp>
      <p:sp>
        <p:nvSpPr>
          <p:cNvPr id="4" name="Footer Placeholder 3"/>
          <p:cNvSpPr>
            <a:spLocks noGrp="1"/>
          </p:cNvSpPr>
          <p:nvPr>
            <p:ph type="ftr" sz="quarter" idx="11"/>
          </p:nvPr>
        </p:nvSpPr>
        <p:spPr>
          <a:xfrm>
            <a:off x="354106" y="6356350"/>
            <a:ext cx="3494880"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pPr/>
              <a:t>13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Grant Opportunities for Academic Liaison with Industry (GOALI)</a:t>
            </a:r>
            <a:endParaRPr lang="en-US" sz="3200" dirty="0"/>
          </a:p>
        </p:txBody>
      </p:sp>
      <p:sp>
        <p:nvSpPr>
          <p:cNvPr id="5" name="Content Placeholder 4"/>
          <p:cNvSpPr>
            <a:spLocks noGrp="1"/>
          </p:cNvSpPr>
          <p:nvPr>
            <p:ph idx="1"/>
          </p:nvPr>
        </p:nvSpPr>
        <p:spPr>
          <a:xfrm>
            <a:off x="779462" y="1564867"/>
            <a:ext cx="7581901" cy="4687082"/>
          </a:xfrm>
        </p:spPr>
        <p:txBody>
          <a:bodyPr>
            <a:normAutofit fontScale="47500" lnSpcReduction="20000"/>
          </a:bodyPr>
          <a:lstStyle/>
          <a:p>
            <a:r>
              <a:rPr lang="en-US" sz="2500" dirty="0" smtClean="0"/>
              <a:t>GOALI promotes university-industry partnerships by making project funds or fellowships/traineeships available to support an eclectic mix of industry-university linkages.  Special interest is focused on affording the opportunity for:</a:t>
            </a:r>
          </a:p>
          <a:p>
            <a:pPr lvl="1"/>
            <a:r>
              <a:rPr lang="en-US" sz="2500" dirty="0" smtClean="0"/>
              <a:t>Faculty, post docs and students to conduct research and gain experience in an industrial setting</a:t>
            </a:r>
          </a:p>
          <a:p>
            <a:pPr lvl="1"/>
            <a:r>
              <a:rPr lang="en-US" sz="2500" dirty="0" smtClean="0"/>
              <a:t>Industrial scientists  and engineers to bring industry’s perspective and integrative skills to academe</a:t>
            </a:r>
          </a:p>
          <a:p>
            <a:pPr lvl="1"/>
            <a:r>
              <a:rPr lang="en-US" sz="2500" dirty="0" smtClean="0"/>
              <a:t>Interdisciplinary university-industry teams to conduct research projects</a:t>
            </a:r>
          </a:p>
          <a:p>
            <a:r>
              <a:rPr lang="en-US" sz="2500" dirty="0" smtClean="0"/>
              <a:t>This solicitation targets high-risk/high-gain research with a focus on fundamental research, new approaches to solving generic problems, development of innovative collaborative industry-university educational programs, and direct transfer of new knowledge between academe and industry. GOALI seeks to fund transformative research that lies beyond that which industry would normally fund.</a:t>
            </a:r>
          </a:p>
          <a:p>
            <a:r>
              <a:rPr lang="en-US" sz="2500" dirty="0" smtClean="0"/>
              <a:t>Program Announcement:  </a:t>
            </a:r>
            <a:r>
              <a:rPr lang="en-US" sz="2500" dirty="0" smtClean="0">
                <a:hlinkClick r:id="rId2"/>
              </a:rPr>
              <a:t>http://www.nsf.gov/funding/pgm_summ.jsp?pims_id=504699</a:t>
            </a:r>
            <a:endParaRPr lang="en-US" sz="2500" dirty="0" smtClean="0"/>
          </a:p>
          <a:p>
            <a:r>
              <a:rPr lang="en-US" sz="2500" dirty="0" smtClean="0"/>
              <a:t>Solicitation 12-513:  </a:t>
            </a:r>
            <a:r>
              <a:rPr lang="en-US" sz="2500" dirty="0" smtClean="0">
                <a:hlinkClick r:id="rId3"/>
              </a:rPr>
              <a:t>http://www.nsf.gov/pubs/2012/nsf12513/nsf12513.pdf</a:t>
            </a:r>
            <a:endParaRPr lang="en-US" sz="2500" dirty="0" smtClean="0"/>
          </a:p>
          <a:p>
            <a:r>
              <a:rPr lang="en-US" sz="2500" dirty="0" smtClean="0"/>
              <a:t>GOALI Program Mechanisms</a:t>
            </a:r>
          </a:p>
          <a:p>
            <a:pPr lvl="1"/>
            <a:r>
              <a:rPr lang="en-US" sz="2500" dirty="0" smtClean="0"/>
              <a:t>Program 1: Industry-University Collaborative Projects (full proposals or supplement requests)</a:t>
            </a:r>
          </a:p>
          <a:p>
            <a:pPr lvl="1"/>
            <a:r>
              <a:rPr lang="en-US" sz="2500" dirty="0" smtClean="0"/>
              <a:t>Program 2: Faculty and Students in Industry (supplement requests)</a:t>
            </a:r>
          </a:p>
          <a:p>
            <a:pPr lvl="1"/>
            <a:r>
              <a:rPr lang="en-US" sz="2500" dirty="0" smtClean="0"/>
              <a:t>Program 3:  Industry Engineers and Scientists in Academe  (supplement requests)</a:t>
            </a:r>
          </a:p>
          <a:p>
            <a:r>
              <a:rPr lang="en-US" sz="2500" dirty="0" smtClean="0"/>
              <a:t>Proposals are submitted to  appropriate  disciplinary programs.  Could be full proposals or supplement requests.  NSF funds cannot go to the industrial partner, but only used by the academic institution.</a:t>
            </a:r>
          </a:p>
          <a:p>
            <a:pPr lvl="1"/>
            <a:endParaRPr lang="en-US" sz="2500" dirty="0" smtClean="0"/>
          </a:p>
          <a:p>
            <a:pPr lvl="1"/>
            <a:endParaRPr lang="en-US" dirty="0"/>
          </a:p>
        </p:txBody>
      </p:sp>
      <p:sp>
        <p:nvSpPr>
          <p:cNvPr id="2" name="Footer Placeholder 1"/>
          <p:cNvSpPr>
            <a:spLocks noGrp="1"/>
          </p:cNvSpPr>
          <p:nvPr>
            <p:ph type="ftr" sz="quarter" idx="11"/>
          </p:nvPr>
        </p:nvSpPr>
        <p:spPr>
          <a:xfrm>
            <a:off x="354105" y="6356350"/>
            <a:ext cx="3558676" cy="365125"/>
          </a:xfrm>
        </p:spPr>
        <p:txBody>
          <a:bodyPr/>
          <a:lstStyle/>
          <a:p>
            <a:r>
              <a:rPr lang="en-US" smtClean="0"/>
              <a:t>R. Ruchti, NSF Report, Instrumentation Frontier Community Meeting (CPAD)  ANL, 9 Jan 2013</a:t>
            </a:r>
            <a:endParaRPr lang="en-US" dirty="0"/>
          </a:p>
        </p:txBody>
      </p:sp>
      <p:sp>
        <p:nvSpPr>
          <p:cNvPr id="3" name="Slide Number Placeholder 2"/>
          <p:cNvSpPr>
            <a:spLocks noGrp="1"/>
          </p:cNvSpPr>
          <p:nvPr>
            <p:ph type="sldNum" sz="quarter" idx="12"/>
          </p:nvPr>
        </p:nvSpPr>
        <p:spPr/>
        <p:txBody>
          <a:bodyPr/>
          <a:lstStyle/>
          <a:p>
            <a:fld id="{D12AA694-00EB-4F4B-AABB-6F50FB178914}"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Science Across Virtual Institutes (SAVI)</a:t>
            </a:r>
            <a:endParaRPr lang="en-US" sz="3200" dirty="0"/>
          </a:p>
        </p:txBody>
      </p:sp>
      <p:sp>
        <p:nvSpPr>
          <p:cNvPr id="3" name="Content Placeholder 2"/>
          <p:cNvSpPr>
            <a:spLocks noGrp="1"/>
          </p:cNvSpPr>
          <p:nvPr>
            <p:ph idx="1"/>
          </p:nvPr>
        </p:nvSpPr>
        <p:spPr/>
        <p:txBody>
          <a:bodyPr/>
          <a:lstStyle/>
          <a:p>
            <a:r>
              <a:rPr lang="en-US" sz="1800" dirty="0" smtClean="0"/>
              <a:t>Program: Science Across Virtual Institutes (SAVI) is a mechanism to facilitate collaboration among teams of NSF-supported U.S. scientists and engineers and their international partners who have complementary strengths and common interests and who wish to form virtual institutes to foster enhanced research collaboration; data sharing; networking; and technical exchanges of students, post docs, and junior faculty across borders. </a:t>
            </a:r>
          </a:p>
          <a:p>
            <a:r>
              <a:rPr lang="en-US" sz="1800" dirty="0" smtClean="0"/>
              <a:t>Announcement: </a:t>
            </a:r>
            <a:r>
              <a:rPr lang="en-US" sz="1800" dirty="0" smtClean="0">
                <a:hlinkClick r:id="rId2"/>
              </a:rPr>
              <a:t>http://www.nsf.gov/funding/pgm_summ.jsp?pims_id=504756</a:t>
            </a:r>
            <a:endParaRPr lang="en-US" sz="1800" dirty="0" smtClean="0"/>
          </a:p>
          <a:p>
            <a:r>
              <a:rPr lang="en-US" sz="1800" dirty="0" smtClean="0"/>
              <a:t>Contact: </a:t>
            </a:r>
            <a:r>
              <a:rPr lang="en-US" sz="1800" dirty="0" smtClean="0">
                <a:hlinkClick r:id="rId3"/>
              </a:rPr>
              <a:t>http://www.nsf.gov/savi</a:t>
            </a:r>
            <a:endParaRPr lang="en-US" sz="1800" dirty="0" smtClean="0"/>
          </a:p>
          <a:p>
            <a:endParaRPr lang="en-US" sz="1800" dirty="0" smtClean="0"/>
          </a:p>
        </p:txBody>
      </p:sp>
      <p:sp>
        <p:nvSpPr>
          <p:cNvPr id="4" name="Footer Placeholder 3"/>
          <p:cNvSpPr>
            <a:spLocks noGrp="1"/>
          </p:cNvSpPr>
          <p:nvPr>
            <p:ph type="ftr" sz="quarter" idx="11"/>
          </p:nvPr>
        </p:nvSpPr>
        <p:spPr>
          <a:xfrm>
            <a:off x="354105" y="6356350"/>
            <a:ext cx="3622472"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NSF 2013 Calendar</a:t>
            </a:r>
            <a:br>
              <a:rPr lang="en-US" sz="3600" dirty="0" smtClean="0"/>
            </a:br>
            <a:r>
              <a:rPr lang="en-US" sz="2800" dirty="0" smtClean="0"/>
              <a:t>Some important upcoming dates</a:t>
            </a:r>
            <a:endParaRPr lang="en-US" sz="2800" dirty="0"/>
          </a:p>
        </p:txBody>
      </p:sp>
      <p:sp>
        <p:nvSpPr>
          <p:cNvPr id="3" name="Content Placeholder 2"/>
          <p:cNvSpPr>
            <a:spLocks noGrp="1"/>
          </p:cNvSpPr>
          <p:nvPr>
            <p:ph idx="1"/>
          </p:nvPr>
        </p:nvSpPr>
        <p:spPr/>
        <p:txBody>
          <a:bodyPr>
            <a:normAutofit/>
          </a:bodyPr>
          <a:lstStyle/>
          <a:p>
            <a:r>
              <a:rPr lang="en-US" dirty="0" smtClean="0">
                <a:solidFill>
                  <a:srgbClr val="FFFF00"/>
                </a:solidFill>
              </a:rPr>
              <a:t>February 20 </a:t>
            </a:r>
            <a:r>
              <a:rPr lang="en-US" dirty="0" smtClean="0"/>
              <a:t>– INSPIRE Track 2 LOI deadline</a:t>
            </a:r>
            <a:endParaRPr lang="en-US" dirty="0" smtClean="0">
              <a:solidFill>
                <a:srgbClr val="FFFF00"/>
              </a:solidFill>
            </a:endParaRPr>
          </a:p>
          <a:p>
            <a:r>
              <a:rPr lang="en-US" dirty="0" smtClean="0">
                <a:solidFill>
                  <a:srgbClr val="FFFF00"/>
                </a:solidFill>
              </a:rPr>
              <a:t>February 21</a:t>
            </a:r>
            <a:r>
              <a:rPr lang="en-US" dirty="0" smtClean="0"/>
              <a:t> – MRI deadline</a:t>
            </a:r>
          </a:p>
          <a:p>
            <a:r>
              <a:rPr lang="en-US" dirty="0" smtClean="0">
                <a:solidFill>
                  <a:srgbClr val="FFFF00"/>
                </a:solidFill>
              </a:rPr>
              <a:t>March 29 </a:t>
            </a:r>
            <a:r>
              <a:rPr lang="en-US" dirty="0" smtClean="0"/>
              <a:t>– INSPIRE Track 1 LOI deadline</a:t>
            </a:r>
          </a:p>
          <a:p>
            <a:r>
              <a:rPr lang="en-US" dirty="0" smtClean="0">
                <a:solidFill>
                  <a:srgbClr val="FFFF00"/>
                </a:solidFill>
              </a:rPr>
              <a:t>July 24  </a:t>
            </a:r>
            <a:r>
              <a:rPr lang="en-US" dirty="0" smtClean="0"/>
              <a:t>– CAREER FY14 proposal deadline (MPS)</a:t>
            </a:r>
          </a:p>
          <a:p>
            <a:r>
              <a:rPr lang="en-US" dirty="0" smtClean="0">
                <a:solidFill>
                  <a:srgbClr val="FFFF00"/>
                </a:solidFill>
              </a:rPr>
              <a:t>October 31 </a:t>
            </a:r>
            <a:r>
              <a:rPr lang="en-US" dirty="0" smtClean="0"/>
              <a:t>–</a:t>
            </a:r>
            <a:r>
              <a:rPr lang="en-US" dirty="0" smtClean="0">
                <a:solidFill>
                  <a:srgbClr val="FFFF00"/>
                </a:solidFill>
              </a:rPr>
              <a:t> </a:t>
            </a:r>
            <a:r>
              <a:rPr lang="en-US" dirty="0" smtClean="0"/>
              <a:t>Probable target date for FY14 EPP and PA Base Program proposals</a:t>
            </a:r>
          </a:p>
        </p:txBody>
      </p:sp>
      <p:sp>
        <p:nvSpPr>
          <p:cNvPr id="4" name="Footer Placeholder 3"/>
          <p:cNvSpPr>
            <a:spLocks noGrp="1"/>
          </p:cNvSpPr>
          <p:nvPr>
            <p:ph type="ftr" sz="quarter" idx="11"/>
          </p:nvPr>
        </p:nvSpPr>
        <p:spPr>
          <a:xfrm>
            <a:off x="354105" y="6356350"/>
            <a:ext cx="3516145"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51E5626C-6AED-4F4E-8453-1B88FBC77279}"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Summary Comments</a:t>
            </a:r>
            <a:endParaRPr lang="en-US" sz="3200" dirty="0"/>
          </a:p>
        </p:txBody>
      </p:sp>
      <p:sp>
        <p:nvSpPr>
          <p:cNvPr id="3" name="Content Placeholder 2"/>
          <p:cNvSpPr>
            <a:spLocks noGrp="1"/>
          </p:cNvSpPr>
          <p:nvPr>
            <p:ph idx="1"/>
          </p:nvPr>
        </p:nvSpPr>
        <p:spPr>
          <a:xfrm>
            <a:off x="779462" y="1606130"/>
            <a:ext cx="7581901" cy="3953436"/>
          </a:xfrm>
        </p:spPr>
        <p:txBody>
          <a:bodyPr>
            <a:normAutofit fontScale="77500" lnSpcReduction="20000"/>
          </a:bodyPr>
          <a:lstStyle/>
          <a:p>
            <a:r>
              <a:rPr lang="en-US" dirty="0" smtClean="0"/>
              <a:t>NSF is science driven; not a mission agency.  So the Base Programs are generally the key entry points.</a:t>
            </a:r>
          </a:p>
          <a:p>
            <a:r>
              <a:rPr lang="en-US" dirty="0" smtClean="0"/>
              <a:t>NSF strongly supports instrumentation development but not through a separate, dedicated program.</a:t>
            </a:r>
          </a:p>
          <a:p>
            <a:r>
              <a:rPr lang="en-US" dirty="0" smtClean="0"/>
              <a:t>Current support options come mainly through:</a:t>
            </a:r>
          </a:p>
          <a:p>
            <a:pPr lvl="1"/>
            <a:r>
              <a:rPr lang="en-US" dirty="0" smtClean="0"/>
              <a:t>EPP and PA Base Programs</a:t>
            </a:r>
          </a:p>
          <a:p>
            <a:pPr lvl="1"/>
            <a:r>
              <a:rPr lang="en-US" dirty="0" smtClean="0"/>
              <a:t>Cooperative agreements for Experiments and Experiment Upgrades</a:t>
            </a:r>
          </a:p>
          <a:p>
            <a:pPr lvl="1"/>
            <a:r>
              <a:rPr lang="en-US" dirty="0" smtClean="0"/>
              <a:t>MRI</a:t>
            </a:r>
          </a:p>
          <a:p>
            <a:r>
              <a:rPr lang="en-US" dirty="0" smtClean="0"/>
              <a:t>We are watchful for new funding opportunities for the community</a:t>
            </a:r>
          </a:p>
          <a:p>
            <a:r>
              <a:rPr lang="en-US" dirty="0" smtClean="0"/>
              <a:t>Snowmass 2013 and CPAD are important in informing the process.  We sincerely appreciate the Community’s efforts.</a:t>
            </a:r>
          </a:p>
          <a:p>
            <a:endParaRPr lang="en-US" dirty="0" smtClean="0"/>
          </a:p>
          <a:p>
            <a:pPr lvl="1"/>
            <a:endParaRPr lang="en-US" dirty="0" smtClean="0"/>
          </a:p>
          <a:p>
            <a:endParaRPr lang="en-US" dirty="0"/>
          </a:p>
        </p:txBody>
      </p:sp>
      <p:sp>
        <p:nvSpPr>
          <p:cNvPr id="4" name="Footer Placeholder 3"/>
          <p:cNvSpPr>
            <a:spLocks noGrp="1"/>
          </p:cNvSpPr>
          <p:nvPr>
            <p:ph type="ftr" sz="quarter" idx="11"/>
          </p:nvPr>
        </p:nvSpPr>
        <p:spPr>
          <a:xfrm>
            <a:off x="354105" y="6356350"/>
            <a:ext cx="3558675"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767" y="-32277"/>
            <a:ext cx="7581901" cy="1653988"/>
          </a:xfrm>
        </p:spPr>
        <p:txBody>
          <a:bodyPr/>
          <a:lstStyle/>
          <a:p>
            <a:r>
              <a:rPr lang="en-US" sz="4800" dirty="0" smtClean="0"/>
              <a:t>Particle Physics at the NSF</a:t>
            </a:r>
            <a:endParaRPr lang="en-US" sz="4800" dirty="0"/>
          </a:p>
        </p:txBody>
      </p:sp>
      <p:sp>
        <p:nvSpPr>
          <p:cNvPr id="3" name="Content Placeholder 2"/>
          <p:cNvSpPr>
            <a:spLocks noGrp="1"/>
          </p:cNvSpPr>
          <p:nvPr>
            <p:ph idx="1"/>
          </p:nvPr>
        </p:nvSpPr>
        <p:spPr/>
        <p:txBody>
          <a:bodyPr>
            <a:normAutofit fontScale="85000" lnSpcReduction="20000"/>
          </a:bodyPr>
          <a:lstStyle/>
          <a:p>
            <a:r>
              <a:rPr lang="en-US" sz="2000" dirty="0" smtClean="0">
                <a:solidFill>
                  <a:srgbClr val="FFFF00"/>
                </a:solidFill>
              </a:rPr>
              <a:t>Scientific Frontiers:</a:t>
            </a:r>
          </a:p>
          <a:p>
            <a:pPr lvl="1"/>
            <a:r>
              <a:rPr lang="en-US" dirty="0" smtClean="0"/>
              <a:t>Energy Frontier - Elementary Particle Physics (EPP, THY)</a:t>
            </a:r>
          </a:p>
          <a:p>
            <a:pPr lvl="1"/>
            <a:r>
              <a:rPr lang="en-US" dirty="0" smtClean="0"/>
              <a:t>Intensity Frontier - Elementary Particle Physics, Particle Astrophysics (EPP, PA, THY)</a:t>
            </a:r>
          </a:p>
          <a:p>
            <a:pPr lvl="1"/>
            <a:r>
              <a:rPr lang="en-US" dirty="0" smtClean="0"/>
              <a:t>Cosmic Frontier - Particle Astrophysics, Gravitational Physics (PA, GP, THY)</a:t>
            </a:r>
          </a:p>
          <a:p>
            <a:endParaRPr lang="en-US" dirty="0"/>
          </a:p>
          <a:p>
            <a:r>
              <a:rPr lang="en-US" sz="2000" dirty="0" smtClean="0">
                <a:solidFill>
                  <a:srgbClr val="FFFF00"/>
                </a:solidFill>
              </a:rPr>
              <a:t>Applications and Broader Impacts:</a:t>
            </a:r>
          </a:p>
          <a:p>
            <a:pPr lvl="1"/>
            <a:r>
              <a:rPr lang="en-US" dirty="0" smtClean="0"/>
              <a:t>Accelerator Science, R&amp;D</a:t>
            </a:r>
          </a:p>
          <a:p>
            <a:pPr lvl="1"/>
            <a:r>
              <a:rPr lang="en-US" dirty="0" smtClean="0"/>
              <a:t>Detector R&amp;D</a:t>
            </a:r>
          </a:p>
          <a:p>
            <a:pPr lvl="1"/>
            <a:r>
              <a:rPr lang="en-US" dirty="0" smtClean="0"/>
              <a:t>Computing / Data</a:t>
            </a:r>
          </a:p>
          <a:p>
            <a:pPr lvl="1"/>
            <a:r>
              <a:rPr lang="en-US" dirty="0" smtClean="0"/>
              <a:t>Education and Outreach</a:t>
            </a:r>
            <a:endParaRPr lang="en-US" dirty="0"/>
          </a:p>
        </p:txBody>
      </p:sp>
      <p:pic>
        <p:nvPicPr>
          <p:cNvPr id="4" name="Picture 3" descr="3-Frontiers-300.jpg"/>
          <p:cNvPicPr/>
          <p:nvPr/>
        </p:nvPicPr>
        <p:blipFill>
          <a:blip r:embed="rId2" cstate="print"/>
          <a:stretch>
            <a:fillRect/>
          </a:stretch>
        </p:blipFill>
        <p:spPr>
          <a:xfrm>
            <a:off x="5382410" y="3451737"/>
            <a:ext cx="3124200" cy="2895600"/>
          </a:xfrm>
          <a:prstGeom prst="rect">
            <a:avLst/>
          </a:prstGeom>
        </p:spPr>
      </p:pic>
      <p:sp>
        <p:nvSpPr>
          <p:cNvPr id="5" name="Footer Placeholder 4"/>
          <p:cNvSpPr>
            <a:spLocks noGrp="1"/>
          </p:cNvSpPr>
          <p:nvPr>
            <p:ph type="ftr" sz="quarter" idx="11"/>
          </p:nvPr>
        </p:nvSpPr>
        <p:spPr>
          <a:xfrm>
            <a:off x="354105" y="6356350"/>
            <a:ext cx="3505513" cy="365125"/>
          </a:xfrm>
        </p:spPr>
        <p:txBody>
          <a:bodyPr/>
          <a:lstStyle/>
          <a:p>
            <a:r>
              <a:rPr lang="en-US" dirty="0" smtClean="0"/>
              <a:t>R. Ruchti, NSF Report, Instrumentation Frontier Community Meeting (CPAD)  ANL, 9 Jan 2013</a:t>
            </a:r>
            <a:endParaRPr lang="en-US" dirty="0"/>
          </a:p>
        </p:txBody>
      </p:sp>
      <p:sp>
        <p:nvSpPr>
          <p:cNvPr id="6" name="Slide Number Placeholder 5"/>
          <p:cNvSpPr>
            <a:spLocks noGrp="1"/>
          </p:cNvSpPr>
          <p:nvPr>
            <p:ph type="sldNum" sz="quarter" idx="12"/>
          </p:nvPr>
        </p:nvSpPr>
        <p:spPr/>
        <p:txBody>
          <a:bodyPr/>
          <a:lstStyle/>
          <a:p>
            <a:fld id="{51E5626C-6AED-4F4E-8453-1B88FBC77279}"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NSF Approach</a:t>
            </a:r>
            <a:endParaRPr lang="en-US" sz="3200"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sz="2000" dirty="0"/>
              <a:t>N</a:t>
            </a:r>
            <a:r>
              <a:rPr lang="en-US" sz="2000" dirty="0" smtClean="0"/>
              <a:t>SF Mission: “</a:t>
            </a:r>
            <a:r>
              <a:rPr lang="en-US" sz="2000" i="1" dirty="0" smtClean="0"/>
              <a:t>to promote the progress of science; to advance the national health, prosperity, and welfare; to secure the national defense; and for other purposes</a:t>
            </a:r>
            <a:r>
              <a:rPr lang="en-US" sz="2000" dirty="0" smtClean="0"/>
              <a:t>”</a:t>
            </a:r>
          </a:p>
          <a:p>
            <a:pPr lvl="1"/>
            <a:r>
              <a:rPr lang="en-US" sz="1800" dirty="0" smtClean="0">
                <a:solidFill>
                  <a:srgbClr val="FFC000"/>
                </a:solidFill>
              </a:rPr>
              <a:t>Empowering university-based investigators</a:t>
            </a:r>
          </a:p>
          <a:p>
            <a:pPr lvl="1"/>
            <a:r>
              <a:rPr lang="en-US" sz="1800" dirty="0" smtClean="0">
                <a:solidFill>
                  <a:srgbClr val="FFC000"/>
                </a:solidFill>
              </a:rPr>
              <a:t>Educate and train an exceptional and diverse scientific workforce</a:t>
            </a:r>
          </a:p>
          <a:p>
            <a:pPr lvl="1"/>
            <a:r>
              <a:rPr lang="en-US" sz="1800" dirty="0" smtClean="0">
                <a:solidFill>
                  <a:srgbClr val="FFC000"/>
                </a:solidFill>
              </a:rPr>
              <a:t>Adding value through</a:t>
            </a:r>
            <a:r>
              <a:rPr lang="en-US" sz="1800" dirty="0">
                <a:solidFill>
                  <a:srgbClr val="FFC000"/>
                </a:solidFill>
              </a:rPr>
              <a:t> </a:t>
            </a:r>
            <a:r>
              <a:rPr lang="en-US" sz="1800" dirty="0" smtClean="0">
                <a:solidFill>
                  <a:srgbClr val="FFC000"/>
                </a:solidFill>
              </a:rPr>
              <a:t>partnerships</a:t>
            </a:r>
            <a:r>
              <a:rPr lang="en-US" sz="1800" dirty="0">
                <a:solidFill>
                  <a:srgbClr val="FFC000"/>
                </a:solidFill>
              </a:rPr>
              <a:t> </a:t>
            </a:r>
            <a:r>
              <a:rPr lang="en-US" sz="1800" dirty="0" smtClean="0">
                <a:solidFill>
                  <a:srgbClr val="FFC000"/>
                </a:solidFill>
              </a:rPr>
              <a:t>and broadening participation</a:t>
            </a:r>
          </a:p>
          <a:p>
            <a:r>
              <a:rPr lang="en-US" sz="2000" dirty="0" smtClean="0"/>
              <a:t>Program Coordination and Execution</a:t>
            </a:r>
          </a:p>
          <a:p>
            <a:pPr lvl="1"/>
            <a:r>
              <a:rPr lang="en-US" sz="1800" dirty="0" smtClean="0">
                <a:solidFill>
                  <a:srgbClr val="FFC000"/>
                </a:solidFill>
              </a:rPr>
              <a:t>Programs are coordinated with other U.S. and non-U.S. agencies and organizations</a:t>
            </a:r>
          </a:p>
          <a:p>
            <a:pPr lvl="1"/>
            <a:r>
              <a:rPr lang="en-US" sz="1800" dirty="0" smtClean="0">
                <a:solidFill>
                  <a:srgbClr val="FFC000"/>
                </a:solidFill>
              </a:rPr>
              <a:t>Solicit advice and strategic direction from advisory committees such as HEPAP, P5, AAAC, NSAC and from the National Academy of Sciences</a:t>
            </a:r>
          </a:p>
          <a:p>
            <a:r>
              <a:rPr lang="en-US" sz="2000" dirty="0" smtClean="0"/>
              <a:t>Guiding Principles – NSB review criteria</a:t>
            </a:r>
          </a:p>
          <a:p>
            <a:pPr lvl="1"/>
            <a:r>
              <a:rPr lang="en-US" sz="1800" dirty="0" smtClean="0">
                <a:solidFill>
                  <a:srgbClr val="FFC000"/>
                </a:solidFill>
              </a:rPr>
              <a:t>What is the Intellectual Merit?</a:t>
            </a:r>
            <a:endParaRPr lang="en-US" sz="1800" dirty="0">
              <a:solidFill>
                <a:srgbClr val="FFC000"/>
              </a:solidFill>
            </a:endParaRPr>
          </a:p>
          <a:p>
            <a:pPr lvl="1"/>
            <a:r>
              <a:rPr lang="en-US" sz="1800" dirty="0" smtClean="0">
                <a:solidFill>
                  <a:srgbClr val="FFC000"/>
                </a:solidFill>
              </a:rPr>
              <a:t>What are the Broader Impacts?</a:t>
            </a:r>
            <a:endParaRPr lang="en-US" sz="1800" dirty="0">
              <a:solidFill>
                <a:srgbClr val="FFC000"/>
              </a:solidFill>
            </a:endParaRPr>
          </a:p>
          <a:p>
            <a:pPr lvl="1"/>
            <a:endParaRPr lang="en-US" sz="1600" dirty="0" smtClean="0"/>
          </a:p>
        </p:txBody>
      </p:sp>
      <p:sp>
        <p:nvSpPr>
          <p:cNvPr id="4" name="Footer Placeholder 3"/>
          <p:cNvSpPr>
            <a:spLocks noGrp="1"/>
          </p:cNvSpPr>
          <p:nvPr>
            <p:ph type="ftr" sz="quarter" idx="11"/>
          </p:nvPr>
        </p:nvSpPr>
        <p:spPr>
          <a:xfrm>
            <a:off x="340237" y="6377765"/>
            <a:ext cx="3561908" cy="365125"/>
          </a:xfrm>
        </p:spPr>
        <p:txBody>
          <a:bodyPr/>
          <a:lstStyle/>
          <a:p>
            <a:r>
              <a:rPr lang="en-US" dirty="0"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p:txBody>
          <a:bodyPr/>
          <a:lstStyle/>
          <a:p>
            <a:fld id="{51E5626C-6AED-4F4E-8453-1B88FBC77279}"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NSF support for Instrumentation</a:t>
            </a:r>
            <a:endParaRPr lang="en-US" sz="3200" dirty="0"/>
          </a:p>
        </p:txBody>
      </p:sp>
      <p:sp>
        <p:nvSpPr>
          <p:cNvPr id="5" name="Content Placeholder 4"/>
          <p:cNvSpPr>
            <a:spLocks noGrp="1"/>
          </p:cNvSpPr>
          <p:nvPr>
            <p:ph idx="1"/>
          </p:nvPr>
        </p:nvSpPr>
        <p:spPr/>
        <p:txBody>
          <a:bodyPr>
            <a:normAutofit fontScale="92500" lnSpcReduction="10000"/>
          </a:bodyPr>
          <a:lstStyle/>
          <a:p>
            <a:r>
              <a:rPr lang="en-US" dirty="0" smtClean="0"/>
              <a:t>NSF/PHY currently does not have a dedicated program in advanced instrumentation R&amp;D </a:t>
            </a:r>
          </a:p>
          <a:p>
            <a:r>
              <a:rPr lang="en-US" dirty="0" smtClean="0"/>
              <a:t>Rather… possible support for instrumentation could come through:</a:t>
            </a:r>
          </a:p>
          <a:p>
            <a:pPr lvl="1"/>
            <a:r>
              <a:rPr lang="en-US" dirty="0" smtClean="0">
                <a:solidFill>
                  <a:srgbClr val="FFFF00"/>
                </a:solidFill>
              </a:rPr>
              <a:t>Base Programs in EPP and PA with support from the Physics capitalization fund (APPI).  Examples:</a:t>
            </a:r>
          </a:p>
          <a:p>
            <a:pPr lvl="2"/>
            <a:r>
              <a:rPr lang="en-US" dirty="0" smtClean="0"/>
              <a:t>In EPP:  ATLAS, CMS upgrades</a:t>
            </a:r>
          </a:p>
          <a:p>
            <a:pPr lvl="2"/>
            <a:r>
              <a:rPr lang="en-US" dirty="0" smtClean="0"/>
              <a:t>In PA: CDMS, </a:t>
            </a:r>
            <a:r>
              <a:rPr lang="en-US" dirty="0" err="1" smtClean="0"/>
              <a:t>DArkSide</a:t>
            </a:r>
            <a:r>
              <a:rPr lang="en-US" dirty="0" smtClean="0"/>
              <a:t>, HAWC, XENON1T</a:t>
            </a:r>
          </a:p>
          <a:p>
            <a:pPr lvl="1"/>
            <a:r>
              <a:rPr lang="en-US" dirty="0" smtClean="0">
                <a:solidFill>
                  <a:srgbClr val="FFFF00"/>
                </a:solidFill>
              </a:rPr>
              <a:t>NSF-wide solicitations</a:t>
            </a:r>
          </a:p>
          <a:p>
            <a:pPr lvl="2"/>
            <a:r>
              <a:rPr lang="en-US" dirty="0" smtClean="0"/>
              <a:t>Principally: MRI</a:t>
            </a:r>
          </a:p>
          <a:p>
            <a:pPr lvl="2"/>
            <a:r>
              <a:rPr lang="en-US" dirty="0" smtClean="0"/>
              <a:t>Other possibilities: INSPIRE, GOALI, …</a:t>
            </a:r>
          </a:p>
        </p:txBody>
      </p:sp>
      <p:sp>
        <p:nvSpPr>
          <p:cNvPr id="2" name="Footer Placeholder 1"/>
          <p:cNvSpPr>
            <a:spLocks noGrp="1"/>
          </p:cNvSpPr>
          <p:nvPr>
            <p:ph type="ftr" sz="quarter" idx="11"/>
          </p:nvPr>
        </p:nvSpPr>
        <p:spPr>
          <a:xfrm>
            <a:off x="354105" y="6356350"/>
            <a:ext cx="3537411" cy="365125"/>
          </a:xfrm>
        </p:spPr>
        <p:txBody>
          <a:bodyPr/>
          <a:lstStyle/>
          <a:p>
            <a:r>
              <a:rPr lang="en-US" smtClean="0"/>
              <a:t>R. Ruchti, NSF Report, Instrumentation Frontier Community Meeting (CPAD)  ANL, 9 Jan 2013</a:t>
            </a:r>
            <a:endParaRPr lang="en-US" dirty="0"/>
          </a:p>
        </p:txBody>
      </p:sp>
      <p:sp>
        <p:nvSpPr>
          <p:cNvPr id="3" name="Slide Number Placeholder 2"/>
          <p:cNvSpPr>
            <a:spLocks noGrp="1"/>
          </p:cNvSpPr>
          <p:nvPr>
            <p:ph type="sldNum" sz="quarter" idx="12"/>
          </p:nvPr>
        </p:nvSpPr>
        <p:spPr/>
        <p:txBody>
          <a:bodyPr/>
          <a:lstStyle/>
          <a:p>
            <a:fld id="{D12AA694-00EB-4F4B-AABB-6F50FB178914}"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54105" y="6356350"/>
            <a:ext cx="3696900"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a:xfrm>
            <a:off x="7965805" y="6356350"/>
            <a:ext cx="762000" cy="365125"/>
          </a:xfrm>
        </p:spPr>
        <p:txBody>
          <a:bodyPr/>
          <a:lstStyle/>
          <a:p>
            <a:fld id="{D12AA694-00EB-4F4B-AABB-6F50FB178914}" type="slidenum">
              <a:rPr lang="en-US" smtClean="0"/>
              <a:pPr/>
              <a:t>5</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3182" y="397024"/>
            <a:ext cx="6256805" cy="5854928"/>
          </a:xfrm>
          <a:prstGeom prst="rect">
            <a:avLst/>
          </a:prstGeom>
          <a:noFill/>
          <a:ln w="9525">
            <a:noFill/>
            <a:miter lim="800000"/>
            <a:headEnd/>
            <a:tailEnd/>
          </a:ln>
        </p:spPr>
      </p:pic>
      <p:sp>
        <p:nvSpPr>
          <p:cNvPr id="6" name="Right Arrow 5"/>
          <p:cNvSpPr/>
          <p:nvPr/>
        </p:nvSpPr>
        <p:spPr>
          <a:xfrm>
            <a:off x="2020204" y="2317905"/>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2030837" y="3157877"/>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10800000">
            <a:off x="8157216" y="3157877"/>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rot="10800000">
            <a:off x="8157216" y="2328538"/>
            <a:ext cx="829339" cy="255181"/>
          </a:xfrm>
          <a:prstGeom prst="rightArrow">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70121" y="1654767"/>
            <a:ext cx="1813317" cy="646331"/>
          </a:xfrm>
          <a:prstGeom prst="rect">
            <a:avLst/>
          </a:prstGeom>
          <a:noFill/>
        </p:spPr>
        <p:txBody>
          <a:bodyPr wrap="none" rtlCol="0">
            <a:spAutoFit/>
          </a:bodyPr>
          <a:lstStyle/>
          <a:p>
            <a:r>
              <a:rPr lang="en-US" dirty="0" smtClean="0"/>
              <a:t>Some Context:</a:t>
            </a:r>
          </a:p>
          <a:p>
            <a:r>
              <a:rPr lang="en-US" dirty="0" smtClean="0"/>
              <a:t>How  we work…</a:t>
            </a:r>
            <a:endParaRPr lang="en-US" dirty="0"/>
          </a:p>
        </p:txBody>
      </p:sp>
      <p:sp>
        <p:nvSpPr>
          <p:cNvPr id="11" name="Right Arrow 10"/>
          <p:cNvSpPr/>
          <p:nvPr/>
        </p:nvSpPr>
        <p:spPr>
          <a:xfrm rot="8177182">
            <a:off x="5936529" y="981748"/>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rot="10800000">
            <a:off x="8157216" y="1527176"/>
            <a:ext cx="829339" cy="255181"/>
          </a:xfrm>
          <a:prstGeom prst="rightArrow">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10800000">
            <a:off x="8146583" y="4008474"/>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030837" y="3997841"/>
            <a:ext cx="829339" cy="255181"/>
          </a:xfrm>
          <a:prstGeom prst="rightArrow">
            <a:avLst/>
          </a:prstGeom>
          <a:solidFill>
            <a:schemeClr val="accent5">
              <a:lumMod val="20000"/>
              <a:lumOff val="8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cstate="print"/>
          <a:srcRect/>
          <a:stretch>
            <a:fillRect/>
          </a:stretch>
        </p:blipFill>
        <p:spPr>
          <a:xfrm>
            <a:off x="990600" y="1752600"/>
            <a:ext cx="7174877" cy="3200400"/>
          </a:xfrm>
          <a:prstGeom prst="rect">
            <a:avLst/>
          </a:prstGeom>
          <a:noFill/>
        </p:spPr>
      </p:pic>
      <p:sp>
        <p:nvSpPr>
          <p:cNvPr id="3" name="Title 2"/>
          <p:cNvSpPr>
            <a:spLocks noGrp="1"/>
          </p:cNvSpPr>
          <p:nvPr>
            <p:ph type="title"/>
          </p:nvPr>
        </p:nvSpPr>
        <p:spPr/>
        <p:txBody>
          <a:bodyPr/>
          <a:lstStyle/>
          <a:p>
            <a:r>
              <a:rPr lang="en-US" dirty="0" smtClean="0"/>
              <a:t>MPS Organization</a:t>
            </a:r>
            <a:endParaRPr lang="en-US" dirty="0"/>
          </a:p>
        </p:txBody>
      </p:sp>
      <p:sp>
        <p:nvSpPr>
          <p:cNvPr id="4" name="Footer Placeholder 3"/>
          <p:cNvSpPr>
            <a:spLocks noGrp="1"/>
          </p:cNvSpPr>
          <p:nvPr>
            <p:ph type="ftr" sz="quarter" idx="11"/>
          </p:nvPr>
        </p:nvSpPr>
        <p:spPr>
          <a:xfrm>
            <a:off x="354105" y="6356350"/>
            <a:ext cx="3686267" cy="365125"/>
          </a:xfrm>
        </p:spPr>
        <p:txBody>
          <a:bodyPr/>
          <a:lstStyle/>
          <a:p>
            <a:r>
              <a:rPr lang="en-US" smtClean="0"/>
              <a:t>R. Ruchti, NSF Report, Instrumentation Frontier Community Meeting (CPAD)  ANL, 9 Jan 2013</a:t>
            </a:r>
            <a:endParaRPr lang="en-US" dirty="0"/>
          </a:p>
        </p:txBody>
      </p:sp>
      <p:sp>
        <p:nvSpPr>
          <p:cNvPr id="5" name="Slide Number Placeholder 4"/>
          <p:cNvSpPr>
            <a:spLocks noGrp="1"/>
          </p:cNvSpPr>
          <p:nvPr>
            <p:ph type="sldNum" sz="quarter" idx="12"/>
          </p:nvPr>
        </p:nvSpPr>
        <p:spPr>
          <a:xfrm>
            <a:off x="7976191" y="6356350"/>
            <a:ext cx="762000" cy="365125"/>
          </a:xfrm>
        </p:spPr>
        <p:txBody>
          <a:bodyPr/>
          <a:lstStyle/>
          <a:p>
            <a:fld id="{51E5626C-6AED-4F4E-8453-1B88FBC77279}" type="slidenum">
              <a:rPr lang="en-US" smtClean="0"/>
              <a:pPr/>
              <a:t>6</a:t>
            </a:fld>
            <a:endParaRPr lang="en-US" dirty="0"/>
          </a:p>
        </p:txBody>
      </p:sp>
      <p:sp>
        <p:nvSpPr>
          <p:cNvPr id="6" name="Right Arrow 5"/>
          <p:cNvSpPr/>
          <p:nvPr/>
        </p:nvSpPr>
        <p:spPr>
          <a:xfrm rot="10800000">
            <a:off x="7750807" y="3593805"/>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rot="10800000">
            <a:off x="7761440" y="4518837"/>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354105" y="3575569"/>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54105" y="6356350"/>
            <a:ext cx="3516146" cy="365125"/>
          </a:xfrm>
        </p:spPr>
        <p:txBody>
          <a:bodyPr/>
          <a:lstStyle/>
          <a:p>
            <a:r>
              <a:rPr lang="en-US" smtClean="0"/>
              <a:t>R. Ruchti, NSF Report, Instrumentation Frontier Community Meeting (CPAD)  ANL, 9 Jan 2013</a:t>
            </a:r>
            <a:endParaRPr lang="en-US" dirty="0"/>
          </a:p>
        </p:txBody>
      </p:sp>
      <p:sp>
        <p:nvSpPr>
          <p:cNvPr id="3" name="Slide Number Placeholder 2"/>
          <p:cNvSpPr>
            <a:spLocks noGrp="1"/>
          </p:cNvSpPr>
          <p:nvPr>
            <p:ph type="sldNum" sz="quarter" idx="12"/>
          </p:nvPr>
        </p:nvSpPr>
        <p:spPr>
          <a:xfrm>
            <a:off x="7965559" y="6356350"/>
            <a:ext cx="762000" cy="365125"/>
          </a:xfrm>
        </p:spPr>
        <p:txBody>
          <a:bodyPr/>
          <a:lstStyle/>
          <a:p>
            <a:fld id="{51E5626C-6AED-4F4E-8453-1B88FBC77279}" type="slidenum">
              <a:rPr lang="en-US" smtClean="0"/>
              <a:pPr/>
              <a:t>7</a:t>
            </a:fld>
            <a:endParaRPr lang="en-US"/>
          </a:p>
        </p:txBody>
      </p:sp>
      <p:pic>
        <p:nvPicPr>
          <p:cNvPr id="7" name="Picture 6"/>
          <p:cNvPicPr>
            <a:picLocks noChangeAspect="1"/>
          </p:cNvPicPr>
          <p:nvPr/>
        </p:nvPicPr>
        <p:blipFill>
          <a:blip r:embed="rId2" cstate="print"/>
          <a:stretch>
            <a:fillRect/>
          </a:stretch>
        </p:blipFill>
        <p:spPr>
          <a:xfrm>
            <a:off x="1490289" y="678806"/>
            <a:ext cx="7031740" cy="5273805"/>
          </a:xfrm>
          <a:prstGeom prst="rect">
            <a:avLst/>
          </a:prstGeom>
          <a:solidFill>
            <a:schemeClr val="tx1"/>
          </a:solidFill>
        </p:spPr>
      </p:pic>
      <p:sp>
        <p:nvSpPr>
          <p:cNvPr id="9" name="Right Arrow 8"/>
          <p:cNvSpPr/>
          <p:nvPr/>
        </p:nvSpPr>
        <p:spPr>
          <a:xfrm rot="10800000">
            <a:off x="8107359" y="3774558"/>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rot="10800000">
            <a:off x="8107358" y="1935126"/>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rot="7874609">
            <a:off x="3431490" y="3022156"/>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rot="13248272">
            <a:off x="4215472" y="5686797"/>
            <a:ext cx="829339" cy="255181"/>
          </a:xfrm>
          <a:prstGeom prst="right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7874609">
            <a:off x="6273928" y="3025695"/>
            <a:ext cx="829339" cy="2551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Major Research Instrumentation (MRI)</a:t>
            </a:r>
            <a:endParaRPr lang="en-US" sz="3200" dirty="0"/>
          </a:p>
        </p:txBody>
      </p:sp>
      <p:sp>
        <p:nvSpPr>
          <p:cNvPr id="5" name="Content Placeholder 4"/>
          <p:cNvSpPr>
            <a:spLocks noGrp="1"/>
          </p:cNvSpPr>
          <p:nvPr>
            <p:ph idx="1"/>
          </p:nvPr>
        </p:nvSpPr>
        <p:spPr>
          <a:xfrm>
            <a:off x="398462" y="1456660"/>
            <a:ext cx="8343901" cy="4444410"/>
          </a:xfrm>
        </p:spPr>
        <p:txBody>
          <a:bodyPr>
            <a:normAutofit fontScale="55000" lnSpcReduction="20000"/>
          </a:bodyPr>
          <a:lstStyle/>
          <a:p>
            <a:r>
              <a:rPr lang="en-US" dirty="0" smtClean="0">
                <a:solidFill>
                  <a:srgbClr val="FFFF00"/>
                </a:solidFill>
              </a:rPr>
              <a:t>MRI is a NSF-wide Solicitation 13-517:</a:t>
            </a:r>
          </a:p>
          <a:p>
            <a:pPr lvl="1"/>
            <a:r>
              <a:rPr lang="en-US" sz="2000" dirty="0" smtClean="0">
                <a:hlinkClick r:id="rId2"/>
              </a:rPr>
              <a:t>http://www.nsf.gov/funding/pgm_summ.jsp?pims_id=5260</a:t>
            </a:r>
            <a:endParaRPr lang="en-US" sz="2000" dirty="0" smtClean="0"/>
          </a:p>
          <a:p>
            <a:r>
              <a:rPr lang="en-US" dirty="0" smtClean="0">
                <a:solidFill>
                  <a:srgbClr val="FFFF00"/>
                </a:solidFill>
              </a:rPr>
              <a:t>Solicitations have requirements and deadlines, so it is important to follow these meticulously.</a:t>
            </a:r>
          </a:p>
          <a:p>
            <a:pPr lvl="1"/>
            <a:r>
              <a:rPr lang="en-US" dirty="0" smtClean="0"/>
              <a:t>If questions: contact us or </a:t>
            </a:r>
            <a:r>
              <a:rPr lang="en-US" dirty="0" smtClean="0">
                <a:hlinkClick r:id="rId3"/>
              </a:rPr>
              <a:t>mri@nsf.gov</a:t>
            </a:r>
            <a:endParaRPr lang="en-US" dirty="0" smtClean="0"/>
          </a:p>
          <a:p>
            <a:pPr lvl="1"/>
            <a:r>
              <a:rPr lang="en-US" dirty="0" smtClean="0"/>
              <a:t>Website: </a:t>
            </a:r>
            <a:r>
              <a:rPr lang="en-US" dirty="0" smtClean="0">
                <a:hlinkClick r:id="rId4"/>
              </a:rPr>
              <a:t>http://www.nsf.gov/od/oia/programs/mri/</a:t>
            </a:r>
            <a:endParaRPr lang="en-US" dirty="0" smtClean="0"/>
          </a:p>
          <a:p>
            <a:r>
              <a:rPr lang="en-US" dirty="0" smtClean="0">
                <a:solidFill>
                  <a:srgbClr val="FFFF00"/>
                </a:solidFill>
              </a:rPr>
              <a:t>There are two types of  MRI proposals:</a:t>
            </a:r>
          </a:p>
          <a:p>
            <a:pPr lvl="1"/>
            <a:r>
              <a:rPr lang="en-US" dirty="0" smtClean="0"/>
              <a:t>Track 1: Instrument Acquisition</a:t>
            </a:r>
          </a:p>
          <a:p>
            <a:pPr lvl="1"/>
            <a:r>
              <a:rPr lang="en-US" dirty="0" smtClean="0"/>
              <a:t>Track 2: Instrument Development</a:t>
            </a:r>
          </a:p>
          <a:p>
            <a:r>
              <a:rPr lang="en-US" dirty="0" smtClean="0">
                <a:solidFill>
                  <a:srgbClr val="FFFF00"/>
                </a:solidFill>
              </a:rPr>
              <a:t>There are two levels in the MRI competition:</a:t>
            </a:r>
          </a:p>
          <a:p>
            <a:pPr lvl="1"/>
            <a:r>
              <a:rPr lang="en-US" dirty="0" smtClean="0"/>
              <a:t>Larger: $1M ≤ request ≤ $4M</a:t>
            </a:r>
          </a:p>
          <a:p>
            <a:pPr lvl="1"/>
            <a:r>
              <a:rPr lang="en-US" dirty="0" smtClean="0"/>
              <a:t>Smaller: $100k ≤ request &lt; $1M</a:t>
            </a:r>
          </a:p>
          <a:p>
            <a:r>
              <a:rPr lang="en-US" dirty="0" smtClean="0">
                <a:solidFill>
                  <a:srgbClr val="FFFF00"/>
                </a:solidFill>
              </a:rPr>
              <a:t>Cost sharing is required:</a:t>
            </a:r>
            <a:r>
              <a:rPr lang="en-US" dirty="0" smtClean="0"/>
              <a:t>  precisely 30% of the total project cost is required for PhD granting institutions.</a:t>
            </a:r>
          </a:p>
          <a:p>
            <a:r>
              <a:rPr lang="en-US" dirty="0" smtClean="0">
                <a:solidFill>
                  <a:srgbClr val="FFFF00"/>
                </a:solidFill>
              </a:rPr>
              <a:t>MRI is limited submission:  </a:t>
            </a:r>
            <a:r>
              <a:rPr lang="en-US" dirty="0" smtClean="0"/>
              <a:t>No more than 3 proposals can be submitted per institution.</a:t>
            </a:r>
          </a:p>
          <a:p>
            <a:pPr lvl="1"/>
            <a:r>
              <a:rPr lang="en-US" dirty="0" smtClean="0"/>
              <a:t>No more that two proposals can be Track 1  (Instrument Acquisition) </a:t>
            </a:r>
          </a:p>
          <a:p>
            <a:pPr lvl="1"/>
            <a:r>
              <a:rPr lang="en-US" dirty="0" smtClean="0"/>
              <a:t>If three submitted, then at least one must be Track 2 (Instrument Development)</a:t>
            </a:r>
            <a:endParaRPr lang="en-US" dirty="0" smtClean="0">
              <a:solidFill>
                <a:srgbClr val="FFFF00"/>
              </a:solidFill>
            </a:endParaRPr>
          </a:p>
          <a:p>
            <a:pPr lvl="1"/>
            <a:endParaRPr lang="en-US" dirty="0" smtClean="0"/>
          </a:p>
        </p:txBody>
      </p:sp>
      <p:sp>
        <p:nvSpPr>
          <p:cNvPr id="2" name="Footer Placeholder 1"/>
          <p:cNvSpPr>
            <a:spLocks noGrp="1"/>
          </p:cNvSpPr>
          <p:nvPr>
            <p:ph type="ftr" sz="quarter" idx="11"/>
          </p:nvPr>
        </p:nvSpPr>
        <p:spPr>
          <a:xfrm>
            <a:off x="354106" y="6356350"/>
            <a:ext cx="3633104" cy="365125"/>
          </a:xfrm>
        </p:spPr>
        <p:txBody>
          <a:bodyPr/>
          <a:lstStyle/>
          <a:p>
            <a:r>
              <a:rPr lang="en-US" dirty="0" smtClean="0"/>
              <a:t>R. Ruchti, NSF Report, Instrumentation Frontier Community Meeting (CPAD)  ANL, 9 Jan 2013</a:t>
            </a:r>
            <a:endParaRPr lang="en-US" dirty="0"/>
          </a:p>
        </p:txBody>
      </p:sp>
      <p:sp>
        <p:nvSpPr>
          <p:cNvPr id="3" name="Slide Number Placeholder 2"/>
          <p:cNvSpPr>
            <a:spLocks noGrp="1"/>
          </p:cNvSpPr>
          <p:nvPr>
            <p:ph type="sldNum" sz="quarter" idx="12"/>
          </p:nvPr>
        </p:nvSpPr>
        <p:spPr/>
        <p:txBody>
          <a:bodyPr/>
          <a:lstStyle/>
          <a:p>
            <a:fld id="{D12AA694-00EB-4F4B-AABB-6F50FB178914}"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0984" y="-115716"/>
            <a:ext cx="7581901" cy="1653988"/>
          </a:xfrm>
        </p:spPr>
        <p:txBody>
          <a:bodyPr/>
          <a:lstStyle/>
          <a:p>
            <a:r>
              <a:rPr lang="en-US" sz="3200" dirty="0" smtClean="0"/>
              <a:t>MRI – Some Recent Examples (FY06-12)</a:t>
            </a:r>
            <a:endParaRPr lang="en-US" sz="3200" dirty="0"/>
          </a:p>
        </p:txBody>
      </p:sp>
      <p:sp>
        <p:nvSpPr>
          <p:cNvPr id="7" name="Text Placeholder 6"/>
          <p:cNvSpPr>
            <a:spLocks noGrp="1"/>
          </p:cNvSpPr>
          <p:nvPr>
            <p:ph type="body" idx="1"/>
          </p:nvPr>
        </p:nvSpPr>
        <p:spPr>
          <a:xfrm>
            <a:off x="779462" y="942824"/>
            <a:ext cx="3657600" cy="515469"/>
          </a:xfrm>
        </p:spPr>
        <p:txBody>
          <a:bodyPr/>
          <a:lstStyle/>
          <a:p>
            <a:r>
              <a:rPr lang="en-US" dirty="0" smtClean="0">
                <a:solidFill>
                  <a:srgbClr val="FFFF00"/>
                </a:solidFill>
              </a:rPr>
              <a:t>EPP</a:t>
            </a:r>
            <a:endParaRPr lang="en-US" dirty="0">
              <a:solidFill>
                <a:srgbClr val="FFFF00"/>
              </a:solidFill>
            </a:endParaRPr>
          </a:p>
        </p:txBody>
      </p:sp>
      <p:sp>
        <p:nvSpPr>
          <p:cNvPr id="8" name="Content Placeholder 7"/>
          <p:cNvSpPr>
            <a:spLocks noGrp="1"/>
          </p:cNvSpPr>
          <p:nvPr>
            <p:ph sz="half" idx="2"/>
          </p:nvPr>
        </p:nvSpPr>
        <p:spPr>
          <a:xfrm>
            <a:off x="779462" y="1606733"/>
            <a:ext cx="3657600" cy="4251795"/>
          </a:xfrm>
        </p:spPr>
        <p:txBody>
          <a:bodyPr>
            <a:normAutofit fontScale="25000" lnSpcReduction="20000"/>
          </a:bodyPr>
          <a:lstStyle/>
          <a:p>
            <a:pPr marL="402336" lvl="1">
              <a:spcBef>
                <a:spcPts val="2000"/>
              </a:spcBef>
            </a:pPr>
            <a:r>
              <a:rPr lang="en-US" sz="4000" dirty="0" smtClean="0"/>
              <a:t>Novel Pixel Tracking Layer for ATLAS</a:t>
            </a:r>
          </a:p>
          <a:p>
            <a:pPr marL="402336" lvl="1">
              <a:spcBef>
                <a:spcPts val="2000"/>
              </a:spcBef>
            </a:pPr>
            <a:r>
              <a:rPr lang="en-US" sz="4000" dirty="0" smtClean="0"/>
              <a:t>Ultrafast Tracking Electronics for the ATLAS Trigger</a:t>
            </a:r>
          </a:p>
          <a:p>
            <a:pPr marL="402336" lvl="1">
              <a:spcBef>
                <a:spcPts val="2000"/>
              </a:spcBef>
            </a:pPr>
            <a:r>
              <a:rPr lang="en-US" sz="4000" dirty="0" smtClean="0"/>
              <a:t>Pixel Detector for Upgrade of CMS</a:t>
            </a:r>
          </a:p>
          <a:p>
            <a:pPr marL="402336" lvl="1">
              <a:spcBef>
                <a:spcPts val="2000"/>
              </a:spcBef>
            </a:pPr>
            <a:r>
              <a:rPr lang="en-US" sz="4000" dirty="0" smtClean="0"/>
              <a:t>USATLAS Physics Analysis Instrument (APAI)</a:t>
            </a:r>
          </a:p>
          <a:p>
            <a:pPr marL="402336" lvl="1">
              <a:spcBef>
                <a:spcPts val="2000"/>
              </a:spcBef>
            </a:pPr>
            <a:r>
              <a:rPr lang="en-US" sz="4000" dirty="0" smtClean="0"/>
              <a:t>Data Depot Network for Wide Area, Data Intensive Collaboration</a:t>
            </a:r>
          </a:p>
          <a:p>
            <a:pPr marL="402336" lvl="1">
              <a:spcBef>
                <a:spcPts val="2000"/>
              </a:spcBef>
            </a:pPr>
            <a:r>
              <a:rPr lang="en-US" sz="4000" dirty="0" smtClean="0"/>
              <a:t>High-Throughput Computing Cluster</a:t>
            </a:r>
          </a:p>
          <a:p>
            <a:pPr marL="402336" lvl="1">
              <a:spcBef>
                <a:spcPts val="2000"/>
              </a:spcBef>
            </a:pPr>
            <a:r>
              <a:rPr lang="en-US" sz="4000" dirty="0" smtClean="0"/>
              <a:t>Computationally Intensive Research in High Energy Physics</a:t>
            </a:r>
          </a:p>
          <a:p>
            <a:pPr marL="402336" lvl="1">
              <a:spcBef>
                <a:spcPts val="2000"/>
              </a:spcBef>
            </a:pPr>
            <a:r>
              <a:rPr lang="en-US" sz="4000" dirty="0" smtClean="0"/>
              <a:t>Time Projection Chamber and Photomultiplier Array for </a:t>
            </a:r>
            <a:r>
              <a:rPr lang="en-US" sz="4000" dirty="0" err="1" smtClean="0"/>
              <a:t>MicroBooNE</a:t>
            </a:r>
            <a:endParaRPr lang="en-US" sz="4000" dirty="0" smtClean="0"/>
          </a:p>
          <a:p>
            <a:pPr marL="402336" lvl="1">
              <a:spcBef>
                <a:spcPts val="2000"/>
              </a:spcBef>
            </a:pPr>
            <a:r>
              <a:rPr lang="en-US" sz="4000" dirty="0" smtClean="0"/>
              <a:t>Development of Nuclear Targets and Calibration Systems for </a:t>
            </a:r>
            <a:r>
              <a:rPr lang="en-US" sz="4000" dirty="0" err="1" smtClean="0"/>
              <a:t>MINERvA</a:t>
            </a:r>
            <a:endParaRPr lang="en-US" sz="4000" dirty="0" smtClean="0"/>
          </a:p>
          <a:p>
            <a:pPr marL="402336" lvl="1">
              <a:spcBef>
                <a:spcPts val="2000"/>
              </a:spcBef>
            </a:pPr>
            <a:r>
              <a:rPr lang="en-US" sz="4000" dirty="0" smtClean="0"/>
              <a:t>RF System Control and Power Distribution for MICE</a:t>
            </a:r>
          </a:p>
          <a:p>
            <a:pPr marL="402336" lvl="1">
              <a:spcBef>
                <a:spcPts val="2000"/>
              </a:spcBef>
            </a:pPr>
            <a:r>
              <a:rPr lang="en-US" sz="4000" dirty="0" smtClean="0"/>
              <a:t>Magnet Coil and 201 MHz RF Cavity for Testing </a:t>
            </a:r>
            <a:r>
              <a:rPr lang="en-US" sz="4000" dirty="0" err="1" smtClean="0"/>
              <a:t>Muon</a:t>
            </a:r>
            <a:r>
              <a:rPr lang="en-US" sz="4000" dirty="0" smtClean="0"/>
              <a:t> Ionization Cooling Techniques</a:t>
            </a:r>
          </a:p>
          <a:p>
            <a:pPr marL="402336" lvl="1">
              <a:spcBef>
                <a:spcPts val="2000"/>
              </a:spcBef>
            </a:pPr>
            <a:endParaRPr lang="en-US" dirty="0" smtClean="0"/>
          </a:p>
          <a:p>
            <a:endParaRPr lang="en-US" dirty="0"/>
          </a:p>
        </p:txBody>
      </p:sp>
      <p:sp>
        <p:nvSpPr>
          <p:cNvPr id="9" name="Text Placeholder 8"/>
          <p:cNvSpPr>
            <a:spLocks noGrp="1"/>
          </p:cNvSpPr>
          <p:nvPr>
            <p:ph type="body" sz="quarter" idx="3"/>
          </p:nvPr>
        </p:nvSpPr>
        <p:spPr>
          <a:xfrm>
            <a:off x="4703763" y="932191"/>
            <a:ext cx="3657600" cy="515469"/>
          </a:xfrm>
        </p:spPr>
        <p:txBody>
          <a:bodyPr/>
          <a:lstStyle/>
          <a:p>
            <a:r>
              <a:rPr lang="en-US" dirty="0" smtClean="0">
                <a:solidFill>
                  <a:srgbClr val="FFFF00"/>
                </a:solidFill>
              </a:rPr>
              <a:t>PA</a:t>
            </a:r>
            <a:endParaRPr lang="en-US" dirty="0">
              <a:solidFill>
                <a:srgbClr val="FFFF00"/>
              </a:solidFill>
            </a:endParaRPr>
          </a:p>
        </p:txBody>
      </p:sp>
      <p:sp>
        <p:nvSpPr>
          <p:cNvPr id="10" name="Content Placeholder 9"/>
          <p:cNvSpPr>
            <a:spLocks noGrp="1"/>
          </p:cNvSpPr>
          <p:nvPr>
            <p:ph sz="quarter" idx="4"/>
          </p:nvPr>
        </p:nvSpPr>
        <p:spPr>
          <a:xfrm>
            <a:off x="4703763" y="1606733"/>
            <a:ext cx="3657600" cy="3962775"/>
          </a:xfrm>
        </p:spPr>
        <p:txBody>
          <a:bodyPr>
            <a:normAutofit fontScale="55000" lnSpcReduction="20000"/>
          </a:bodyPr>
          <a:lstStyle/>
          <a:p>
            <a:r>
              <a:rPr lang="en-US" dirty="0" smtClean="0"/>
              <a:t>Novel Telescope for VHE Gamma-Ray Astrophysics</a:t>
            </a:r>
          </a:p>
          <a:p>
            <a:r>
              <a:rPr lang="en-US" dirty="0" smtClean="0"/>
              <a:t>HAWC-256 Wide-Field Gamma Ray Detector</a:t>
            </a:r>
          </a:p>
          <a:p>
            <a:r>
              <a:rPr lang="en-US" dirty="0" smtClean="0"/>
              <a:t>VERITAS improved instrumentation</a:t>
            </a:r>
          </a:p>
          <a:p>
            <a:r>
              <a:rPr lang="en-US" dirty="0" smtClean="0"/>
              <a:t>Radar Observatory for Cosmic Ray Air Showers</a:t>
            </a:r>
          </a:p>
          <a:p>
            <a:r>
              <a:rPr lang="en-US" dirty="0" smtClean="0"/>
              <a:t>Development of the ARIANNA Telescope Instrument</a:t>
            </a:r>
          </a:p>
          <a:p>
            <a:r>
              <a:rPr lang="en-US" dirty="0" smtClean="0"/>
              <a:t>Research Infrastructure for Neutrino and </a:t>
            </a:r>
            <a:r>
              <a:rPr lang="en-US" dirty="0" err="1" smtClean="0"/>
              <a:t>Astroparticle</a:t>
            </a:r>
            <a:r>
              <a:rPr lang="en-US" dirty="0" smtClean="0"/>
              <a:t> Physics</a:t>
            </a:r>
          </a:p>
          <a:p>
            <a:r>
              <a:rPr lang="en-US" dirty="0" smtClean="0"/>
              <a:t>Custom Trace Analyzer for Noble Gases</a:t>
            </a:r>
          </a:p>
          <a:p>
            <a:r>
              <a:rPr lang="en-US" dirty="0" smtClean="0"/>
              <a:t>Atom  Trap Trace Analysis System  to Measure Ultra-Low Kr Contamination in </a:t>
            </a:r>
            <a:r>
              <a:rPr lang="en-US" dirty="0" err="1" smtClean="0"/>
              <a:t>Xe</a:t>
            </a:r>
            <a:endParaRPr lang="en-US" dirty="0" smtClean="0"/>
          </a:p>
          <a:p>
            <a:r>
              <a:rPr lang="en-US" dirty="0" smtClean="0"/>
              <a:t>Ultra-clean, Underground Electroforming and Parts Fabrication Instrumentation Facility</a:t>
            </a:r>
          </a:p>
          <a:p>
            <a:endParaRPr lang="en-US" dirty="0"/>
          </a:p>
        </p:txBody>
      </p:sp>
      <p:sp>
        <p:nvSpPr>
          <p:cNvPr id="4" name="Footer Placeholder 3"/>
          <p:cNvSpPr>
            <a:spLocks noGrp="1"/>
          </p:cNvSpPr>
          <p:nvPr>
            <p:ph type="ftr" sz="quarter" idx="11"/>
          </p:nvPr>
        </p:nvSpPr>
        <p:spPr>
          <a:xfrm>
            <a:off x="354105" y="6356350"/>
            <a:ext cx="4082957" cy="365125"/>
          </a:xfrm>
        </p:spPr>
        <p:txBody>
          <a:bodyPr/>
          <a:lstStyle/>
          <a:p>
            <a:r>
              <a:rPr lang="en-US" sz="800" dirty="0" smtClean="0"/>
              <a:t>R. Ruchti, NSF Report, Instrumentation Frontier Community Meeting (CPAD)  </a:t>
            </a:r>
          </a:p>
          <a:p>
            <a:r>
              <a:rPr lang="en-US" sz="800" dirty="0" smtClean="0"/>
              <a:t>ANL, 9 Jan 2013</a:t>
            </a:r>
            <a:endParaRPr lang="en-US" sz="800" dirty="0"/>
          </a:p>
        </p:txBody>
      </p:sp>
      <p:sp>
        <p:nvSpPr>
          <p:cNvPr id="5" name="Slide Number Placeholder 4"/>
          <p:cNvSpPr>
            <a:spLocks noGrp="1"/>
          </p:cNvSpPr>
          <p:nvPr>
            <p:ph type="sldNum" sz="quarter" idx="12"/>
          </p:nvPr>
        </p:nvSpPr>
        <p:spPr>
          <a:xfrm>
            <a:off x="7980363" y="6356350"/>
            <a:ext cx="762000" cy="365125"/>
          </a:xfrm>
        </p:spPr>
        <p:txBody>
          <a:bodyPr/>
          <a:lstStyle/>
          <a:p>
            <a:fld id="{D12AA694-00EB-4F4B-AABB-6F50FB178914}" type="slidenum">
              <a:rPr lang="en-US" smtClean="0"/>
              <a:pPr/>
              <a:t>9</a:t>
            </a:fld>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3269</TotalTime>
  <Words>1773</Words>
  <Application>Microsoft Macintosh PowerPoint</Application>
  <PresentationFormat>On-screen Show (4:3)</PresentationFormat>
  <Paragraphs>180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Orbit</vt:lpstr>
      <vt:lpstr>Instrumentation Development an NSF Perspective </vt:lpstr>
      <vt:lpstr>Particle Physics at the NSF</vt:lpstr>
      <vt:lpstr>NSF Approach</vt:lpstr>
      <vt:lpstr>NSF support for Instrumentation</vt:lpstr>
      <vt:lpstr>PowerPoint Presentation</vt:lpstr>
      <vt:lpstr>MPS Organization</vt:lpstr>
      <vt:lpstr>PowerPoint Presentation</vt:lpstr>
      <vt:lpstr>Major Research Instrumentation (MRI)</vt:lpstr>
      <vt:lpstr>MRI – Some Recent Examples (FY06-12)</vt:lpstr>
      <vt:lpstr>MRI Awards FY06-12 ($24.1 M total awarded to EPP+PA)</vt:lpstr>
      <vt:lpstr>MRI Awards FY06-12 ($24.1 M total awarded to EPP+PA)</vt:lpstr>
      <vt:lpstr>MRI and the Venn Diagram</vt:lpstr>
      <vt:lpstr>Integrated NSF Support Promoting Interdisciplinary Research and Education (INSPIRE)</vt:lpstr>
      <vt:lpstr>Grant Opportunities for Academic Liaison with Industry (GOALI)</vt:lpstr>
      <vt:lpstr>Science Across Virtual Institutes (SAVI)</vt:lpstr>
      <vt:lpstr>NSF 2013 Calendar Some important upcoming dates</vt:lpstr>
      <vt:lpstr>Summary Comments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 from the NSF perspective</dc:title>
  <dc:creator>Randal Ruchti</dc:creator>
  <cp:lastModifiedBy>Randal Ruchti</cp:lastModifiedBy>
  <cp:revision>364</cp:revision>
  <cp:lastPrinted>2013-01-08T20:36:56Z</cp:lastPrinted>
  <dcterms:created xsi:type="dcterms:W3CDTF">2012-10-04T19:35:21Z</dcterms:created>
  <dcterms:modified xsi:type="dcterms:W3CDTF">2013-01-08T21:08:24Z</dcterms:modified>
</cp:coreProperties>
</file>