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6" r:id="rId2"/>
    <p:sldId id="261" r:id="rId3"/>
    <p:sldId id="257" r:id="rId4"/>
    <p:sldId id="295" r:id="rId5"/>
    <p:sldId id="294" r:id="rId6"/>
    <p:sldId id="258" r:id="rId7"/>
    <p:sldId id="296" r:id="rId8"/>
    <p:sldId id="260" r:id="rId9"/>
    <p:sldId id="299" r:id="rId10"/>
    <p:sldId id="262" r:id="rId11"/>
    <p:sldId id="264" r:id="rId12"/>
    <p:sldId id="263" r:id="rId13"/>
    <p:sldId id="269" r:id="rId14"/>
    <p:sldId id="265" r:id="rId15"/>
    <p:sldId id="293" r:id="rId16"/>
    <p:sldId id="266" r:id="rId17"/>
    <p:sldId id="267" r:id="rId18"/>
    <p:sldId id="271" r:id="rId19"/>
    <p:sldId id="291" r:id="rId20"/>
    <p:sldId id="275" r:id="rId21"/>
    <p:sldId id="274" r:id="rId22"/>
    <p:sldId id="272" r:id="rId23"/>
    <p:sldId id="276" r:id="rId24"/>
    <p:sldId id="283" r:id="rId25"/>
    <p:sldId id="277" r:id="rId26"/>
    <p:sldId id="279" r:id="rId27"/>
    <p:sldId id="300" r:id="rId28"/>
    <p:sldId id="278" r:id="rId29"/>
    <p:sldId id="284" r:id="rId30"/>
    <p:sldId id="280" r:id="rId31"/>
    <p:sldId id="282" r:id="rId32"/>
    <p:sldId id="297" r:id="rId33"/>
    <p:sldId id="273" r:id="rId34"/>
    <p:sldId id="298" r:id="rId35"/>
    <p:sldId id="286" r:id="rId36"/>
    <p:sldId id="287" r:id="rId37"/>
    <p:sldId id="288" r:id="rId38"/>
    <p:sldId id="28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21C84-07FB-410F-9A14-044A75615902}" type="datetimeFigureOut">
              <a:rPr lang="en-US" smtClean="0"/>
              <a:pPr/>
              <a:t>1/10/2013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13C01-37B8-48E6-B3F9-0B7B0E17E9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BACFC-7292-4F01-9C01-9FD801AE2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wmf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wm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hyperlink" Target="http://ilcild.org/ild-detector-systems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85800"/>
            <a:ext cx="8077200" cy="144655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Detector Challenges for e</a:t>
            </a:r>
            <a:r>
              <a:rPr lang="en-US" sz="4400" baseline="30000" dirty="0" smtClean="0">
                <a:latin typeface="+mj-lt"/>
              </a:rPr>
              <a:t>+</a:t>
            </a:r>
            <a:r>
              <a:rPr lang="en-US" sz="4400" dirty="0" smtClean="0">
                <a:latin typeface="+mj-lt"/>
              </a:rPr>
              <a:t>e</a:t>
            </a:r>
            <a:r>
              <a:rPr lang="en-US" sz="4400" baseline="30000" dirty="0" smtClean="0">
                <a:latin typeface="+mj-lt"/>
              </a:rPr>
              <a:t>-</a:t>
            </a:r>
            <a:r>
              <a:rPr lang="en-US" sz="4400" dirty="0" smtClean="0">
                <a:latin typeface="+mj-lt"/>
              </a:rPr>
              <a:t> Colliders</a:t>
            </a:r>
            <a:endParaRPr lang="en-US" sz="4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200400"/>
            <a:ext cx="5486400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Andy White</a:t>
            </a:r>
          </a:p>
          <a:p>
            <a:pPr algn="ctr"/>
            <a:r>
              <a:rPr lang="en-US" sz="2800" dirty="0" smtClean="0"/>
              <a:t>University of Texas at Arlington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54102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Instrumentation Frontier Workshop, ANL</a:t>
            </a:r>
          </a:p>
          <a:p>
            <a:pPr algn="ctr"/>
            <a:r>
              <a:rPr lang="en-US" sz="2400" dirty="0" smtClean="0"/>
              <a:t>January, 2013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Detector Requirements -&gt; Challenges</a:t>
            </a:r>
            <a:endParaRPr lang="en-US" sz="40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752600"/>
            <a:ext cx="8686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–  </a:t>
            </a:r>
            <a:r>
              <a:rPr lang="en-US" sz="2400" dirty="0" err="1" smtClean="0"/>
              <a:t>Vertexing</a:t>
            </a:r>
            <a:r>
              <a:rPr lang="en-US" sz="2400" dirty="0" smtClean="0"/>
              <a:t>: heavy quark flavor identification, charge measurement</a:t>
            </a:r>
          </a:p>
          <a:p>
            <a:r>
              <a:rPr lang="en-US" sz="2000" dirty="0" smtClean="0"/>
              <a:t>                         Hit resolution ~5 </a:t>
            </a:r>
            <a:r>
              <a:rPr lang="en-US" sz="2000" dirty="0" smtClean="0">
                <a:sym typeface="Symbol"/>
              </a:rPr>
              <a:t>m,  &lt; 0.3% X</a:t>
            </a:r>
            <a:r>
              <a:rPr lang="en-US" sz="2000" baseline="-25000" dirty="0" smtClean="0">
                <a:sym typeface="Symbol"/>
              </a:rPr>
              <a:t>0</a:t>
            </a:r>
            <a:r>
              <a:rPr lang="en-US" sz="2000" dirty="0" smtClean="0">
                <a:sym typeface="Symbol"/>
              </a:rPr>
              <a:t>/layer</a:t>
            </a:r>
            <a:endParaRPr lang="en-US" sz="2000" dirty="0" smtClean="0"/>
          </a:p>
          <a:p>
            <a:pPr>
              <a:buFontTx/>
              <a:buChar char="-"/>
            </a:pPr>
            <a:r>
              <a:rPr lang="en-US" sz="2400" dirty="0" smtClean="0"/>
              <a:t> Tracking: momentum resolution, track separation, efficiency</a:t>
            </a:r>
          </a:p>
          <a:p>
            <a:pPr algn="ctr"/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 </a:t>
            </a:r>
            <a:r>
              <a:rPr lang="en-US" sz="2400" dirty="0" err="1" smtClean="0"/>
              <a:t>Calorimetry</a:t>
            </a:r>
            <a:r>
              <a:rPr lang="en-US" sz="2400" dirty="0" smtClean="0"/>
              <a:t>: jet energy measurement, jet-jet mass resolution</a:t>
            </a:r>
          </a:p>
          <a:p>
            <a:r>
              <a:rPr lang="en-US" sz="2400" dirty="0" smtClean="0"/>
              <a:t>                 </a:t>
            </a:r>
            <a:r>
              <a:rPr lang="en-US" sz="2000" dirty="0" smtClean="0"/>
              <a:t>Jet energy resolution 3% or better for range of jet energies</a:t>
            </a:r>
          </a:p>
          <a:p>
            <a:pPr>
              <a:buFontTx/>
              <a:buChar char="-"/>
            </a:pPr>
            <a:r>
              <a:rPr lang="en-US" sz="2400" dirty="0" smtClean="0"/>
              <a:t> Overall: full angular coverage,  minimize  dead regions, dead materials, alignment, calibration,…</a:t>
            </a:r>
          </a:p>
          <a:p>
            <a:pPr>
              <a:buFontTx/>
              <a:buChar char="-"/>
            </a:pPr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 General: Single bunch time resolution, robustness against 			backgrounds, survivability 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28956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ym typeface="Symbol"/>
              </a:rPr>
              <a:t>(1/p</a:t>
            </a:r>
            <a:r>
              <a:rPr lang="en-US" sz="2000" baseline="-25000" dirty="0" smtClean="0">
                <a:sym typeface="Symbol"/>
              </a:rPr>
              <a:t>T</a:t>
            </a:r>
            <a:r>
              <a:rPr lang="en-US" sz="2000" dirty="0" smtClean="0">
                <a:sym typeface="Symbol"/>
              </a:rPr>
              <a:t>) ~ 2-5 x 10</a:t>
            </a:r>
            <a:r>
              <a:rPr lang="en-US" sz="2000" baseline="30000" dirty="0" smtClean="0">
                <a:sym typeface="Symbol"/>
              </a:rPr>
              <a:t>-5</a:t>
            </a:r>
            <a:r>
              <a:rPr lang="en-US" sz="2000" dirty="0" smtClean="0">
                <a:sym typeface="Symbol"/>
              </a:rPr>
              <a:t> /GeV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78486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Detector R&amp;D perspective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752600"/>
            <a:ext cx="845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A large body of R&amp;D exists </a:t>
            </a:r>
            <a:r>
              <a:rPr lang="en-US" sz="2400" dirty="0" smtClean="0"/>
              <a:t>for </a:t>
            </a:r>
            <a:r>
              <a:rPr lang="en-US" sz="2400" dirty="0" smtClean="0">
                <a:solidFill>
                  <a:srgbClr val="FF0000"/>
                </a:solidFill>
              </a:rPr>
              <a:t>ILC</a:t>
            </a:r>
            <a:r>
              <a:rPr lang="en-US" sz="2400" dirty="0" smtClean="0"/>
              <a:t> detectors, developed over more than a decade and solutions exist that can deliver required physics performance – to be presented in Detailed Baseline Designs.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sz="2400" dirty="0" smtClean="0"/>
              <a:t> Much of this R&amp;D is applicable to the </a:t>
            </a:r>
            <a:r>
              <a:rPr lang="en-US" sz="2400" dirty="0" smtClean="0">
                <a:solidFill>
                  <a:srgbClr val="FF0000"/>
                </a:solidFill>
              </a:rPr>
              <a:t>CLIC</a:t>
            </a:r>
            <a:r>
              <a:rPr lang="en-US" sz="2400" dirty="0" smtClean="0"/>
              <a:t> detectors, but higher backgrounds, more demanding timing, higher energies,…</a:t>
            </a:r>
          </a:p>
          <a:p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  For </a:t>
            </a:r>
            <a:r>
              <a:rPr lang="en-US" sz="2400" dirty="0" smtClean="0">
                <a:solidFill>
                  <a:srgbClr val="FF0000"/>
                </a:solidFill>
              </a:rPr>
              <a:t>LEP3</a:t>
            </a:r>
            <a:r>
              <a:rPr lang="en-US" sz="2400" dirty="0" smtClean="0"/>
              <a:t> initial studies have used the present CMS detector – special case and for Higgs factory only.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Vertexing</a:t>
            </a:r>
            <a:r>
              <a:rPr lang="en-US" sz="4000" dirty="0" smtClean="0">
                <a:latin typeface="+mj-lt"/>
              </a:rPr>
              <a:t> – designs - ILC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419600"/>
            <a:ext cx="5334000" cy="18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1752600" cy="21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143000"/>
            <a:ext cx="1676400" cy="215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0" y="13716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ILD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38100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SiD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352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x single sided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295400"/>
            <a:ext cx="4724400" cy="74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2209800"/>
            <a:ext cx="2807073" cy="209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4340609"/>
            <a:ext cx="2133600" cy="205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0800" y="3352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Double-sided</a:t>
            </a:r>
            <a:endParaRPr lang="en-US" dirty="0"/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2411" y="2286000"/>
            <a:ext cx="229158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Vertexing</a:t>
            </a:r>
            <a:r>
              <a:rPr lang="en-US" sz="4000" dirty="0" smtClean="0">
                <a:latin typeface="+mj-lt"/>
              </a:rPr>
              <a:t> – designs - CLIC</a:t>
            </a:r>
            <a:endParaRPr lang="en-US" sz="4000" dirty="0">
              <a:latin typeface="+mj-lt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4191000"/>
            <a:ext cx="70961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990600"/>
            <a:ext cx="35147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9906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CLIC bunch separation 0.5ns !</a:t>
            </a:r>
          </a:p>
          <a:p>
            <a:r>
              <a:rPr lang="en-US" sz="2400" dirty="0" smtClean="0"/>
              <a:t>CLIC beams are small in both x and y</a:t>
            </a:r>
          </a:p>
          <a:p>
            <a:r>
              <a:rPr lang="en-US" sz="2400" dirty="0" smtClean="0"/>
              <a:t>-&gt; higher level of </a:t>
            </a:r>
            <a:r>
              <a:rPr lang="en-US" sz="2400" dirty="0" err="1" smtClean="0"/>
              <a:t>beamstrahlung</a:t>
            </a:r>
            <a:r>
              <a:rPr lang="en-US" sz="2400" dirty="0" smtClean="0"/>
              <a:t> (vs. ILC)</a:t>
            </a:r>
            <a:endParaRPr lang="en-US" sz="2400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14600"/>
            <a:ext cx="52482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876800"/>
            <a:ext cx="2743200" cy="183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0" y="34290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3-D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32766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Chronopix</a:t>
            </a:r>
            <a:endParaRPr lang="en-US" sz="20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4876800"/>
            <a:ext cx="3405554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05200" y="10668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Examples</a:t>
            </a:r>
            <a:endParaRPr lang="en-US" sz="2400" dirty="0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1813" y="3255943"/>
            <a:ext cx="4800600" cy="123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810000" y="3200400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2400" b="1" dirty="0">
                <a:solidFill>
                  <a:srgbClr val="0000FF"/>
                </a:solidFill>
                <a:latin typeface="Calibri" pitchFamily="34" charset="0"/>
                <a:ea typeface="MS PGothic" pitchFamily="34" charset="-128"/>
              </a:rPr>
              <a:t>PLUME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133600" y="4191000"/>
            <a:ext cx="38297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latin typeface="Calibri" pitchFamily="34" charset="0"/>
                <a:ea typeface="MS PGothic" pitchFamily="34" charset="-128"/>
              </a:rPr>
              <a:t>Fully equipped ladder with 50 µm sensors by 2012 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~ 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0.3% X</a:t>
            </a:r>
            <a:r>
              <a:rPr lang="en-US" sz="1600" baseline="-25000" dirty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0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219200"/>
            <a:ext cx="2819400" cy="209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352800" y="2057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Chronopix</a:t>
            </a:r>
            <a:endParaRPr lang="en-US" dirty="0" smtClean="0"/>
          </a:p>
          <a:p>
            <a:r>
              <a:rPr lang="en-US" dirty="0" smtClean="0"/>
              <a:t>10 x 10 </a:t>
            </a:r>
            <a:r>
              <a:rPr lang="en-US" dirty="0" smtClean="0">
                <a:sym typeface="Symbol"/>
              </a:rPr>
              <a:t>m</a:t>
            </a:r>
            <a:r>
              <a:rPr lang="en-US" baseline="30000" dirty="0" smtClean="0">
                <a:sym typeface="Symbol"/>
              </a:rPr>
              <a:t>2</a:t>
            </a:r>
            <a:endParaRPr lang="en-US" baseline="30000" dirty="0"/>
          </a:p>
        </p:txBody>
      </p:sp>
      <p:sp>
        <p:nvSpPr>
          <p:cNvPr id="14" name="Date Placeholder 1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1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AC5E82D-52F4-4104-9131-54080B00323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Vertexing</a:t>
            </a:r>
            <a:r>
              <a:rPr lang="en-US" sz="4000" dirty="0" smtClean="0">
                <a:latin typeface="+mj-lt"/>
              </a:rPr>
              <a:t> - technologies</a:t>
            </a:r>
            <a:endParaRPr lang="en-US" sz="4000" dirty="0">
              <a:latin typeface="+mj-lt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pic>
        <p:nvPicPr>
          <p:cNvPr id="18" name="Picture 9" descr="3DVIP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371600"/>
            <a:ext cx="2667000" cy="189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105400" y="220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3-D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12/14/2012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SiD DBD ILC PAC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AC955-4863-4013-97D7-B87B8D36C54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0600" y="228600"/>
            <a:ext cx="7239000" cy="769441"/>
          </a:xfrm>
          <a:prstGeom prst="rect">
            <a:avLst/>
          </a:prstGeom>
          <a:solidFill>
            <a:srgbClr val="35E0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  <a:cs typeface="Arial" pitchFamily="34" charset="0"/>
              </a:rPr>
              <a:t>Vertex Detector</a:t>
            </a:r>
            <a:endParaRPr lang="en-US" sz="4400" dirty="0">
              <a:latin typeface="+mj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2954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 preferred technology – many choices/still an evolving picture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8288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Example 3-D/active edge design: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38400"/>
            <a:ext cx="4986337" cy="183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72200" y="22860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Barrel </a:t>
            </a:r>
          </a:p>
          <a:p>
            <a:r>
              <a:rPr lang="en-US" dirty="0" smtClean="0"/>
              <a:t>Readout and power connections on top layer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029200" y="2895600"/>
            <a:ext cx="1066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4267200"/>
            <a:ext cx="4333875" cy="194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172200" y="4572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Disk tiling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Vertexing</a:t>
            </a:r>
            <a:r>
              <a:rPr lang="en-US" sz="4000" dirty="0" smtClean="0">
                <a:latin typeface="+mj-lt"/>
              </a:rPr>
              <a:t> – challenges - ideas</a:t>
            </a:r>
            <a:endParaRPr lang="en-US" sz="4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143000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sz="2400" dirty="0" smtClean="0"/>
              <a:t>Too early to decide on any given technology</a:t>
            </a:r>
          </a:p>
          <a:p>
            <a:pPr>
              <a:buFontTx/>
              <a:buChar char="-"/>
            </a:pPr>
            <a:r>
              <a:rPr lang="en-US" sz="2400" dirty="0" smtClean="0"/>
              <a:t> Examples are what can be achieved in short term – assuming successful R&amp;D</a:t>
            </a:r>
          </a:p>
          <a:p>
            <a:pPr>
              <a:buFontTx/>
              <a:buChar char="-"/>
            </a:pPr>
            <a:r>
              <a:rPr lang="en-US" sz="2400" dirty="0" smtClean="0"/>
              <a:t> Where will we stand when we come to build a lepton collider detector?</a:t>
            </a:r>
          </a:p>
          <a:p>
            <a:pPr>
              <a:buFontTx/>
              <a:buChar char="-"/>
            </a:pPr>
            <a:r>
              <a:rPr lang="en-US" sz="2400" dirty="0" smtClean="0"/>
              <a:t> =&gt; Follow electronics/sensor developments, try new ideas</a:t>
            </a:r>
          </a:p>
          <a:p>
            <a:pPr>
              <a:buFontTx/>
              <a:buChar char="-"/>
            </a:pPr>
            <a:r>
              <a:rPr lang="en-US" sz="2400" dirty="0" smtClean="0"/>
              <a:t> Can we learn from other areas e.g. nanotechnology:</a:t>
            </a:r>
          </a:p>
          <a:p>
            <a:r>
              <a:rPr lang="en-US" sz="2400" dirty="0" smtClean="0"/>
              <a:t>    Ordered arrays of carbon </a:t>
            </a:r>
            <a:r>
              <a:rPr lang="en-US" sz="2400" dirty="0" err="1" smtClean="0"/>
              <a:t>nanotubes</a:t>
            </a:r>
            <a:r>
              <a:rPr lang="en-US" sz="2400" dirty="0" smtClean="0"/>
              <a:t> ?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191000"/>
            <a:ext cx="1981200" cy="214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191000"/>
            <a:ext cx="3248025" cy="222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495800"/>
            <a:ext cx="2514600" cy="190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10200" y="6248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Angelucci</a:t>
            </a:r>
            <a:r>
              <a:rPr lang="en-US" dirty="0" smtClean="0"/>
              <a:t> et al (2002)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Tracking - designs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44272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971800"/>
            <a:ext cx="1350255" cy="89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352800" y="2819400"/>
            <a:ext cx="1295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3962400"/>
            <a:ext cx="2971800" cy="24906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114800"/>
            <a:ext cx="2362200" cy="21493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1" name="TextBox 10"/>
          <p:cNvSpPr txBox="1"/>
          <p:nvPr/>
        </p:nvSpPr>
        <p:spPr>
          <a:xfrm>
            <a:off x="4343400" y="12192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SiD</a:t>
            </a:r>
            <a:endParaRPr lang="en-US" sz="3200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477000" y="5105400"/>
            <a:ext cx="2667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Good tracking efficiency in core of jets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800600"/>
            <a:ext cx="3429000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/>
              <a:t>Optimized tracking algorithms for </a:t>
            </a:r>
            <a:br>
              <a:rPr lang="en-US" sz="1600" dirty="0" smtClean="0"/>
            </a:br>
            <a:r>
              <a:rPr lang="en-US" sz="1600" dirty="0" err="1" smtClean="0"/>
              <a:t>CLIC_SiD</a:t>
            </a:r>
            <a:r>
              <a:rPr lang="en-US" sz="1600" dirty="0" smtClean="0"/>
              <a:t> and studies at 3 </a:t>
            </a:r>
            <a:r>
              <a:rPr lang="en-US" sz="1600" dirty="0" err="1" smtClean="0"/>
              <a:t>TeV</a:t>
            </a:r>
            <a:r>
              <a:rPr lang="en-US" sz="1600" dirty="0" smtClean="0"/>
              <a:t>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/>
              <a:t>Silicon tracking performs very </a:t>
            </a:r>
            <a:br>
              <a:rPr lang="en-US" sz="1600" dirty="0" smtClean="0"/>
            </a:br>
            <a:r>
              <a:rPr lang="en-US" sz="1600" dirty="0" smtClean="0"/>
              <a:t>well under severe conditions: </a:t>
            </a:r>
            <a:br>
              <a:rPr lang="en-US" sz="1600" dirty="0" smtClean="0"/>
            </a:br>
            <a:r>
              <a:rPr lang="en-US" sz="1600" dirty="0" smtClean="0"/>
              <a:t>Z’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sym typeface="Wingdings"/>
              </a:rPr>
              <a:t>qqbar</a:t>
            </a:r>
            <a:r>
              <a:rPr lang="en-US" sz="1600" dirty="0" smtClean="0">
                <a:sym typeface="Wingdings"/>
              </a:rPr>
              <a:t> @ 3 </a:t>
            </a:r>
            <a:r>
              <a:rPr lang="en-US" sz="1600" dirty="0" err="1" smtClean="0">
                <a:sym typeface="Wingdings"/>
              </a:rPr>
              <a:t>TeV</a:t>
            </a:r>
            <a:r>
              <a:rPr lang="en-US" sz="1600" dirty="0" smtClean="0"/>
              <a:t> 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1295400"/>
            <a:ext cx="31242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562600" y="990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material budget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219200" y="37338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CLICSiD</a:t>
            </a:r>
            <a:endParaRPr lang="en-US" sz="32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Tracking - designs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743200"/>
            <a:ext cx="2628900" cy="220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838200"/>
            <a:ext cx="21050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r="43137"/>
          <a:stretch>
            <a:fillRect/>
          </a:stretch>
        </p:blipFill>
        <p:spPr bwMode="auto">
          <a:xfrm>
            <a:off x="609600" y="990600"/>
            <a:ext cx="22098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81400" y="13716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ILD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4384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Silicon layers around a TPC</a:t>
            </a:r>
            <a:endParaRPr lang="en-US" sz="20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743200"/>
            <a:ext cx="27051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895600"/>
            <a:ext cx="1443037" cy="187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5029200"/>
            <a:ext cx="3576637" cy="157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4953000"/>
            <a:ext cx="3567112" cy="159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4114800" y="5715000"/>
            <a:ext cx="6096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Electronics</a:t>
            </a:r>
            <a:endParaRPr lang="en-US" sz="4000" dirty="0">
              <a:latin typeface="+mj-lt"/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3810000"/>
            <a:ext cx="2638425" cy="202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4800600"/>
            <a:ext cx="1638300" cy="105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219200"/>
            <a:ext cx="6010275" cy="237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4800" y="19050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SLAC </a:t>
            </a:r>
            <a:r>
              <a:rPr lang="en-US" sz="2000" dirty="0" err="1" smtClean="0"/>
              <a:t>KPiX</a:t>
            </a:r>
            <a:endParaRPr lang="en-US" sz="2000" dirty="0" smtClean="0"/>
          </a:p>
          <a:p>
            <a:r>
              <a:rPr lang="en-US" sz="2000" dirty="0" smtClean="0"/>
              <a:t>1024 channels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41910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KPiX</a:t>
            </a:r>
            <a:r>
              <a:rPr lang="en-US" sz="2000" dirty="0" smtClean="0"/>
              <a:t> application to </a:t>
            </a:r>
            <a:r>
              <a:rPr lang="en-US" sz="2000" dirty="0" err="1" smtClean="0"/>
              <a:t>SiD</a:t>
            </a:r>
            <a:r>
              <a:rPr lang="en-US" sz="2000" dirty="0" smtClean="0"/>
              <a:t> tracker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752600"/>
            <a:ext cx="7467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800" dirty="0" smtClean="0"/>
              <a:t> The prospective e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e</a:t>
            </a:r>
            <a:r>
              <a:rPr lang="en-US" sz="2800" baseline="30000" dirty="0" smtClean="0"/>
              <a:t>-</a:t>
            </a:r>
            <a:r>
              <a:rPr lang="en-US" sz="2800" dirty="0" smtClean="0"/>
              <a:t> Colliders and Detectors</a:t>
            </a:r>
          </a:p>
          <a:p>
            <a:pPr>
              <a:buFontTx/>
              <a:buChar char="-"/>
            </a:pPr>
            <a:endParaRPr lang="en-US" sz="2800" dirty="0" smtClean="0"/>
          </a:p>
          <a:p>
            <a:pPr>
              <a:buFontTx/>
              <a:buChar char="-"/>
            </a:pPr>
            <a:r>
              <a:rPr lang="en-US" sz="2800" dirty="0" smtClean="0"/>
              <a:t> Detector requirements and challenges</a:t>
            </a:r>
          </a:p>
          <a:p>
            <a:pPr>
              <a:buFontTx/>
              <a:buChar char="-"/>
            </a:pPr>
            <a:endParaRPr lang="en-US" sz="2800" dirty="0" smtClean="0"/>
          </a:p>
          <a:p>
            <a:pPr>
              <a:buFontTx/>
              <a:buChar char="-"/>
            </a:pPr>
            <a:r>
              <a:rPr lang="en-US" sz="2800" dirty="0" smtClean="0"/>
              <a:t> Current R&amp;D … Next steps…future possibilities</a:t>
            </a:r>
          </a:p>
          <a:p>
            <a:pPr>
              <a:buFontTx/>
              <a:buChar char="-"/>
            </a:pPr>
            <a:endParaRPr lang="en-US" sz="2800" dirty="0" smtClean="0"/>
          </a:p>
          <a:p>
            <a:pPr>
              <a:buFontTx/>
              <a:buChar char="-"/>
            </a:pPr>
            <a:r>
              <a:rPr lang="en-US" sz="2800" dirty="0" smtClean="0"/>
              <a:t> Ideas for the future</a:t>
            </a:r>
          </a:p>
          <a:p>
            <a:pPr>
              <a:buFontTx/>
              <a:buChar char="-"/>
            </a:pP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048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Detector Challenges for 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e</a:t>
            </a:r>
            <a:r>
              <a:rPr lang="en-US" sz="4000" baseline="30000" dirty="0" smtClean="0"/>
              <a:t>-</a:t>
            </a:r>
            <a:r>
              <a:rPr lang="en-US" sz="4000" dirty="0" smtClean="0">
                <a:latin typeface="+mj-lt"/>
              </a:rPr>
              <a:t> Colliders</a:t>
            </a:r>
            <a:endParaRPr lang="en-US" sz="40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7912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thanks for input from Jim </a:t>
            </a:r>
            <a:r>
              <a:rPr lang="en-US" dirty="0" err="1" smtClean="0"/>
              <a:t>Brau</a:t>
            </a:r>
            <a:r>
              <a:rPr lang="en-US" dirty="0" smtClean="0"/>
              <a:t>, Ron Lipton, and several unknowing donors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0"/>
            <a:ext cx="7408333" cy="549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31533" y="6329082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From M. </a:t>
            </a:r>
            <a:r>
              <a:rPr lang="en-US" dirty="0" err="1" smtClean="0"/>
              <a:t>Battaglia</a:t>
            </a:r>
            <a:r>
              <a:rPr lang="en-US" dirty="0" smtClean="0"/>
              <a:t> etc al. SLAC-PUB-11877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179733" y="1376082"/>
            <a:ext cx="533400" cy="495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5400" y="152400"/>
            <a:ext cx="67056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ILC Physics and Detector Challenges</a:t>
            </a:r>
            <a:endParaRPr lang="en-US" sz="3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Calorimetry</a:t>
            </a:r>
            <a:r>
              <a:rPr lang="en-US" sz="4000" dirty="0" smtClean="0">
                <a:latin typeface="+mj-lt"/>
              </a:rPr>
              <a:t> - goal</a:t>
            </a:r>
            <a:endParaRPr lang="en-US" sz="4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066800"/>
            <a:ext cx="8610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Many physics processes for future linear colliders involve jets</a:t>
            </a:r>
          </a:p>
          <a:p>
            <a:pPr>
              <a:buFontTx/>
              <a:buChar char="-"/>
            </a:pPr>
            <a:r>
              <a:rPr lang="en-US" sz="2400" dirty="0" smtClean="0"/>
              <a:t> For precision studies, require </a:t>
            </a:r>
            <a:r>
              <a:rPr lang="en-US" sz="2400" dirty="0" smtClean="0">
                <a:solidFill>
                  <a:srgbClr val="FF0000"/>
                </a:solidFill>
              </a:rPr>
              <a:t>excellent jet energy and jet-jet mass resolutions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 The goal is 3% </a:t>
            </a:r>
            <a:r>
              <a:rPr lang="el-GR" sz="2400" dirty="0" smtClean="0"/>
              <a:t>Δ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jet</a:t>
            </a:r>
            <a:r>
              <a:rPr lang="en-US" sz="2400" dirty="0" smtClean="0"/>
              <a:t>/E</a:t>
            </a:r>
            <a:r>
              <a:rPr lang="en-US" sz="2400" baseline="-25000" dirty="0" smtClean="0"/>
              <a:t>jet</a:t>
            </a:r>
            <a:r>
              <a:rPr lang="en-US" sz="2400" dirty="0" smtClean="0"/>
              <a:t>  (set at M</a:t>
            </a:r>
            <a:r>
              <a:rPr lang="en-US" sz="2400" baseline="-25000" dirty="0" smtClean="0"/>
              <a:t>W/Z</a:t>
            </a:r>
            <a:r>
              <a:rPr lang="en-US" sz="2400" dirty="0" smtClean="0"/>
              <a:t> scale by requirement to separate W and Z bosons):</a:t>
            </a:r>
          </a:p>
          <a:p>
            <a:pPr>
              <a:buFontTx/>
              <a:buChar char="-"/>
            </a:pPr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 Take 3% </a:t>
            </a:r>
            <a:r>
              <a:rPr lang="el-GR" sz="2400" dirty="0" smtClean="0"/>
              <a:t>Δ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jet</a:t>
            </a:r>
            <a:r>
              <a:rPr lang="en-US" sz="2400" dirty="0" smtClean="0"/>
              <a:t>/E</a:t>
            </a:r>
            <a:r>
              <a:rPr lang="en-US" sz="2400" baseline="-25000" dirty="0" smtClean="0"/>
              <a:t>jet</a:t>
            </a:r>
            <a:r>
              <a:rPr lang="en-US" sz="2400" dirty="0" smtClean="0"/>
              <a:t> as a general goal for</a:t>
            </a:r>
          </a:p>
          <a:p>
            <a:r>
              <a:rPr lang="en-US" sz="2400" dirty="0" smtClean="0"/>
              <a:t>all jet energies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 The issue is then – how to achieve this goal</a:t>
            </a:r>
          </a:p>
          <a:p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Two basically different approaches</a:t>
            </a:r>
            <a:r>
              <a:rPr lang="en-US" sz="2400" dirty="0" smtClean="0"/>
              <a:t>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124200"/>
            <a:ext cx="1778000" cy="1828800"/>
          </a:xfrm>
          <a:prstGeom prst="rect">
            <a:avLst/>
          </a:prstGeom>
          <a:noFill/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391400" y="3429000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30%/</a:t>
            </a:r>
            <a:r>
              <a:rPr lang="en-US" sz="2400" dirty="0">
                <a:sym typeface="Symbol" pitchFamily="18" charset="2"/>
              </a:rPr>
              <a:t>E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Calorimetry</a:t>
            </a:r>
            <a:r>
              <a:rPr lang="en-US" sz="4000" dirty="0" smtClean="0">
                <a:latin typeface="+mj-lt"/>
              </a:rPr>
              <a:t> - designs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 descr="JetHits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505200" y="1676400"/>
            <a:ext cx="2514600" cy="2260967"/>
          </a:xfrm>
          <a:prstGeom prst="rect">
            <a:avLst/>
          </a:prstGeom>
        </p:spPr>
      </p:pic>
      <p:pic>
        <p:nvPicPr>
          <p:cNvPr id="4" name="Picture 3" descr="JetPFOs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248400" y="1676400"/>
            <a:ext cx="2559922" cy="2301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9144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Achieving excellent jet energy resolution: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954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Particle flow</a:t>
            </a:r>
            <a:endParaRPr lang="en-US" sz="24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572000"/>
            <a:ext cx="2590800" cy="189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4238" y="4648200"/>
            <a:ext cx="5719762" cy="143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352800" y="4191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Dual readout</a:t>
            </a:r>
            <a:endParaRPr lang="en-US" sz="2400" dirty="0"/>
          </a:p>
        </p:txBody>
      </p:sp>
      <p:pic>
        <p:nvPicPr>
          <p:cNvPr id="10" name="Picture 2" descr="v_kaushik_nov24_E_fractions"/>
          <p:cNvPicPr>
            <a:picLocks noChangeAspect="1" noChangeArrowheads="1"/>
          </p:cNvPicPr>
          <p:nvPr/>
        </p:nvPicPr>
        <p:blipFill>
          <a:blip r:embed="rId6" cstate="print"/>
          <a:srcRect l="4720" t="4726" r="7965"/>
          <a:stretch>
            <a:fillRect/>
          </a:stretch>
        </p:blipFill>
        <p:spPr bwMode="auto">
          <a:xfrm>
            <a:off x="609600" y="1752600"/>
            <a:ext cx="2667000" cy="217962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14400" y="6488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DREAM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76800" y="6324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HOMOGENEOUS</a:t>
            </a:r>
            <a:endParaRPr lang="en-US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419600"/>
            <a:ext cx="1054086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Calorimetry</a:t>
            </a:r>
            <a:r>
              <a:rPr lang="en-US" sz="4000" dirty="0" smtClean="0">
                <a:latin typeface="+mj-lt"/>
              </a:rPr>
              <a:t> - challenges</a:t>
            </a:r>
            <a:endParaRPr lang="en-US" sz="4000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9050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1143000"/>
            <a:ext cx="472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Implementing a successful PFA system is both </a:t>
            </a:r>
            <a:r>
              <a:rPr lang="en-US" sz="2000" dirty="0" smtClean="0">
                <a:solidFill>
                  <a:srgbClr val="FF0000"/>
                </a:solidFill>
              </a:rPr>
              <a:t>a hardware and a software challenge</a:t>
            </a:r>
          </a:p>
          <a:p>
            <a:endParaRPr lang="en-US" sz="2000" dirty="0" smtClean="0"/>
          </a:p>
          <a:p>
            <a:r>
              <a:rPr lang="en-US" sz="2000" dirty="0" smtClean="0"/>
              <a:t>Requires an integrated approach to detector design: tracking </a:t>
            </a:r>
            <a:r>
              <a:rPr lang="en-US" sz="2000" dirty="0" smtClean="0">
                <a:sym typeface="Symbol"/>
              </a:rPr>
              <a:t> </a:t>
            </a:r>
            <a:r>
              <a:rPr lang="en-US" sz="2000" dirty="0" err="1" smtClean="0">
                <a:sym typeface="Symbol"/>
              </a:rPr>
              <a:t>calorimetry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048000"/>
            <a:ext cx="5486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-&gt; Requires “</a:t>
            </a:r>
            <a:r>
              <a:rPr lang="en-US" dirty="0" smtClean="0">
                <a:solidFill>
                  <a:srgbClr val="FF0000"/>
                </a:solidFill>
              </a:rPr>
              <a:t>tracking calorimeters</a:t>
            </a:r>
            <a:r>
              <a:rPr lang="en-US" dirty="0" smtClean="0"/>
              <a:t>” – follow charged particles and associate with energy depositions</a:t>
            </a:r>
          </a:p>
          <a:p>
            <a:r>
              <a:rPr lang="en-US" dirty="0" smtClean="0"/>
              <a:t>-&gt; Requires high degrees of transverse and longitudinal </a:t>
            </a:r>
            <a:r>
              <a:rPr lang="en-US" dirty="0" smtClean="0">
                <a:solidFill>
                  <a:srgbClr val="FF0000"/>
                </a:solidFill>
              </a:rPr>
              <a:t>segmentation</a:t>
            </a:r>
            <a:r>
              <a:rPr lang="en-US" dirty="0" smtClean="0"/>
              <a:t> – reduce “confusion” term especially for high energy jets</a:t>
            </a:r>
          </a:p>
          <a:p>
            <a:r>
              <a:rPr lang="en-US" dirty="0" smtClean="0"/>
              <a:t>-&gt; Requires thin active layers – contain ~40 layers inside magnet and contain cost</a:t>
            </a:r>
          </a:p>
          <a:p>
            <a:r>
              <a:rPr lang="en-US" dirty="0" smtClean="0"/>
              <a:t>-&gt; Requires sufficient </a:t>
            </a:r>
            <a:r>
              <a:rPr lang="en-US" dirty="0" smtClean="0">
                <a:solidFill>
                  <a:srgbClr val="FF0000"/>
                </a:solidFill>
              </a:rPr>
              <a:t>depth</a:t>
            </a:r>
            <a:r>
              <a:rPr lang="en-US" dirty="0" smtClean="0"/>
              <a:t> to restrict losses due to leakage</a:t>
            </a:r>
          </a:p>
          <a:p>
            <a:r>
              <a:rPr lang="en-US" dirty="0" smtClean="0"/>
              <a:t>+ timing for bunch resolution, stability, survivability, calibration, …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114800"/>
            <a:ext cx="663959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524000"/>
            <a:ext cx="3148012" cy="273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Calorimetry</a:t>
            </a:r>
            <a:r>
              <a:rPr lang="en-US" sz="4000" dirty="0" smtClean="0">
                <a:latin typeface="+mj-lt"/>
              </a:rPr>
              <a:t> – challenge met</a:t>
            </a:r>
            <a:endParaRPr lang="en-US" sz="4000" dirty="0">
              <a:latin typeface="+mj-lt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447800"/>
            <a:ext cx="3076575" cy="270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66800" y="990600"/>
            <a:ext cx="449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PANDORA/PFA   M. Thompson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29400" y="17526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Alternative PFA developed by U. Iowa </a:t>
            </a:r>
          </a:p>
          <a:p>
            <a:r>
              <a:rPr lang="en-US" dirty="0" smtClean="0"/>
              <a:t>- Being used in a </a:t>
            </a:r>
            <a:r>
              <a:rPr lang="en-US" dirty="0" err="1" smtClean="0"/>
              <a:t>SiD</a:t>
            </a:r>
            <a:r>
              <a:rPr lang="en-US" dirty="0" smtClean="0"/>
              <a:t> DBD process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133600"/>
            <a:ext cx="7919160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6096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have risen to the challenge </a:t>
            </a:r>
          </a:p>
          <a:p>
            <a:r>
              <a:rPr lang="en-US" sz="2400" dirty="0" smtClean="0"/>
              <a:t>                           – no shortage of ways to implement PFA !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343400"/>
            <a:ext cx="1828800" cy="136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Calorimetry</a:t>
            </a:r>
            <a:r>
              <a:rPr lang="en-US" sz="4000" dirty="0" smtClean="0">
                <a:latin typeface="+mj-lt"/>
              </a:rPr>
              <a:t> – challenges being met</a:t>
            </a:r>
            <a:endParaRPr lang="en-US" sz="40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990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ECAL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276600" y="38862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HCAL</a:t>
            </a:r>
            <a:endParaRPr lang="en-US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209800" cy="16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2438400"/>
            <a:ext cx="1295400" cy="97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26179" t="54933" r="5569"/>
          <a:stretch>
            <a:fillRect/>
          </a:stretch>
        </p:blipFill>
        <p:spPr bwMode="auto">
          <a:xfrm>
            <a:off x="3962400" y="1524000"/>
            <a:ext cx="3581400" cy="169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2133600"/>
            <a:ext cx="14478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4343400"/>
            <a:ext cx="1828800" cy="133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04800" y="35052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CALICE Si/W </a:t>
            </a:r>
            <a:r>
              <a:rPr lang="en-US" dirty="0" err="1" smtClean="0"/>
              <a:t>ECal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48200" y="33528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SiD</a:t>
            </a:r>
            <a:r>
              <a:rPr lang="en-US" dirty="0" smtClean="0"/>
              <a:t> Si/W </a:t>
            </a:r>
            <a:r>
              <a:rPr lang="en-US" dirty="0" err="1" smtClean="0"/>
              <a:t>ECal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943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Glass RPC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81200" y="5867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Scintillator</a:t>
            </a:r>
            <a:r>
              <a:rPr lang="en-US" dirty="0" smtClean="0"/>
              <a:t> AHCAL</a:t>
            </a:r>
            <a:endParaRPr lang="en-US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6200" y="4345010"/>
            <a:ext cx="1752600" cy="136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038600" y="5867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SDHCAL</a:t>
            </a:r>
            <a:endParaRPr lang="en-US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9" cstate="print"/>
          <a:srcRect r="8333"/>
          <a:stretch>
            <a:fillRect/>
          </a:stretch>
        </p:blipFill>
        <p:spPr bwMode="auto">
          <a:xfrm>
            <a:off x="5791200" y="4343400"/>
            <a:ext cx="1676400" cy="136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D:\UTA Research\Photos\2012_07_19\IMG_2237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388"/>
          <a:stretch>
            <a:fillRect/>
          </a:stretch>
        </p:blipFill>
        <p:spPr bwMode="auto">
          <a:xfrm>
            <a:off x="7543800" y="4343400"/>
            <a:ext cx="1461042" cy="1550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791200" y="58674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Micromegas</a:t>
            </a:r>
            <a:r>
              <a:rPr lang="en-US" dirty="0" smtClean="0"/>
              <a:t> DHCAL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467600" y="6019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GEM DHCAL</a:t>
            </a:r>
            <a:endParaRPr lang="en-US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248400" y="990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Active layer 1.25mm 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Calorimetry</a:t>
            </a:r>
            <a:r>
              <a:rPr lang="en-US" sz="4000" dirty="0" smtClean="0">
                <a:latin typeface="+mj-lt"/>
              </a:rPr>
              <a:t> – challenges being met</a:t>
            </a:r>
            <a:endParaRPr lang="en-US" sz="4000" dirty="0">
              <a:latin typeface="+mj-lt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066800"/>
            <a:ext cx="5543123" cy="515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2286000"/>
            <a:ext cx="28194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ANL RPC Digital </a:t>
            </a:r>
            <a:r>
              <a:rPr lang="en-US" sz="2000" dirty="0" err="1" smtClean="0"/>
              <a:t>Hcal</a:t>
            </a:r>
            <a:endParaRPr lang="en-US" sz="2000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Major advance in study of </a:t>
            </a:r>
            <a:r>
              <a:rPr lang="en-US" dirty="0" err="1" smtClean="0">
                <a:solidFill>
                  <a:srgbClr val="FF0000"/>
                </a:solidFill>
              </a:rPr>
              <a:t>hadronic</a:t>
            </a:r>
            <a:r>
              <a:rPr lang="en-US" dirty="0" smtClean="0">
                <a:solidFill>
                  <a:srgbClr val="FF0000"/>
                </a:solidFill>
              </a:rPr>
              <a:t> showers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1 cm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cells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0.5M cells in 1m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 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90600"/>
            <a:ext cx="385762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Calorimetry</a:t>
            </a:r>
            <a:r>
              <a:rPr lang="en-US" sz="4000" dirty="0" smtClean="0">
                <a:latin typeface="+mj-lt"/>
              </a:rPr>
              <a:t> – challenges being met</a:t>
            </a:r>
            <a:endParaRPr lang="en-US" sz="4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2209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CLIC</a:t>
            </a:r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191000"/>
            <a:ext cx="625384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pic>
        <p:nvPicPr>
          <p:cNvPr id="11" name="Picture 10" descr="IMG_3789b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5739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63" t="4823" r="1"/>
          <a:stretch/>
        </p:blipFill>
        <p:spPr>
          <a:xfrm>
            <a:off x="5105400" y="1219200"/>
            <a:ext cx="3837511" cy="24213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9200" y="37338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CERN test beam – RPC/Tungsten plates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5454" y="4343400"/>
            <a:ext cx="2906746" cy="18477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91000"/>
            <a:ext cx="3124200" cy="21376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914400"/>
            <a:ext cx="2971800" cy="285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Calorimetry</a:t>
            </a:r>
            <a:r>
              <a:rPr lang="en-US" sz="4000" dirty="0" smtClean="0">
                <a:latin typeface="+mj-lt"/>
              </a:rPr>
              <a:t> – challenges being met</a:t>
            </a:r>
            <a:endParaRPr lang="en-US" sz="4000" dirty="0">
              <a:latin typeface="+mj-lt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914400"/>
            <a:ext cx="129935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52600"/>
            <a:ext cx="51720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14600" y="10668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Frank Simon – TIPP2011</a:t>
            </a:r>
            <a:endParaRPr lang="en-US" sz="2000" b="1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6950" y="4114800"/>
            <a:ext cx="3067050" cy="214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914400"/>
            <a:ext cx="762000" cy="74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700000">
            <a:off x="5023470" y="1312471"/>
            <a:ext cx="1926791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図 7" descr="SiD_QuarterCutaway_090106.eps"/>
          <p:cNvPicPr>
            <a:picLocks noChangeAspect="1"/>
          </p:cNvPicPr>
          <p:nvPr/>
        </p:nvPicPr>
        <p:blipFill>
          <a:blip r:embed="rId3" cstate="print"/>
          <a:srcRect r="7407" b="3403"/>
          <a:stretch>
            <a:fillRect/>
          </a:stretch>
        </p:blipFill>
        <p:spPr bwMode="auto">
          <a:xfrm>
            <a:off x="3733800" y="914400"/>
            <a:ext cx="1905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LD Detector (CAD Drawing)">
            <a:hlinkClick r:id="rId4" tooltip="ILD Detector Systems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3657600"/>
            <a:ext cx="1752600" cy="182519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9600" y="152400"/>
            <a:ext cx="8077200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Colliders and Detectors - ILC</a:t>
            </a:r>
            <a:endParaRPr lang="en-US" sz="4400" dirty="0"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876800"/>
            <a:ext cx="2895600" cy="120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990600"/>
            <a:ext cx="3006529" cy="220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38800" y="9906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SiD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48006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ILD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32766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ILC</a:t>
            </a:r>
          </a:p>
          <a:p>
            <a:pPr algn="ctr"/>
            <a:r>
              <a:rPr lang="en-US" sz="3200" dirty="0" smtClean="0"/>
              <a:t>500 GeV – 1 </a:t>
            </a:r>
            <a:r>
              <a:rPr lang="en-US" sz="3200" dirty="0" err="1" smtClean="0"/>
              <a:t>TeV</a:t>
            </a:r>
            <a:endParaRPr lang="en-US" sz="3200" dirty="0" smtClean="0"/>
          </a:p>
          <a:p>
            <a:pPr algn="ctr"/>
            <a:r>
              <a:rPr lang="en-US" sz="3200" dirty="0" smtClean="0"/>
              <a:t>e</a:t>
            </a:r>
            <a:r>
              <a:rPr lang="en-US" sz="3200" baseline="30000" dirty="0" smtClean="0"/>
              <a:t>+</a:t>
            </a:r>
            <a:r>
              <a:rPr lang="en-US" sz="3200" dirty="0" smtClean="0"/>
              <a:t> e</a:t>
            </a:r>
            <a:r>
              <a:rPr lang="en-US" sz="3200" baseline="30000" dirty="0" smtClean="0"/>
              <a:t>-</a:t>
            </a:r>
            <a:endParaRPr lang="en-US" sz="32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505200" y="54864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Detector Detailed Baseline Designs and Accelerator TDR -&gt; Completion in Jan ‘13</a:t>
            </a:r>
            <a:endParaRPr lang="en-US" sz="24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05000" y="6172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 MV/m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Calorimetry</a:t>
            </a:r>
            <a:r>
              <a:rPr lang="en-US" sz="4000" dirty="0" smtClean="0">
                <a:latin typeface="+mj-lt"/>
              </a:rPr>
              <a:t> – current challenges</a:t>
            </a:r>
            <a:endParaRPr lang="en-US" sz="4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9906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Design of a fully realizable calorimeter module with full services as part of a </a:t>
            </a:r>
            <a:r>
              <a:rPr lang="en-US" sz="2400" dirty="0" smtClean="0">
                <a:solidFill>
                  <a:srgbClr val="FF0000"/>
                </a:solidFill>
              </a:rPr>
              <a:t>complete calorimeter system </a:t>
            </a:r>
            <a:r>
              <a:rPr lang="en-US" sz="2400" dirty="0" smtClean="0"/>
              <a:t>design. </a:t>
            </a:r>
            <a:endParaRPr lang="en-US" sz="24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886200"/>
            <a:ext cx="278528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114800"/>
            <a:ext cx="3124200" cy="244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304800" y="2280349"/>
          <a:ext cx="4114800" cy="1337694"/>
        </p:xfrm>
        <a:graphic>
          <a:graphicData uri="http://schemas.openxmlformats.org/presentationml/2006/ole">
            <p:oleObj spid="_x0000_s29700" name="VoloViewContainer" r:id="rId5" imgW="23850720" imgH="12982680" progId="">
              <p:embed/>
            </p:oleObj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r="50447" b="45067"/>
          <a:stretch>
            <a:fillRect/>
          </a:stretch>
        </p:blipFill>
        <p:spPr bwMode="auto">
          <a:xfrm>
            <a:off x="5715000" y="1905000"/>
            <a:ext cx="2514600" cy="199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48200" y="2514600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SiD</a:t>
            </a:r>
            <a:r>
              <a:rPr lang="en-US" sz="2400" dirty="0" smtClean="0"/>
              <a:t> ECAL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4724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ILD AHCAL</a:t>
            </a:r>
            <a:endParaRPr lang="en-US" sz="24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96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Calorimetry</a:t>
            </a:r>
            <a:r>
              <a:rPr lang="en-US" sz="4000" dirty="0" smtClean="0">
                <a:latin typeface="+mj-lt"/>
              </a:rPr>
              <a:t> – next challenges</a:t>
            </a:r>
            <a:endParaRPr lang="en-US" sz="4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676400"/>
            <a:ext cx="8153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Many other areas that are being addressed for ILC/CLIC and need to be addressed for other colliders:</a:t>
            </a:r>
          </a:p>
          <a:p>
            <a:r>
              <a:rPr lang="en-US" sz="2000" dirty="0" smtClean="0"/>
              <a:t>e.g. Power pulsing, Cooling, Alignment,…</a:t>
            </a:r>
          </a:p>
          <a:p>
            <a:endParaRPr lang="en-US" sz="2000" dirty="0" smtClean="0"/>
          </a:p>
          <a:p>
            <a:r>
              <a:rPr lang="en-US" sz="2400" dirty="0" smtClean="0"/>
              <a:t>Also room for other ideas:</a:t>
            </a:r>
          </a:p>
          <a:p>
            <a:r>
              <a:rPr lang="en-US" sz="2000" dirty="0" smtClean="0"/>
              <a:t>e.g. could be move some PFA functions into hardware? Local track/cluster associations, using double-layer vectors?</a:t>
            </a:r>
          </a:p>
          <a:p>
            <a:endParaRPr lang="en-US" dirty="0" smtClean="0"/>
          </a:p>
          <a:p>
            <a:r>
              <a:rPr lang="en-US" sz="2400" dirty="0" smtClean="0"/>
              <a:t>For Dual readout – fiber or homogeneous – need a specific design for a lepton collider detector – then show its physics performance.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12/14/2012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SiD DBD ILC PAC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AC955-4863-4013-97D7-B87B8D36C544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7543800" cy="203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3276600"/>
            <a:ext cx="48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LumiCal</a:t>
            </a:r>
            <a:r>
              <a:rPr lang="en-US" sz="2000" dirty="0" smtClean="0"/>
              <a:t>   - integrated luminosity and luminosity spectrum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BeamCal</a:t>
            </a:r>
            <a:r>
              <a:rPr lang="en-US" sz="2000" dirty="0" smtClean="0"/>
              <a:t> – small angle coverage (with </a:t>
            </a:r>
            <a:r>
              <a:rPr lang="en-US" sz="2000" dirty="0" err="1" smtClean="0"/>
              <a:t>LumiCal</a:t>
            </a:r>
            <a:r>
              <a:rPr lang="en-US" sz="2000" dirty="0" smtClean="0"/>
              <a:t>), instantaneous luminosity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0" y="5029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Dedicated ASIC (Bean chip) for high luminosity region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334000" y="5334000"/>
            <a:ext cx="60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495800"/>
            <a:ext cx="2212975" cy="220516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895600"/>
            <a:ext cx="2857500" cy="15584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7106" name="Picture 2" descr="FCAL Collaboration"/>
          <p:cNvPicPr>
            <a:picLocks noChangeAspect="1" noChangeArrowheads="1"/>
          </p:cNvPicPr>
          <p:nvPr/>
        </p:nvPicPr>
        <p:blipFill>
          <a:blip r:embed="rId5" cstate="print"/>
          <a:srcRect l="64000" t="10865"/>
          <a:stretch>
            <a:fillRect/>
          </a:stretch>
        </p:blipFill>
        <p:spPr bwMode="auto">
          <a:xfrm>
            <a:off x="7543801" y="0"/>
            <a:ext cx="1600199" cy="125024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71628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Forward </a:t>
            </a:r>
            <a:r>
              <a:rPr lang="en-US" sz="4000" dirty="0" err="1" smtClean="0">
                <a:latin typeface="+mj-lt"/>
              </a:rPr>
              <a:t>Calorimetry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914400"/>
            <a:ext cx="7086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 physics may well present new detector challenges!</a:t>
            </a:r>
          </a:p>
          <a:p>
            <a:r>
              <a:rPr lang="en-US" sz="2400" dirty="0" smtClean="0"/>
              <a:t>Remain open to new technologies</a:t>
            </a:r>
          </a:p>
          <a:p>
            <a:r>
              <a:rPr lang="en-US" sz="2400" dirty="0" smtClean="0"/>
              <a:t>Be prepared to adapt designs</a:t>
            </a:r>
          </a:p>
          <a:p>
            <a:r>
              <a:rPr lang="en-US" sz="2400" dirty="0" smtClean="0"/>
              <a:t>Follow new materials development</a:t>
            </a:r>
          </a:p>
          <a:p>
            <a:r>
              <a:rPr lang="en-US" sz="2400" dirty="0" smtClean="0"/>
              <a:t>Use new techniques (3D printing?)</a:t>
            </a:r>
          </a:p>
          <a:p>
            <a:endParaRPr lang="en-US" dirty="0" smtClean="0"/>
          </a:p>
          <a:p>
            <a:r>
              <a:rPr lang="en-US" sz="2400" dirty="0" smtClean="0"/>
              <a:t>A large body of generic and concept specific R&amp;D has been carried out</a:t>
            </a:r>
          </a:p>
          <a:p>
            <a:pPr>
              <a:buFontTx/>
              <a:buChar char="-"/>
            </a:pPr>
            <a:r>
              <a:rPr lang="en-US" sz="2400" dirty="0" smtClean="0"/>
              <a:t> essential to keep up the developments</a:t>
            </a:r>
          </a:p>
          <a:p>
            <a:pPr>
              <a:buFontTx/>
              <a:buChar char="-"/>
            </a:pPr>
            <a:r>
              <a:rPr lang="en-US" sz="2400" dirty="0" smtClean="0"/>
              <a:t> new CPAD in U.S. to promote instrumentation</a:t>
            </a:r>
          </a:p>
          <a:p>
            <a:pPr>
              <a:buFontTx/>
              <a:buChar char="-"/>
            </a:pPr>
            <a:r>
              <a:rPr lang="en-US" sz="2400" dirty="0" smtClean="0"/>
              <a:t> ECFA detector panel in Europe…</a:t>
            </a:r>
          </a:p>
          <a:p>
            <a:pPr>
              <a:buFontTx/>
              <a:buChar char="-"/>
            </a:pPr>
            <a:endParaRPr lang="en-US" dirty="0" smtClean="0"/>
          </a:p>
          <a:p>
            <a:r>
              <a:rPr lang="en-US" sz="3600" dirty="0" smtClean="0"/>
              <a:t>Detector R&amp;D is the essential enabler of experiments!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The story continues</a:t>
            </a:r>
            <a:endParaRPr lang="en-US" sz="4000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9800" y="25146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Extra</a:t>
            </a:r>
            <a:endParaRPr lang="en-US" sz="5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52400"/>
            <a:ext cx="8077200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Colliders and Detectors</a:t>
            </a:r>
            <a:endParaRPr lang="en-US" sz="440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429000"/>
            <a:ext cx="4980807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19200"/>
            <a:ext cx="1600200" cy="169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www.symmetrymagazine.org/symmetry/sites/default/files/breaking/wp-content/uploads/2009/11/FN0380H.jpg"/>
          <p:cNvPicPr>
            <a:picLocks noChangeAspect="1" noChangeArrowheads="1"/>
          </p:cNvPicPr>
          <p:nvPr/>
        </p:nvPicPr>
        <p:blipFill>
          <a:blip r:embed="rId4" cstate="print"/>
          <a:srcRect l="41905" t="21355" r="4762" b="6366"/>
          <a:stretch>
            <a:fillRect/>
          </a:stretch>
        </p:blipFill>
        <p:spPr bwMode="auto">
          <a:xfrm>
            <a:off x="5638800" y="1066800"/>
            <a:ext cx="3200400" cy="3352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62200" y="16002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Muon</a:t>
            </a:r>
            <a:r>
              <a:rPr lang="en-US" sz="3600" dirty="0" smtClean="0"/>
              <a:t> Collider</a:t>
            </a:r>
          </a:p>
          <a:p>
            <a:pPr algn="ctr"/>
            <a:r>
              <a:rPr lang="en-US" sz="3600" dirty="0" smtClean="0">
                <a:sym typeface="Symbol"/>
              </a:rPr>
              <a:t> 4 </a:t>
            </a:r>
            <a:r>
              <a:rPr lang="en-US" sz="3600" dirty="0" err="1" smtClean="0">
                <a:sym typeface="Symbol"/>
              </a:rPr>
              <a:t>TeV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50292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Muon</a:t>
            </a:r>
            <a:r>
              <a:rPr lang="en-US" sz="2400" dirty="0" smtClean="0"/>
              <a:t> Accelerator Proposal: studying design/feasibility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Vertexing</a:t>
            </a:r>
            <a:r>
              <a:rPr lang="en-US" sz="4000" dirty="0" smtClean="0">
                <a:latin typeface="+mj-lt"/>
              </a:rPr>
              <a:t> – issues for </a:t>
            </a:r>
            <a:r>
              <a:rPr lang="en-US" sz="4000" dirty="0" err="1" smtClean="0">
                <a:latin typeface="+mj-lt"/>
              </a:rPr>
              <a:t>Muon</a:t>
            </a:r>
            <a:r>
              <a:rPr lang="en-US" sz="4000" dirty="0" smtClean="0">
                <a:latin typeface="+mj-lt"/>
              </a:rPr>
              <a:t> Collider</a:t>
            </a:r>
            <a:endParaRPr lang="en-US" sz="4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066800"/>
            <a:ext cx="4191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muon</a:t>
            </a:r>
            <a:r>
              <a:rPr lang="en-US" sz="2000" dirty="0" smtClean="0"/>
              <a:t> collider detector environment is challenging:</a:t>
            </a:r>
          </a:p>
          <a:p>
            <a:endParaRPr lang="en-US" sz="2000" dirty="0" smtClean="0"/>
          </a:p>
          <a:p>
            <a:r>
              <a:rPr lang="en-US" sz="2000" dirty="0" smtClean="0"/>
              <a:t>3 x 10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 pairs/bunch </a:t>
            </a:r>
            <a:r>
              <a:rPr lang="en-US" sz="2000" dirty="0" err="1" smtClean="0"/>
              <a:t>xing</a:t>
            </a:r>
            <a:endParaRPr lang="en-US" sz="2000" dirty="0" smtClean="0"/>
          </a:p>
          <a:p>
            <a:r>
              <a:rPr lang="en-US" sz="2000" dirty="0" smtClean="0"/>
              <a:t>Beam halo issues</a:t>
            </a:r>
          </a:p>
          <a:p>
            <a:r>
              <a:rPr lang="en-US" sz="2000" dirty="0" err="1" smtClean="0"/>
              <a:t>Muon</a:t>
            </a:r>
            <a:r>
              <a:rPr lang="en-US" sz="2000" dirty="0" smtClean="0"/>
              <a:t> beam decays:  1.3 x 10</a:t>
            </a:r>
            <a:r>
              <a:rPr lang="en-US" sz="2000" baseline="30000" dirty="0" smtClean="0"/>
              <a:t>10</a:t>
            </a:r>
            <a:r>
              <a:rPr lang="en-US" sz="2000" dirty="0" smtClean="0"/>
              <a:t>/m/s for two beams of 0.75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  -&gt; high radiation dose – survivability?</a:t>
            </a:r>
          </a:p>
          <a:p>
            <a:r>
              <a:rPr lang="en-US" sz="2000" dirty="0" smtClean="0"/>
              <a:t>  -&gt; high vertex detector occupancy</a:t>
            </a:r>
            <a:endParaRPr lang="en-US" sz="2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14400"/>
            <a:ext cx="3429000" cy="327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229828"/>
            <a:ext cx="2895600" cy="262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0" y="4876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Occupancy drives vertex inner radius to </a:t>
            </a:r>
            <a:r>
              <a:rPr lang="en-US" dirty="0" smtClean="0">
                <a:sym typeface="Symbol"/>
              </a:rPr>
              <a:t> 5 cm.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91200" y="51054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343400"/>
            <a:ext cx="2395537" cy="204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819400" y="5715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Modified </a:t>
            </a:r>
            <a:r>
              <a:rPr lang="en-US" dirty="0" err="1" smtClean="0"/>
              <a:t>SiD</a:t>
            </a:r>
            <a:r>
              <a:rPr lang="en-US" dirty="0" smtClean="0"/>
              <a:t> design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Tracking - challenges</a:t>
            </a:r>
            <a:endParaRPr lang="en-US" sz="4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143000"/>
            <a:ext cx="815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r>
              <a:rPr lang="en-US" sz="2800" dirty="0" err="1" smtClean="0"/>
              <a:t>Muon</a:t>
            </a:r>
            <a:r>
              <a:rPr lang="en-US" sz="2800" dirty="0" smtClean="0"/>
              <a:t> Collider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400" dirty="0" smtClean="0"/>
              <a:t>Backgrounds very large!</a:t>
            </a:r>
          </a:p>
          <a:p>
            <a:r>
              <a:rPr lang="en-US" sz="2400" dirty="0" smtClean="0"/>
              <a:t>-&gt; need radiation hard devices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Use “traveling trigger” idea (as for </a:t>
            </a:r>
            <a:r>
              <a:rPr lang="en-US" sz="2400" dirty="0" err="1" smtClean="0"/>
              <a:t>calorimetry</a:t>
            </a:r>
            <a:r>
              <a:rPr lang="en-US" sz="2400" dirty="0" smtClean="0"/>
              <a:t> – see later)?</a:t>
            </a:r>
            <a:endParaRPr lang="en-US" sz="24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4800600"/>
            <a:ext cx="38862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800600"/>
            <a:ext cx="45720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00600" y="61722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 hits in time with traveling trigger</a:t>
            </a:r>
            <a:endParaRPr lang="en-US" dirty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990600"/>
            <a:ext cx="32385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52400"/>
            <a:ext cx="80772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Calorimetry</a:t>
            </a:r>
            <a:r>
              <a:rPr lang="en-US" sz="4000" dirty="0" smtClean="0">
                <a:latin typeface="+mj-lt"/>
              </a:rPr>
              <a:t> - challenges</a:t>
            </a:r>
            <a:endParaRPr lang="en-US" sz="4000" dirty="0">
              <a:latin typeface="+mj-lt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9100" y="914400"/>
            <a:ext cx="4914900" cy="327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10668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Muon</a:t>
            </a:r>
            <a:r>
              <a:rPr lang="en-US" sz="2400" dirty="0" smtClean="0"/>
              <a:t> Collider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15240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~100 </a:t>
            </a:r>
            <a:r>
              <a:rPr lang="en-US" sz="2000" dirty="0" err="1" smtClean="0"/>
              <a:t>TeV</a:t>
            </a:r>
            <a:r>
              <a:rPr lang="en-US" sz="2000" dirty="0" smtClean="0"/>
              <a:t> in HCAL for each bunch crossing !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4191000"/>
            <a:ext cx="518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“Traveling gate trigger” idea (R. Raja) with pixel (200</a:t>
            </a:r>
            <a:r>
              <a:rPr lang="en-US" sz="2000" dirty="0" smtClean="0">
                <a:sym typeface="Symbol"/>
              </a:rPr>
              <a:t>m) </a:t>
            </a:r>
            <a:r>
              <a:rPr lang="en-US" sz="2000" dirty="0" smtClean="0"/>
              <a:t>calorimeter</a:t>
            </a:r>
          </a:p>
          <a:p>
            <a:r>
              <a:rPr lang="en-US" sz="2000" dirty="0" smtClean="0"/>
              <a:t>- Trigger for every crossing – timing “travels out” at v = c</a:t>
            </a:r>
          </a:p>
          <a:p>
            <a:r>
              <a:rPr lang="en-US" sz="2000" dirty="0" smtClean="0"/>
              <a:t>through calorimeter and gates each pixel</a:t>
            </a:r>
          </a:p>
          <a:p>
            <a:r>
              <a:rPr lang="en-US" sz="2000" dirty="0" smtClean="0"/>
              <a:t>- Separate EM/</a:t>
            </a:r>
            <a:r>
              <a:rPr lang="en-US" sz="2000" dirty="0" err="1" smtClean="0"/>
              <a:t>Hadronic</a:t>
            </a:r>
            <a:r>
              <a:rPr lang="en-US" sz="2000" dirty="0" smtClean="0"/>
              <a:t> energy depositions via pattern recognition + use “compensation”.</a:t>
            </a:r>
            <a:endParaRPr lang="en-US" sz="2000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362200"/>
            <a:ext cx="3590925" cy="141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199" y="4800600"/>
            <a:ext cx="36970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1066800"/>
            <a:ext cx="7572375" cy="541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228600" y="18288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ILC Parameters</a:t>
            </a:r>
            <a:endParaRPr lang="en-US" sz="3600" dirty="0"/>
          </a:p>
        </p:txBody>
      </p:sp>
      <p:sp>
        <p:nvSpPr>
          <p:cNvPr id="4" name="Oval 3"/>
          <p:cNvSpPr/>
          <p:nvPr/>
        </p:nvSpPr>
        <p:spPr>
          <a:xfrm>
            <a:off x="8277225" y="1676400"/>
            <a:ext cx="457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67625" y="5715000"/>
            <a:ext cx="457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667625" y="4572000"/>
            <a:ext cx="457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571625" y="5410200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2400" y="6488668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RDR Luminosity @ 500 GeV was 2 x 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419600"/>
            <a:ext cx="1891221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" y="1524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Key concern with SB2009: Energy Scans – more luminosity needed at low E. </a:t>
            </a:r>
            <a:r>
              <a:rPr lang="en-US" sz="2000" i="1" dirty="0" smtClean="0">
                <a:solidFill>
                  <a:srgbClr val="FF0000"/>
                </a:solidFill>
              </a:rPr>
              <a:t>Now addressed by new parameter set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11" name="Oval 10"/>
          <p:cNvSpPr/>
          <p:nvPr/>
        </p:nvSpPr>
        <p:spPr>
          <a:xfrm>
            <a:off x="6600825" y="1740932"/>
            <a:ext cx="457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0"/>
            <a:ext cx="2362200" cy="56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381000"/>
            <a:ext cx="8077200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Colliders and Detectors - ILC</a:t>
            </a:r>
            <a:endParaRPr lang="en-US" sz="4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752600"/>
            <a:ext cx="830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Collision rate  5 Hz</a:t>
            </a:r>
          </a:p>
          <a:p>
            <a:r>
              <a:rPr lang="en-US" sz="2400" dirty="0" smtClean="0"/>
              <a:t>1312 bunches/bunch train    (x2 for 1 </a:t>
            </a:r>
            <a:r>
              <a:rPr lang="en-US" sz="2400" dirty="0" err="1" smtClean="0"/>
              <a:t>TeV</a:t>
            </a:r>
            <a:r>
              <a:rPr lang="en-US" sz="2400" dirty="0" smtClean="0"/>
              <a:t> upgrade)</a:t>
            </a:r>
          </a:p>
          <a:p>
            <a:r>
              <a:rPr lang="en-US" sz="2400" dirty="0" smtClean="0"/>
              <a:t>Bunch train length  1ms</a:t>
            </a:r>
          </a:p>
          <a:p>
            <a:r>
              <a:rPr lang="en-US" sz="2400" dirty="0" smtClean="0"/>
              <a:t>199 ms intervals between trains</a:t>
            </a:r>
          </a:p>
          <a:p>
            <a:endParaRPr lang="en-US" sz="2400" dirty="0" smtClean="0"/>
          </a:p>
          <a:p>
            <a:r>
              <a:rPr lang="en-US" sz="2400" dirty="0" smtClean="0"/>
              <a:t>-&gt;   762 ns between bunch crossings ( /2 for 1 </a:t>
            </a:r>
            <a:r>
              <a:rPr lang="en-US" sz="2400" dirty="0" err="1" smtClean="0"/>
              <a:t>TeV</a:t>
            </a:r>
            <a:r>
              <a:rPr lang="en-US" sz="2400" dirty="0" smtClean="0"/>
              <a:t> upgrade)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52400"/>
            <a:ext cx="8077200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Colliders and Detectors - CLIC</a:t>
            </a:r>
            <a:endParaRPr lang="en-US" sz="4400" dirty="0">
              <a:latin typeface="+mj-lt"/>
            </a:endParaRPr>
          </a:p>
        </p:txBody>
      </p:sp>
      <p:pic>
        <p:nvPicPr>
          <p:cNvPr id="3" name="Picture 2" descr="Screen Shot 2012-08-19 at 9.31.03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578"/>
          <a:stretch>
            <a:fillRect/>
          </a:stretch>
        </p:blipFill>
        <p:spPr>
          <a:xfrm>
            <a:off x="3276600" y="1066799"/>
            <a:ext cx="4800600" cy="2685081"/>
          </a:xfrm>
          <a:prstGeom prst="rect">
            <a:avLst/>
          </a:prstGeom>
        </p:spPr>
      </p:pic>
      <p:pic>
        <p:nvPicPr>
          <p:cNvPr id="4" name="Picture 3" descr="Screen Shot 2012-08-20 at 1.58.26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056"/>
          <a:stretch>
            <a:fillRect/>
          </a:stretch>
        </p:blipFill>
        <p:spPr>
          <a:xfrm>
            <a:off x="381000" y="3733800"/>
            <a:ext cx="4433585" cy="213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59436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ILD’ and </a:t>
            </a:r>
            <a:r>
              <a:rPr lang="en-US" sz="3200" dirty="0" err="1" smtClean="0"/>
              <a:t>SiD</a:t>
            </a:r>
            <a:r>
              <a:rPr lang="en-US" sz="3200" dirty="0" smtClean="0"/>
              <a:t>’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514600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ym typeface="Symbol"/>
              </a:rPr>
              <a:t> 3</a:t>
            </a:r>
            <a:r>
              <a:rPr lang="en-US" sz="3200" dirty="0" smtClean="0"/>
              <a:t> </a:t>
            </a:r>
            <a:r>
              <a:rPr lang="en-US" sz="3200" dirty="0" err="1" smtClean="0"/>
              <a:t>TeV</a:t>
            </a:r>
            <a:endParaRPr lang="en-US" sz="3200" dirty="0" smtClean="0"/>
          </a:p>
          <a:p>
            <a:pPr algn="ctr"/>
            <a:r>
              <a:rPr lang="en-US" sz="3200" dirty="0" smtClean="0"/>
              <a:t>e</a:t>
            </a:r>
            <a:r>
              <a:rPr lang="en-US" sz="3200" baseline="30000" dirty="0" smtClean="0"/>
              <a:t>+</a:t>
            </a:r>
            <a:r>
              <a:rPr lang="en-US" sz="3200" dirty="0" smtClean="0"/>
              <a:t> e</a:t>
            </a:r>
            <a:r>
              <a:rPr lang="en-US" sz="3200" baseline="30000" dirty="0" smtClean="0"/>
              <a:t>-</a:t>
            </a:r>
            <a:endParaRPr lang="en-US" sz="32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50292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Detector and Accelerator CDR completed in 2011</a:t>
            </a:r>
          </a:p>
          <a:p>
            <a:r>
              <a:rPr lang="en-US" sz="2400" dirty="0" smtClean="0"/>
              <a:t>Prepare full TDR 2017-2022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0600"/>
            <a:ext cx="1433512" cy="139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81600" y="39624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100 MV/m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2 GHz bunch crossing rate !!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09800"/>
            <a:ext cx="6869055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9600" y="152400"/>
            <a:ext cx="8077200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Colliders and Detectors - CLIC</a:t>
            </a:r>
            <a:endParaRPr lang="en-US" sz="4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12954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CLIC Machine environment</a:t>
            </a:r>
            <a:endParaRPr lang="en-US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52400"/>
            <a:ext cx="8077200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Colliders and Detectors</a:t>
            </a:r>
            <a:endParaRPr lang="en-US" sz="44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2954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000" dirty="0" smtClean="0"/>
              <a:t>LEP3</a:t>
            </a:r>
            <a:r>
              <a:rPr lang="en-GB" sz="2400" dirty="0" smtClean="0"/>
              <a:t>: A high Luminosity </a:t>
            </a:r>
            <a:r>
              <a:rPr lang="en-US" sz="2400" dirty="0" smtClean="0"/>
              <a:t>e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e</a:t>
            </a:r>
            <a:r>
              <a:rPr lang="en-US" sz="2400" baseline="30000" dirty="0" smtClean="0"/>
              <a:t>–</a:t>
            </a:r>
            <a:r>
              <a:rPr lang="en-GB" sz="2400" dirty="0" smtClean="0"/>
              <a:t> Collider in the LHC tunnel </a:t>
            </a:r>
            <a:endParaRPr lang="en-US" sz="2400" dirty="0"/>
          </a:p>
        </p:txBody>
      </p:sp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4876800" y="1066800"/>
          <a:ext cx="3631251" cy="2182830"/>
        </p:xfrm>
        <a:graphic>
          <a:graphicData uri="http://schemas.openxmlformats.org/presentationml/2006/ole">
            <p:oleObj spid="_x0000_s3073" name="Document" r:id="rId3" imgW="5587722" imgH="3356376" progId="Word.Document.12">
              <p:embed/>
            </p:oleObj>
          </a:graphicData>
        </a:graphic>
      </p:graphicFrame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 t="9055" b="11024"/>
          <a:stretch>
            <a:fillRect/>
          </a:stretch>
        </p:blipFill>
        <p:spPr bwMode="auto">
          <a:xfrm>
            <a:off x="304800" y="2514600"/>
            <a:ext cx="477189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352800"/>
            <a:ext cx="3844941" cy="253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14800" y="5867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Detector(s) – CMS? ATLAS, </a:t>
            </a:r>
            <a:r>
              <a:rPr lang="en-US" sz="2400" dirty="0" err="1" smtClean="0"/>
              <a:t>SiD</a:t>
            </a:r>
            <a:r>
              <a:rPr lang="en-US" sz="2400" dirty="0" smtClean="0"/>
              <a:t>, ILD…?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48006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new proposal to use LEP3 with the CMS (+ATLAS?) detector as a Higgs factory</a:t>
            </a:r>
            <a:endParaRPr lang="en-US" sz="24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0"/>
            <a:ext cx="7408333" cy="549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31533" y="6329082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From M. </a:t>
            </a:r>
            <a:r>
              <a:rPr lang="en-US" dirty="0" err="1" smtClean="0"/>
              <a:t>Battaglia</a:t>
            </a:r>
            <a:r>
              <a:rPr lang="en-US" dirty="0" smtClean="0"/>
              <a:t> etc al. SLAC-PUB-11877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179733" y="1376082"/>
            <a:ext cx="533400" cy="495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5400" y="152400"/>
            <a:ext cx="67056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ILC Physics and Detector Challenges</a:t>
            </a:r>
            <a:endParaRPr lang="en-US" sz="3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ACFC-7292-4F01-9C01-9FD801AE2B4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White Instr. Frontier ANL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13281</TotalTime>
  <Words>1738</Words>
  <Application>Microsoft Office PowerPoint</Application>
  <PresentationFormat>On-screen Show (4:3)</PresentationFormat>
  <Paragraphs>347</Paragraphs>
  <Slides>38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Office Theme</vt:lpstr>
      <vt:lpstr>Document</vt:lpstr>
      <vt:lpstr>VoloViewContainer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awhite</dc:creator>
  <cp:lastModifiedBy>awhite</cp:lastModifiedBy>
  <cp:revision>168</cp:revision>
  <dcterms:created xsi:type="dcterms:W3CDTF">2012-10-02T23:05:57Z</dcterms:created>
  <dcterms:modified xsi:type="dcterms:W3CDTF">2013-01-10T15:15:40Z</dcterms:modified>
</cp:coreProperties>
</file>