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9" r:id="rId2"/>
    <p:sldId id="264" r:id="rId3"/>
    <p:sldId id="265" r:id="rId4"/>
    <p:sldId id="281" r:id="rId5"/>
    <p:sldId id="267" r:id="rId6"/>
    <p:sldId id="270" r:id="rId7"/>
    <p:sldId id="271" r:id="rId8"/>
    <p:sldId id="279" r:id="rId9"/>
    <p:sldId id="272" r:id="rId10"/>
    <p:sldId id="273" r:id="rId11"/>
    <p:sldId id="274" r:id="rId12"/>
    <p:sldId id="276" r:id="rId13"/>
    <p:sldId id="280" r:id="rId14"/>
    <p:sldId id="277" r:id="rId15"/>
    <p:sldId id="278" r:id="rId16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65" d="100"/>
          <a:sy n="65" d="100"/>
        </p:scale>
        <p:origin x="-1864" y="-104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gs" Target="tags/tag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F33E-D9A7-42CC-B598-9AD8356CBB5A}" type="datetimeFigureOut">
              <a:rPr lang="en-US" smtClean="0"/>
              <a:pPr/>
              <a:t>1/10/13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00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1/10/13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BC4E5-2BC1-4F43-85DD-A1B8F74CB7E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6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58338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0" y="0"/>
            <a:ext cx="9158400" cy="68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338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DAQ for Intensity Frontier, Mark Convery 10 Jan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5" r:id="rId3"/>
    <p:sldLayoutId id="2147483674" r:id="rId4"/>
    <p:sldLayoutId id="2147483671" r:id="rId5"/>
    <p:sldLayoutId id="2147483672" r:id="rId6"/>
    <p:sldLayoutId id="2147483673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High Bandwidth DAQ Systems for the Intensity Frontier</a:t>
            </a:r>
            <a:endParaRPr lang="en-CA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Mark Convery </a:t>
            </a:r>
          </a:p>
          <a:p>
            <a:r>
              <a:rPr lang="en-CA" dirty="0" smtClean="0"/>
              <a:t>January 10, 2013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7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ORKA DAQ Proposal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657600" cy="5065522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Propose to read full events into processor farm before any event selection</a:t>
            </a:r>
          </a:p>
          <a:p>
            <a:pPr>
              <a:buFont typeface="Arial"/>
              <a:buChar char="•"/>
            </a:pPr>
            <a:r>
              <a:rPr lang="en-US" dirty="0" err="1" smtClean="0"/>
              <a:t>Triggerless</a:t>
            </a:r>
            <a:r>
              <a:rPr lang="en-US" dirty="0" smtClean="0"/>
              <a:t> system removes trigger </a:t>
            </a:r>
            <a:r>
              <a:rPr lang="en-US" dirty="0" err="1" smtClean="0"/>
              <a:t>deadtime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Allows higher rates without accidental losses</a:t>
            </a:r>
          </a:p>
          <a:p>
            <a:pPr>
              <a:buFont typeface="Arial"/>
              <a:buChar char="•"/>
            </a:pPr>
            <a:r>
              <a:rPr lang="en-US" dirty="0" smtClean="0"/>
              <a:t>Reduces trigger inefficiencies due to better algorithms</a:t>
            </a:r>
          </a:p>
          <a:p>
            <a:pPr>
              <a:buFont typeface="Arial"/>
              <a:buChar char="•"/>
            </a:pPr>
            <a:r>
              <a:rPr lang="en-US" dirty="0" smtClean="0"/>
              <a:t>Required bandwidth&gt;400 </a:t>
            </a:r>
            <a:r>
              <a:rPr lang="en-US" dirty="0" err="1" smtClean="0"/>
              <a:t>Gbytes</a:t>
            </a:r>
            <a:r>
              <a:rPr lang="en-US" dirty="0" smtClean="0"/>
              <a:t>/sec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68072"/>
            <a:ext cx="4769840" cy="39993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DAQ Proposal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505200" cy="5065522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Mu2e also proposes streaming (</a:t>
            </a:r>
            <a:r>
              <a:rPr lang="en-US" dirty="0" err="1" smtClean="0"/>
              <a:t>triggerless</a:t>
            </a:r>
            <a:r>
              <a:rPr lang="en-US" dirty="0" smtClean="0"/>
              <a:t>) DAQ system</a:t>
            </a:r>
          </a:p>
          <a:p>
            <a:pPr>
              <a:buFont typeface="Arial"/>
              <a:buChar char="•"/>
            </a:pPr>
            <a:r>
              <a:rPr lang="en-US" dirty="0" smtClean="0"/>
              <a:t>Plan is to run tracking code in software for event selection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Not yet clear if feasible. May need to have some rejection in FPGA</a:t>
            </a:r>
          </a:p>
          <a:p>
            <a:pPr>
              <a:buFont typeface="Arial"/>
              <a:buChar char="•"/>
            </a:pPr>
            <a:r>
              <a:rPr lang="en-US" dirty="0" smtClean="0"/>
              <a:t>Total bandwidth: 30 </a:t>
            </a:r>
            <a:r>
              <a:rPr lang="en-US" dirty="0" err="1" smtClean="0"/>
              <a:t>Gbytes</a:t>
            </a:r>
            <a:r>
              <a:rPr lang="en-US" dirty="0" smtClean="0"/>
              <a:t>/second</a:t>
            </a:r>
          </a:p>
          <a:p>
            <a:pPr>
              <a:buFont typeface="Arial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812" y="1447800"/>
            <a:ext cx="4885337" cy="3409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SLAC-Developed RCE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048000" cy="5065522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A set of generic DAQ tools using modern switching and processing hardware</a:t>
            </a:r>
          </a:p>
          <a:p>
            <a:pPr>
              <a:buFont typeface="Arial"/>
              <a:buChar char="•"/>
            </a:pPr>
            <a:r>
              <a:rPr lang="en-US" dirty="0" smtClean="0"/>
              <a:t>Reconfigurable Cluster Element (RCE) based on </a:t>
            </a:r>
            <a:r>
              <a:rPr lang="en-US" dirty="0" err="1" smtClean="0"/>
              <a:t>Xylinx</a:t>
            </a:r>
            <a:r>
              <a:rPr lang="en-US" dirty="0" smtClean="0"/>
              <a:t> Virtex-5 chip</a:t>
            </a:r>
          </a:p>
          <a:p>
            <a:pPr>
              <a:buFont typeface="Arial"/>
              <a:buChar char="•"/>
            </a:pPr>
            <a:r>
              <a:rPr lang="en-US" dirty="0" smtClean="0"/>
              <a:t> ATCA infrastructure used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Rear Transition Module (RTM) is a “personality” board unique to each application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Leverages industrial hardware and Detector R&amp;D-funded hardware, firmware and software work </a:t>
            </a:r>
          </a:p>
          <a:p>
            <a:pPr>
              <a:buFont typeface="Arial"/>
              <a:buChar char="•"/>
            </a:pPr>
            <a:r>
              <a:rPr lang="en-US" dirty="0" smtClean="0"/>
              <a:t>Currently being used in: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ATLAS CSC, Heavy Photon Search, LSST, LCLS, etc.</a:t>
            </a:r>
          </a:p>
          <a:p>
            <a:pPr>
              <a:buFont typeface="Arial"/>
              <a:buChar char="•"/>
            </a:pPr>
            <a:r>
              <a:rPr lang="en-US" dirty="0" smtClean="0"/>
              <a:t>Proposed for  LBNE, etc.</a:t>
            </a:r>
          </a:p>
          <a:p>
            <a:pPr>
              <a:buFont typeface="Arial"/>
              <a:buChar char="•"/>
            </a:pPr>
            <a:r>
              <a:rPr lang="en-US" dirty="0" smtClean="0"/>
              <a:t>See also, </a:t>
            </a:r>
            <a:r>
              <a:rPr lang="en-US" dirty="0" err="1" smtClean="0"/>
              <a:t>G.Haller</a:t>
            </a:r>
            <a:r>
              <a:rPr lang="en-US" dirty="0" smtClean="0"/>
              <a:t> Talk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722" y="1524000"/>
            <a:ext cx="5157360" cy="441000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For Next Generation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Current version to be used for several experiments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Goal for next phase is that for 14-slot shelve (crate)</a:t>
            </a:r>
          </a:p>
          <a:p>
            <a:pPr marL="800100" lvl="1" indent="-342900"/>
            <a:r>
              <a:rPr lang="en-US" dirty="0"/>
              <a:t>Provide 112 RCE’s</a:t>
            </a:r>
          </a:p>
          <a:p>
            <a:pPr marL="1033463" lvl="2" indent="-342900"/>
            <a:r>
              <a:rPr lang="en-US" dirty="0"/>
              <a:t>112 10G Ethernet nodes capable of operating IP protocols</a:t>
            </a:r>
          </a:p>
          <a:p>
            <a:pPr marL="1033463" lvl="2" indent="-342900"/>
            <a:r>
              <a:rPr lang="en-US" dirty="0"/>
              <a:t>Nearly 500,000 DMIPS of generic processing (Dhrystone)</a:t>
            </a:r>
          </a:p>
          <a:p>
            <a:pPr marL="1033463" lvl="2" indent="-342900"/>
            <a:r>
              <a:rPr lang="en-US" dirty="0"/>
              <a:t>Over 100 TMACS of DSP processing</a:t>
            </a:r>
          </a:p>
          <a:p>
            <a:pPr marL="1033463" lvl="2" indent="-342900"/>
            <a:r>
              <a:rPr lang="en-US" dirty="0"/>
              <a:t>Nearly 500 </a:t>
            </a:r>
            <a:r>
              <a:rPr lang="en-US" dirty="0" err="1"/>
              <a:t>Gbytes</a:t>
            </a:r>
            <a:r>
              <a:rPr lang="en-US" dirty="0"/>
              <a:t> of data buffering</a:t>
            </a:r>
          </a:p>
          <a:p>
            <a:pPr marL="800100" lvl="1" indent="-342900"/>
            <a:r>
              <a:rPr lang="en-US" dirty="0"/>
              <a:t>Over 700 channels of detector input</a:t>
            </a:r>
          </a:p>
          <a:p>
            <a:pPr marL="1033463" lvl="2" indent="-342900"/>
            <a:r>
              <a:rPr lang="en-US" dirty="0"/>
              <a:t>Over 7 </a:t>
            </a:r>
            <a:r>
              <a:rPr lang="en-US" dirty="0" err="1"/>
              <a:t>Tbits</a:t>
            </a:r>
            <a:r>
              <a:rPr lang="en-US" dirty="0"/>
              <a:t>/s input bandwidth</a:t>
            </a:r>
          </a:p>
          <a:p>
            <a:pPr marL="800100" lvl="1" indent="-342900"/>
            <a:r>
              <a:rPr lang="en-US" dirty="0"/>
              <a:t>112 channels of 10G Ethernet output </a:t>
            </a:r>
          </a:p>
          <a:p>
            <a:pPr marL="1033463" lvl="2" indent="-342900"/>
            <a:r>
              <a:rPr lang="en-US" dirty="0"/>
              <a:t>Over 1 </a:t>
            </a:r>
            <a:r>
              <a:rPr lang="en-US" dirty="0" err="1"/>
              <a:t>Tbits</a:t>
            </a:r>
            <a:r>
              <a:rPr lang="en-US" dirty="0"/>
              <a:t>/s data output bandwidth</a:t>
            </a:r>
          </a:p>
          <a:p>
            <a:pPr marL="800100" lvl="1" indent="-342900"/>
            <a:r>
              <a:rPr lang="en-US" dirty="0"/>
              <a:t>14 COB internal Ethernets</a:t>
            </a:r>
          </a:p>
          <a:p>
            <a:pPr marL="1033463" lvl="2" indent="-342900"/>
            <a:r>
              <a:rPr lang="en-US" dirty="0"/>
              <a:t>Nearly 14 </a:t>
            </a:r>
            <a:r>
              <a:rPr lang="en-US" dirty="0" err="1"/>
              <a:t>Tbits</a:t>
            </a:r>
            <a:r>
              <a:rPr lang="en-US" dirty="0"/>
              <a:t>/s COB internal switching bandwidth</a:t>
            </a:r>
          </a:p>
          <a:p>
            <a:pPr marL="800100" lvl="1" indent="-342900"/>
            <a:r>
              <a:rPr lang="en-US" dirty="0"/>
              <a:t>One full-mesh backbone connecting network</a:t>
            </a:r>
          </a:p>
          <a:p>
            <a:pPr marL="1033463" lvl="2" indent="-342900"/>
            <a:r>
              <a:rPr lang="en-US" dirty="0"/>
              <a:t>Over 7 </a:t>
            </a:r>
            <a:r>
              <a:rPr lang="en-US" dirty="0" err="1"/>
              <a:t>Tbits</a:t>
            </a:r>
            <a:r>
              <a:rPr lang="en-US" dirty="0"/>
              <a:t>/s switching network between networks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Target cost for one fully instrumented slot </a:t>
            </a:r>
            <a:r>
              <a:rPr lang="en-US"/>
              <a:t>~ </a:t>
            </a:r>
            <a:r>
              <a:rPr lang="en-US" smtClean="0"/>
              <a:t>$10k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3200400"/>
            <a:ext cx="2484282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From G. Haller’s </a:t>
            </a:r>
          </a:p>
          <a:p>
            <a:r>
              <a:rPr lang="en-US" dirty="0" smtClean="0"/>
              <a:t>Talk Friday Session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77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Application to LBNE </a:t>
            </a:r>
            <a:r>
              <a:rPr lang="en-US" dirty="0" err="1" smtClean="0"/>
              <a:t>LArTPC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1118616"/>
          </a:xfrm>
        </p:spPr>
        <p:txBody>
          <a:bodyPr>
            <a:normAutofit fontScale="6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Baseline DAQ assumes aggressive </a:t>
            </a:r>
            <a:r>
              <a:rPr lang="en-US" dirty="0" err="1" smtClean="0"/>
              <a:t>sparsification</a:t>
            </a:r>
            <a:r>
              <a:rPr lang="en-US" dirty="0" smtClean="0"/>
              <a:t> inside cryostat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Reduces needed bandwidth to ~30 Mbps per APA</a:t>
            </a:r>
          </a:p>
          <a:p>
            <a:pPr>
              <a:buFont typeface="Arial"/>
              <a:buChar char="•"/>
            </a:pPr>
            <a:r>
              <a:rPr lang="en-US" dirty="0" smtClean="0"/>
              <a:t>Use of high-bandwidth system could move </a:t>
            </a:r>
            <a:r>
              <a:rPr lang="en-US" dirty="0" err="1" smtClean="0"/>
              <a:t>sparsification</a:t>
            </a:r>
            <a:r>
              <a:rPr lang="en-US" dirty="0" smtClean="0"/>
              <a:t> to RCE’s</a:t>
            </a:r>
          </a:p>
          <a:p>
            <a:pPr>
              <a:buFont typeface="Arial"/>
              <a:buChar char="•"/>
            </a:pPr>
            <a:r>
              <a:rPr lang="en-US" dirty="0" smtClean="0"/>
              <a:t>More flexible system with many advantages</a:t>
            </a:r>
          </a:p>
          <a:p>
            <a:pPr lvl="2">
              <a:buFont typeface="Arial"/>
              <a:buChar char="•"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2489384"/>
            <a:ext cx="6324600" cy="37920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44059" y="5525823"/>
            <a:ext cx="3429000" cy="7556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High-bandwidth (streaming) DAQ systems are an enabling technology for Intensity Frontier experiments</a:t>
            </a:r>
          </a:p>
          <a:p>
            <a:pPr>
              <a:buFont typeface="Arial"/>
              <a:buChar char="•"/>
            </a:pPr>
            <a:r>
              <a:rPr lang="en-US" dirty="0" smtClean="0"/>
              <a:t>Allow to maintain (and improve) performance in the face of ever increasing rates</a:t>
            </a:r>
          </a:p>
          <a:p>
            <a:pPr>
              <a:buFont typeface="Arial"/>
              <a:buChar char="•"/>
            </a:pPr>
            <a:r>
              <a:rPr lang="en-US" dirty="0" smtClean="0"/>
              <a:t>Fantastic industrial progress means costs are the same (or lower) than traditional system</a:t>
            </a:r>
          </a:p>
          <a:p>
            <a:pPr>
              <a:buFont typeface="Arial"/>
              <a:buChar char="•"/>
            </a:pPr>
            <a:r>
              <a:rPr lang="en-US" dirty="0" smtClean="0"/>
              <a:t>SLAC is building and supporting a set of tools that leverage this progress and make it available with low incremental development cost</a:t>
            </a:r>
          </a:p>
          <a:p>
            <a:pPr>
              <a:buFont typeface="Arial"/>
              <a:buChar char="•"/>
            </a:pPr>
            <a:r>
              <a:rPr lang="en-US" dirty="0" smtClean="0"/>
              <a:t>Such systems may have application even in </a:t>
            </a:r>
            <a:r>
              <a:rPr lang="en-US" smtClean="0"/>
              <a:t>traditionally  low</a:t>
            </a:r>
            <a:r>
              <a:rPr lang="en-US" dirty="0" smtClean="0"/>
              <a:t>-rate experiments (like LBNE).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The next Intensity Frontier experiments present interesting DAQ challenges</a:t>
            </a:r>
          </a:p>
          <a:p>
            <a:pPr lvl="1"/>
            <a:r>
              <a:rPr lang="en-US" dirty="0" smtClean="0"/>
              <a:t>Rare Decay experiments (ORKA, Mu2e)</a:t>
            </a:r>
          </a:p>
          <a:p>
            <a:pPr lvl="2"/>
            <a:r>
              <a:rPr lang="en-US" dirty="0" smtClean="0"/>
              <a:t>Will have 10x-100x higher rates than predecessors from the 80’s and 90’s</a:t>
            </a:r>
          </a:p>
          <a:p>
            <a:pPr lvl="2"/>
            <a:r>
              <a:rPr lang="en-US" dirty="0" smtClean="0"/>
              <a:t>Previous trigger strategies no longer applicable</a:t>
            </a:r>
          </a:p>
          <a:p>
            <a:pPr lvl="2"/>
            <a:r>
              <a:rPr lang="en-US" dirty="0" smtClean="0"/>
              <a:t>Streaming (</a:t>
            </a:r>
            <a:r>
              <a:rPr lang="en-US" dirty="0" err="1" smtClean="0"/>
              <a:t>triggerless</a:t>
            </a:r>
            <a:r>
              <a:rPr lang="en-US" dirty="0" smtClean="0"/>
              <a:t>) DAQ presents promising solution, but requires high bandwidth</a:t>
            </a:r>
          </a:p>
          <a:p>
            <a:pPr lvl="1"/>
            <a:r>
              <a:rPr lang="en-US" dirty="0" smtClean="0"/>
              <a:t>Leveraging industry progress</a:t>
            </a:r>
          </a:p>
          <a:p>
            <a:pPr lvl="1"/>
            <a:r>
              <a:rPr lang="en-US" dirty="0" smtClean="0"/>
              <a:t>Long Baseline Neutrino Experiment</a:t>
            </a:r>
          </a:p>
          <a:p>
            <a:pPr lvl="2"/>
            <a:r>
              <a:rPr lang="en-US" dirty="0" smtClean="0"/>
              <a:t>High channel count</a:t>
            </a:r>
          </a:p>
          <a:p>
            <a:pPr lvl="2"/>
            <a:r>
              <a:rPr lang="en-US" dirty="0" smtClean="0"/>
              <a:t>High background (if at the surface)</a:t>
            </a:r>
          </a:p>
          <a:p>
            <a:pPr lvl="2"/>
            <a:r>
              <a:rPr lang="en-US" dirty="0" smtClean="0"/>
              <a:t>Streaming DAQ also desirable</a:t>
            </a:r>
          </a:p>
          <a:p>
            <a:endParaRPr lang="en-US" dirty="0" smtClean="0"/>
          </a:p>
          <a:p>
            <a:endParaRPr lang="en-CA" dirty="0" smtClean="0"/>
          </a:p>
          <a:p>
            <a:pPr lvl="1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667" y="522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4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Moore’s Law of Bandwidth (Butter’s Law) </a:t>
            </a:r>
            <a:endParaRPr lang="en-CA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5029200" cy="1956816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CA" dirty="0" smtClean="0"/>
              <a:t>Fortunately bandwidth has become extremely important commercially</a:t>
            </a:r>
          </a:p>
          <a:p>
            <a:pPr lvl="1"/>
            <a:r>
              <a:rPr lang="en-CA" dirty="0" smtClean="0"/>
              <a:t>Follows its own Moore’s Law</a:t>
            </a:r>
          </a:p>
          <a:p>
            <a:pPr lvl="2"/>
            <a:r>
              <a:rPr lang="en-CA" dirty="0" smtClean="0"/>
              <a:t>Butter’s Law: Bandwidth in a </a:t>
            </a:r>
            <a:r>
              <a:rPr lang="en-CA" dirty="0" err="1" smtClean="0"/>
              <a:t>fiber</a:t>
            </a:r>
            <a:r>
              <a:rPr lang="en-CA" dirty="0" smtClean="0"/>
              <a:t> increases by 50%/year</a:t>
            </a:r>
          </a:p>
          <a:p>
            <a:pPr lvl="1"/>
            <a:r>
              <a:rPr lang="en-CA" dirty="0" smtClean="0"/>
              <a:t>Along with processing and storage improvements allows new trigger/DAQ strategies</a:t>
            </a:r>
          </a:p>
          <a:p>
            <a:pPr lvl="1"/>
            <a:r>
              <a:rPr lang="en-CA" dirty="0" smtClean="0"/>
              <a:t>Leveraging this new hardware in HEP experiments may have high development costs</a:t>
            </a:r>
          </a:p>
        </p:txBody>
      </p:sp>
      <p:pic>
        <p:nvPicPr>
          <p:cNvPr id="14" name="Picture 13" descr="but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199" y="3070356"/>
            <a:ext cx="5016831" cy="2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4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High Bandwidth Systems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85" y="2752608"/>
            <a:ext cx="3745528" cy="2267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266" y="2514600"/>
            <a:ext cx="3665138" cy="3133958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271407" y="3886200"/>
            <a:ext cx="850222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06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0" y="4340841"/>
            <a:ext cx="7302499" cy="20599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 Rare Decay: K</a:t>
            </a:r>
            <a:r>
              <a:rPr lang="en-CA" baseline="30000" dirty="0" smtClean="0"/>
              <a:t>+</a:t>
            </a:r>
            <a:r>
              <a:rPr lang="en-CA" dirty="0" smtClean="0"/>
              <a:t>-&gt;</a:t>
            </a:r>
            <a:r>
              <a:rPr lang="en-CA" dirty="0" err="1">
                <a:latin typeface="Symbol"/>
              </a:rPr>
              <a:t>p</a:t>
            </a:r>
            <a:r>
              <a:rPr lang="en-CA" baseline="30000" dirty="0" err="1" smtClean="0"/>
              <a:t>+</a:t>
            </a:r>
            <a:r>
              <a:rPr lang="en-CA" dirty="0" err="1" smtClean="0">
                <a:latin typeface="Symbol"/>
              </a:rPr>
              <a:t>nn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4495800" cy="3023616"/>
          </a:xfrm>
        </p:spPr>
        <p:txBody>
          <a:bodyPr>
            <a:normAutofit fontScale="85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“Golden” </a:t>
            </a:r>
            <a:r>
              <a:rPr lang="en-US" dirty="0" err="1" smtClean="0"/>
              <a:t>Kaon</a:t>
            </a:r>
            <a:r>
              <a:rPr lang="en-US" dirty="0" smtClean="0"/>
              <a:t> decay mode</a:t>
            </a:r>
          </a:p>
          <a:p>
            <a:pPr>
              <a:buFont typeface="Arial"/>
              <a:buChar char="•"/>
            </a:pPr>
            <a:r>
              <a:rPr lang="en-US" dirty="0" smtClean="0"/>
              <a:t>Extremely clean in SM</a:t>
            </a:r>
          </a:p>
          <a:p>
            <a:pPr>
              <a:buFont typeface="Arial"/>
              <a:buChar char="•"/>
            </a:pPr>
            <a:r>
              <a:rPr lang="en-US" dirty="0" smtClean="0"/>
              <a:t>Sensitive to many forms of NP</a:t>
            </a:r>
          </a:p>
          <a:p>
            <a:pPr>
              <a:buFont typeface="Arial"/>
              <a:buChar char="•"/>
            </a:pPr>
            <a:r>
              <a:rPr lang="en-US" dirty="0" smtClean="0"/>
              <a:t>Experimentally challenging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Stopped K+ is the only proven technique. (In-flight decay technique being studied at NA62)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Thought to be limited by accidentals to ~1 MHz stopped K+ rate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510" y="1243584"/>
            <a:ext cx="3474882" cy="32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35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05200"/>
            <a:ext cx="6998912" cy="2895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Stopped K</a:t>
            </a:r>
            <a:r>
              <a:rPr lang="en-US" baseline="30000" dirty="0" smtClean="0">
                <a:latin typeface="Arial"/>
              </a:rPr>
              <a:t>+</a:t>
            </a:r>
            <a:r>
              <a:rPr lang="en-US" dirty="0" smtClean="0"/>
              <a:t> Technique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2795016"/>
          </a:xfrm>
        </p:spPr>
        <p:txBody>
          <a:bodyPr>
            <a:normAutofit fontScale="700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Used by BNL E787/949 (~0.7 MHz stopping K+ rate)</a:t>
            </a:r>
          </a:p>
          <a:p>
            <a:pPr>
              <a:buFont typeface="Arial"/>
              <a:buChar char="•"/>
            </a:pPr>
            <a:r>
              <a:rPr lang="en-US" dirty="0" smtClean="0"/>
              <a:t>Proposed for FNAL ORKA (~5 MHz stopping K+ rate)</a:t>
            </a:r>
          </a:p>
          <a:p>
            <a:pPr>
              <a:buFont typeface="Arial"/>
              <a:buChar char="•"/>
            </a:pPr>
            <a:r>
              <a:rPr lang="en-US" dirty="0" smtClean="0"/>
              <a:t>Advantages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Well defined COM gives excellent kinematic background rejection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Stopped </a:t>
            </a:r>
            <a:r>
              <a:rPr lang="en-US" dirty="0" err="1" smtClean="0"/>
              <a:t>pion</a:t>
            </a:r>
            <a:r>
              <a:rPr lang="en-US" dirty="0" smtClean="0"/>
              <a:t> allows 10</a:t>
            </a:r>
            <a:r>
              <a:rPr lang="en-US" baseline="30000" dirty="0" smtClean="0"/>
              <a:t>-6</a:t>
            </a:r>
            <a:r>
              <a:rPr lang="en-US" dirty="0" smtClean="0"/>
              <a:t> </a:t>
            </a:r>
            <a:r>
              <a:rPr lang="en-US" dirty="0" err="1" smtClean="0"/>
              <a:t>mis</a:t>
            </a:r>
            <a:r>
              <a:rPr lang="en-US" dirty="0" smtClean="0"/>
              <a:t>-ID through observation of pi-&gt;mu-&gt;</a:t>
            </a:r>
            <a:r>
              <a:rPr lang="en-US" dirty="0" err="1" smtClean="0"/>
              <a:t>e</a:t>
            </a:r>
            <a:endParaRPr lang="en-US" dirty="0" smtClean="0"/>
          </a:p>
          <a:p>
            <a:pPr lvl="1">
              <a:buFont typeface="Arial"/>
              <a:buChar char="•"/>
            </a:pPr>
            <a:r>
              <a:rPr lang="en-US" dirty="0" smtClean="0"/>
              <a:t>~4</a:t>
            </a:r>
            <a:r>
              <a:rPr lang="en-US" dirty="0" smtClean="0">
                <a:latin typeface="Symbol"/>
              </a:rPr>
              <a:t>p</a:t>
            </a:r>
            <a:r>
              <a:rPr lang="en-US" dirty="0" smtClean="0"/>
              <a:t> photon veto coverage relatively easy to achieve</a:t>
            </a:r>
          </a:p>
          <a:p>
            <a:pPr>
              <a:buFont typeface="Arial"/>
              <a:buChar char="•"/>
            </a:pPr>
            <a:r>
              <a:rPr lang="en-US" dirty="0" smtClean="0"/>
              <a:t>Disadvantages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Inherently “slow” technique since must wait for K, pi, mu decays -&gt; sensitive to accidentals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Symbol"/>
              </a:rPr>
              <a:t>p</a:t>
            </a:r>
            <a:r>
              <a:rPr lang="en-US" baseline="30000" dirty="0" smtClean="0">
                <a:latin typeface="Symbol"/>
              </a:rPr>
              <a:t>0</a:t>
            </a:r>
            <a:r>
              <a:rPr lang="en-US" dirty="0" smtClean="0"/>
              <a:t> photons relatively low energy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Accidental Sensitivity at the Trigger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57200" y="1243583"/>
            <a:ext cx="3581400" cy="5074667"/>
          </a:xfrm>
        </p:spPr>
        <p:txBody>
          <a:bodyPr>
            <a:normAutofit fontScale="77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One example: “Delayed Coincidence” between K track in target and pi track in Range Stack to identify stopped K</a:t>
            </a:r>
            <a:r>
              <a:rPr lang="en-US" baseline="30000" dirty="0" smtClean="0"/>
              <a:t>+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E787/949 used one target signal and one range stack signal</a:t>
            </a:r>
          </a:p>
          <a:p>
            <a:pPr>
              <a:buFont typeface="Arial"/>
              <a:buChar char="•"/>
            </a:pPr>
            <a:r>
              <a:rPr lang="en-US" dirty="0" smtClean="0"/>
              <a:t>Need to wait for several K+ lifetimes (12 </a:t>
            </a:r>
            <a:r>
              <a:rPr lang="en-US" dirty="0" err="1" smtClean="0"/>
              <a:t>nS</a:t>
            </a:r>
            <a:r>
              <a:rPr lang="en-US" dirty="0" smtClean="0"/>
              <a:t>)</a:t>
            </a:r>
          </a:p>
          <a:p>
            <a:pPr>
              <a:buFont typeface="Arial"/>
              <a:buChar char="•"/>
            </a:pPr>
            <a:r>
              <a:rPr lang="en-US" dirty="0" smtClean="0"/>
              <a:t>Works well if incident rate &lt; 1MHz</a:t>
            </a:r>
          </a:p>
          <a:p>
            <a:pPr>
              <a:buFont typeface="Arial"/>
              <a:buChar char="•"/>
            </a:pPr>
            <a:r>
              <a:rPr lang="en-US" dirty="0" smtClean="0"/>
              <a:t>Loses rejection power if rates &gt;&gt;1 MHz</a:t>
            </a:r>
          </a:p>
          <a:p>
            <a:pPr>
              <a:buFont typeface="Arial"/>
              <a:buChar char="•"/>
            </a:pPr>
            <a:r>
              <a:rPr lang="en-US" dirty="0" smtClean="0"/>
              <a:t>Solution-&gt; Higher segmentation at trigger level</a:t>
            </a:r>
          </a:p>
          <a:p>
            <a:pPr>
              <a:buFont typeface="Arial"/>
              <a:buChar char="•"/>
            </a:pPr>
            <a:r>
              <a:rPr lang="en-US" dirty="0" smtClean="0"/>
              <a:t>Most easily done in software (</a:t>
            </a:r>
            <a:r>
              <a:rPr lang="en-US" dirty="0" err="1" smtClean="0"/>
              <a:t>triggerless</a:t>
            </a:r>
            <a:r>
              <a:rPr lang="en-US" dirty="0" smtClean="0"/>
              <a:t> system)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954" y="1676400"/>
            <a:ext cx="4577128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Loss at the Trigger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352800" cy="5065522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One example: detection of </a:t>
            </a:r>
            <a:r>
              <a:rPr lang="en-US" dirty="0">
                <a:latin typeface="Symbol"/>
              </a:rPr>
              <a:t>p</a:t>
            </a:r>
            <a:r>
              <a:rPr lang="en-US" dirty="0" smtClean="0"/>
              <a:t>-&gt;</a:t>
            </a:r>
            <a:r>
              <a:rPr lang="en-US" dirty="0">
                <a:latin typeface="Symbol"/>
              </a:rPr>
              <a:t>m</a:t>
            </a:r>
            <a:r>
              <a:rPr lang="en-US" dirty="0" smtClean="0"/>
              <a:t> decay gives excellent </a:t>
            </a:r>
            <a:r>
              <a:rPr lang="en-US" dirty="0">
                <a:latin typeface="Symbol"/>
              </a:rPr>
              <a:t>p</a:t>
            </a:r>
            <a:r>
              <a:rPr lang="en-US" dirty="0" smtClean="0"/>
              <a:t> ID</a:t>
            </a:r>
          </a:p>
          <a:p>
            <a:pPr>
              <a:buFont typeface="Arial"/>
              <a:buChar char="•"/>
            </a:pPr>
            <a:r>
              <a:rPr lang="en-US" dirty="0" smtClean="0"/>
              <a:t>Needs analysis of PMT waveform to pick out </a:t>
            </a:r>
            <a:r>
              <a:rPr lang="en-US" dirty="0" smtClean="0">
                <a:latin typeface="Symbol"/>
              </a:rPr>
              <a:t>m</a:t>
            </a:r>
            <a:r>
              <a:rPr lang="en-US" dirty="0" smtClean="0"/>
              <a:t> pulse</a:t>
            </a:r>
          </a:p>
          <a:p>
            <a:pPr>
              <a:buFont typeface="Arial"/>
              <a:buChar char="•"/>
            </a:pPr>
            <a:r>
              <a:rPr lang="en-US" dirty="0" smtClean="0"/>
              <a:t>In trigger hardware, cut on height to width ratio -&gt; loss of efficiency</a:t>
            </a:r>
          </a:p>
          <a:p>
            <a:pPr>
              <a:buFont typeface="Arial"/>
              <a:buChar char="•"/>
            </a:pPr>
            <a:r>
              <a:rPr lang="en-US" dirty="0" smtClean="0"/>
              <a:t>In software, could do detailed pulse fit</a:t>
            </a:r>
          </a:p>
          <a:p>
            <a:pPr>
              <a:buFont typeface="Arial"/>
              <a:buChar char="•"/>
            </a:pPr>
            <a:r>
              <a:rPr lang="en-US" dirty="0" smtClean="0"/>
              <a:t>Also significant </a:t>
            </a:r>
            <a:r>
              <a:rPr lang="en-US" dirty="0" err="1" smtClean="0"/>
              <a:t>deadtime</a:t>
            </a:r>
            <a:r>
              <a:rPr lang="en-US" dirty="0" smtClean="0"/>
              <a:t> losses mitigated by streaming trigger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755" y="1151890"/>
            <a:ext cx="3697327" cy="5157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62400" y="4953000"/>
            <a:ext cx="1225355" cy="584776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Pi stop and decay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187755" y="4724400"/>
            <a:ext cx="914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5000" y="6318251"/>
            <a:ext cx="2590800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Transient digitizer data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ORKA Experiment Proposal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DAQ for Intensity Frontier, Mark Convery 10 Jan 13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390900" cy="4776216"/>
          </a:xfrm>
        </p:spPr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Proposes to continue stopped K</a:t>
            </a:r>
            <a:r>
              <a:rPr lang="en-US" baseline="30000" dirty="0" smtClean="0"/>
              <a:t>+</a:t>
            </a:r>
            <a:r>
              <a:rPr lang="en-US" dirty="0" smtClean="0"/>
              <a:t> technique with 100x better sensitivity than E787/949</a:t>
            </a:r>
          </a:p>
          <a:p>
            <a:pPr>
              <a:buFont typeface="Arial"/>
              <a:buChar char="•"/>
            </a:pPr>
            <a:r>
              <a:rPr lang="en-US" dirty="0" smtClean="0"/>
              <a:t>Improvements come from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Higher K</a:t>
            </a:r>
            <a:r>
              <a:rPr lang="en-US" baseline="30000" dirty="0" smtClean="0"/>
              <a:t>+</a:t>
            </a:r>
            <a:r>
              <a:rPr lang="en-US" dirty="0" smtClean="0"/>
              <a:t> stopping rate (8x)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Improved detector/trigger/analysis (11x)</a:t>
            </a:r>
          </a:p>
          <a:p>
            <a:pPr>
              <a:buFont typeface="Arial"/>
              <a:buChar char="•"/>
            </a:pPr>
            <a:r>
              <a:rPr lang="en-US" dirty="0" smtClean="0"/>
              <a:t>High-speed (streaming) DAQ necessary for both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1243584"/>
            <a:ext cx="5295900" cy="2921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ppt-template-orange-June26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ppt-template-orange-June26.potx</Template>
  <TotalTime>0</TotalTime>
  <Words>1109</Words>
  <Application>Microsoft Macintosh PowerPoint</Application>
  <PresentationFormat>On-screen Show (4:3)</PresentationFormat>
  <Paragraphs>144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ppt-template-orange-June26</vt:lpstr>
      <vt:lpstr>High Bandwidth DAQ Systems for the Intensity Frontier</vt:lpstr>
      <vt:lpstr>Introduction</vt:lpstr>
      <vt:lpstr>Moore’s Law of Bandwidth (Butter’s Law) </vt:lpstr>
      <vt:lpstr>Uses of High Bandwidth Systems</vt:lpstr>
      <vt:lpstr>Example Rare Decay: K+-&gt;p+nn </vt:lpstr>
      <vt:lpstr>Stopped K+ Technique</vt:lpstr>
      <vt:lpstr>Accidental Sensitivity at the Trigger Level</vt:lpstr>
      <vt:lpstr>Efficiency Loss at the Trigger Level</vt:lpstr>
      <vt:lpstr>ORKA Experiment Proposal</vt:lpstr>
      <vt:lpstr>ORKA DAQ Proposal</vt:lpstr>
      <vt:lpstr>MU2E DAQ Proposal</vt:lpstr>
      <vt:lpstr>SLAC-Developed RCE System</vt:lpstr>
      <vt:lpstr>R&amp;D For Next Generation </vt:lpstr>
      <vt:lpstr>Possible Application to LBNE LArTPC</vt:lpstr>
      <vt:lpstr>Conclusion </vt:lpstr>
    </vt:vector>
  </TitlesOfParts>
  <Company>SLAC National Accelerator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 Convery</dc:creator>
  <cp:lastModifiedBy/>
  <cp:revision>1</cp:revision>
  <dcterms:created xsi:type="dcterms:W3CDTF">2013-01-07T22:15:20Z</dcterms:created>
  <dcterms:modified xsi:type="dcterms:W3CDTF">2013-01-10T18:59:27Z</dcterms:modified>
</cp:coreProperties>
</file>