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8" r:id="rId3"/>
    <p:sldId id="269" r:id="rId4"/>
    <p:sldId id="259" r:id="rId5"/>
    <p:sldId id="277" r:id="rId6"/>
    <p:sldId id="278" r:id="rId7"/>
    <p:sldId id="279" r:id="rId8"/>
    <p:sldId id="281" r:id="rId9"/>
    <p:sldId id="282" r:id="rId10"/>
    <p:sldId id="268" r:id="rId11"/>
    <p:sldId id="263" r:id="rId12"/>
    <p:sldId id="283" r:id="rId13"/>
    <p:sldId id="284" r:id="rId14"/>
    <p:sldId id="316" r:id="rId15"/>
    <p:sldId id="264" r:id="rId16"/>
    <p:sldId id="265" r:id="rId17"/>
    <p:sldId id="266" r:id="rId18"/>
    <p:sldId id="267" r:id="rId19"/>
    <p:sldId id="273" r:id="rId20"/>
    <p:sldId id="310" r:id="rId21"/>
    <p:sldId id="311" r:id="rId22"/>
    <p:sldId id="312" r:id="rId23"/>
    <p:sldId id="315" r:id="rId24"/>
    <p:sldId id="271" r:id="rId25"/>
    <p:sldId id="272" r:id="rId26"/>
    <p:sldId id="274" r:id="rId27"/>
    <p:sldId id="275" r:id="rId28"/>
    <p:sldId id="276" r:id="rId29"/>
    <p:sldId id="313" r:id="rId30"/>
    <p:sldId id="314" r:id="rId31"/>
    <p:sldId id="294" r:id="rId32"/>
    <p:sldId id="292" r:id="rId33"/>
    <p:sldId id="293" r:id="rId34"/>
    <p:sldId id="285" r:id="rId35"/>
    <p:sldId id="286" r:id="rId36"/>
    <p:sldId id="295" r:id="rId37"/>
    <p:sldId id="287" r:id="rId38"/>
    <p:sldId id="290" r:id="rId39"/>
    <p:sldId id="296" r:id="rId40"/>
    <p:sldId id="297" r:id="rId41"/>
    <p:sldId id="298" r:id="rId42"/>
    <p:sldId id="291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8" r:id="rId51"/>
    <p:sldId id="307" r:id="rId52"/>
    <p:sldId id="309" r:id="rId53"/>
    <p:sldId id="30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5" autoAdjust="0"/>
    <p:restoredTop sz="86392" autoAdjust="0"/>
  </p:normalViewPr>
  <p:slideViewPr>
    <p:cSldViewPr>
      <p:cViewPr>
        <p:scale>
          <a:sx n="66" d="100"/>
          <a:sy n="66" d="100"/>
        </p:scale>
        <p:origin x="-552" y="9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257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ide footer_maroon_74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lide header_maroon_74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4438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294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Material properties limit many important HEP measurements.</a:t>
            </a:r>
            <a:r>
              <a:rPr lang="en-US" baseline="0" dirty="0" smtClean="0"/>
              <a:t> Material research can lead to transformational improvements in such instrumentation. Proof by </a:t>
            </a:r>
            <a:r>
              <a:rPr lang="en-US" baseline="0" dirty="0" err="1" smtClean="0"/>
              <a:t>anectdote</a:t>
            </a:r>
            <a:r>
              <a:rPr lang="en-US" baseline="0" dirty="0" smtClean="0"/>
              <a:t> – three material development efforts in which </a:t>
            </a:r>
            <a:r>
              <a:rPr lang="en-US" baseline="0" dirty="0" err="1" smtClean="0"/>
              <a:t>argonne</a:t>
            </a:r>
            <a:r>
              <a:rPr lang="en-US" baseline="0" dirty="0" smtClean="0"/>
              <a:t> has played a role.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a good time for such an effort since the past decade had seen enormous progress in both </a:t>
            </a:r>
            <a:r>
              <a:rPr lang="en-US" baseline="0" dirty="0" err="1" smtClean="0"/>
              <a:t>materails</a:t>
            </a:r>
            <a:r>
              <a:rPr lang="en-US" baseline="0" dirty="0" smtClean="0"/>
              <a:t>, understanding and in analysis. This mitigates the risk.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9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 and analysis of new materials,</a:t>
            </a:r>
            <a:r>
              <a:rPr lang="en-US" baseline="0" dirty="0" smtClean="0"/>
              <a:t> material forms, and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 scale structures is unprecedented. </a:t>
            </a:r>
            <a:r>
              <a:rPr lang="en-US" baseline="0" dirty="0" err="1" smtClean="0"/>
              <a:t>Facilites</a:t>
            </a:r>
            <a:r>
              <a:rPr lang="en-US" baseline="0" dirty="0" smtClean="0"/>
              <a:t> exist to be used. Here’s an example of a recent paper that demonstrates to power of these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Atomic Layer Deposition</a:t>
            </a:r>
            <a:r>
              <a:rPr lang="en-US" baseline="0" dirty="0" smtClean="0"/>
              <a:t> is a technique (we started working with it 10 years ago) that </a:t>
            </a:r>
            <a:r>
              <a:rPr lang="en-US" baseline="0" dirty="0" err="1" smtClean="0"/>
              <a:t>lhas</a:t>
            </a:r>
            <a:r>
              <a:rPr lang="en-US" baseline="0" dirty="0" smtClean="0"/>
              <a:t> gained wide acceptance rapidly. It has many unique aspects, among them is an inherent </a:t>
            </a:r>
            <a:r>
              <a:rPr lang="en-US" baseline="0" dirty="0" err="1" smtClean="0"/>
              <a:t>scalabilty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66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BFF7C-E80A-4B04-8B8B-857C69619F5F}" type="slidenum">
              <a:rPr lang="en-US"/>
              <a:pPr/>
              <a:t>20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Superinsulation</a:t>
            </a:r>
            <a:r>
              <a:rPr lang="en-US" dirty="0" smtClean="0"/>
              <a:t> is</a:t>
            </a:r>
            <a:r>
              <a:rPr lang="en-US" baseline="0" dirty="0" smtClean="0"/>
              <a:t> an exciting new materials property discovered by a DMSE sponsored research program. Recent work much of it suggested theoretically and recently experimentally verified leads us to believe that this is a rich and exciting endeavor that could grow much more quickly if anchored by an experimental program at Argonne.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7FEC90-E9AA-43F5-96A5-60C44EFA4AA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itle header_maroon_742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itle footer_maroon_742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B9C5E4-A749-4163-B338-FBF5933C908D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B7ED53-7BF0-4809-AAA8-50D936EE0DE5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681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9438" y="1400175"/>
            <a:ext cx="3892550" cy="763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89438" y="2316163"/>
            <a:ext cx="3892550" cy="76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9013" y="6465888"/>
            <a:ext cx="357187" cy="344487"/>
          </a:xfrm>
        </p:spPr>
        <p:txBody>
          <a:bodyPr/>
          <a:lstStyle>
            <a:lvl1pPr>
              <a:defRPr/>
            </a:lvl1pPr>
          </a:lstStyle>
          <a:p>
            <a:fld id="{DCB4A1BD-6F2D-45FC-85B2-9575BAAE1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3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D6E81E-9599-4129-ACA0-586F3628349F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20CC38-E444-4B76-AC76-0DB3B1E416D7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49588E-AA4B-4990-A0C0-EF0E70351589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87CFF3-A271-49CE-9C07-326244A95EDB}" type="datetime1">
              <a:rPr lang="en-US" smtClean="0"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5CE60A-752B-4BF7-BDE4-1BE5B2A50EDD}" type="datetime1">
              <a:rPr lang="en-US" smtClean="0"/>
              <a:t>1/9/2013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2083C7-321A-40D5-A99C-9AF5FCE5C6DD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AAC2A5-F5E9-4561-9561-8903B6C181D5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61ABE1-616B-481D-976B-9E0DC24EFB58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lide footer_maroon_7421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906CD57-6552-49E7-AC3B-19BB5DE6812D}" type="datetime1">
              <a:rPr lang="en-US" smtClean="0"/>
              <a:t>1/9/2013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Pellin, Argonne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 descr="slide header_maroon_7421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othic_architecture" TargetMode="External"/><Relationship Id="rId7" Type="http://schemas.openxmlformats.org/officeDocument/2006/relationships/hyperlink" Target="http://en.wikipedia.org/wiki/Colloid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Notre-Dame_de_Paris" TargetMode="External"/><Relationship Id="rId5" Type="http://schemas.openxmlformats.org/officeDocument/2006/relationships/hyperlink" Target="http://en.wikipedia.org/wiki/Rose_window" TargetMode="External"/><Relationship Id="rId4" Type="http://schemas.openxmlformats.org/officeDocument/2006/relationships/hyperlink" Target="http://en.wikipedia.org/wiki/Stained_glas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2.jpe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85838" y="1295400"/>
            <a:ext cx="7696200" cy="1446213"/>
          </a:xfrm>
        </p:spPr>
        <p:txBody>
          <a:bodyPr/>
          <a:lstStyle/>
          <a:p>
            <a:r>
              <a:rPr lang="en-US" dirty="0"/>
              <a:t>New Materials for High Energy Physics Missions With Applications in Accelerators, Detectors, and Sensors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90600" y="2971800"/>
            <a:ext cx="6400800" cy="1371600"/>
          </a:xfrm>
        </p:spPr>
        <p:txBody>
          <a:bodyPr/>
          <a:lstStyle/>
          <a:p>
            <a:r>
              <a:rPr lang="en-US" b="1" dirty="0"/>
              <a:t>Joint CPAD and Instrumentation Frontier Community </a:t>
            </a:r>
            <a:r>
              <a:rPr lang="en-US" b="1" dirty="0" smtClean="0"/>
              <a:t>Meeting</a:t>
            </a:r>
          </a:p>
          <a:p>
            <a:r>
              <a:rPr lang="en-US" b="1" dirty="0" smtClean="0"/>
              <a:t>1/9/2013 – 1/11/2013</a:t>
            </a:r>
          </a:p>
          <a:p>
            <a:r>
              <a:rPr lang="en-US" b="1" dirty="0"/>
              <a:t>Argonne National </a:t>
            </a:r>
            <a:r>
              <a:rPr lang="en-US" b="1" dirty="0" smtClean="0"/>
              <a:t>Laboratory</a:t>
            </a:r>
          </a:p>
          <a:p>
            <a:r>
              <a:rPr lang="en-US" b="1" dirty="0" smtClean="0"/>
              <a:t>Building 362 Auditorium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4572000"/>
            <a:ext cx="296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Michael J. Pellin</a:t>
            </a:r>
          </a:p>
          <a:p>
            <a:r>
              <a:rPr lang="en-US" dirty="0" smtClean="0"/>
              <a:t>Argonne Distinguished Fellow</a:t>
            </a:r>
          </a:p>
          <a:p>
            <a:r>
              <a:rPr lang="en-US" dirty="0" smtClean="0"/>
              <a:t>PSE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C270-2276-460A-8EDC-272176BC71B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6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25"/>
          <p:cNvSpPr txBox="1">
            <a:spLocks noChangeArrowheads="1"/>
          </p:cNvSpPr>
          <p:nvPr/>
        </p:nvSpPr>
        <p:spPr bwMode="auto">
          <a:xfrm>
            <a:off x="2637537" y="6509987"/>
            <a:ext cx="4575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dirty="0" smtClean="0"/>
              <a:t>Argonne workshop: Bar Ilan University-Oct 2010</a:t>
            </a:r>
            <a:endParaRPr lang="en-AU" sz="1600" dirty="0"/>
          </a:p>
        </p:txBody>
      </p:sp>
      <p:grpSp>
        <p:nvGrpSpPr>
          <p:cNvPr id="3" name="Group 10"/>
          <p:cNvGrpSpPr/>
          <p:nvPr/>
        </p:nvGrpSpPr>
        <p:grpSpPr>
          <a:xfrm>
            <a:off x="459140" y="1203176"/>
            <a:ext cx="3678238" cy="3641564"/>
            <a:chOff x="459140" y="1203176"/>
            <a:chExt cx="3678238" cy="3641564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140" y="1203176"/>
              <a:ext cx="3678238" cy="364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592642" y="4022297"/>
              <a:ext cx="11119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latin typeface="Times New Roman" pitchFamily="18" charset="0"/>
                </a:rPr>
                <a:t>100 nm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2366411" y="1833753"/>
              <a:ext cx="650875" cy="39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</a:rPr>
                <a:t>ZnO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2367998" y="2578290"/>
              <a:ext cx="650875" cy="39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</a:rPr>
                <a:t>ZnO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290211" y="2210528"/>
              <a:ext cx="787400" cy="39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chemeClr val="hlink"/>
                  </a:solidFill>
                  <a:latin typeface="Times New Roman" pitchFamily="18" charset="0"/>
                </a:rPr>
                <a:t>Al</a:t>
              </a:r>
              <a:r>
                <a:rPr lang="en-US" sz="2000" baseline="-25000">
                  <a:solidFill>
                    <a:schemeClr val="hlink"/>
                  </a:solidFill>
                  <a:latin typeface="Times New Roman" pitchFamily="18" charset="0"/>
                </a:rPr>
                <a:t>2</a:t>
              </a:r>
              <a:r>
                <a:rPr lang="en-US" sz="2000">
                  <a:solidFill>
                    <a:schemeClr val="hlink"/>
                  </a:solidFill>
                  <a:latin typeface="Times New Roman" pitchFamily="18" charset="0"/>
                </a:rPr>
                <a:t>O</a:t>
              </a:r>
              <a:r>
                <a:rPr lang="en-US" sz="2000" baseline="-25000">
                  <a:solidFill>
                    <a:schemeClr val="hlink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2264811" y="2956869"/>
              <a:ext cx="787400" cy="396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hlink"/>
                  </a:solidFill>
                  <a:latin typeface="Times New Roman" pitchFamily="18" charset="0"/>
                </a:rPr>
                <a:t>Al</a:t>
              </a:r>
              <a:r>
                <a:rPr lang="en-US" sz="2000" baseline="-25000" dirty="0">
                  <a:solidFill>
                    <a:schemeClr val="hlink"/>
                  </a:solidFill>
                  <a:latin typeface="Times New Roman" pitchFamily="18" charset="0"/>
                </a:rPr>
                <a:t>2</a:t>
              </a:r>
              <a:r>
                <a:rPr lang="en-US" sz="2000" dirty="0">
                  <a:solidFill>
                    <a:schemeClr val="hlink"/>
                  </a:solidFill>
                  <a:latin typeface="Times New Roman" pitchFamily="18" charset="0"/>
                </a:rPr>
                <a:t>O</a:t>
              </a:r>
              <a:r>
                <a:rPr lang="en-US" sz="2000" baseline="-25000" dirty="0">
                  <a:solidFill>
                    <a:schemeClr val="hlink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DFB29-5827-4BB2-A8DA-7A3BCE7CFD50}" type="datetime1">
              <a:rPr lang="en-US" smtClean="0"/>
              <a:t>1/9/2013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pPr lvl="0"/>
            <a:r>
              <a:rPr lang="en-US" dirty="0" err="1" smtClean="0"/>
              <a:t>NbSi</a:t>
            </a:r>
            <a:r>
              <a:rPr lang="en-US" dirty="0" smtClean="0"/>
              <a:t> in Silicon High Aspect Ratio Trench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13B4-D080-4B76-A0F2-A29CA552DCBC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W-Nb 200C_0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99430" y="1226172"/>
            <a:ext cx="5230077" cy="3922558"/>
          </a:xfrm>
          <a:prstGeom prst="rect">
            <a:avLst/>
          </a:prstGeom>
        </p:spPr>
      </p:pic>
      <p:sp>
        <p:nvSpPr>
          <p:cNvPr id="9" name="Rectangle 9"/>
          <p:cNvSpPr>
            <a:spLocks noChangeAspect="1" noChangeArrowheads="1"/>
          </p:cNvSpPr>
          <p:nvPr/>
        </p:nvSpPr>
        <p:spPr bwMode="auto">
          <a:xfrm>
            <a:off x="1916289" y="1423459"/>
            <a:ext cx="576263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" name="Rectangle 10"/>
          <p:cNvSpPr>
            <a:spLocks noChangeAspect="1" noChangeArrowheads="1"/>
          </p:cNvSpPr>
          <p:nvPr/>
        </p:nvSpPr>
        <p:spPr bwMode="auto">
          <a:xfrm>
            <a:off x="1956152" y="5210529"/>
            <a:ext cx="576263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2494844" y="533400"/>
            <a:ext cx="2133600" cy="89182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472268" y="1809044"/>
            <a:ext cx="2144888" cy="125306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2517422" y="3299179"/>
            <a:ext cx="2099734" cy="18965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540000" y="5627844"/>
            <a:ext cx="2077156" cy="23706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1689100" y="587375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1800"/>
              <a:t> ALD is </a:t>
            </a:r>
            <a:r>
              <a:rPr lang="en-US" sz="1800" i="1"/>
              <a:t>very</a:t>
            </a:r>
            <a:r>
              <a:rPr lang="en-US" sz="1800"/>
              <a:t> good at coating non-planar surfaces</a:t>
            </a:r>
          </a:p>
        </p:txBody>
      </p:sp>
      <p:pic>
        <p:nvPicPr>
          <p:cNvPr id="16" name="Picture 15" descr="W-Nb 200C_0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125" y="547844"/>
            <a:ext cx="3367409" cy="2525557"/>
          </a:xfrm>
          <a:prstGeom prst="rect">
            <a:avLst/>
          </a:prstGeom>
        </p:spPr>
      </p:pic>
      <p:pic>
        <p:nvPicPr>
          <p:cNvPr id="17" name="Picture 16" descr="W-Nb 200C_0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2547" y="3324910"/>
            <a:ext cx="3389986" cy="25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For well designed instruments, material properties often limit measurements and cost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859" r="10527" b="23942"/>
          <a:stretch/>
        </p:blipFill>
        <p:spPr>
          <a:xfrm>
            <a:off x="4196483" y="1600200"/>
            <a:ext cx="4476262" cy="4419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415534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 (there are many more opportunities):</a:t>
            </a:r>
          </a:p>
          <a:p>
            <a:endParaRPr lang="en-US" sz="1000" b="1" dirty="0" smtClean="0"/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Superconducting  RF Accelerators</a:t>
            </a:r>
          </a:p>
          <a:p>
            <a:pPr marL="342900" indent="-342900">
              <a:buAutoNum type="alphaLcParenR"/>
            </a:pPr>
            <a:r>
              <a:rPr lang="en-US" dirty="0" smtClean="0"/>
              <a:t>Channel Plates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Transition Edge Sensors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459" y="5486400"/>
            <a:ext cx="7236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payoff, but takes time.</a:t>
            </a:r>
          </a:p>
          <a:p>
            <a:endParaRPr lang="en-US" dirty="0"/>
          </a:p>
          <a:p>
            <a:r>
              <a:rPr lang="en-US" dirty="0" smtClean="0"/>
              <a:t>Risk can be mitigated with high quality theory and analytical measurement. </a:t>
            </a:r>
            <a:endParaRPr lang="en-US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095" y="3429000"/>
            <a:ext cx="3838945" cy="149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0F9D-437D-4A6B-85D8-937F00E34D14}" type="datetime1">
              <a:rPr lang="en-US" smtClean="0"/>
              <a:t>1/9/2013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8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9520" y="4404066"/>
            <a:ext cx="8380236" cy="1676400"/>
          </a:xfrm>
          <a:prstGeom prst="rect">
            <a:avLst/>
          </a:prstGeom>
        </p:spPr>
        <p:txBody>
          <a:bodyPr/>
          <a:lstStyle/>
          <a:p>
            <a:pPr marL="282575" marR="0" lvl="0" indent="-282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Performance limitations: fundamental understanding of dissipation mechanisms.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2575" marR="0" lvl="0" indent="-282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Atomic Layer Deposition: synthesizing new materials and application to RF cavities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9" descr="expo3_5-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93568"/>
            <a:ext cx="37322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564445" y="2494844"/>
            <a:ext cx="1478844" cy="812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202239" y="2743200"/>
            <a:ext cx="4484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RF electromagnetic field inside the cavity:</a:t>
            </a:r>
          </a:p>
          <a:p>
            <a:endParaRPr lang="en-US" sz="2000" dirty="0" smtClean="0"/>
          </a:p>
          <a:p>
            <a:r>
              <a:rPr lang="en-US" sz="2000" dirty="0" smtClean="0"/>
              <a:t>     screening currents -&gt; dissipation</a:t>
            </a:r>
          </a:p>
          <a:p>
            <a:r>
              <a:rPr lang="en-US" sz="2000" dirty="0" smtClean="0"/>
              <a:t>     -&gt; performance </a:t>
            </a: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35086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Superconducting Radio-Frequency (SRF) 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1B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019800" y="3145273"/>
            <a:ext cx="293511" cy="2596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Pellin, Argonne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28872" y="740518"/>
            <a:ext cx="4610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SRF Cavity Needs: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Higher Gradients, Currents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Lower operational costs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/>
              <a:t>Operating Temperature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dirty="0" smtClean="0"/>
              <a:t>Dissipation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Lower Capital Costs – Nb, fabrication, etc.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3EA6-EA84-4454-A3D2-A2A80C756FBF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83C7-321A-40D5-A99C-9AF5FCE5C6DD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4445584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SRF</a:t>
            </a:r>
            <a:r>
              <a:rPr lang="en-US" baseline="0" dirty="0" smtClean="0"/>
              <a:t> Locally</a:t>
            </a:r>
            <a:endParaRPr lang="en-US" dirty="0"/>
          </a:p>
        </p:txBody>
      </p:sp>
      <p:pic>
        <p:nvPicPr>
          <p:cNvPr id="18434" name="Picture 2" descr="http://www.nobelprize.org/nobel_prizes/physics/laureates/2003/abrikosov-le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01638" y="152400"/>
            <a:ext cx="7954962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Niobium surfaces are complex, important, </a:t>
            </a:r>
            <a:br>
              <a:rPr lang="en-US" dirty="0" smtClean="0"/>
            </a:br>
            <a:r>
              <a:rPr lang="en-US" dirty="0" smtClean="0"/>
              <a:t>and currently poorly controlled at the nm level</a:t>
            </a:r>
          </a:p>
        </p:txBody>
      </p:sp>
      <p:sp>
        <p:nvSpPr>
          <p:cNvPr id="184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107B133-0441-41AF-A411-57161C98B4AC}" type="slidenum">
              <a:rPr lang="en-US" smtClean="0">
                <a:ea typeface="Arial Unicode MS"/>
                <a:cs typeface="Arial Unicode MS"/>
              </a:rPr>
              <a:pPr/>
              <a:t>15</a:t>
            </a:fld>
            <a:endParaRPr lang="en-US" smtClean="0">
              <a:ea typeface="Arial Unicode MS"/>
              <a:cs typeface="Arial Unicode MS"/>
            </a:endParaRP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 rot="10800000">
            <a:off x="304800" y="2209800"/>
            <a:ext cx="1600200" cy="2438400"/>
          </a:xfrm>
          <a:prstGeom prst="upDownArrow">
            <a:avLst>
              <a:gd name="adj1" fmla="val 53380"/>
              <a:gd name="adj2" fmla="val 490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eaLnBrk="0" hangingPunct="0"/>
            <a:r>
              <a:rPr lang="en-US" sz="2000" b="1"/>
              <a:t>45 nm </a:t>
            </a:r>
          </a:p>
          <a:p>
            <a:pPr algn="ctr" eaLnBrk="0" hangingPunct="0"/>
            <a:r>
              <a:rPr lang="en-US" b="1"/>
              <a:t>RF depth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219200" y="22098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1219200" y="4648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407025" y="2879725"/>
            <a:ext cx="647700" cy="549275"/>
          </a:xfrm>
          <a:prstGeom prst="star32">
            <a:avLst>
              <a:gd name="adj" fmla="val 28083"/>
            </a:avLst>
          </a:prstGeom>
          <a:solidFill>
            <a:srgbClr val="FFCC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71800" y="2209800"/>
            <a:ext cx="5181600" cy="3314700"/>
            <a:chOff x="1870" y="1380"/>
            <a:chExt cx="3264" cy="2088"/>
          </a:xfrm>
        </p:grpSpPr>
        <p:sp>
          <p:nvSpPr>
            <p:cNvPr id="18461" name="Freeform 8"/>
            <p:cNvSpPr>
              <a:spLocks/>
            </p:cNvSpPr>
            <p:nvPr/>
          </p:nvSpPr>
          <p:spPr bwMode="auto">
            <a:xfrm>
              <a:off x="1870" y="1463"/>
              <a:ext cx="3264" cy="2005"/>
            </a:xfrm>
            <a:custGeom>
              <a:avLst/>
              <a:gdLst>
                <a:gd name="T0" fmla="*/ 71 w 3264"/>
                <a:gd name="T1" fmla="*/ 22 h 2005"/>
                <a:gd name="T2" fmla="*/ 127 w 3264"/>
                <a:gd name="T3" fmla="*/ 6 h 2005"/>
                <a:gd name="T4" fmla="*/ 258 w 3264"/>
                <a:gd name="T5" fmla="*/ 71 h 2005"/>
                <a:gd name="T6" fmla="*/ 376 w 3264"/>
                <a:gd name="T7" fmla="*/ 100 h 2005"/>
                <a:gd name="T8" fmla="*/ 583 w 3264"/>
                <a:gd name="T9" fmla="*/ 71 h 2005"/>
                <a:gd name="T10" fmla="*/ 1081 w 3264"/>
                <a:gd name="T11" fmla="*/ 136 h 2005"/>
                <a:gd name="T12" fmla="*/ 1275 w 3264"/>
                <a:gd name="T13" fmla="*/ 179 h 2005"/>
                <a:gd name="T14" fmla="*/ 1324 w 3264"/>
                <a:gd name="T15" fmla="*/ 251 h 2005"/>
                <a:gd name="T16" fmla="*/ 1386 w 3264"/>
                <a:gd name="T17" fmla="*/ 374 h 2005"/>
                <a:gd name="T18" fmla="*/ 1490 w 3264"/>
                <a:gd name="T19" fmla="*/ 583 h 2005"/>
                <a:gd name="T20" fmla="*/ 1503 w 3264"/>
                <a:gd name="T21" fmla="*/ 641 h 2005"/>
                <a:gd name="T22" fmla="*/ 1538 w 3264"/>
                <a:gd name="T23" fmla="*/ 713 h 2005"/>
                <a:gd name="T24" fmla="*/ 1566 w 3264"/>
                <a:gd name="T25" fmla="*/ 793 h 2005"/>
                <a:gd name="T26" fmla="*/ 1579 w 3264"/>
                <a:gd name="T27" fmla="*/ 894 h 2005"/>
                <a:gd name="T28" fmla="*/ 1628 w 3264"/>
                <a:gd name="T29" fmla="*/ 1024 h 2005"/>
                <a:gd name="T30" fmla="*/ 1656 w 3264"/>
                <a:gd name="T31" fmla="*/ 1110 h 2005"/>
                <a:gd name="T32" fmla="*/ 1676 w 3264"/>
                <a:gd name="T33" fmla="*/ 1204 h 2005"/>
                <a:gd name="T34" fmla="*/ 1704 w 3264"/>
                <a:gd name="T35" fmla="*/ 1276 h 2005"/>
                <a:gd name="T36" fmla="*/ 1711 w 3264"/>
                <a:gd name="T37" fmla="*/ 1334 h 2005"/>
                <a:gd name="T38" fmla="*/ 1732 w 3264"/>
                <a:gd name="T39" fmla="*/ 1348 h 2005"/>
                <a:gd name="T40" fmla="*/ 1739 w 3264"/>
                <a:gd name="T41" fmla="*/ 1370 h 2005"/>
                <a:gd name="T42" fmla="*/ 1870 w 3264"/>
                <a:gd name="T43" fmla="*/ 966 h 2005"/>
                <a:gd name="T44" fmla="*/ 1953 w 3264"/>
                <a:gd name="T45" fmla="*/ 720 h 2005"/>
                <a:gd name="T46" fmla="*/ 2029 w 3264"/>
                <a:gd name="T47" fmla="*/ 641 h 2005"/>
                <a:gd name="T48" fmla="*/ 2181 w 3264"/>
                <a:gd name="T49" fmla="*/ 591 h 2005"/>
                <a:gd name="T50" fmla="*/ 2368 w 3264"/>
                <a:gd name="T51" fmla="*/ 540 h 2005"/>
                <a:gd name="T52" fmla="*/ 2472 w 3264"/>
                <a:gd name="T53" fmla="*/ 497 h 2005"/>
                <a:gd name="T54" fmla="*/ 2534 w 3264"/>
                <a:gd name="T55" fmla="*/ 475 h 2005"/>
                <a:gd name="T56" fmla="*/ 2624 w 3264"/>
                <a:gd name="T57" fmla="*/ 439 h 2005"/>
                <a:gd name="T58" fmla="*/ 2776 w 3264"/>
                <a:gd name="T59" fmla="*/ 388 h 2005"/>
                <a:gd name="T60" fmla="*/ 2970 w 3264"/>
                <a:gd name="T61" fmla="*/ 360 h 2005"/>
                <a:gd name="T62" fmla="*/ 3115 w 3264"/>
                <a:gd name="T63" fmla="*/ 388 h 2005"/>
                <a:gd name="T64" fmla="*/ 3150 w 3264"/>
                <a:gd name="T65" fmla="*/ 396 h 2005"/>
                <a:gd name="T66" fmla="*/ 3205 w 3264"/>
                <a:gd name="T67" fmla="*/ 410 h 2005"/>
                <a:gd name="T68" fmla="*/ 3236 w 3264"/>
                <a:gd name="T69" fmla="*/ 622 h 2005"/>
                <a:gd name="T70" fmla="*/ 3233 w 3264"/>
                <a:gd name="T71" fmla="*/ 1009 h 2005"/>
                <a:gd name="T72" fmla="*/ 3212 w 3264"/>
                <a:gd name="T73" fmla="*/ 1305 h 2005"/>
                <a:gd name="T74" fmla="*/ 3184 w 3264"/>
                <a:gd name="T75" fmla="*/ 1630 h 2005"/>
                <a:gd name="T76" fmla="*/ 3025 w 3264"/>
                <a:gd name="T77" fmla="*/ 1969 h 2005"/>
                <a:gd name="T78" fmla="*/ 2963 w 3264"/>
                <a:gd name="T79" fmla="*/ 1962 h 2005"/>
                <a:gd name="T80" fmla="*/ 2001 w 3264"/>
                <a:gd name="T81" fmla="*/ 2005 h 2005"/>
                <a:gd name="T82" fmla="*/ 853 w 3264"/>
                <a:gd name="T83" fmla="*/ 1976 h 2005"/>
                <a:gd name="T84" fmla="*/ 383 w 3264"/>
                <a:gd name="T85" fmla="*/ 1933 h 2005"/>
                <a:gd name="T86" fmla="*/ 120 w 3264"/>
                <a:gd name="T87" fmla="*/ 1839 h 2005"/>
                <a:gd name="T88" fmla="*/ 16 w 3264"/>
                <a:gd name="T89" fmla="*/ 1789 h 2005"/>
                <a:gd name="T90" fmla="*/ 16 w 3264"/>
                <a:gd name="T91" fmla="*/ 1731 h 2005"/>
                <a:gd name="T92" fmla="*/ 2 w 3264"/>
                <a:gd name="T93" fmla="*/ 1601 h 2005"/>
                <a:gd name="T94" fmla="*/ 23 w 3264"/>
                <a:gd name="T95" fmla="*/ 1052 h 2005"/>
                <a:gd name="T96" fmla="*/ 47 w 3264"/>
                <a:gd name="T97" fmla="*/ 490 h 2005"/>
                <a:gd name="T98" fmla="*/ 71 w 3264"/>
                <a:gd name="T99" fmla="*/ 22 h 20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264"/>
                <a:gd name="T151" fmla="*/ 0 h 2005"/>
                <a:gd name="T152" fmla="*/ 3264 w 3264"/>
                <a:gd name="T153" fmla="*/ 2005 h 20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264" h="2005">
                  <a:moveTo>
                    <a:pt x="71" y="22"/>
                  </a:moveTo>
                  <a:cubicBezTo>
                    <a:pt x="144" y="11"/>
                    <a:pt x="48" y="0"/>
                    <a:pt x="127" y="6"/>
                  </a:cubicBezTo>
                  <a:cubicBezTo>
                    <a:pt x="174" y="23"/>
                    <a:pt x="207" y="58"/>
                    <a:pt x="258" y="71"/>
                  </a:cubicBezTo>
                  <a:cubicBezTo>
                    <a:pt x="296" y="97"/>
                    <a:pt x="327" y="95"/>
                    <a:pt x="376" y="100"/>
                  </a:cubicBezTo>
                  <a:cubicBezTo>
                    <a:pt x="453" y="95"/>
                    <a:pt x="513" y="95"/>
                    <a:pt x="583" y="71"/>
                  </a:cubicBezTo>
                  <a:cubicBezTo>
                    <a:pt x="752" y="85"/>
                    <a:pt x="915" y="111"/>
                    <a:pt x="1081" y="136"/>
                  </a:cubicBezTo>
                  <a:cubicBezTo>
                    <a:pt x="1144" y="158"/>
                    <a:pt x="1212" y="162"/>
                    <a:pt x="1275" y="179"/>
                  </a:cubicBezTo>
                  <a:cubicBezTo>
                    <a:pt x="1291" y="206"/>
                    <a:pt x="1302" y="229"/>
                    <a:pt x="1324" y="251"/>
                  </a:cubicBezTo>
                  <a:cubicBezTo>
                    <a:pt x="1337" y="293"/>
                    <a:pt x="1356" y="343"/>
                    <a:pt x="1386" y="374"/>
                  </a:cubicBezTo>
                  <a:cubicBezTo>
                    <a:pt x="1413" y="447"/>
                    <a:pt x="1460" y="511"/>
                    <a:pt x="1490" y="583"/>
                  </a:cubicBezTo>
                  <a:cubicBezTo>
                    <a:pt x="1502" y="613"/>
                    <a:pt x="1493" y="604"/>
                    <a:pt x="1503" y="641"/>
                  </a:cubicBezTo>
                  <a:cubicBezTo>
                    <a:pt x="1517" y="688"/>
                    <a:pt x="1517" y="669"/>
                    <a:pt x="1538" y="713"/>
                  </a:cubicBezTo>
                  <a:cubicBezTo>
                    <a:pt x="1551" y="738"/>
                    <a:pt x="1553" y="766"/>
                    <a:pt x="1566" y="793"/>
                  </a:cubicBezTo>
                  <a:cubicBezTo>
                    <a:pt x="1570" y="826"/>
                    <a:pt x="1573" y="860"/>
                    <a:pt x="1579" y="894"/>
                  </a:cubicBezTo>
                  <a:cubicBezTo>
                    <a:pt x="1589" y="938"/>
                    <a:pt x="1620" y="979"/>
                    <a:pt x="1628" y="1024"/>
                  </a:cubicBezTo>
                  <a:cubicBezTo>
                    <a:pt x="1635" y="1057"/>
                    <a:pt x="1637" y="1082"/>
                    <a:pt x="1656" y="1110"/>
                  </a:cubicBezTo>
                  <a:cubicBezTo>
                    <a:pt x="1662" y="1141"/>
                    <a:pt x="1667" y="1174"/>
                    <a:pt x="1676" y="1204"/>
                  </a:cubicBezTo>
                  <a:cubicBezTo>
                    <a:pt x="1684" y="1228"/>
                    <a:pt x="1704" y="1276"/>
                    <a:pt x="1704" y="1276"/>
                  </a:cubicBezTo>
                  <a:cubicBezTo>
                    <a:pt x="1706" y="1295"/>
                    <a:pt x="1704" y="1316"/>
                    <a:pt x="1711" y="1334"/>
                  </a:cubicBezTo>
                  <a:cubicBezTo>
                    <a:pt x="1714" y="1342"/>
                    <a:pt x="1726" y="1341"/>
                    <a:pt x="1732" y="1348"/>
                  </a:cubicBezTo>
                  <a:cubicBezTo>
                    <a:pt x="1736" y="1354"/>
                    <a:pt x="1736" y="1363"/>
                    <a:pt x="1739" y="1370"/>
                  </a:cubicBezTo>
                  <a:cubicBezTo>
                    <a:pt x="1840" y="1264"/>
                    <a:pt x="1809" y="1092"/>
                    <a:pt x="1870" y="966"/>
                  </a:cubicBezTo>
                  <a:cubicBezTo>
                    <a:pt x="1886" y="880"/>
                    <a:pt x="1902" y="790"/>
                    <a:pt x="1953" y="720"/>
                  </a:cubicBezTo>
                  <a:cubicBezTo>
                    <a:pt x="1967" y="676"/>
                    <a:pt x="1995" y="668"/>
                    <a:pt x="2029" y="641"/>
                  </a:cubicBezTo>
                  <a:cubicBezTo>
                    <a:pt x="2076" y="606"/>
                    <a:pt x="2128" y="609"/>
                    <a:pt x="2181" y="591"/>
                  </a:cubicBezTo>
                  <a:cubicBezTo>
                    <a:pt x="2242" y="569"/>
                    <a:pt x="2305" y="553"/>
                    <a:pt x="2368" y="540"/>
                  </a:cubicBezTo>
                  <a:cubicBezTo>
                    <a:pt x="2411" y="517"/>
                    <a:pt x="2429" y="510"/>
                    <a:pt x="2472" y="497"/>
                  </a:cubicBezTo>
                  <a:cubicBezTo>
                    <a:pt x="2493" y="490"/>
                    <a:pt x="2534" y="475"/>
                    <a:pt x="2534" y="475"/>
                  </a:cubicBezTo>
                  <a:cubicBezTo>
                    <a:pt x="2571" y="446"/>
                    <a:pt x="2579" y="451"/>
                    <a:pt x="2624" y="439"/>
                  </a:cubicBezTo>
                  <a:cubicBezTo>
                    <a:pt x="2676" y="426"/>
                    <a:pt x="2726" y="404"/>
                    <a:pt x="2776" y="388"/>
                  </a:cubicBezTo>
                  <a:cubicBezTo>
                    <a:pt x="2836" y="369"/>
                    <a:pt x="2908" y="368"/>
                    <a:pt x="2970" y="360"/>
                  </a:cubicBezTo>
                  <a:cubicBezTo>
                    <a:pt x="3031" y="366"/>
                    <a:pt x="3060" y="376"/>
                    <a:pt x="3115" y="388"/>
                  </a:cubicBezTo>
                  <a:cubicBezTo>
                    <a:pt x="3127" y="391"/>
                    <a:pt x="3138" y="393"/>
                    <a:pt x="3150" y="396"/>
                  </a:cubicBezTo>
                  <a:cubicBezTo>
                    <a:pt x="3168" y="401"/>
                    <a:pt x="3205" y="410"/>
                    <a:pt x="3205" y="410"/>
                  </a:cubicBezTo>
                  <a:cubicBezTo>
                    <a:pt x="3217" y="446"/>
                    <a:pt x="3227" y="585"/>
                    <a:pt x="3236" y="622"/>
                  </a:cubicBezTo>
                  <a:cubicBezTo>
                    <a:pt x="3253" y="786"/>
                    <a:pt x="3241" y="846"/>
                    <a:pt x="3233" y="1009"/>
                  </a:cubicBezTo>
                  <a:cubicBezTo>
                    <a:pt x="3229" y="1088"/>
                    <a:pt x="3237" y="1224"/>
                    <a:pt x="3212" y="1305"/>
                  </a:cubicBezTo>
                  <a:cubicBezTo>
                    <a:pt x="3204" y="1413"/>
                    <a:pt x="3191" y="1521"/>
                    <a:pt x="3184" y="1630"/>
                  </a:cubicBezTo>
                  <a:cubicBezTo>
                    <a:pt x="3178" y="1981"/>
                    <a:pt x="3264" y="1989"/>
                    <a:pt x="3025" y="1969"/>
                  </a:cubicBezTo>
                  <a:cubicBezTo>
                    <a:pt x="3005" y="1967"/>
                    <a:pt x="2984" y="1964"/>
                    <a:pt x="2963" y="1962"/>
                  </a:cubicBezTo>
                  <a:cubicBezTo>
                    <a:pt x="2643" y="1969"/>
                    <a:pt x="2322" y="1994"/>
                    <a:pt x="2001" y="2005"/>
                  </a:cubicBezTo>
                  <a:cubicBezTo>
                    <a:pt x="1616" y="2000"/>
                    <a:pt x="1237" y="1987"/>
                    <a:pt x="853" y="1976"/>
                  </a:cubicBezTo>
                  <a:cubicBezTo>
                    <a:pt x="684" y="1964"/>
                    <a:pt x="544" y="1953"/>
                    <a:pt x="383" y="1933"/>
                  </a:cubicBezTo>
                  <a:cubicBezTo>
                    <a:pt x="294" y="1902"/>
                    <a:pt x="207" y="1869"/>
                    <a:pt x="120" y="1839"/>
                  </a:cubicBezTo>
                  <a:cubicBezTo>
                    <a:pt x="83" y="1826"/>
                    <a:pt x="55" y="1798"/>
                    <a:pt x="16" y="1789"/>
                  </a:cubicBezTo>
                  <a:cubicBezTo>
                    <a:pt x="0" y="1739"/>
                    <a:pt x="16" y="1801"/>
                    <a:pt x="16" y="1731"/>
                  </a:cubicBezTo>
                  <a:cubicBezTo>
                    <a:pt x="16" y="1666"/>
                    <a:pt x="11" y="1651"/>
                    <a:pt x="2" y="1601"/>
                  </a:cubicBezTo>
                  <a:cubicBezTo>
                    <a:pt x="10" y="1417"/>
                    <a:pt x="18" y="1239"/>
                    <a:pt x="23" y="1052"/>
                  </a:cubicBezTo>
                  <a:cubicBezTo>
                    <a:pt x="16" y="853"/>
                    <a:pt x="94" y="683"/>
                    <a:pt x="47" y="490"/>
                  </a:cubicBezTo>
                  <a:cubicBezTo>
                    <a:pt x="42" y="329"/>
                    <a:pt x="113" y="171"/>
                    <a:pt x="71" y="22"/>
                  </a:cubicBezTo>
                  <a:close/>
                </a:path>
              </a:pathLst>
            </a:custGeom>
            <a:solidFill>
              <a:srgbClr val="DDDDDD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2" name="Freeform 9" descr="75%"/>
            <p:cNvSpPr>
              <a:spLocks/>
            </p:cNvSpPr>
            <p:nvPr/>
          </p:nvSpPr>
          <p:spPr bwMode="auto">
            <a:xfrm>
              <a:off x="1920" y="1383"/>
              <a:ext cx="3150" cy="1095"/>
            </a:xfrm>
            <a:custGeom>
              <a:avLst/>
              <a:gdLst>
                <a:gd name="T0" fmla="*/ 0 w 3150"/>
                <a:gd name="T1" fmla="*/ 0 h 1095"/>
                <a:gd name="T2" fmla="*/ 1329 w 3150"/>
                <a:gd name="T3" fmla="*/ 51 h 1095"/>
                <a:gd name="T4" fmla="*/ 1659 w 3150"/>
                <a:gd name="T5" fmla="*/ 648 h 1095"/>
                <a:gd name="T6" fmla="*/ 2544 w 3150"/>
                <a:gd name="T7" fmla="*/ 162 h 1095"/>
                <a:gd name="T8" fmla="*/ 3150 w 3150"/>
                <a:gd name="T9" fmla="*/ 213 h 1095"/>
                <a:gd name="T10" fmla="*/ 3150 w 3150"/>
                <a:gd name="T11" fmla="*/ 405 h 1095"/>
                <a:gd name="T12" fmla="*/ 2571 w 3150"/>
                <a:gd name="T13" fmla="*/ 372 h 1095"/>
                <a:gd name="T14" fmla="*/ 1767 w 3150"/>
                <a:gd name="T15" fmla="*/ 789 h 1095"/>
                <a:gd name="T16" fmla="*/ 1659 w 3150"/>
                <a:gd name="T17" fmla="*/ 1095 h 1095"/>
                <a:gd name="T18" fmla="*/ 1203 w 3150"/>
                <a:gd name="T19" fmla="*/ 243 h 1095"/>
                <a:gd name="T20" fmla="*/ 9 w 3150"/>
                <a:gd name="T21" fmla="*/ 180 h 1095"/>
                <a:gd name="T22" fmla="*/ 0 w 3150"/>
                <a:gd name="T23" fmla="*/ 0 h 10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50"/>
                <a:gd name="T37" fmla="*/ 0 h 1095"/>
                <a:gd name="T38" fmla="*/ 3150 w 3150"/>
                <a:gd name="T39" fmla="*/ 1095 h 10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50" h="1095">
                  <a:moveTo>
                    <a:pt x="0" y="0"/>
                  </a:moveTo>
                  <a:lnTo>
                    <a:pt x="1329" y="51"/>
                  </a:lnTo>
                  <a:lnTo>
                    <a:pt x="1659" y="648"/>
                  </a:lnTo>
                  <a:lnTo>
                    <a:pt x="2544" y="162"/>
                  </a:lnTo>
                  <a:lnTo>
                    <a:pt x="3150" y="213"/>
                  </a:lnTo>
                  <a:lnTo>
                    <a:pt x="3150" y="405"/>
                  </a:lnTo>
                  <a:lnTo>
                    <a:pt x="2571" y="372"/>
                  </a:lnTo>
                  <a:lnTo>
                    <a:pt x="1767" y="789"/>
                  </a:lnTo>
                  <a:lnTo>
                    <a:pt x="1659" y="1095"/>
                  </a:lnTo>
                  <a:lnTo>
                    <a:pt x="1203" y="243"/>
                  </a:lnTo>
                  <a:lnTo>
                    <a:pt x="9" y="180"/>
                  </a:lnTo>
                  <a:lnTo>
                    <a:pt x="0" y="0"/>
                  </a:lnTo>
                  <a:close/>
                </a:path>
              </a:pathLst>
            </a:custGeom>
            <a:pattFill prst="pct75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3" name="Freeform 10" descr="30%"/>
            <p:cNvSpPr>
              <a:spLocks/>
            </p:cNvSpPr>
            <p:nvPr/>
          </p:nvSpPr>
          <p:spPr bwMode="auto">
            <a:xfrm>
              <a:off x="1932" y="1560"/>
              <a:ext cx="3138" cy="1584"/>
            </a:xfrm>
            <a:custGeom>
              <a:avLst/>
              <a:gdLst>
                <a:gd name="T0" fmla="*/ 0 w 3138"/>
                <a:gd name="T1" fmla="*/ 0 h 1584"/>
                <a:gd name="T2" fmla="*/ 0 w 3138"/>
                <a:gd name="T3" fmla="*/ 51 h 1584"/>
                <a:gd name="T4" fmla="*/ 1176 w 3138"/>
                <a:gd name="T5" fmla="*/ 108 h 1584"/>
                <a:gd name="T6" fmla="*/ 1584 w 3138"/>
                <a:gd name="T7" fmla="*/ 885 h 1584"/>
                <a:gd name="T8" fmla="*/ 1644 w 3138"/>
                <a:gd name="T9" fmla="*/ 1584 h 1584"/>
                <a:gd name="T10" fmla="*/ 1704 w 3138"/>
                <a:gd name="T11" fmla="*/ 918 h 1584"/>
                <a:gd name="T12" fmla="*/ 1800 w 3138"/>
                <a:gd name="T13" fmla="*/ 633 h 1584"/>
                <a:gd name="T14" fmla="*/ 2577 w 3138"/>
                <a:gd name="T15" fmla="*/ 258 h 1584"/>
                <a:gd name="T16" fmla="*/ 3138 w 3138"/>
                <a:gd name="T17" fmla="*/ 291 h 1584"/>
                <a:gd name="T18" fmla="*/ 3135 w 3138"/>
                <a:gd name="T19" fmla="*/ 225 h 1584"/>
                <a:gd name="T20" fmla="*/ 2559 w 3138"/>
                <a:gd name="T21" fmla="*/ 189 h 1584"/>
                <a:gd name="T22" fmla="*/ 1746 w 3138"/>
                <a:gd name="T23" fmla="*/ 609 h 1584"/>
                <a:gd name="T24" fmla="*/ 1650 w 3138"/>
                <a:gd name="T25" fmla="*/ 894 h 1584"/>
                <a:gd name="T26" fmla="*/ 1191 w 3138"/>
                <a:gd name="T27" fmla="*/ 45 h 1584"/>
                <a:gd name="T28" fmla="*/ 0 w 3138"/>
                <a:gd name="T29" fmla="*/ 0 h 15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38"/>
                <a:gd name="T46" fmla="*/ 0 h 1584"/>
                <a:gd name="T47" fmla="*/ 3138 w 3138"/>
                <a:gd name="T48" fmla="*/ 1584 h 15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38" h="1584">
                  <a:moveTo>
                    <a:pt x="0" y="0"/>
                  </a:moveTo>
                  <a:lnTo>
                    <a:pt x="0" y="51"/>
                  </a:lnTo>
                  <a:lnTo>
                    <a:pt x="1176" y="108"/>
                  </a:lnTo>
                  <a:lnTo>
                    <a:pt x="1584" y="885"/>
                  </a:lnTo>
                  <a:lnTo>
                    <a:pt x="1644" y="1584"/>
                  </a:lnTo>
                  <a:lnTo>
                    <a:pt x="1704" y="918"/>
                  </a:lnTo>
                  <a:lnTo>
                    <a:pt x="1800" y="633"/>
                  </a:lnTo>
                  <a:lnTo>
                    <a:pt x="2577" y="258"/>
                  </a:lnTo>
                  <a:lnTo>
                    <a:pt x="3138" y="291"/>
                  </a:lnTo>
                  <a:lnTo>
                    <a:pt x="3135" y="225"/>
                  </a:lnTo>
                  <a:lnTo>
                    <a:pt x="2559" y="189"/>
                  </a:lnTo>
                  <a:lnTo>
                    <a:pt x="1746" y="609"/>
                  </a:lnTo>
                  <a:lnTo>
                    <a:pt x="1650" y="894"/>
                  </a:lnTo>
                  <a:lnTo>
                    <a:pt x="1191" y="45"/>
                  </a:lnTo>
                  <a:lnTo>
                    <a:pt x="0" y="0"/>
                  </a:lnTo>
                  <a:close/>
                </a:path>
              </a:pathLst>
            </a:custGeom>
            <a:pattFill prst="pct30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4" name="Freeform 11" descr="5%"/>
            <p:cNvSpPr>
              <a:spLocks/>
            </p:cNvSpPr>
            <p:nvPr/>
          </p:nvSpPr>
          <p:spPr bwMode="auto">
            <a:xfrm>
              <a:off x="1932" y="1611"/>
              <a:ext cx="3183" cy="1749"/>
            </a:xfrm>
            <a:custGeom>
              <a:avLst/>
              <a:gdLst>
                <a:gd name="T0" fmla="*/ 0 w 3183"/>
                <a:gd name="T1" fmla="*/ 0 h 1749"/>
                <a:gd name="T2" fmla="*/ 3 w 3183"/>
                <a:gd name="T3" fmla="*/ 180 h 1749"/>
                <a:gd name="T4" fmla="*/ 963 w 3183"/>
                <a:gd name="T5" fmla="*/ 465 h 1749"/>
                <a:gd name="T6" fmla="*/ 1593 w 3183"/>
                <a:gd name="T7" fmla="*/ 1749 h 1749"/>
                <a:gd name="T8" fmla="*/ 1860 w 3183"/>
                <a:gd name="T9" fmla="*/ 1749 h 1749"/>
                <a:gd name="T10" fmla="*/ 2100 w 3183"/>
                <a:gd name="T11" fmla="*/ 777 h 1749"/>
                <a:gd name="T12" fmla="*/ 2634 w 3183"/>
                <a:gd name="T13" fmla="*/ 456 h 1749"/>
                <a:gd name="T14" fmla="*/ 3183 w 3183"/>
                <a:gd name="T15" fmla="*/ 489 h 1749"/>
                <a:gd name="T16" fmla="*/ 3135 w 3183"/>
                <a:gd name="T17" fmla="*/ 237 h 1749"/>
                <a:gd name="T18" fmla="*/ 2580 w 3183"/>
                <a:gd name="T19" fmla="*/ 204 h 1749"/>
                <a:gd name="T20" fmla="*/ 1797 w 3183"/>
                <a:gd name="T21" fmla="*/ 585 h 1749"/>
                <a:gd name="T22" fmla="*/ 1704 w 3183"/>
                <a:gd name="T23" fmla="*/ 858 h 1749"/>
                <a:gd name="T24" fmla="*/ 1650 w 3183"/>
                <a:gd name="T25" fmla="*/ 1497 h 1749"/>
                <a:gd name="T26" fmla="*/ 1581 w 3183"/>
                <a:gd name="T27" fmla="*/ 828 h 1749"/>
                <a:gd name="T28" fmla="*/ 1176 w 3183"/>
                <a:gd name="T29" fmla="*/ 60 h 1749"/>
                <a:gd name="T30" fmla="*/ 0 w 3183"/>
                <a:gd name="T31" fmla="*/ 0 h 17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83"/>
                <a:gd name="T49" fmla="*/ 0 h 1749"/>
                <a:gd name="T50" fmla="*/ 3183 w 3183"/>
                <a:gd name="T51" fmla="*/ 1749 h 17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83" h="1749">
                  <a:moveTo>
                    <a:pt x="0" y="0"/>
                  </a:moveTo>
                  <a:lnTo>
                    <a:pt x="3" y="180"/>
                  </a:lnTo>
                  <a:lnTo>
                    <a:pt x="963" y="465"/>
                  </a:lnTo>
                  <a:lnTo>
                    <a:pt x="1593" y="1749"/>
                  </a:lnTo>
                  <a:lnTo>
                    <a:pt x="1860" y="1749"/>
                  </a:lnTo>
                  <a:lnTo>
                    <a:pt x="2100" y="777"/>
                  </a:lnTo>
                  <a:lnTo>
                    <a:pt x="2634" y="456"/>
                  </a:lnTo>
                  <a:lnTo>
                    <a:pt x="3183" y="489"/>
                  </a:lnTo>
                  <a:lnTo>
                    <a:pt x="3135" y="237"/>
                  </a:lnTo>
                  <a:lnTo>
                    <a:pt x="2580" y="204"/>
                  </a:lnTo>
                  <a:lnTo>
                    <a:pt x="1797" y="585"/>
                  </a:lnTo>
                  <a:lnTo>
                    <a:pt x="1704" y="858"/>
                  </a:lnTo>
                  <a:lnTo>
                    <a:pt x="1650" y="1497"/>
                  </a:lnTo>
                  <a:lnTo>
                    <a:pt x="1581" y="828"/>
                  </a:lnTo>
                  <a:lnTo>
                    <a:pt x="1176" y="60"/>
                  </a:lnTo>
                  <a:lnTo>
                    <a:pt x="0" y="0"/>
                  </a:lnTo>
                  <a:close/>
                </a:path>
              </a:pathLst>
            </a:custGeom>
            <a:pattFill prst="pct5">
              <a:fgClr>
                <a:srgbClr val="FF6600"/>
              </a:fgClr>
              <a:bgClr>
                <a:srgbClr val="DDDDDD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5" name="Line 12"/>
            <p:cNvSpPr>
              <a:spLocks noChangeShapeType="1"/>
            </p:cNvSpPr>
            <p:nvPr/>
          </p:nvSpPr>
          <p:spPr bwMode="auto">
            <a:xfrm>
              <a:off x="3580" y="2039"/>
              <a:ext cx="0" cy="137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6" name="Line 13"/>
            <p:cNvSpPr>
              <a:spLocks noChangeShapeType="1"/>
            </p:cNvSpPr>
            <p:nvPr/>
          </p:nvSpPr>
          <p:spPr bwMode="auto">
            <a:xfrm>
              <a:off x="3248" y="1435"/>
              <a:ext cx="332" cy="6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7" name="Line 14"/>
            <p:cNvSpPr>
              <a:spLocks noChangeShapeType="1"/>
            </p:cNvSpPr>
            <p:nvPr/>
          </p:nvSpPr>
          <p:spPr bwMode="auto">
            <a:xfrm flipV="1">
              <a:off x="3580" y="1544"/>
              <a:ext cx="887" cy="4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8" name="Line 15"/>
            <p:cNvSpPr>
              <a:spLocks noChangeShapeType="1"/>
            </p:cNvSpPr>
            <p:nvPr/>
          </p:nvSpPr>
          <p:spPr bwMode="auto">
            <a:xfrm>
              <a:off x="4467" y="1544"/>
              <a:ext cx="608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69" name="Line 16"/>
            <p:cNvSpPr>
              <a:spLocks noChangeShapeType="1"/>
            </p:cNvSpPr>
            <p:nvPr/>
          </p:nvSpPr>
          <p:spPr bwMode="auto">
            <a:xfrm>
              <a:off x="1920" y="1380"/>
              <a:ext cx="1328" cy="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440" name="AutoShape 17" descr="Sphères"/>
          <p:cNvSpPr>
            <a:spLocks noChangeArrowheads="1"/>
          </p:cNvSpPr>
          <p:nvPr/>
        </p:nvSpPr>
        <p:spPr bwMode="auto">
          <a:xfrm>
            <a:off x="3200400" y="2286000"/>
            <a:ext cx="615950" cy="522288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1" name="AutoShape 18" descr="Sphères"/>
          <p:cNvSpPr>
            <a:spLocks noChangeArrowheads="1"/>
          </p:cNvSpPr>
          <p:nvPr/>
        </p:nvSpPr>
        <p:spPr bwMode="auto">
          <a:xfrm rot="782980">
            <a:off x="7391400" y="2667000"/>
            <a:ext cx="703263" cy="349250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2" name="AutoShape 19" descr="Sphères"/>
          <p:cNvSpPr>
            <a:spLocks noChangeArrowheads="1"/>
          </p:cNvSpPr>
          <p:nvPr/>
        </p:nvSpPr>
        <p:spPr bwMode="auto">
          <a:xfrm flipH="1">
            <a:off x="6400800" y="2971800"/>
            <a:ext cx="439738" cy="436563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43" name="Line 20"/>
          <p:cNvSpPr>
            <a:spLocks noChangeShapeType="1"/>
          </p:cNvSpPr>
          <p:nvPr/>
        </p:nvSpPr>
        <p:spPr bwMode="auto">
          <a:xfrm flipH="1">
            <a:off x="4278313" y="2032000"/>
            <a:ext cx="2032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44" name="Text Box 21"/>
          <p:cNvSpPr txBox="1">
            <a:spLocks noChangeArrowheads="1"/>
          </p:cNvSpPr>
          <p:nvPr/>
        </p:nvSpPr>
        <p:spPr bwMode="auto">
          <a:xfrm>
            <a:off x="1143000" y="990600"/>
            <a:ext cx="2451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Inclusions,</a:t>
            </a:r>
          </a:p>
          <a:p>
            <a:pPr algn="ctr" eaLnBrk="0" hangingPunct="0"/>
            <a:r>
              <a:rPr lang="en-US" sz="2000"/>
              <a:t>Hydride precipitates</a:t>
            </a:r>
          </a:p>
        </p:txBody>
      </p:sp>
      <p:sp>
        <p:nvSpPr>
          <p:cNvPr id="18445" name="Text Box 22"/>
          <p:cNvSpPr txBox="1">
            <a:spLocks noChangeArrowheads="1"/>
          </p:cNvSpPr>
          <p:nvPr/>
        </p:nvSpPr>
        <p:spPr bwMode="auto">
          <a:xfrm>
            <a:off x="3810000" y="990600"/>
            <a:ext cx="19399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/>
              <a:t>Surface oxide </a:t>
            </a:r>
          </a:p>
          <a:p>
            <a:pPr eaLnBrk="0" hangingPunct="0"/>
            <a:r>
              <a:rPr lang="en-US" sz="2000" dirty="0"/>
              <a:t>Nb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5</a:t>
            </a:r>
            <a:r>
              <a:rPr lang="en-US" sz="2000" dirty="0"/>
              <a:t> </a:t>
            </a:r>
            <a:r>
              <a:rPr lang="en-US" sz="2000" b="1" dirty="0"/>
              <a:t>5-10 </a:t>
            </a:r>
            <a:r>
              <a:rPr lang="en-US" sz="2000" b="1" dirty="0" smtClean="0"/>
              <a:t>nm</a:t>
            </a:r>
            <a:endParaRPr lang="en-US" sz="2000" b="1" dirty="0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2057400" y="3124200"/>
            <a:ext cx="27019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Interface: sub oxides NbO, NbO</a:t>
            </a:r>
            <a:r>
              <a:rPr lang="en-US" sz="2000" baseline="-25000"/>
              <a:t>2</a:t>
            </a:r>
            <a:r>
              <a:rPr lang="en-US" sz="2000"/>
              <a:t> </a:t>
            </a:r>
          </a:p>
          <a:p>
            <a:pPr algn="ctr" eaLnBrk="0" hangingPunct="0"/>
            <a:r>
              <a:rPr lang="en-US" sz="2000"/>
              <a:t>often not crystalline </a:t>
            </a:r>
          </a:p>
          <a:p>
            <a:pPr algn="ctr" eaLnBrk="0" hangingPunct="0"/>
            <a:r>
              <a:rPr lang="en-US" sz="2000"/>
              <a:t>(niobium-oxygen “slush”)</a:t>
            </a:r>
          </a:p>
        </p:txBody>
      </p:sp>
      <p:sp>
        <p:nvSpPr>
          <p:cNvPr id="18447" name="Rectangle 24"/>
          <p:cNvSpPr>
            <a:spLocks noChangeArrowheads="1"/>
          </p:cNvSpPr>
          <p:nvPr/>
        </p:nvSpPr>
        <p:spPr bwMode="auto">
          <a:xfrm>
            <a:off x="6553200" y="3679825"/>
            <a:ext cx="24177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Interstitials dissolved in niobium (mainly O, some C, N, H) </a:t>
            </a:r>
          </a:p>
        </p:txBody>
      </p:sp>
      <p:sp>
        <p:nvSpPr>
          <p:cNvPr id="18448" name="Text Box 25"/>
          <p:cNvSpPr txBox="1">
            <a:spLocks noChangeArrowheads="1"/>
          </p:cNvSpPr>
          <p:nvPr/>
        </p:nvSpPr>
        <p:spPr bwMode="auto">
          <a:xfrm>
            <a:off x="6240463" y="5181600"/>
            <a:ext cx="2151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Grain boundaries</a:t>
            </a:r>
          </a:p>
        </p:txBody>
      </p:sp>
      <p:sp>
        <p:nvSpPr>
          <p:cNvPr id="18449" name="AutoShape 26" descr="Sphères"/>
          <p:cNvSpPr>
            <a:spLocks noChangeArrowheads="1"/>
          </p:cNvSpPr>
          <p:nvPr/>
        </p:nvSpPr>
        <p:spPr bwMode="auto">
          <a:xfrm flipH="1" flipV="1">
            <a:off x="4981575" y="5068888"/>
            <a:ext cx="438150" cy="261937"/>
          </a:xfrm>
          <a:prstGeom prst="irregularSeal2">
            <a:avLst/>
          </a:prstGeom>
          <a:pattFill prst="sphere">
            <a:fgClr>
              <a:schemeClr val="folHlink"/>
            </a:fgClr>
            <a:bgClr>
              <a:srgbClr val="FFFFFF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8450" name="Text Box 27"/>
          <p:cNvSpPr txBox="1">
            <a:spLocks noChangeArrowheads="1"/>
          </p:cNvSpPr>
          <p:nvPr/>
        </p:nvSpPr>
        <p:spPr bwMode="auto">
          <a:xfrm>
            <a:off x="6118225" y="946150"/>
            <a:ext cx="1981200" cy="1014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sz="2000"/>
              <a:t>Residue from chemical processing</a:t>
            </a:r>
          </a:p>
        </p:txBody>
      </p:sp>
      <p:sp>
        <p:nvSpPr>
          <p:cNvPr id="18451" name="Line 28"/>
          <p:cNvSpPr>
            <a:spLocks noChangeShapeType="1"/>
          </p:cNvSpPr>
          <p:nvPr/>
        </p:nvSpPr>
        <p:spPr bwMode="auto">
          <a:xfrm flipV="1">
            <a:off x="3962400" y="2590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2" name="Line 29"/>
          <p:cNvSpPr>
            <a:spLocks noChangeShapeType="1"/>
          </p:cNvSpPr>
          <p:nvPr/>
        </p:nvSpPr>
        <p:spPr bwMode="auto">
          <a:xfrm flipH="1" flipV="1">
            <a:off x="5715000" y="50292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3" name="Line 30"/>
          <p:cNvSpPr>
            <a:spLocks noChangeShapeType="1"/>
          </p:cNvSpPr>
          <p:nvPr/>
        </p:nvSpPr>
        <p:spPr bwMode="auto">
          <a:xfrm flipH="1" flipV="1">
            <a:off x="6248400" y="3733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4" name="Line 31"/>
          <p:cNvSpPr>
            <a:spLocks noChangeShapeType="1"/>
          </p:cNvSpPr>
          <p:nvPr/>
        </p:nvSpPr>
        <p:spPr bwMode="auto">
          <a:xfrm flipH="1">
            <a:off x="5791200" y="22098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5" name="Line 32"/>
          <p:cNvSpPr>
            <a:spLocks noChangeShapeType="1"/>
          </p:cNvSpPr>
          <p:nvPr/>
        </p:nvSpPr>
        <p:spPr bwMode="auto">
          <a:xfrm>
            <a:off x="2514600" y="1600200"/>
            <a:ext cx="81915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18456" name="Text Box 33"/>
          <p:cNvSpPr txBox="1">
            <a:spLocks noChangeArrowheads="1"/>
          </p:cNvSpPr>
          <p:nvPr/>
        </p:nvSpPr>
        <p:spPr bwMode="auto">
          <a:xfrm>
            <a:off x="2927350" y="4876800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Clean niobium</a:t>
            </a:r>
          </a:p>
        </p:txBody>
      </p:sp>
      <p:sp>
        <p:nvSpPr>
          <p:cNvPr id="18457" name="Text Box 34"/>
          <p:cNvSpPr txBox="1">
            <a:spLocks noChangeArrowheads="1"/>
          </p:cNvSpPr>
          <p:nvPr/>
        </p:nvSpPr>
        <p:spPr bwMode="auto">
          <a:xfrm>
            <a:off x="0" y="4679950"/>
            <a:ext cx="275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e</a:t>
            </a:r>
            <a:r>
              <a:rPr lang="en-US" sz="2000" baseline="30000"/>
              <a:t>-</a:t>
            </a:r>
            <a:r>
              <a:rPr lang="en-US" sz="2000"/>
              <a:t> flow only in the top 45 nm</a:t>
            </a:r>
          </a:p>
        </p:txBody>
      </p:sp>
      <p:sp>
        <p:nvSpPr>
          <p:cNvPr id="18458" name="Right Arrow 36"/>
          <p:cNvSpPr>
            <a:spLocks noChangeArrowheads="1"/>
          </p:cNvSpPr>
          <p:nvPr/>
        </p:nvSpPr>
        <p:spPr bwMode="auto">
          <a:xfrm>
            <a:off x="2935288" y="5881688"/>
            <a:ext cx="677862" cy="192087"/>
          </a:xfrm>
          <a:prstGeom prst="rightArrow">
            <a:avLst>
              <a:gd name="adj1" fmla="val 50000"/>
              <a:gd name="adj2" fmla="val 49993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18459" name="TextBox 37"/>
          <p:cNvSpPr txBox="1">
            <a:spLocks noChangeArrowheads="1"/>
          </p:cNvSpPr>
          <p:nvPr/>
        </p:nvSpPr>
        <p:spPr bwMode="auto">
          <a:xfrm>
            <a:off x="3770313" y="5768975"/>
            <a:ext cx="458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ED1C24"/>
                </a:solidFill>
              </a:rPr>
              <a:t>Probe the surface superconductivity</a:t>
            </a:r>
          </a:p>
        </p:txBody>
      </p:sp>
      <p:sp>
        <p:nvSpPr>
          <p:cNvPr id="40" name="Textfeld 25"/>
          <p:cNvSpPr txBox="1">
            <a:spLocks noChangeArrowheads="1"/>
          </p:cNvSpPr>
          <p:nvPr/>
        </p:nvSpPr>
        <p:spPr bwMode="auto">
          <a:xfrm>
            <a:off x="3540651" y="6532563"/>
            <a:ext cx="28071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dirty="0" smtClean="0"/>
              <a:t>SRF film workshop-Oct 2010</a:t>
            </a:r>
            <a:endParaRPr lang="en-AU" sz="1600" dirty="0"/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4DE4-C54B-42E6-BFDE-0D4CA8497A0C}" type="datetime1">
              <a:rPr lang="en-US" smtClean="0"/>
              <a:t>1/9/2013</a:t>
            </a:fld>
            <a:endParaRPr lang="en-US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9900" y="315913"/>
            <a:ext cx="7954963" cy="347662"/>
          </a:xfrm>
        </p:spPr>
        <p:txBody>
          <a:bodyPr/>
          <a:lstStyle/>
          <a:p>
            <a:pPr eaLnBrk="1" hangingPunct="1"/>
            <a:r>
              <a:rPr lang="en-US" dirty="0" smtClean="0"/>
              <a:t>XPS - a Surface Probe of </a:t>
            </a:r>
            <a:r>
              <a:rPr lang="en-US" u="sng" dirty="0" smtClean="0"/>
              <a:t>Nb Oxidation</a:t>
            </a:r>
          </a:p>
        </p:txBody>
      </p:sp>
      <p:pic>
        <p:nvPicPr>
          <p:cNvPr id="18436" name="Picture 5" descr="7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4826000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787400" y="2416175"/>
            <a:ext cx="849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8438" name="Text Box 15"/>
          <p:cNvSpPr txBox="1">
            <a:spLocks noChangeArrowheads="1"/>
          </p:cNvSpPr>
          <p:nvPr/>
        </p:nvSpPr>
        <p:spPr bwMode="auto">
          <a:xfrm>
            <a:off x="457200" y="1720850"/>
            <a:ext cx="1135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9900"/>
                </a:solidFill>
              </a:rPr>
              <a:t>Nb</a:t>
            </a:r>
            <a:r>
              <a:rPr lang="en-US" sz="1600" b="1" baseline="-25000">
                <a:solidFill>
                  <a:srgbClr val="FF9900"/>
                </a:solidFill>
              </a:rPr>
              <a:t>2</a:t>
            </a:r>
            <a:r>
              <a:rPr lang="en-US" sz="1600" b="1">
                <a:solidFill>
                  <a:srgbClr val="FF9900"/>
                </a:solidFill>
              </a:rPr>
              <a:t>O</a:t>
            </a:r>
            <a:r>
              <a:rPr lang="en-US" sz="1600" b="1" baseline="-25000">
                <a:solidFill>
                  <a:srgbClr val="FF9900"/>
                </a:solidFill>
              </a:rPr>
              <a:t>5</a:t>
            </a:r>
          </a:p>
        </p:txBody>
      </p:sp>
      <p:sp>
        <p:nvSpPr>
          <p:cNvPr id="18439" name="Text Box 16"/>
          <p:cNvSpPr txBox="1">
            <a:spLocks noChangeArrowheads="1"/>
          </p:cNvSpPr>
          <p:nvPr/>
        </p:nvSpPr>
        <p:spPr bwMode="auto">
          <a:xfrm>
            <a:off x="3744913" y="3309938"/>
            <a:ext cx="757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Nb</a:t>
            </a:r>
            <a:endParaRPr lang="en-US" sz="1600" b="1" baseline="-25000">
              <a:solidFill>
                <a:schemeClr val="bg2"/>
              </a:solidFill>
            </a:endParaRPr>
          </a:p>
        </p:txBody>
      </p:sp>
      <p:sp>
        <p:nvSpPr>
          <p:cNvPr id="18440" name="Line 18"/>
          <p:cNvSpPr>
            <a:spLocks noChangeShapeType="1"/>
          </p:cNvSpPr>
          <p:nvPr/>
        </p:nvSpPr>
        <p:spPr bwMode="auto">
          <a:xfrm flipH="1">
            <a:off x="2708275" y="2741613"/>
            <a:ext cx="284163" cy="958850"/>
          </a:xfrm>
          <a:prstGeom prst="line">
            <a:avLst/>
          </a:prstGeom>
          <a:noFill/>
          <a:ln w="1905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19"/>
          <p:cNvSpPr>
            <a:spLocks noChangeShapeType="1"/>
          </p:cNvSpPr>
          <p:nvPr/>
        </p:nvSpPr>
        <p:spPr bwMode="auto">
          <a:xfrm>
            <a:off x="2992438" y="2741613"/>
            <a:ext cx="566737" cy="1220787"/>
          </a:xfrm>
          <a:prstGeom prst="line">
            <a:avLst/>
          </a:prstGeom>
          <a:noFill/>
          <a:ln w="1905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Line 20"/>
          <p:cNvSpPr>
            <a:spLocks noChangeShapeType="1"/>
          </p:cNvSpPr>
          <p:nvPr/>
        </p:nvSpPr>
        <p:spPr bwMode="auto">
          <a:xfrm>
            <a:off x="2992438" y="2741613"/>
            <a:ext cx="282575" cy="1220787"/>
          </a:xfrm>
          <a:prstGeom prst="line">
            <a:avLst/>
          </a:prstGeom>
          <a:noFill/>
          <a:ln w="1905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Line 21"/>
          <p:cNvSpPr>
            <a:spLocks noChangeShapeType="1"/>
          </p:cNvSpPr>
          <p:nvPr/>
        </p:nvSpPr>
        <p:spPr bwMode="auto">
          <a:xfrm flipH="1">
            <a:off x="3810000" y="3511550"/>
            <a:ext cx="1524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Line 22"/>
          <p:cNvSpPr>
            <a:spLocks noChangeShapeType="1"/>
          </p:cNvSpPr>
          <p:nvPr/>
        </p:nvSpPr>
        <p:spPr bwMode="auto">
          <a:xfrm flipH="1">
            <a:off x="3048000" y="3511550"/>
            <a:ext cx="9144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5" name="Line 23"/>
          <p:cNvSpPr>
            <a:spLocks noChangeShapeType="1"/>
          </p:cNvSpPr>
          <p:nvPr/>
        </p:nvSpPr>
        <p:spPr bwMode="auto">
          <a:xfrm>
            <a:off x="1371600" y="1981200"/>
            <a:ext cx="76200" cy="762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6" name="Line 24"/>
          <p:cNvSpPr>
            <a:spLocks noChangeShapeType="1"/>
          </p:cNvSpPr>
          <p:nvPr/>
        </p:nvSpPr>
        <p:spPr bwMode="auto">
          <a:xfrm flipV="1">
            <a:off x="1336675" y="1219200"/>
            <a:ext cx="762000" cy="685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5"/>
          <p:cNvGrpSpPr>
            <a:grpSpLocks noChangeAspect="1"/>
          </p:cNvGrpSpPr>
          <p:nvPr/>
        </p:nvGrpSpPr>
        <p:grpSpPr bwMode="auto">
          <a:xfrm>
            <a:off x="2667000" y="1219200"/>
            <a:ext cx="2220913" cy="1373188"/>
            <a:chOff x="1754" y="1365"/>
            <a:chExt cx="3380" cy="2088"/>
          </a:xfrm>
        </p:grpSpPr>
        <p:sp>
          <p:nvSpPr>
            <p:cNvPr id="18452" name="AutoShape 26"/>
            <p:cNvSpPr>
              <a:spLocks noChangeAspect="1" noChangeArrowheads="1"/>
            </p:cNvSpPr>
            <p:nvPr/>
          </p:nvSpPr>
          <p:spPr bwMode="auto">
            <a:xfrm>
              <a:off x="3406" y="1875"/>
              <a:ext cx="408" cy="346"/>
            </a:xfrm>
            <a:prstGeom prst="star32">
              <a:avLst>
                <a:gd name="adj" fmla="val 28083"/>
              </a:avLst>
            </a:prstGeom>
            <a:solidFill>
              <a:srgbClr val="FFCC00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Freeform 27"/>
            <p:cNvSpPr>
              <a:spLocks noChangeAspect="1"/>
            </p:cNvSpPr>
            <p:nvPr/>
          </p:nvSpPr>
          <p:spPr bwMode="auto">
            <a:xfrm>
              <a:off x="1803" y="1448"/>
              <a:ext cx="3331" cy="2005"/>
            </a:xfrm>
            <a:custGeom>
              <a:avLst/>
              <a:gdLst>
                <a:gd name="T0" fmla="*/ 0 w 2889"/>
                <a:gd name="T1" fmla="*/ 28 h 1667"/>
                <a:gd name="T2" fmla="*/ 342 w 2889"/>
                <a:gd name="T3" fmla="*/ 12 h 1667"/>
                <a:gd name="T4" fmla="*/ 574 w 2889"/>
                <a:gd name="T5" fmla="*/ 148 h 1667"/>
                <a:gd name="T6" fmla="*/ 783 w 2889"/>
                <a:gd name="T7" fmla="*/ 208 h 1667"/>
                <a:gd name="T8" fmla="*/ 1148 w 2889"/>
                <a:gd name="T9" fmla="*/ 148 h 1667"/>
                <a:gd name="T10" fmla="*/ 2030 w 2889"/>
                <a:gd name="T11" fmla="*/ 285 h 1667"/>
                <a:gd name="T12" fmla="*/ 2372 w 2889"/>
                <a:gd name="T13" fmla="*/ 375 h 1667"/>
                <a:gd name="T14" fmla="*/ 2458 w 2889"/>
                <a:gd name="T15" fmla="*/ 526 h 1667"/>
                <a:gd name="T16" fmla="*/ 2567 w 2889"/>
                <a:gd name="T17" fmla="*/ 783 h 1667"/>
                <a:gd name="T18" fmla="*/ 2752 w 2889"/>
                <a:gd name="T19" fmla="*/ 1220 h 1667"/>
                <a:gd name="T20" fmla="*/ 2774 w 2889"/>
                <a:gd name="T21" fmla="*/ 1341 h 1667"/>
                <a:gd name="T22" fmla="*/ 2836 w 2889"/>
                <a:gd name="T23" fmla="*/ 1493 h 1667"/>
                <a:gd name="T24" fmla="*/ 2886 w 2889"/>
                <a:gd name="T25" fmla="*/ 1660 h 1667"/>
                <a:gd name="T26" fmla="*/ 2909 w 2889"/>
                <a:gd name="T27" fmla="*/ 1870 h 1667"/>
                <a:gd name="T28" fmla="*/ 2995 w 2889"/>
                <a:gd name="T29" fmla="*/ 2143 h 1667"/>
                <a:gd name="T30" fmla="*/ 3046 w 2889"/>
                <a:gd name="T31" fmla="*/ 2324 h 1667"/>
                <a:gd name="T32" fmla="*/ 3082 w 2889"/>
                <a:gd name="T33" fmla="*/ 2520 h 1667"/>
                <a:gd name="T34" fmla="*/ 3129 w 2889"/>
                <a:gd name="T35" fmla="*/ 2670 h 1667"/>
                <a:gd name="T36" fmla="*/ 3143 w 2889"/>
                <a:gd name="T37" fmla="*/ 2790 h 1667"/>
                <a:gd name="T38" fmla="*/ 3179 w 2889"/>
                <a:gd name="T39" fmla="*/ 2820 h 1667"/>
                <a:gd name="T40" fmla="*/ 3191 w 2889"/>
                <a:gd name="T41" fmla="*/ 2867 h 1667"/>
                <a:gd name="T42" fmla="*/ 3423 w 2889"/>
                <a:gd name="T43" fmla="*/ 2022 h 1667"/>
                <a:gd name="T44" fmla="*/ 3570 w 2889"/>
                <a:gd name="T45" fmla="*/ 1507 h 1667"/>
                <a:gd name="T46" fmla="*/ 3705 w 2889"/>
                <a:gd name="T47" fmla="*/ 1341 h 1667"/>
                <a:gd name="T48" fmla="*/ 3973 w 2889"/>
                <a:gd name="T49" fmla="*/ 1236 h 1667"/>
                <a:gd name="T50" fmla="*/ 4304 w 2889"/>
                <a:gd name="T51" fmla="*/ 1129 h 1667"/>
                <a:gd name="T52" fmla="*/ 4486 w 2889"/>
                <a:gd name="T53" fmla="*/ 1040 h 1667"/>
                <a:gd name="T54" fmla="*/ 4597 w 2889"/>
                <a:gd name="T55" fmla="*/ 993 h 1667"/>
                <a:gd name="T56" fmla="*/ 4756 w 2889"/>
                <a:gd name="T57" fmla="*/ 919 h 1667"/>
                <a:gd name="T58" fmla="*/ 5025 w 2889"/>
                <a:gd name="T59" fmla="*/ 813 h 1667"/>
                <a:gd name="T60" fmla="*/ 5368 w 2889"/>
                <a:gd name="T61" fmla="*/ 754 h 1667"/>
                <a:gd name="T62" fmla="*/ 5623 w 2889"/>
                <a:gd name="T63" fmla="*/ 813 h 1667"/>
                <a:gd name="T64" fmla="*/ 5684 w 2889"/>
                <a:gd name="T65" fmla="*/ 829 h 1667"/>
                <a:gd name="T66" fmla="*/ 5783 w 2889"/>
                <a:gd name="T67" fmla="*/ 858 h 1667"/>
                <a:gd name="T68" fmla="*/ 5845 w 2889"/>
                <a:gd name="T69" fmla="*/ 1084 h 1667"/>
                <a:gd name="T70" fmla="*/ 5832 w 2889"/>
                <a:gd name="T71" fmla="*/ 2112 h 1667"/>
                <a:gd name="T72" fmla="*/ 5795 w 2889"/>
                <a:gd name="T73" fmla="*/ 2731 h 1667"/>
                <a:gd name="T74" fmla="*/ 5744 w 2889"/>
                <a:gd name="T75" fmla="*/ 3410 h 1667"/>
                <a:gd name="T76" fmla="*/ 5464 w 2889"/>
                <a:gd name="T77" fmla="*/ 4119 h 1667"/>
                <a:gd name="T78" fmla="*/ 5356 w 2889"/>
                <a:gd name="T79" fmla="*/ 4107 h 1667"/>
                <a:gd name="T80" fmla="*/ 3655 w 2889"/>
                <a:gd name="T81" fmla="*/ 4196 h 1667"/>
                <a:gd name="T82" fmla="*/ 1626 w 2889"/>
                <a:gd name="T83" fmla="*/ 4136 h 1667"/>
                <a:gd name="T84" fmla="*/ 794 w 2889"/>
                <a:gd name="T85" fmla="*/ 4045 h 1667"/>
                <a:gd name="T86" fmla="*/ 331 w 2889"/>
                <a:gd name="T87" fmla="*/ 3850 h 1667"/>
                <a:gd name="T88" fmla="*/ 148 w 2889"/>
                <a:gd name="T89" fmla="*/ 3744 h 1667"/>
                <a:gd name="T90" fmla="*/ 148 w 2889"/>
                <a:gd name="T91" fmla="*/ 3623 h 1667"/>
                <a:gd name="T92" fmla="*/ 122 w 2889"/>
                <a:gd name="T93" fmla="*/ 3352 h 1667"/>
                <a:gd name="T94" fmla="*/ 159 w 2889"/>
                <a:gd name="T95" fmla="*/ 2200 h 1667"/>
                <a:gd name="T96" fmla="*/ 84 w 2889"/>
                <a:gd name="T97" fmla="*/ 873 h 1667"/>
                <a:gd name="T98" fmla="*/ 0 w 2889"/>
                <a:gd name="T99" fmla="*/ 28 h 166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89"/>
                <a:gd name="T151" fmla="*/ 0 h 1667"/>
                <a:gd name="T152" fmla="*/ 2889 w 2889"/>
                <a:gd name="T153" fmla="*/ 1667 h 166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89" h="1667">
                  <a:moveTo>
                    <a:pt x="0" y="11"/>
                  </a:moveTo>
                  <a:cubicBezTo>
                    <a:pt x="63" y="2"/>
                    <a:pt x="100" y="0"/>
                    <a:pt x="168" y="5"/>
                  </a:cubicBezTo>
                  <a:cubicBezTo>
                    <a:pt x="209" y="19"/>
                    <a:pt x="238" y="48"/>
                    <a:pt x="282" y="59"/>
                  </a:cubicBezTo>
                  <a:cubicBezTo>
                    <a:pt x="315" y="81"/>
                    <a:pt x="342" y="79"/>
                    <a:pt x="384" y="83"/>
                  </a:cubicBezTo>
                  <a:cubicBezTo>
                    <a:pt x="451" y="79"/>
                    <a:pt x="503" y="79"/>
                    <a:pt x="564" y="59"/>
                  </a:cubicBezTo>
                  <a:cubicBezTo>
                    <a:pt x="710" y="71"/>
                    <a:pt x="852" y="92"/>
                    <a:pt x="996" y="113"/>
                  </a:cubicBezTo>
                  <a:cubicBezTo>
                    <a:pt x="1050" y="131"/>
                    <a:pt x="1109" y="135"/>
                    <a:pt x="1164" y="149"/>
                  </a:cubicBezTo>
                  <a:cubicBezTo>
                    <a:pt x="1178" y="171"/>
                    <a:pt x="1187" y="190"/>
                    <a:pt x="1206" y="209"/>
                  </a:cubicBezTo>
                  <a:cubicBezTo>
                    <a:pt x="1218" y="244"/>
                    <a:pt x="1234" y="285"/>
                    <a:pt x="1260" y="311"/>
                  </a:cubicBezTo>
                  <a:cubicBezTo>
                    <a:pt x="1284" y="372"/>
                    <a:pt x="1324" y="425"/>
                    <a:pt x="1350" y="485"/>
                  </a:cubicBezTo>
                  <a:cubicBezTo>
                    <a:pt x="1361" y="510"/>
                    <a:pt x="1353" y="502"/>
                    <a:pt x="1362" y="533"/>
                  </a:cubicBezTo>
                  <a:cubicBezTo>
                    <a:pt x="1374" y="572"/>
                    <a:pt x="1374" y="556"/>
                    <a:pt x="1392" y="593"/>
                  </a:cubicBezTo>
                  <a:cubicBezTo>
                    <a:pt x="1403" y="614"/>
                    <a:pt x="1405" y="637"/>
                    <a:pt x="1416" y="659"/>
                  </a:cubicBezTo>
                  <a:cubicBezTo>
                    <a:pt x="1420" y="687"/>
                    <a:pt x="1422" y="715"/>
                    <a:pt x="1428" y="743"/>
                  </a:cubicBezTo>
                  <a:cubicBezTo>
                    <a:pt x="1436" y="780"/>
                    <a:pt x="1463" y="814"/>
                    <a:pt x="1470" y="851"/>
                  </a:cubicBezTo>
                  <a:cubicBezTo>
                    <a:pt x="1476" y="879"/>
                    <a:pt x="1478" y="900"/>
                    <a:pt x="1494" y="923"/>
                  </a:cubicBezTo>
                  <a:cubicBezTo>
                    <a:pt x="1500" y="949"/>
                    <a:pt x="1504" y="976"/>
                    <a:pt x="1512" y="1001"/>
                  </a:cubicBezTo>
                  <a:cubicBezTo>
                    <a:pt x="1519" y="1021"/>
                    <a:pt x="1536" y="1061"/>
                    <a:pt x="1536" y="1061"/>
                  </a:cubicBezTo>
                  <a:cubicBezTo>
                    <a:pt x="1538" y="1077"/>
                    <a:pt x="1536" y="1094"/>
                    <a:pt x="1542" y="1109"/>
                  </a:cubicBezTo>
                  <a:cubicBezTo>
                    <a:pt x="1545" y="1116"/>
                    <a:pt x="1555" y="1115"/>
                    <a:pt x="1560" y="1121"/>
                  </a:cubicBezTo>
                  <a:cubicBezTo>
                    <a:pt x="1564" y="1126"/>
                    <a:pt x="1564" y="1133"/>
                    <a:pt x="1566" y="1139"/>
                  </a:cubicBezTo>
                  <a:cubicBezTo>
                    <a:pt x="1654" y="1051"/>
                    <a:pt x="1627" y="908"/>
                    <a:pt x="1680" y="803"/>
                  </a:cubicBezTo>
                  <a:cubicBezTo>
                    <a:pt x="1694" y="732"/>
                    <a:pt x="1708" y="657"/>
                    <a:pt x="1752" y="599"/>
                  </a:cubicBezTo>
                  <a:cubicBezTo>
                    <a:pt x="1764" y="562"/>
                    <a:pt x="1788" y="555"/>
                    <a:pt x="1818" y="533"/>
                  </a:cubicBezTo>
                  <a:cubicBezTo>
                    <a:pt x="1859" y="504"/>
                    <a:pt x="1904" y="506"/>
                    <a:pt x="1950" y="491"/>
                  </a:cubicBezTo>
                  <a:cubicBezTo>
                    <a:pt x="2003" y="473"/>
                    <a:pt x="2057" y="460"/>
                    <a:pt x="2112" y="449"/>
                  </a:cubicBezTo>
                  <a:cubicBezTo>
                    <a:pt x="2149" y="430"/>
                    <a:pt x="2165" y="424"/>
                    <a:pt x="2202" y="413"/>
                  </a:cubicBezTo>
                  <a:cubicBezTo>
                    <a:pt x="2220" y="407"/>
                    <a:pt x="2256" y="395"/>
                    <a:pt x="2256" y="395"/>
                  </a:cubicBezTo>
                  <a:cubicBezTo>
                    <a:pt x="2288" y="371"/>
                    <a:pt x="2295" y="375"/>
                    <a:pt x="2334" y="365"/>
                  </a:cubicBezTo>
                  <a:cubicBezTo>
                    <a:pt x="2379" y="354"/>
                    <a:pt x="2422" y="336"/>
                    <a:pt x="2466" y="323"/>
                  </a:cubicBezTo>
                  <a:cubicBezTo>
                    <a:pt x="2518" y="307"/>
                    <a:pt x="2580" y="306"/>
                    <a:pt x="2634" y="299"/>
                  </a:cubicBezTo>
                  <a:cubicBezTo>
                    <a:pt x="2687" y="304"/>
                    <a:pt x="2712" y="313"/>
                    <a:pt x="2760" y="323"/>
                  </a:cubicBezTo>
                  <a:cubicBezTo>
                    <a:pt x="2770" y="325"/>
                    <a:pt x="2780" y="327"/>
                    <a:pt x="2790" y="329"/>
                  </a:cubicBezTo>
                  <a:cubicBezTo>
                    <a:pt x="2806" y="333"/>
                    <a:pt x="2838" y="341"/>
                    <a:pt x="2838" y="341"/>
                  </a:cubicBezTo>
                  <a:cubicBezTo>
                    <a:pt x="2848" y="371"/>
                    <a:pt x="2860" y="400"/>
                    <a:pt x="2868" y="431"/>
                  </a:cubicBezTo>
                  <a:cubicBezTo>
                    <a:pt x="2883" y="567"/>
                    <a:pt x="2869" y="703"/>
                    <a:pt x="2862" y="839"/>
                  </a:cubicBezTo>
                  <a:cubicBezTo>
                    <a:pt x="2859" y="905"/>
                    <a:pt x="2866" y="1018"/>
                    <a:pt x="2844" y="1085"/>
                  </a:cubicBezTo>
                  <a:cubicBezTo>
                    <a:pt x="2837" y="1175"/>
                    <a:pt x="2826" y="1265"/>
                    <a:pt x="2820" y="1355"/>
                  </a:cubicBezTo>
                  <a:cubicBezTo>
                    <a:pt x="2814" y="1647"/>
                    <a:pt x="2889" y="1654"/>
                    <a:pt x="2682" y="1637"/>
                  </a:cubicBezTo>
                  <a:cubicBezTo>
                    <a:pt x="2664" y="1635"/>
                    <a:pt x="2646" y="1633"/>
                    <a:pt x="2628" y="1631"/>
                  </a:cubicBezTo>
                  <a:cubicBezTo>
                    <a:pt x="2350" y="1637"/>
                    <a:pt x="2072" y="1658"/>
                    <a:pt x="1794" y="1667"/>
                  </a:cubicBezTo>
                  <a:cubicBezTo>
                    <a:pt x="1460" y="1663"/>
                    <a:pt x="1131" y="1652"/>
                    <a:pt x="798" y="1643"/>
                  </a:cubicBezTo>
                  <a:cubicBezTo>
                    <a:pt x="651" y="1633"/>
                    <a:pt x="530" y="1624"/>
                    <a:pt x="390" y="1607"/>
                  </a:cubicBezTo>
                  <a:cubicBezTo>
                    <a:pt x="313" y="1581"/>
                    <a:pt x="238" y="1554"/>
                    <a:pt x="162" y="1529"/>
                  </a:cubicBezTo>
                  <a:cubicBezTo>
                    <a:pt x="130" y="1518"/>
                    <a:pt x="106" y="1495"/>
                    <a:pt x="72" y="1487"/>
                  </a:cubicBezTo>
                  <a:cubicBezTo>
                    <a:pt x="58" y="1446"/>
                    <a:pt x="72" y="1497"/>
                    <a:pt x="72" y="1439"/>
                  </a:cubicBezTo>
                  <a:cubicBezTo>
                    <a:pt x="72" y="1385"/>
                    <a:pt x="68" y="1373"/>
                    <a:pt x="60" y="1331"/>
                  </a:cubicBezTo>
                  <a:cubicBezTo>
                    <a:pt x="67" y="1178"/>
                    <a:pt x="74" y="1030"/>
                    <a:pt x="78" y="875"/>
                  </a:cubicBezTo>
                  <a:cubicBezTo>
                    <a:pt x="72" y="709"/>
                    <a:pt x="82" y="507"/>
                    <a:pt x="42" y="347"/>
                  </a:cubicBezTo>
                  <a:cubicBezTo>
                    <a:pt x="37" y="213"/>
                    <a:pt x="36" y="135"/>
                    <a:pt x="0" y="11"/>
                  </a:cubicBezTo>
                  <a:close/>
                </a:path>
              </a:pathLst>
            </a:custGeom>
            <a:solidFill>
              <a:srgbClr val="DDDDDD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AutoShape 28" descr="20 %"/>
            <p:cNvSpPr>
              <a:spLocks noChangeAspect="1" noChangeArrowheads="1"/>
            </p:cNvSpPr>
            <p:nvPr/>
          </p:nvSpPr>
          <p:spPr bwMode="auto">
            <a:xfrm flipV="1">
              <a:off x="3359" y="2244"/>
              <a:ext cx="443" cy="1099"/>
            </a:xfrm>
            <a:prstGeom prst="triangle">
              <a:avLst>
                <a:gd name="adj" fmla="val 50000"/>
              </a:avLst>
            </a:prstGeom>
            <a:pattFill prst="pct20">
              <a:fgClr>
                <a:srgbClr val="FF6600"/>
              </a:fgClr>
              <a:bgClr>
                <a:srgbClr val="EAEAEA"/>
              </a:bgClr>
            </a:pattFill>
            <a:ln w="571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29"/>
            <p:cNvSpPr>
              <a:spLocks noChangeAspect="1" noChangeShapeType="1"/>
            </p:cNvSpPr>
            <p:nvPr/>
          </p:nvSpPr>
          <p:spPr bwMode="auto">
            <a:xfrm>
              <a:off x="3138" y="1694"/>
              <a:ext cx="351" cy="619"/>
            </a:xfrm>
            <a:prstGeom prst="line">
              <a:avLst/>
            </a:prstGeom>
            <a:noFill/>
            <a:ln w="152400">
              <a:pattFill prst="pct20">
                <a:fgClr>
                  <a:srgbClr val="FF6600"/>
                </a:fgClr>
                <a:bgClr>
                  <a:srgbClr val="EAEAEA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Line 30"/>
            <p:cNvSpPr>
              <a:spLocks noChangeAspect="1" noChangeShapeType="1"/>
            </p:cNvSpPr>
            <p:nvPr/>
          </p:nvSpPr>
          <p:spPr bwMode="auto">
            <a:xfrm>
              <a:off x="1871" y="1626"/>
              <a:ext cx="1329" cy="55"/>
            </a:xfrm>
            <a:prstGeom prst="line">
              <a:avLst/>
            </a:prstGeom>
            <a:noFill/>
            <a:ln w="152400">
              <a:pattFill prst="pct20">
                <a:fgClr>
                  <a:srgbClr val="FF6600"/>
                </a:fgClr>
                <a:bgClr>
                  <a:srgbClr val="EAEAEA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31"/>
            <p:cNvSpPr>
              <a:spLocks noChangeAspect="1" noChangeShapeType="1"/>
            </p:cNvSpPr>
            <p:nvPr/>
          </p:nvSpPr>
          <p:spPr bwMode="auto">
            <a:xfrm>
              <a:off x="3169" y="1598"/>
              <a:ext cx="351" cy="619"/>
            </a:xfrm>
            <a:prstGeom prst="line">
              <a:avLst/>
            </a:prstGeom>
            <a:noFill/>
            <a:ln w="152400">
              <a:pattFill prst="pct6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Line 32"/>
            <p:cNvSpPr>
              <a:spLocks noChangeAspect="1" noChangeShapeType="1"/>
            </p:cNvSpPr>
            <p:nvPr/>
          </p:nvSpPr>
          <p:spPr bwMode="auto">
            <a:xfrm flipV="1">
              <a:off x="3557" y="1580"/>
              <a:ext cx="928" cy="522"/>
            </a:xfrm>
            <a:prstGeom prst="line">
              <a:avLst/>
            </a:prstGeom>
            <a:noFill/>
            <a:ln w="152400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33"/>
            <p:cNvSpPr>
              <a:spLocks noChangeAspect="1" noChangeShapeType="1"/>
            </p:cNvSpPr>
            <p:nvPr/>
          </p:nvSpPr>
          <p:spPr bwMode="auto">
            <a:xfrm>
              <a:off x="1911" y="1420"/>
              <a:ext cx="1328" cy="55"/>
            </a:xfrm>
            <a:prstGeom prst="line">
              <a:avLst/>
            </a:prstGeom>
            <a:noFill/>
            <a:ln w="152400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Line 34"/>
            <p:cNvSpPr>
              <a:spLocks noChangeAspect="1" noChangeShapeType="1"/>
            </p:cNvSpPr>
            <p:nvPr/>
          </p:nvSpPr>
          <p:spPr bwMode="auto">
            <a:xfrm>
              <a:off x="3197" y="1445"/>
              <a:ext cx="365" cy="658"/>
            </a:xfrm>
            <a:prstGeom prst="line">
              <a:avLst/>
            </a:prstGeom>
            <a:noFill/>
            <a:ln w="152400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Line 35"/>
            <p:cNvSpPr>
              <a:spLocks noChangeAspect="1" noChangeShapeType="1"/>
            </p:cNvSpPr>
            <p:nvPr/>
          </p:nvSpPr>
          <p:spPr bwMode="auto">
            <a:xfrm flipV="1">
              <a:off x="3513" y="1775"/>
              <a:ext cx="1005" cy="577"/>
            </a:xfrm>
            <a:prstGeom prst="line">
              <a:avLst/>
            </a:prstGeom>
            <a:noFill/>
            <a:ln w="152400">
              <a:pattFill prst="pct20">
                <a:fgClr>
                  <a:srgbClr val="FF6600"/>
                </a:fgClr>
                <a:bgClr>
                  <a:srgbClr val="EAEAEA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Line 36"/>
            <p:cNvSpPr>
              <a:spLocks noChangeAspect="1" noChangeShapeType="1"/>
            </p:cNvSpPr>
            <p:nvPr/>
          </p:nvSpPr>
          <p:spPr bwMode="auto">
            <a:xfrm flipV="1">
              <a:off x="3525" y="1679"/>
              <a:ext cx="985" cy="588"/>
            </a:xfrm>
            <a:prstGeom prst="line">
              <a:avLst/>
            </a:prstGeom>
            <a:noFill/>
            <a:ln w="152400">
              <a:pattFill prst="pct6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Line 37"/>
            <p:cNvSpPr>
              <a:spLocks noChangeAspect="1" noChangeShapeType="1"/>
            </p:cNvSpPr>
            <p:nvPr/>
          </p:nvSpPr>
          <p:spPr bwMode="auto">
            <a:xfrm>
              <a:off x="1864" y="1529"/>
              <a:ext cx="1329" cy="55"/>
            </a:xfrm>
            <a:prstGeom prst="line">
              <a:avLst/>
            </a:prstGeom>
            <a:noFill/>
            <a:ln w="152400">
              <a:pattFill prst="pct60">
                <a:fgClr>
                  <a:srgbClr val="FF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AutoShape 38"/>
            <p:cNvSpPr>
              <a:spLocks noChangeAspect="1" noChangeArrowheads="1"/>
            </p:cNvSpPr>
            <p:nvPr/>
          </p:nvSpPr>
          <p:spPr bwMode="auto">
            <a:xfrm>
              <a:off x="3138" y="1529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65" name="AutoShape 39" descr="60 %"/>
            <p:cNvSpPr>
              <a:spLocks noChangeAspect="1" noChangeArrowheads="1"/>
            </p:cNvSpPr>
            <p:nvPr/>
          </p:nvSpPr>
          <p:spPr bwMode="auto">
            <a:xfrm flipV="1">
              <a:off x="3525" y="2244"/>
              <a:ext cx="111" cy="385"/>
            </a:xfrm>
            <a:prstGeom prst="triangle">
              <a:avLst>
                <a:gd name="adj" fmla="val 50000"/>
              </a:avLst>
            </a:prstGeom>
            <a:pattFill prst="pct60">
              <a:fgClr>
                <a:srgbClr val="FF6600"/>
              </a:fgClr>
              <a:bgClr>
                <a:srgbClr val="FFFFFF"/>
              </a:bgClr>
            </a:pattFill>
            <a:ln w="57150">
              <a:pattFill prst="pct6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Line 40"/>
            <p:cNvSpPr>
              <a:spLocks noChangeAspect="1" noChangeShapeType="1"/>
            </p:cNvSpPr>
            <p:nvPr/>
          </p:nvSpPr>
          <p:spPr bwMode="auto">
            <a:xfrm>
              <a:off x="3248" y="1420"/>
              <a:ext cx="332" cy="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Line 41"/>
            <p:cNvSpPr>
              <a:spLocks noChangeAspect="1" noChangeShapeType="1"/>
            </p:cNvSpPr>
            <p:nvPr/>
          </p:nvSpPr>
          <p:spPr bwMode="auto">
            <a:xfrm flipV="1">
              <a:off x="3580" y="1529"/>
              <a:ext cx="887" cy="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AutoShape 42" descr="60 %"/>
            <p:cNvSpPr>
              <a:spLocks noChangeAspect="1" noChangeArrowheads="1"/>
            </p:cNvSpPr>
            <p:nvPr/>
          </p:nvSpPr>
          <p:spPr bwMode="auto">
            <a:xfrm>
              <a:off x="1943" y="1574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69" name="AutoShape 43" descr="60 %"/>
            <p:cNvSpPr>
              <a:spLocks noChangeAspect="1" noChangeArrowheads="1"/>
            </p:cNvSpPr>
            <p:nvPr/>
          </p:nvSpPr>
          <p:spPr bwMode="auto">
            <a:xfrm>
              <a:off x="2057" y="1584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0" name="AutoShape 44" descr="60 %"/>
            <p:cNvSpPr>
              <a:spLocks noChangeAspect="1" noChangeArrowheads="1"/>
            </p:cNvSpPr>
            <p:nvPr/>
          </p:nvSpPr>
          <p:spPr bwMode="auto">
            <a:xfrm>
              <a:off x="2174" y="1598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1" name="AutoShape 45" descr="60 %"/>
            <p:cNvSpPr>
              <a:spLocks noChangeAspect="1" noChangeArrowheads="1"/>
            </p:cNvSpPr>
            <p:nvPr/>
          </p:nvSpPr>
          <p:spPr bwMode="auto">
            <a:xfrm>
              <a:off x="2292" y="1600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2" name="AutoShape 46" descr="60 %"/>
            <p:cNvSpPr>
              <a:spLocks noChangeAspect="1" noChangeArrowheads="1"/>
            </p:cNvSpPr>
            <p:nvPr/>
          </p:nvSpPr>
          <p:spPr bwMode="auto">
            <a:xfrm>
              <a:off x="2422" y="1607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3" name="AutoShape 47" descr="60 %"/>
            <p:cNvSpPr>
              <a:spLocks noChangeAspect="1" noChangeArrowheads="1"/>
            </p:cNvSpPr>
            <p:nvPr/>
          </p:nvSpPr>
          <p:spPr bwMode="auto">
            <a:xfrm>
              <a:off x="2538" y="1613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4" name="AutoShape 48" descr="60 %"/>
            <p:cNvSpPr>
              <a:spLocks noChangeAspect="1" noChangeArrowheads="1"/>
            </p:cNvSpPr>
            <p:nvPr/>
          </p:nvSpPr>
          <p:spPr bwMode="auto">
            <a:xfrm>
              <a:off x="2631" y="1605"/>
              <a:ext cx="175" cy="89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5" name="AutoShape 49" descr="60 %"/>
            <p:cNvSpPr>
              <a:spLocks noChangeAspect="1" noChangeArrowheads="1"/>
            </p:cNvSpPr>
            <p:nvPr/>
          </p:nvSpPr>
          <p:spPr bwMode="auto">
            <a:xfrm>
              <a:off x="2916" y="1615"/>
              <a:ext cx="159" cy="97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6" name="AutoShape 50" descr="60 %"/>
            <p:cNvSpPr>
              <a:spLocks noChangeAspect="1" noChangeArrowheads="1"/>
            </p:cNvSpPr>
            <p:nvPr/>
          </p:nvSpPr>
          <p:spPr bwMode="auto">
            <a:xfrm>
              <a:off x="3064" y="1633"/>
              <a:ext cx="111" cy="54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7" name="AutoShape 51" descr="60 %"/>
            <p:cNvSpPr>
              <a:spLocks noChangeAspect="1" noChangeArrowheads="1"/>
            </p:cNvSpPr>
            <p:nvPr/>
          </p:nvSpPr>
          <p:spPr bwMode="auto">
            <a:xfrm>
              <a:off x="2792" y="1623"/>
              <a:ext cx="127" cy="79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78" name="AutoShape 52" descr="60 %"/>
            <p:cNvSpPr>
              <a:spLocks noChangeAspect="1" noChangeArrowheads="1"/>
            </p:cNvSpPr>
            <p:nvPr/>
          </p:nvSpPr>
          <p:spPr bwMode="auto">
            <a:xfrm rot="3713309">
              <a:off x="3166" y="1776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479" name="AutoShape 53" descr="60 %"/>
            <p:cNvSpPr>
              <a:spLocks noChangeAspect="1" noChangeArrowheads="1"/>
            </p:cNvSpPr>
            <p:nvPr/>
          </p:nvSpPr>
          <p:spPr bwMode="auto">
            <a:xfrm rot="3713309">
              <a:off x="3232" y="1908"/>
              <a:ext cx="110" cy="57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480" name="AutoShape 54" descr="60 %"/>
            <p:cNvSpPr>
              <a:spLocks noChangeAspect="1" noChangeArrowheads="1"/>
            </p:cNvSpPr>
            <p:nvPr/>
          </p:nvSpPr>
          <p:spPr bwMode="auto">
            <a:xfrm rot="3713309">
              <a:off x="3298" y="2045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481" name="AutoShape 55" descr="60 %"/>
            <p:cNvSpPr>
              <a:spLocks noChangeAspect="1" noChangeArrowheads="1"/>
            </p:cNvSpPr>
            <p:nvPr/>
          </p:nvSpPr>
          <p:spPr bwMode="auto">
            <a:xfrm rot="3713309">
              <a:off x="3390" y="2154"/>
              <a:ext cx="140" cy="82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482" name="AutoShape 56" descr="60 %"/>
            <p:cNvSpPr>
              <a:spLocks noChangeAspect="1" noChangeArrowheads="1"/>
            </p:cNvSpPr>
            <p:nvPr/>
          </p:nvSpPr>
          <p:spPr bwMode="auto">
            <a:xfrm rot="-1972509">
              <a:off x="3640" y="2220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3" name="AutoShape 57" descr="60 %"/>
            <p:cNvSpPr>
              <a:spLocks noChangeAspect="1" noChangeArrowheads="1"/>
            </p:cNvSpPr>
            <p:nvPr/>
          </p:nvSpPr>
          <p:spPr bwMode="auto">
            <a:xfrm rot="-1972509">
              <a:off x="3730" y="2168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4" name="AutoShape 58" descr="60 %"/>
            <p:cNvSpPr>
              <a:spLocks noChangeAspect="1" noChangeArrowheads="1"/>
            </p:cNvSpPr>
            <p:nvPr/>
          </p:nvSpPr>
          <p:spPr bwMode="auto">
            <a:xfrm rot="-1972509">
              <a:off x="3822" y="2117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5" name="AutoShape 59" descr="60 %"/>
            <p:cNvSpPr>
              <a:spLocks noChangeAspect="1" noChangeArrowheads="1"/>
            </p:cNvSpPr>
            <p:nvPr/>
          </p:nvSpPr>
          <p:spPr bwMode="auto">
            <a:xfrm rot="-1972509">
              <a:off x="3912" y="2065"/>
              <a:ext cx="112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6" name="AutoShape 60" descr="60 %"/>
            <p:cNvSpPr>
              <a:spLocks noChangeAspect="1" noChangeArrowheads="1"/>
            </p:cNvSpPr>
            <p:nvPr/>
          </p:nvSpPr>
          <p:spPr bwMode="auto">
            <a:xfrm rot="-1972509">
              <a:off x="4004" y="2014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7" name="AutoShape 61" descr="60 %"/>
            <p:cNvSpPr>
              <a:spLocks noChangeAspect="1" noChangeArrowheads="1"/>
            </p:cNvSpPr>
            <p:nvPr/>
          </p:nvSpPr>
          <p:spPr bwMode="auto">
            <a:xfrm rot="-1972509">
              <a:off x="4099" y="1949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8" name="AutoShape 62" descr="60 %"/>
            <p:cNvSpPr>
              <a:spLocks noChangeAspect="1" noChangeArrowheads="1"/>
            </p:cNvSpPr>
            <p:nvPr/>
          </p:nvSpPr>
          <p:spPr bwMode="auto">
            <a:xfrm rot="-1972509">
              <a:off x="4198" y="1897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89" name="AutoShape 63" descr="60 %"/>
            <p:cNvSpPr>
              <a:spLocks noChangeAspect="1" noChangeArrowheads="1"/>
            </p:cNvSpPr>
            <p:nvPr/>
          </p:nvSpPr>
          <p:spPr bwMode="auto">
            <a:xfrm rot="-1972509">
              <a:off x="4280" y="1841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0" name="AutoShape 64" descr="60 %"/>
            <p:cNvSpPr>
              <a:spLocks noChangeAspect="1" noChangeArrowheads="1"/>
            </p:cNvSpPr>
            <p:nvPr/>
          </p:nvSpPr>
          <p:spPr bwMode="auto">
            <a:xfrm rot="-1972509">
              <a:off x="4356" y="1794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1" name="AutoShape 65" descr="60 %"/>
            <p:cNvSpPr>
              <a:spLocks noChangeAspect="1" noChangeArrowheads="1"/>
            </p:cNvSpPr>
            <p:nvPr/>
          </p:nvSpPr>
          <p:spPr bwMode="auto">
            <a:xfrm rot="-1972509">
              <a:off x="4445" y="1737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2" name="AutoShape 66" descr="60 %"/>
            <p:cNvSpPr>
              <a:spLocks noChangeAspect="1" noChangeArrowheads="1"/>
            </p:cNvSpPr>
            <p:nvPr/>
          </p:nvSpPr>
          <p:spPr bwMode="auto">
            <a:xfrm rot="382841">
              <a:off x="4515" y="1732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3" name="AutoShape 67" descr="60 %"/>
            <p:cNvSpPr>
              <a:spLocks noChangeAspect="1" noChangeArrowheads="1"/>
            </p:cNvSpPr>
            <p:nvPr/>
          </p:nvSpPr>
          <p:spPr bwMode="auto">
            <a:xfrm rot="382841">
              <a:off x="4627" y="1756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4" name="AutoShape 68" descr="60 %"/>
            <p:cNvSpPr>
              <a:spLocks noChangeAspect="1" noChangeArrowheads="1"/>
            </p:cNvSpPr>
            <p:nvPr/>
          </p:nvSpPr>
          <p:spPr bwMode="auto">
            <a:xfrm rot="382841">
              <a:off x="4766" y="1769"/>
              <a:ext cx="111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5" name="AutoShape 69" descr="60 %"/>
            <p:cNvSpPr>
              <a:spLocks noChangeAspect="1" noChangeArrowheads="1"/>
            </p:cNvSpPr>
            <p:nvPr/>
          </p:nvSpPr>
          <p:spPr bwMode="auto">
            <a:xfrm rot="382841">
              <a:off x="4861" y="1779"/>
              <a:ext cx="11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6" name="AutoShape 70" descr="60 %"/>
            <p:cNvSpPr>
              <a:spLocks noChangeAspect="1" noChangeArrowheads="1"/>
            </p:cNvSpPr>
            <p:nvPr/>
          </p:nvSpPr>
          <p:spPr bwMode="auto">
            <a:xfrm rot="382841">
              <a:off x="4979" y="1789"/>
              <a:ext cx="90" cy="55"/>
            </a:xfrm>
            <a:prstGeom prst="flowChartMerge">
              <a:avLst/>
            </a:prstGeom>
            <a:pattFill prst="pct60">
              <a:fgClr>
                <a:srgbClr val="FF6600"/>
              </a:fgClr>
              <a:bgClr>
                <a:schemeClr val="bg1"/>
              </a:bgClr>
            </a:pattFill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7" name="Line 71" descr="60 %"/>
            <p:cNvSpPr>
              <a:spLocks noChangeAspect="1" noChangeShapeType="1"/>
            </p:cNvSpPr>
            <p:nvPr/>
          </p:nvSpPr>
          <p:spPr bwMode="auto">
            <a:xfrm>
              <a:off x="4505" y="1639"/>
              <a:ext cx="608" cy="55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AutoShape 72"/>
            <p:cNvSpPr>
              <a:spLocks noChangeAspect="1" noChangeArrowheads="1"/>
            </p:cNvSpPr>
            <p:nvPr/>
          </p:nvSpPr>
          <p:spPr bwMode="auto">
            <a:xfrm>
              <a:off x="1938" y="1475"/>
              <a:ext cx="111" cy="54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499" name="AutoShape 73"/>
            <p:cNvSpPr>
              <a:spLocks noChangeAspect="1" noChangeArrowheads="1"/>
            </p:cNvSpPr>
            <p:nvPr/>
          </p:nvSpPr>
          <p:spPr bwMode="auto">
            <a:xfrm>
              <a:off x="2058" y="1481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0" name="AutoShape 74"/>
            <p:cNvSpPr>
              <a:spLocks noChangeAspect="1" noChangeArrowheads="1"/>
            </p:cNvSpPr>
            <p:nvPr/>
          </p:nvSpPr>
          <p:spPr bwMode="auto">
            <a:xfrm>
              <a:off x="2177" y="1488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1" name="AutoShape 75"/>
            <p:cNvSpPr>
              <a:spLocks noChangeAspect="1" noChangeArrowheads="1"/>
            </p:cNvSpPr>
            <p:nvPr/>
          </p:nvSpPr>
          <p:spPr bwMode="auto">
            <a:xfrm>
              <a:off x="2297" y="1495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2" name="AutoShape 76"/>
            <p:cNvSpPr>
              <a:spLocks noChangeAspect="1" noChangeArrowheads="1"/>
            </p:cNvSpPr>
            <p:nvPr/>
          </p:nvSpPr>
          <p:spPr bwMode="auto">
            <a:xfrm>
              <a:off x="2418" y="1502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3" name="AutoShape 77"/>
            <p:cNvSpPr>
              <a:spLocks noChangeAspect="1" noChangeArrowheads="1"/>
            </p:cNvSpPr>
            <p:nvPr/>
          </p:nvSpPr>
          <p:spPr bwMode="auto">
            <a:xfrm>
              <a:off x="2537" y="1509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4" name="AutoShape 78"/>
            <p:cNvSpPr>
              <a:spLocks noChangeAspect="1" noChangeArrowheads="1"/>
            </p:cNvSpPr>
            <p:nvPr/>
          </p:nvSpPr>
          <p:spPr bwMode="auto">
            <a:xfrm>
              <a:off x="2657" y="1516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5" name="AutoShape 79"/>
            <p:cNvSpPr>
              <a:spLocks noChangeAspect="1" noChangeArrowheads="1"/>
            </p:cNvSpPr>
            <p:nvPr/>
          </p:nvSpPr>
          <p:spPr bwMode="auto">
            <a:xfrm>
              <a:off x="2917" y="1529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6" name="AutoShape 80"/>
            <p:cNvSpPr>
              <a:spLocks noChangeAspect="1" noChangeArrowheads="1"/>
            </p:cNvSpPr>
            <p:nvPr/>
          </p:nvSpPr>
          <p:spPr bwMode="auto">
            <a:xfrm>
              <a:off x="3027" y="1529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7" name="AutoShape 81"/>
            <p:cNvSpPr>
              <a:spLocks noChangeAspect="1" noChangeArrowheads="1"/>
            </p:cNvSpPr>
            <p:nvPr/>
          </p:nvSpPr>
          <p:spPr bwMode="auto">
            <a:xfrm>
              <a:off x="2792" y="1502"/>
              <a:ext cx="128" cy="79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08" name="AutoShape 82"/>
            <p:cNvSpPr>
              <a:spLocks noChangeAspect="1" noChangeArrowheads="1"/>
            </p:cNvSpPr>
            <p:nvPr/>
          </p:nvSpPr>
          <p:spPr bwMode="auto">
            <a:xfrm rot="3713309">
              <a:off x="3159" y="1635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509" name="AutoShape 83"/>
            <p:cNvSpPr>
              <a:spLocks noChangeAspect="1" noChangeArrowheads="1"/>
            </p:cNvSpPr>
            <p:nvPr/>
          </p:nvSpPr>
          <p:spPr bwMode="auto">
            <a:xfrm rot="3713309">
              <a:off x="3229" y="1761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510" name="AutoShape 84"/>
            <p:cNvSpPr>
              <a:spLocks noChangeAspect="1" noChangeArrowheads="1"/>
            </p:cNvSpPr>
            <p:nvPr/>
          </p:nvSpPr>
          <p:spPr bwMode="auto">
            <a:xfrm rot="3713309">
              <a:off x="3298" y="1887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511" name="AutoShape 85"/>
            <p:cNvSpPr>
              <a:spLocks noChangeAspect="1" noChangeArrowheads="1"/>
            </p:cNvSpPr>
            <p:nvPr/>
          </p:nvSpPr>
          <p:spPr bwMode="auto">
            <a:xfrm rot="3713309">
              <a:off x="3367" y="2013"/>
              <a:ext cx="110" cy="56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512" name="AutoShape 86"/>
            <p:cNvSpPr>
              <a:spLocks noChangeAspect="1" noChangeArrowheads="1"/>
            </p:cNvSpPr>
            <p:nvPr/>
          </p:nvSpPr>
          <p:spPr bwMode="auto">
            <a:xfrm rot="3713309">
              <a:off x="3473" y="2092"/>
              <a:ext cx="110" cy="110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en-US" sz="2800"/>
            </a:p>
          </p:txBody>
        </p:sp>
        <p:sp>
          <p:nvSpPr>
            <p:cNvPr id="18513" name="AutoShape 87"/>
            <p:cNvSpPr>
              <a:spLocks noChangeAspect="1" noChangeArrowheads="1"/>
            </p:cNvSpPr>
            <p:nvPr/>
          </p:nvSpPr>
          <p:spPr bwMode="auto">
            <a:xfrm rot="-1972509">
              <a:off x="3602" y="2110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4" name="AutoShape 88"/>
            <p:cNvSpPr>
              <a:spLocks noChangeAspect="1" noChangeArrowheads="1"/>
            </p:cNvSpPr>
            <p:nvPr/>
          </p:nvSpPr>
          <p:spPr bwMode="auto">
            <a:xfrm rot="-1972509">
              <a:off x="3693" y="2059"/>
              <a:ext cx="111" cy="54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5" name="AutoShape 89"/>
            <p:cNvSpPr>
              <a:spLocks noChangeAspect="1" noChangeArrowheads="1"/>
            </p:cNvSpPr>
            <p:nvPr/>
          </p:nvSpPr>
          <p:spPr bwMode="auto">
            <a:xfrm rot="-1972509">
              <a:off x="3784" y="2007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6" name="AutoShape 90"/>
            <p:cNvSpPr>
              <a:spLocks noChangeAspect="1" noChangeArrowheads="1"/>
            </p:cNvSpPr>
            <p:nvPr/>
          </p:nvSpPr>
          <p:spPr bwMode="auto">
            <a:xfrm rot="-1972509">
              <a:off x="3875" y="1955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7" name="AutoShape 91"/>
            <p:cNvSpPr>
              <a:spLocks noChangeAspect="1" noChangeArrowheads="1"/>
            </p:cNvSpPr>
            <p:nvPr/>
          </p:nvSpPr>
          <p:spPr bwMode="auto">
            <a:xfrm rot="-1972509">
              <a:off x="3966" y="1904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8" name="AutoShape 92"/>
            <p:cNvSpPr>
              <a:spLocks noChangeAspect="1" noChangeArrowheads="1"/>
            </p:cNvSpPr>
            <p:nvPr/>
          </p:nvSpPr>
          <p:spPr bwMode="auto">
            <a:xfrm rot="-1972509">
              <a:off x="4060" y="1858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19" name="AutoShape 93"/>
            <p:cNvSpPr>
              <a:spLocks noChangeAspect="1" noChangeArrowheads="1"/>
            </p:cNvSpPr>
            <p:nvPr/>
          </p:nvSpPr>
          <p:spPr bwMode="auto">
            <a:xfrm rot="-1972509">
              <a:off x="4155" y="1812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0" name="AutoShape 94"/>
            <p:cNvSpPr>
              <a:spLocks noChangeAspect="1" noChangeArrowheads="1"/>
            </p:cNvSpPr>
            <p:nvPr/>
          </p:nvSpPr>
          <p:spPr bwMode="auto">
            <a:xfrm rot="-1972509">
              <a:off x="4245" y="1749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1" name="AutoShape 95"/>
            <p:cNvSpPr>
              <a:spLocks noChangeAspect="1" noChangeArrowheads="1"/>
            </p:cNvSpPr>
            <p:nvPr/>
          </p:nvSpPr>
          <p:spPr bwMode="auto">
            <a:xfrm rot="-1972509">
              <a:off x="4335" y="1686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2" name="AutoShape 96"/>
            <p:cNvSpPr>
              <a:spLocks noChangeAspect="1" noChangeArrowheads="1"/>
            </p:cNvSpPr>
            <p:nvPr/>
          </p:nvSpPr>
          <p:spPr bwMode="auto">
            <a:xfrm rot="-1972509">
              <a:off x="4424" y="1623"/>
              <a:ext cx="112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3" name="AutoShape 97"/>
            <p:cNvSpPr>
              <a:spLocks noChangeAspect="1" noChangeArrowheads="1"/>
            </p:cNvSpPr>
            <p:nvPr/>
          </p:nvSpPr>
          <p:spPr bwMode="auto">
            <a:xfrm rot="382841">
              <a:off x="4522" y="1639"/>
              <a:ext cx="110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4" name="AutoShape 98"/>
            <p:cNvSpPr>
              <a:spLocks noChangeAspect="1" noChangeArrowheads="1"/>
            </p:cNvSpPr>
            <p:nvPr/>
          </p:nvSpPr>
          <p:spPr bwMode="auto">
            <a:xfrm rot="382841">
              <a:off x="4635" y="1660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5" name="AutoShape 99"/>
            <p:cNvSpPr>
              <a:spLocks noChangeAspect="1" noChangeArrowheads="1"/>
            </p:cNvSpPr>
            <p:nvPr/>
          </p:nvSpPr>
          <p:spPr bwMode="auto">
            <a:xfrm rot="382841">
              <a:off x="4762" y="1681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6" name="AutoShape 100"/>
            <p:cNvSpPr>
              <a:spLocks noChangeAspect="1" noChangeArrowheads="1"/>
            </p:cNvSpPr>
            <p:nvPr/>
          </p:nvSpPr>
          <p:spPr bwMode="auto">
            <a:xfrm rot="382841">
              <a:off x="4892" y="1679"/>
              <a:ext cx="111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7" name="AutoShape 101"/>
            <p:cNvSpPr>
              <a:spLocks noChangeAspect="1" noChangeArrowheads="1"/>
            </p:cNvSpPr>
            <p:nvPr/>
          </p:nvSpPr>
          <p:spPr bwMode="auto">
            <a:xfrm rot="382841">
              <a:off x="5020" y="1691"/>
              <a:ext cx="55" cy="55"/>
            </a:xfrm>
            <a:prstGeom prst="flowChartMerge">
              <a:avLst/>
            </a:prstGeom>
            <a:solidFill>
              <a:srgbClr val="FF6600"/>
            </a:solidFill>
            <a:ln w="28575">
              <a:pattFill prst="pct90">
                <a:fgClr>
                  <a:srgbClr val="FF6600"/>
                </a:fgClr>
                <a:bgClr>
                  <a:srgbClr val="FFFFFF"/>
                </a:bgClr>
              </a:pattFill>
              <a:miter lim="800000"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8528" name="Line 102"/>
            <p:cNvSpPr>
              <a:spLocks noChangeAspect="1" noChangeShapeType="1"/>
            </p:cNvSpPr>
            <p:nvPr/>
          </p:nvSpPr>
          <p:spPr bwMode="auto">
            <a:xfrm>
              <a:off x="4467" y="1529"/>
              <a:ext cx="60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Line 103"/>
            <p:cNvSpPr>
              <a:spLocks noChangeAspect="1" noChangeShapeType="1"/>
            </p:cNvSpPr>
            <p:nvPr/>
          </p:nvSpPr>
          <p:spPr bwMode="auto">
            <a:xfrm>
              <a:off x="1920" y="1365"/>
              <a:ext cx="132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AutoShape 104" descr="Sphères"/>
            <p:cNvSpPr>
              <a:spLocks noChangeAspect="1" noChangeArrowheads="1"/>
            </p:cNvSpPr>
            <p:nvPr/>
          </p:nvSpPr>
          <p:spPr bwMode="auto">
            <a:xfrm>
              <a:off x="1754" y="1365"/>
              <a:ext cx="388" cy="329"/>
            </a:xfrm>
            <a:prstGeom prst="irregularSeal2">
              <a:avLst/>
            </a:prstGeom>
            <a:pattFill prst="sphere">
              <a:fgClr>
                <a:schemeClr val="folHlink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1" name="AutoShape 105" descr="Sphères"/>
            <p:cNvSpPr>
              <a:spLocks noChangeAspect="1" noChangeArrowheads="1"/>
            </p:cNvSpPr>
            <p:nvPr/>
          </p:nvSpPr>
          <p:spPr bwMode="auto">
            <a:xfrm>
              <a:off x="4245" y="1749"/>
              <a:ext cx="443" cy="220"/>
            </a:xfrm>
            <a:prstGeom prst="irregularSeal2">
              <a:avLst/>
            </a:prstGeom>
            <a:pattFill prst="sphere">
              <a:fgClr>
                <a:schemeClr val="folHlink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2" name="AutoShape 106" descr="Sphères"/>
            <p:cNvSpPr>
              <a:spLocks noChangeAspect="1" noChangeArrowheads="1"/>
            </p:cNvSpPr>
            <p:nvPr/>
          </p:nvSpPr>
          <p:spPr bwMode="auto">
            <a:xfrm flipH="1">
              <a:off x="4577" y="2134"/>
              <a:ext cx="277" cy="275"/>
            </a:xfrm>
            <a:prstGeom prst="irregularSeal2">
              <a:avLst/>
            </a:prstGeom>
            <a:pattFill prst="sphere">
              <a:fgClr>
                <a:schemeClr val="folHlink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3" name="AutoShape 107" descr="Sphères"/>
            <p:cNvSpPr>
              <a:spLocks noChangeAspect="1" noChangeArrowheads="1"/>
            </p:cNvSpPr>
            <p:nvPr/>
          </p:nvSpPr>
          <p:spPr bwMode="auto">
            <a:xfrm flipH="1" flipV="1">
              <a:off x="3138" y="3178"/>
              <a:ext cx="276" cy="165"/>
            </a:xfrm>
            <a:prstGeom prst="irregularSeal2">
              <a:avLst/>
            </a:prstGeom>
            <a:pattFill prst="sphere">
              <a:fgClr>
                <a:schemeClr val="folHlink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4" name="Line 108"/>
            <p:cNvSpPr>
              <a:spLocks noChangeAspect="1" noChangeShapeType="1"/>
            </p:cNvSpPr>
            <p:nvPr/>
          </p:nvSpPr>
          <p:spPr bwMode="auto">
            <a:xfrm>
              <a:off x="3580" y="2024"/>
              <a:ext cx="0" cy="1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8" name="Rectangle 109"/>
          <p:cNvSpPr>
            <a:spLocks noChangeArrowheads="1"/>
          </p:cNvSpPr>
          <p:nvPr/>
        </p:nvSpPr>
        <p:spPr bwMode="auto">
          <a:xfrm>
            <a:off x="5105400" y="1143000"/>
            <a:ext cx="4038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Dielectric Nb</a:t>
            </a:r>
            <a:r>
              <a:rPr lang="en-US" sz="2400" b="1" baseline="-25000" dirty="0">
                <a:solidFill>
                  <a:srgbClr val="FF9900"/>
                </a:solidFill>
              </a:rPr>
              <a:t>2</a:t>
            </a:r>
            <a:r>
              <a:rPr lang="en-US" sz="2400" b="1" dirty="0">
                <a:solidFill>
                  <a:srgbClr val="FF9900"/>
                </a:solidFill>
              </a:rPr>
              <a:t>O</a:t>
            </a:r>
            <a:r>
              <a:rPr lang="en-US" sz="2400" b="1" baseline="-25000" dirty="0">
                <a:solidFill>
                  <a:srgbClr val="FF9900"/>
                </a:solidFill>
              </a:rPr>
              <a:t>5</a:t>
            </a:r>
          </a:p>
          <a:p>
            <a:endParaRPr lang="en-US" sz="2400" b="1" baseline="-25000" dirty="0">
              <a:solidFill>
                <a:srgbClr val="FF9900"/>
              </a:solidFill>
            </a:endParaRPr>
          </a:p>
          <a:p>
            <a:r>
              <a:rPr lang="en-US" sz="2400" b="1" dirty="0">
                <a:solidFill>
                  <a:srgbClr val="CC0000"/>
                </a:solidFill>
              </a:rPr>
              <a:t>Nb</a:t>
            </a:r>
            <a:r>
              <a:rPr lang="en-US" sz="2400" b="1" baseline="-25000" dirty="0">
                <a:solidFill>
                  <a:srgbClr val="CC0000"/>
                </a:solidFill>
              </a:rPr>
              <a:t>2</a:t>
            </a:r>
            <a:r>
              <a:rPr lang="en-US" sz="2400" b="1" dirty="0">
                <a:solidFill>
                  <a:srgbClr val="CC0000"/>
                </a:solidFill>
              </a:rPr>
              <a:t>O</a:t>
            </a:r>
            <a:r>
              <a:rPr lang="en-US" sz="2400" b="1" baseline="-25000" dirty="0">
                <a:solidFill>
                  <a:srgbClr val="CC0000"/>
                </a:solidFill>
              </a:rPr>
              <a:t>5-</a:t>
            </a:r>
            <a:r>
              <a:rPr lang="en-US" sz="2400" b="1" baseline="-25000" dirty="0">
                <a:solidFill>
                  <a:srgbClr val="CC0000"/>
                </a:solidFill>
                <a:sym typeface="Symbol" pitchFamily="18" charset="2"/>
              </a:rPr>
              <a:t></a:t>
            </a:r>
            <a:r>
              <a:rPr lang="en-US" sz="2400" b="1" dirty="0">
                <a:solidFill>
                  <a:srgbClr val="CC0000"/>
                </a:solidFill>
              </a:rPr>
              <a:t>, NbO</a:t>
            </a:r>
            <a:r>
              <a:rPr lang="en-US" sz="2400" b="1" baseline="-25000" dirty="0">
                <a:solidFill>
                  <a:srgbClr val="CC0000"/>
                </a:solidFill>
              </a:rPr>
              <a:t>2-</a:t>
            </a:r>
            <a:r>
              <a:rPr lang="en-US" sz="2400" b="1" baseline="-25000" dirty="0">
                <a:solidFill>
                  <a:srgbClr val="CC0000"/>
                </a:solidFill>
                <a:sym typeface="Symbol" pitchFamily="18" charset="2"/>
              </a:rPr>
              <a:t></a:t>
            </a:r>
            <a:r>
              <a:rPr lang="en-US" sz="2400" b="1" dirty="0">
                <a:solidFill>
                  <a:srgbClr val="CC0000"/>
                </a:solidFill>
              </a:rPr>
              <a:t> are </a:t>
            </a:r>
            <a:r>
              <a:rPr lang="en-US" sz="2400" b="1" dirty="0" smtClean="0">
                <a:solidFill>
                  <a:srgbClr val="CC0000"/>
                </a:solidFill>
              </a:rPr>
              <a:t>antiferromagnetic</a:t>
            </a:r>
            <a:endParaRPr lang="en-US" sz="2400" b="1" dirty="0">
              <a:solidFill>
                <a:srgbClr val="CC0000"/>
              </a:solidFill>
            </a:endParaRPr>
          </a:p>
          <a:p>
            <a:endParaRPr lang="en-US" sz="2400" b="1" baseline="-25000" dirty="0">
              <a:solidFill>
                <a:srgbClr val="CC0000"/>
              </a:solidFill>
            </a:endParaRPr>
          </a:p>
          <a:p>
            <a:r>
              <a:rPr lang="en-US" sz="2400" b="1" dirty="0" err="1">
                <a:solidFill>
                  <a:srgbClr val="808000"/>
                </a:solidFill>
              </a:rPr>
              <a:t>NbO</a:t>
            </a:r>
            <a:r>
              <a:rPr lang="en-US" sz="2400" b="1" baseline="-25000" dirty="0" err="1">
                <a:solidFill>
                  <a:srgbClr val="808000"/>
                </a:solidFill>
              </a:rPr>
              <a:t>x</a:t>
            </a:r>
            <a:r>
              <a:rPr lang="en-US" sz="2400" b="1" dirty="0">
                <a:solidFill>
                  <a:srgbClr val="808000"/>
                </a:solidFill>
              </a:rPr>
              <a:t> (0.2 </a:t>
            </a:r>
            <a:r>
              <a:rPr lang="en-US" sz="2400" b="1" dirty="0">
                <a:solidFill>
                  <a:srgbClr val="00FF00"/>
                </a:solidFill>
              </a:rPr>
              <a:t> </a:t>
            </a:r>
            <a:r>
              <a:rPr lang="en-US" sz="2400" b="1" dirty="0">
                <a:solidFill>
                  <a:srgbClr val="808000"/>
                </a:solidFill>
              </a:rPr>
              <a:t>&lt; x &lt; 2) is</a:t>
            </a:r>
          </a:p>
          <a:p>
            <a:r>
              <a:rPr lang="en-US" sz="2400" b="1" dirty="0">
                <a:solidFill>
                  <a:srgbClr val="808000"/>
                </a:solidFill>
              </a:rPr>
              <a:t>Metallic</a:t>
            </a:r>
          </a:p>
          <a:p>
            <a:endParaRPr lang="en-US" sz="2400" b="1" dirty="0">
              <a:solidFill>
                <a:srgbClr val="808000"/>
              </a:solidFill>
            </a:endParaRPr>
          </a:p>
          <a:p>
            <a:r>
              <a:rPr lang="en-US" sz="2400" b="1" dirty="0" err="1">
                <a:solidFill>
                  <a:schemeClr val="folHlink"/>
                </a:solidFill>
              </a:rPr>
              <a:t>NbO</a:t>
            </a:r>
            <a:r>
              <a:rPr lang="en-US" sz="2400" b="1" baseline="-25000" dirty="0" err="1">
                <a:solidFill>
                  <a:schemeClr val="folHlink"/>
                </a:solidFill>
              </a:rPr>
              <a:t>x</a:t>
            </a:r>
            <a:r>
              <a:rPr lang="en-US" sz="2400" b="1" dirty="0">
                <a:solidFill>
                  <a:schemeClr val="folHlink"/>
                </a:solidFill>
              </a:rPr>
              <a:t> precipitates </a:t>
            </a:r>
          </a:p>
          <a:p>
            <a:r>
              <a:rPr lang="en-US" sz="2400" b="1" dirty="0">
                <a:solidFill>
                  <a:schemeClr val="folHlink"/>
                </a:solidFill>
              </a:rPr>
              <a:t>(0.02 &lt; x &lt; 0.2)</a:t>
            </a:r>
          </a:p>
        </p:txBody>
      </p:sp>
      <p:sp>
        <p:nvSpPr>
          <p:cNvPr id="18449" name="Text Box 112"/>
          <p:cNvSpPr txBox="1">
            <a:spLocks noChangeArrowheads="1"/>
          </p:cNvSpPr>
          <p:nvPr/>
        </p:nvSpPr>
        <p:spPr bwMode="auto">
          <a:xfrm>
            <a:off x="4953000" y="4832807"/>
            <a:ext cx="3887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Cavity Grade, electro-polished</a:t>
            </a:r>
          </a:p>
          <a:p>
            <a:pPr algn="ctr"/>
            <a:r>
              <a:rPr lang="en-US" sz="2000" dirty="0"/>
              <a:t>Large-grain Nb sample coupons</a:t>
            </a:r>
          </a:p>
        </p:txBody>
      </p:sp>
      <p:sp>
        <p:nvSpPr>
          <p:cNvPr id="18450" name="Text Box 17"/>
          <p:cNvSpPr txBox="1">
            <a:spLocks noChangeArrowheads="1"/>
          </p:cNvSpPr>
          <p:nvPr/>
        </p:nvSpPr>
        <p:spPr bwMode="auto">
          <a:xfrm>
            <a:off x="2544763" y="2425700"/>
            <a:ext cx="94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808000"/>
                </a:solidFill>
              </a:rPr>
              <a:t>NbO</a:t>
            </a:r>
            <a:r>
              <a:rPr lang="en-US" sz="1600" b="1" baseline="-25000">
                <a:solidFill>
                  <a:srgbClr val="808000"/>
                </a:solidFill>
              </a:rPr>
              <a:t>x</a:t>
            </a:r>
          </a:p>
        </p:txBody>
      </p:sp>
      <p:sp>
        <p:nvSpPr>
          <p:cNvPr id="18451" name="Text Box 28"/>
          <p:cNvSpPr txBox="1">
            <a:spLocks noChangeArrowheads="1"/>
          </p:cNvSpPr>
          <p:nvPr/>
        </p:nvSpPr>
        <p:spPr bwMode="auto">
          <a:xfrm>
            <a:off x="1320800" y="6534150"/>
            <a:ext cx="846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Mike Pellin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6483" y="5558974"/>
            <a:ext cx="790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SRF Cavities despite processing have complex oxide surfaces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Many of these oxides are electronically active.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ACC3-53BD-4EB4-9D26-085BAA101010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1362" y="519290"/>
            <a:ext cx="432598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37" y="206022"/>
            <a:ext cx="7954963" cy="347663"/>
          </a:xfrm>
        </p:spPr>
        <p:txBody>
          <a:bodyPr/>
          <a:lstStyle/>
          <a:p>
            <a:r>
              <a:rPr lang="en-US" dirty="0" smtClean="0"/>
              <a:t>Measure of the surface superconductivity: Point contact</a:t>
            </a:r>
            <a:endParaRPr lang="en-US" dirty="0"/>
          </a:p>
        </p:txBody>
      </p:sp>
      <p:pic>
        <p:nvPicPr>
          <p:cNvPr id="4" name="Picture 3" descr="Fig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244" y="534158"/>
            <a:ext cx="4271219" cy="3012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792" y="63521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/>
              <a:t>Shiba</a:t>
            </a:r>
            <a:r>
              <a:rPr lang="en-US" sz="1800" b="1" i="1" dirty="0" smtClean="0"/>
              <a:t> theory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3561" y="477606"/>
            <a:ext cx="8743681" cy="3467861"/>
            <a:chOff x="1930400" y="496711"/>
            <a:chExt cx="7021689" cy="2702631"/>
          </a:xfrm>
        </p:grpSpPr>
        <p:pic>
          <p:nvPicPr>
            <p:cNvPr id="7" name="Picture 5" descr="Picture2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8000" y="512764"/>
              <a:ext cx="3364089" cy="266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Picture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30400" y="496711"/>
              <a:ext cx="3692702" cy="270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5"/>
          <p:cNvGrpSpPr/>
          <p:nvPr/>
        </p:nvGrpSpPr>
        <p:grpSpPr>
          <a:xfrm>
            <a:off x="225778" y="462845"/>
            <a:ext cx="8703738" cy="4951989"/>
            <a:chOff x="338666" y="462846"/>
            <a:chExt cx="8703738" cy="4951989"/>
          </a:xfrm>
        </p:grpSpPr>
        <p:pic>
          <p:nvPicPr>
            <p:cNvPr id="9" name="Picture 8" descr="fit appelbaum-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666" y="462846"/>
              <a:ext cx="4583290" cy="34656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5153385" y="3937507"/>
              <a:ext cx="38890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fits with Appelbaum theory -&gt;</a:t>
              </a:r>
            </a:p>
            <a:p>
              <a:endParaRPr lang="en-US" sz="1800" dirty="0" smtClean="0">
                <a:solidFill>
                  <a:srgbClr val="FF0000"/>
                </a:solidFill>
              </a:endParaRP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Magnetic impurities </a:t>
              </a:r>
              <a:r>
                <a:rPr lang="en-US" sz="1800" dirty="0" smtClean="0"/>
                <a:t>in the oxides</a:t>
              </a:r>
            </a:p>
            <a:p>
              <a:r>
                <a:rPr lang="en-US" sz="1800" dirty="0" smtClean="0"/>
                <a:t>J&gt;0 -&gt; antiferromagnetic coupling</a:t>
              </a:r>
            </a:p>
            <a:p>
              <a:r>
                <a:rPr lang="en-US" sz="1800" dirty="0" smtClean="0"/>
                <a:t>-First time measured on Nb oxides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1866" y="3183468"/>
            <a:ext cx="7931882" cy="3237551"/>
            <a:chOff x="541866" y="3183468"/>
            <a:chExt cx="7931882" cy="323755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866" y="3183468"/>
              <a:ext cx="3567675" cy="3046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057428" y="5497689"/>
              <a:ext cx="34163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800" dirty="0" smtClean="0"/>
                <a:t>Δ</a:t>
              </a:r>
              <a:r>
                <a:rPr lang="en-US" sz="1800" dirty="0" smtClean="0"/>
                <a:t>=g.µ </a:t>
              </a:r>
              <a:r>
                <a:rPr lang="en-US" sz="1800" baseline="-25000" dirty="0" smtClean="0"/>
                <a:t>B </a:t>
              </a:r>
              <a:r>
                <a:rPr lang="en-US" sz="1800" dirty="0" smtClean="0"/>
                <a:t>.H -&gt; g = 3.5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0.1-0.2% of magnetic impurities</a:t>
              </a:r>
            </a:p>
            <a:p>
              <a:endParaRPr lang="en-US" sz="1800" dirty="0" smtClean="0"/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35966-328D-4264-AAA5-1A227314AEB1}" type="datetime1">
              <a:rPr lang="en-US" smtClean="0"/>
              <a:t>1/9/2013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1911" y="231987"/>
            <a:ext cx="8613422" cy="65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evidences of Magnetism: 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Superconducting</a:t>
            </a:r>
            <a:r>
              <a:rPr kumimoji="0" lang="en-US" sz="2200" b="1" i="1" u="none" strike="noStrike" kern="0" cap="none" spc="0" normalizeH="0" noProof="0" dirty="0" smtClean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Quantum Interference Device </a:t>
            </a:r>
            <a:r>
              <a:rPr kumimoji="0" lang="en-US" sz="2200" b="1" i="1" u="none" strike="noStrike" kern="0" cap="none" spc="0" normalizeH="0" baseline="0" noProof="0" dirty="0" smtClean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(SQUID)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263" y="5113866"/>
            <a:ext cx="290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χ</a:t>
            </a:r>
            <a:r>
              <a:rPr lang="en-US" sz="1600" dirty="0" smtClean="0"/>
              <a:t>=</a:t>
            </a:r>
            <a:r>
              <a:rPr lang="el-GR" sz="1600" dirty="0" smtClean="0"/>
              <a:t> χ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+ C/(T+ </a:t>
            </a:r>
            <a:r>
              <a:rPr lang="el-GR" sz="1600" dirty="0" smtClean="0"/>
              <a:t>θ</a:t>
            </a:r>
            <a:r>
              <a:rPr lang="en-US" sz="1600" baseline="-25000" dirty="0" smtClean="0"/>
              <a:t>CW</a:t>
            </a:r>
            <a:r>
              <a:rPr lang="en-US" sz="1600" dirty="0" smtClean="0"/>
              <a:t>)=M/(</a:t>
            </a:r>
            <a:r>
              <a:rPr lang="en-US" sz="1600" dirty="0" err="1" smtClean="0"/>
              <a:t>B.Vol</a:t>
            </a:r>
            <a:r>
              <a:rPr lang="en-US" sz="1600" dirty="0" smtClean="0"/>
              <a:t>) </a:t>
            </a:r>
          </a:p>
          <a:p>
            <a:r>
              <a:rPr lang="en-US" sz="1600" dirty="0" smtClean="0"/>
              <a:t>Background: Pauli term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[T]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1076" y="5362222"/>
            <a:ext cx="45929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Linear dependence-&gt; surface magnetism: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0.8% of magnetic impurity.</a:t>
            </a:r>
          </a:p>
        </p:txBody>
      </p:sp>
      <p:pic>
        <p:nvPicPr>
          <p:cNvPr id="14" name="Picture 13" descr="raw pow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4977"/>
            <a:ext cx="4342714" cy="3493911"/>
          </a:xfrm>
          <a:prstGeom prst="rect">
            <a:avLst/>
          </a:prstGeom>
        </p:spPr>
      </p:pic>
      <p:pic>
        <p:nvPicPr>
          <p:cNvPr id="11" name="Picture 10" descr="surf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8596" y="1016000"/>
            <a:ext cx="5015404" cy="4103512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9425-9CED-45A6-AE13-AE31EBC240EE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ALD is a precision synthetic method whose properties allow scaling!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1600199"/>
          </a:xfrm>
        </p:spPr>
        <p:txBody>
          <a:bodyPr/>
          <a:lstStyle/>
          <a:p>
            <a:r>
              <a:rPr lang="en-US" sz="2000" dirty="0" smtClean="0">
                <a:latin typeface="Comic Sans MS" pitchFamily="66" charset="0"/>
              </a:rPr>
              <a:t>Superconducting RF (SRF) provides efficient, high-gradient accelerators at high duty-factor.</a:t>
            </a:r>
          </a:p>
          <a:p>
            <a:r>
              <a:rPr lang="en-US" sz="2000" dirty="0" smtClean="0">
                <a:latin typeface="Comic Sans MS" pitchFamily="66" charset="0"/>
              </a:rPr>
              <a:t>SRF accelerator cavities are a success story.</a:t>
            </a:r>
          </a:p>
          <a:p>
            <a:r>
              <a:rPr lang="en-US" sz="2000" dirty="0" smtClean="0">
                <a:latin typeface="Comic Sans MS" pitchFamily="66" charset="0"/>
              </a:rPr>
              <a:t>Key SRF Parameters: gradient  and 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10" descr="cavity afte b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3625" y="2895600"/>
            <a:ext cx="3327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75162"/>
              </p:ext>
            </p:extLst>
          </p:nvPr>
        </p:nvGraphicFramePr>
        <p:xfrm>
          <a:off x="228599" y="2895600"/>
          <a:ext cx="538914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Drawing" r:id="rId4" imgW="5220000" imgH="3180600" progId="Canvas.Drawing.X">
                  <p:embed/>
                </p:oleObj>
              </mc:Choice>
              <mc:Fallback>
                <p:oleObj name="Drawing" r:id="rId4" imgW="5220000" imgH="31806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2895600"/>
                        <a:ext cx="538914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0715-FDF4-4A40-9429-5EEAC1987B19}" type="datetime1">
              <a:rPr lang="en-US" smtClean="0"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Collaborators</a:t>
            </a:r>
            <a:endParaRPr lang="en-US" dirty="0" smtClean="0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762000"/>
            <a:ext cx="4772025" cy="502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pitchFamily="-112" charset="-128"/>
              </a:rPr>
              <a:t>Atomic Layer Deposition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MS PGothic" pitchFamily="34" charset="-128"/>
                <a:cs typeface="ＭＳ Ｐゴシック" pitchFamily="-112" charset="-128"/>
              </a:rPr>
              <a:t>Jeff Elam, Alex Martinson, Joe Libera (Striping), Argonne National Laboratory</a:t>
            </a:r>
          </a:p>
          <a:p>
            <a:pPr eaLnBrk="0" hangingPunct="0">
              <a:buFont typeface="Wingdings" pitchFamily="2" charset="2"/>
              <a:buNone/>
            </a:pPr>
            <a:r>
              <a:rPr lang="en-US" sz="2400" b="1" dirty="0"/>
              <a:t>SRF Materials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400" dirty="0"/>
              <a:t> Thomas Proslier , James Norem, Argonne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400" dirty="0"/>
              <a:t> John Zasadzinski, IIT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400" dirty="0"/>
              <a:t> Lance Cooley, Fermi National </a:t>
            </a:r>
            <a:r>
              <a:rPr lang="en-US" sz="2400" dirty="0" smtClean="0"/>
              <a:t>Laboratory</a:t>
            </a:r>
          </a:p>
          <a:p>
            <a:pPr eaLnBrk="0" hangingPunct="0"/>
            <a:r>
              <a:rPr lang="en-US" sz="2400" b="1" dirty="0" smtClean="0"/>
              <a:t>Channel Plates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Henry Frisch, LAPPD Group, A. Mane, J. Elam</a:t>
            </a:r>
            <a:endParaRPr lang="en-US" sz="2400" dirty="0"/>
          </a:p>
          <a:p>
            <a:pPr eaLnBrk="0" hangingPunct="0"/>
            <a:endParaRPr lang="en-US" sz="2400" b="1" dirty="0"/>
          </a:p>
          <a:p>
            <a:pPr eaLnBrk="0" hangingPunct="0">
              <a:buFont typeface="Arial" pitchFamily="34" charset="0"/>
              <a:buChar char="•"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pitchFamily="-112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29200" y="762000"/>
            <a:ext cx="3925888" cy="57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defRPr/>
            </a:pPr>
            <a:r>
              <a:rPr lang="en-US" b="1" dirty="0">
                <a:ea typeface="MS PGothic" pitchFamily="34" charset="-128"/>
                <a:cs typeface="ＭＳ Ｐゴシック" pitchFamily="-112" charset="-128"/>
              </a:rPr>
              <a:t>Solar Architectures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MS PGothic" pitchFamily="34" charset="-128"/>
                <a:cs typeface="ＭＳ Ｐゴシック" pitchFamily="-112" charset="-128"/>
              </a:rPr>
              <a:t>Alex Martinson, Tom </a:t>
            </a:r>
            <a:r>
              <a:rPr lang="en-US" dirty="0" err="1">
                <a:ea typeface="MS PGothic" pitchFamily="34" charset="-128"/>
                <a:cs typeface="ＭＳ Ｐゴシック" pitchFamily="-112" charset="-128"/>
              </a:rPr>
              <a:t>Hamann</a:t>
            </a:r>
            <a:r>
              <a:rPr lang="en-US" dirty="0">
                <a:ea typeface="MS PGothic" pitchFamily="34" charset="-128"/>
                <a:cs typeface="ＭＳ Ｐゴシック" pitchFamily="-112" charset="-128"/>
              </a:rPr>
              <a:t>, Chaiya Prasittichai, </a:t>
            </a:r>
            <a:r>
              <a:rPr lang="en-US" i="1" dirty="0">
                <a:ea typeface="MS PGothic" pitchFamily="34" charset="-128"/>
                <a:cs typeface="ＭＳ Ｐゴシック" pitchFamily="-112" charset="-128"/>
              </a:rPr>
              <a:t>Joe Hupp</a:t>
            </a:r>
            <a:r>
              <a:rPr lang="en-US" dirty="0">
                <a:ea typeface="MS PGothic" pitchFamily="34" charset="-128"/>
                <a:cs typeface="ＭＳ Ｐゴシック" pitchFamily="-112" charset="-128"/>
              </a:rPr>
              <a:t>, Northwestern University (Today)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/>
            </a:pPr>
            <a:r>
              <a:rPr lang="en-US" dirty="0">
                <a:ea typeface="MS PGothic" pitchFamily="34" charset="-128"/>
                <a:cs typeface="ＭＳ Ｐゴシック" pitchFamily="-112" charset="-128"/>
              </a:rPr>
              <a:t>Michael DeVries, Justice </a:t>
            </a:r>
            <a:r>
              <a:rPr lang="en-US" dirty="0" err="1">
                <a:ea typeface="MS PGothic" pitchFamily="34" charset="-128"/>
                <a:cs typeface="ＭＳ Ｐゴシック" pitchFamily="-112" charset="-128"/>
              </a:rPr>
              <a:t>Alabonson</a:t>
            </a:r>
            <a:r>
              <a:rPr lang="en-US" dirty="0">
                <a:ea typeface="MS PGothic" pitchFamily="34" charset="-128"/>
                <a:cs typeface="ＭＳ Ｐゴシック" pitchFamily="-112" charset="-128"/>
              </a:rPr>
              <a:t>,  Rikki </a:t>
            </a:r>
            <a:r>
              <a:rPr lang="en-US" dirty="0" err="1">
                <a:ea typeface="MS PGothic" pitchFamily="34" charset="-128"/>
                <a:cs typeface="ＭＳ Ｐゴシック" pitchFamily="-112" charset="-128"/>
              </a:rPr>
              <a:t>DeMara</a:t>
            </a:r>
            <a:r>
              <a:rPr lang="en-US" dirty="0">
                <a:ea typeface="MS PGothic" pitchFamily="34" charset="-128"/>
                <a:cs typeface="ＭＳ Ｐゴシック" pitchFamily="-112" charset="-128"/>
              </a:rPr>
              <a:t>, Vanessa Williams, Stacey </a:t>
            </a:r>
            <a:r>
              <a:rPr lang="en-US" dirty="0" err="1">
                <a:ea typeface="MS PGothic" pitchFamily="34" charset="-128"/>
                <a:cs typeface="ＭＳ Ｐゴシック" pitchFamily="-112" charset="-128"/>
              </a:rPr>
              <a:t>Standridge</a:t>
            </a:r>
            <a:endParaRPr lang="en-US" dirty="0">
              <a:ea typeface="MS PGothic" pitchFamily="34" charset="-128"/>
              <a:cs typeface="ＭＳ Ｐゴシック" pitchFamily="-112" charset="-128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/>
            </a:pPr>
            <a:r>
              <a:rPr lang="en-US" dirty="0">
                <a:cs typeface="ＭＳ Ｐゴシック" pitchFamily="-112" charset="-128"/>
              </a:rPr>
              <a:t>Gary </a:t>
            </a:r>
            <a:r>
              <a:rPr lang="en-US" dirty="0" err="1">
                <a:cs typeface="ＭＳ Ｐゴシック" pitchFamily="-112" charset="-128"/>
              </a:rPr>
              <a:t>Wiederecht</a:t>
            </a:r>
            <a:r>
              <a:rPr lang="en-US" dirty="0">
                <a:cs typeface="ＭＳ Ｐゴシック" pitchFamily="-112" charset="-128"/>
              </a:rPr>
              <a:t> , Leo </a:t>
            </a:r>
            <a:r>
              <a:rPr lang="en-US" dirty="0" err="1">
                <a:cs typeface="ＭＳ Ｐゴシック" pitchFamily="-112" charset="-128"/>
              </a:rPr>
              <a:t>Ochola</a:t>
            </a:r>
            <a:r>
              <a:rPr lang="en-US" dirty="0">
                <a:cs typeface="ＭＳ Ｐゴシック" pitchFamily="-112" charset="-128"/>
              </a:rPr>
              <a:t> (CNM)</a:t>
            </a:r>
            <a:endParaRPr lang="en-US" dirty="0">
              <a:ea typeface="MS PGothic" pitchFamily="34" charset="-128"/>
              <a:cs typeface="ＭＳ Ｐゴシック" pitchFamily="-112" charset="-128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US" sz="1800" b="1" dirty="0" smtClean="0"/>
              <a:t>Sub-nanometer </a:t>
            </a:r>
            <a:r>
              <a:rPr lang="en-US" sz="1800" b="1" dirty="0"/>
              <a:t>Catalysis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1800" dirty="0"/>
              <a:t> Stephan </a:t>
            </a:r>
            <a:r>
              <a:rPr lang="en-US" sz="1800" dirty="0" err="1"/>
              <a:t>Vajda</a:t>
            </a:r>
            <a:r>
              <a:rPr lang="en-US" sz="1800" dirty="0"/>
              <a:t>, Argonne National Laboratory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1800" dirty="0"/>
              <a:t> Randy </a:t>
            </a:r>
            <a:r>
              <a:rPr lang="en-US" sz="1800" dirty="0" err="1"/>
              <a:t>Winans</a:t>
            </a:r>
            <a:r>
              <a:rPr lang="en-US" sz="1800" dirty="0"/>
              <a:t>, </a:t>
            </a:r>
            <a:r>
              <a:rPr lang="en-US" sz="1800" dirty="0" err="1"/>
              <a:t>Byeongdu</a:t>
            </a:r>
            <a:r>
              <a:rPr lang="en-US" sz="1800" dirty="0"/>
              <a:t> Lee, Greg </a:t>
            </a:r>
            <a:r>
              <a:rPr lang="en-US" sz="1800" dirty="0" err="1"/>
              <a:t>Ballentine</a:t>
            </a:r>
            <a:r>
              <a:rPr lang="en-US" sz="1800" dirty="0"/>
              <a:t>, </a:t>
            </a:r>
            <a:r>
              <a:rPr lang="en-US" sz="1800" dirty="0" err="1"/>
              <a:t>Soenke</a:t>
            </a:r>
            <a:r>
              <a:rPr lang="en-US" sz="1800" dirty="0"/>
              <a:t> Seifert, Argonne National Laboratory (GISAXS)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1800" dirty="0"/>
              <a:t> Peter </a:t>
            </a:r>
            <a:r>
              <a:rPr lang="en-US" sz="1800" dirty="0" err="1"/>
              <a:t>Zapol</a:t>
            </a:r>
            <a:r>
              <a:rPr lang="en-US" sz="1800" dirty="0"/>
              <a:t>, Michael Sternberg, Larry Curtiss, Argonne National Laboratory (Theory)</a:t>
            </a:r>
          </a:p>
          <a:p>
            <a:pPr eaLnBrk="0" hangingPunct="0">
              <a:buFont typeface="Wingdings" pitchFamily="2" charset="2"/>
              <a:buNone/>
            </a:pPr>
            <a:r>
              <a:rPr lang="en-US" sz="1800" b="1" dirty="0"/>
              <a:t>Catalysis</a:t>
            </a:r>
            <a:endParaRPr lang="en-US" sz="1800" dirty="0"/>
          </a:p>
          <a:p>
            <a:pPr eaLnBrk="0" hangingPunct="0">
              <a:buFont typeface="Arial" pitchFamily="34" charset="0"/>
              <a:buChar char="•"/>
            </a:pPr>
            <a:r>
              <a:rPr lang="en-US" sz="1800" dirty="0"/>
              <a:t> Peter Stair, Harold Kung, Mayfair </a:t>
            </a:r>
            <a:r>
              <a:rPr lang="en-US" sz="1800" dirty="0" smtClean="0"/>
              <a:t>Kung </a:t>
            </a:r>
            <a:endParaRPr lang="en-US" sz="1800" dirty="0"/>
          </a:p>
        </p:txBody>
      </p:sp>
      <p:pic>
        <p:nvPicPr>
          <p:cNvPr id="10" name="Picture 9" descr="Fig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9361" y="4443176"/>
            <a:ext cx="3255119" cy="18288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0082" y="2429156"/>
            <a:ext cx="18288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00000">
            <a:off x="1140029" y="3126247"/>
            <a:ext cx="21891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542586"/>
              </p:ext>
            </p:extLst>
          </p:nvPr>
        </p:nvGraphicFramePr>
        <p:xfrm>
          <a:off x="5589361" y="1219200"/>
          <a:ext cx="2209800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Image" r:id="rId6" imgW="4990476" imgH="3352381" progId="">
                  <p:embed/>
                </p:oleObj>
              </mc:Choice>
              <mc:Fallback>
                <p:oleObj name="Image" r:id="rId6" imgW="4990476" imgH="33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496"/>
                      <a:stretch>
                        <a:fillRect/>
                      </a:stretch>
                    </p:blipFill>
                    <p:spPr bwMode="auto">
                      <a:xfrm>
                        <a:off x="5589361" y="1219200"/>
                        <a:ext cx="2209800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BE3F-C786-4861-85A6-228C32BA0AB9}" type="datetime1">
              <a:rPr lang="en-US" smtClean="0"/>
              <a:t>1/9/2013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17687" y="189090"/>
            <a:ext cx="8229600" cy="37856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A Simple Test?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52400" y="914400"/>
            <a:ext cx="3397251" cy="3756025"/>
            <a:chOff x="384" y="841"/>
            <a:chExt cx="2140" cy="2366"/>
          </a:xfrm>
        </p:grpSpPr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576" y="841"/>
              <a:ext cx="768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1344" y="841"/>
              <a:ext cx="48" cy="19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392" y="841"/>
              <a:ext cx="144" cy="192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H="1">
              <a:off x="1392" y="1401"/>
              <a:ext cx="144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>
              <a:off x="1344" y="1632"/>
              <a:ext cx="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3"/>
            <p:cNvSpPr>
              <a:spLocks noChangeShapeType="1"/>
            </p:cNvSpPr>
            <p:nvPr/>
          </p:nvSpPr>
          <p:spPr bwMode="auto">
            <a:xfrm>
              <a:off x="1536" y="1401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Text Box 24"/>
            <p:cNvSpPr txBox="1">
              <a:spLocks noChangeArrowheads="1"/>
            </p:cNvSpPr>
            <p:nvPr/>
          </p:nvSpPr>
          <p:spPr bwMode="auto">
            <a:xfrm>
              <a:off x="1536" y="1136"/>
              <a:ext cx="9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H</a:t>
              </a:r>
              <a:r>
                <a:rPr lang="en-US" sz="2000" b="1" baseline="-25000" dirty="0"/>
                <a:t>0</a:t>
              </a:r>
              <a:r>
                <a:rPr lang="en-US" sz="2000" b="1" dirty="0"/>
                <a:t> = 324mT</a:t>
              </a:r>
            </a:p>
          </p:txBody>
        </p:sp>
        <p:sp>
          <p:nvSpPr>
            <p:cNvPr id="25625" name="Freeform 25"/>
            <p:cNvSpPr>
              <a:spLocks/>
            </p:cNvSpPr>
            <p:nvPr/>
          </p:nvSpPr>
          <p:spPr bwMode="auto">
            <a:xfrm>
              <a:off x="816" y="1616"/>
              <a:ext cx="528" cy="304"/>
            </a:xfrm>
            <a:custGeom>
              <a:avLst/>
              <a:gdLst/>
              <a:ahLst/>
              <a:cxnLst>
                <a:cxn ang="0">
                  <a:pos x="528" y="0"/>
                </a:cxn>
                <a:cxn ang="0">
                  <a:pos x="432" y="192"/>
                </a:cxn>
                <a:cxn ang="0">
                  <a:pos x="240" y="288"/>
                </a:cxn>
                <a:cxn ang="0">
                  <a:pos x="0" y="288"/>
                </a:cxn>
              </a:cxnLst>
              <a:rect l="0" t="0" r="r" b="b"/>
              <a:pathLst>
                <a:path w="528" h="304">
                  <a:moveTo>
                    <a:pt x="528" y="0"/>
                  </a:moveTo>
                  <a:cubicBezTo>
                    <a:pt x="504" y="72"/>
                    <a:pt x="480" y="144"/>
                    <a:pt x="432" y="192"/>
                  </a:cubicBezTo>
                  <a:cubicBezTo>
                    <a:pt x="384" y="240"/>
                    <a:pt x="312" y="272"/>
                    <a:pt x="240" y="288"/>
                  </a:cubicBezTo>
                  <a:cubicBezTo>
                    <a:pt x="168" y="304"/>
                    <a:pt x="40" y="288"/>
                    <a:pt x="0" y="288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>
              <a:off x="384" y="1920"/>
              <a:ext cx="1344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 flipH="1">
              <a:off x="1008" y="161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Text Box 28"/>
            <p:cNvSpPr txBox="1">
              <a:spLocks noChangeArrowheads="1"/>
            </p:cNvSpPr>
            <p:nvPr/>
          </p:nvSpPr>
          <p:spPr bwMode="auto">
            <a:xfrm>
              <a:off x="537" y="1376"/>
              <a:ext cx="8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 Narrow" pitchFamily="34" charset="0"/>
                </a:rPr>
                <a:t>H</a:t>
              </a:r>
              <a:r>
                <a:rPr lang="en-US" sz="2000" b="1" baseline="-25000" dirty="0">
                  <a:latin typeface="Arial Narrow" pitchFamily="34" charset="0"/>
                </a:rPr>
                <a:t>i</a:t>
              </a:r>
              <a:r>
                <a:rPr lang="en-US" sz="2000" b="1" dirty="0">
                  <a:latin typeface="Arial Narrow" pitchFamily="34" charset="0"/>
                </a:rPr>
                <a:t> = 150mT</a:t>
              </a:r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>
              <a:off x="1392" y="276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>
              <a:off x="1536" y="276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248" y="295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32"/>
            <p:cNvSpPr>
              <a:spLocks noChangeShapeType="1"/>
            </p:cNvSpPr>
            <p:nvPr/>
          </p:nvSpPr>
          <p:spPr bwMode="auto">
            <a:xfrm>
              <a:off x="1536" y="295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Text Box 33"/>
            <p:cNvSpPr txBox="1">
              <a:spLocks noChangeArrowheads="1"/>
            </p:cNvSpPr>
            <p:nvPr/>
          </p:nvSpPr>
          <p:spPr bwMode="auto">
            <a:xfrm>
              <a:off x="1344" y="2976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d</a:t>
              </a:r>
            </a:p>
          </p:txBody>
        </p:sp>
      </p:grp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3917244" y="984955"/>
            <a:ext cx="49412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A Nb cavity coated by a single Nb</a:t>
            </a:r>
            <a:r>
              <a:rPr lang="en-US" sz="2000" baseline="-25000" dirty="0"/>
              <a:t>3</a:t>
            </a:r>
            <a:r>
              <a:rPr lang="en-US" sz="2000" dirty="0"/>
              <a:t>Sn</a:t>
            </a:r>
          </a:p>
          <a:p>
            <a:r>
              <a:rPr lang="en-US" sz="2000" dirty="0"/>
              <a:t>layer of thickness d = 50nm and an </a:t>
            </a:r>
          </a:p>
          <a:p>
            <a:r>
              <a:rPr lang="en-US" sz="2000" dirty="0"/>
              <a:t>insulator layer in between</a:t>
            </a:r>
          </a:p>
          <a:p>
            <a:endParaRPr lang="en-US" sz="2000" dirty="0"/>
          </a:p>
          <a:p>
            <a:r>
              <a:rPr lang="en-US" sz="2000" dirty="0"/>
              <a:t>If the Nb cavity can withstand H</a:t>
            </a:r>
            <a:r>
              <a:rPr lang="en-US" sz="2000" baseline="-25000" dirty="0"/>
              <a:t>i</a:t>
            </a:r>
            <a:r>
              <a:rPr lang="en-US" sz="2000" dirty="0"/>
              <a:t> = 150mT,</a:t>
            </a:r>
          </a:p>
          <a:p>
            <a:r>
              <a:rPr lang="en-US" sz="2000" dirty="0"/>
              <a:t>then the external field can be as high as </a:t>
            </a:r>
          </a:p>
          <a:p>
            <a:r>
              <a:rPr lang="en-US" sz="2000" dirty="0"/>
              <a:t>   </a:t>
            </a:r>
          </a:p>
        </p:txBody>
      </p:sp>
      <p:graphicFrame>
        <p:nvGraphicFramePr>
          <p:cNvPr id="25635" name="Object 35"/>
          <p:cNvGraphicFramePr>
            <a:graphicFrameLocks noGrp="1" noChangeAspect="1"/>
          </p:cNvGraphicFramePr>
          <p:nvPr>
            <p:ph idx="1"/>
          </p:nvPr>
        </p:nvGraphicFramePr>
        <p:xfrm>
          <a:off x="3987800" y="3163712"/>
          <a:ext cx="396240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4" imgW="1701720" imgH="431640" progId="Equation.3">
                  <p:embed/>
                </p:oleObj>
              </mc:Choice>
              <mc:Fallback>
                <p:oleObj name="Equation" r:id="rId4" imgW="1701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800" y="3163712"/>
                        <a:ext cx="3962400" cy="10048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457200" y="4648200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Lower critical field for the Nb</a:t>
            </a:r>
            <a:r>
              <a:rPr lang="en-US" sz="2000" baseline="-25000" dirty="0"/>
              <a:t>3</a:t>
            </a:r>
            <a:r>
              <a:rPr lang="en-US" sz="2000" dirty="0"/>
              <a:t>Sn layer with </a:t>
            </a:r>
            <a:r>
              <a:rPr lang="en-US" sz="2000" dirty="0">
                <a:solidFill>
                  <a:srgbClr val="CC0000"/>
                </a:solidFill>
              </a:rPr>
              <a:t>d = 50 nm </a:t>
            </a:r>
            <a:r>
              <a:rPr lang="en-US" sz="2000" dirty="0"/>
              <a:t>and </a:t>
            </a:r>
            <a:r>
              <a:rPr lang="en-US" sz="2000" dirty="0">
                <a:sym typeface="Symbol" pitchFamily="1" charset="2"/>
              </a:rPr>
              <a:t> = 3nm: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baseline="-25000" dirty="0">
                <a:solidFill>
                  <a:srgbClr val="FF0000"/>
                </a:solidFill>
              </a:rPr>
              <a:t>c1</a:t>
            </a:r>
            <a:r>
              <a:rPr lang="en-US" sz="2000" dirty="0">
                <a:solidFill>
                  <a:srgbClr val="FF0000"/>
                </a:solidFill>
              </a:rPr>
              <a:t> = 1.4T  </a:t>
            </a:r>
            <a:r>
              <a:rPr lang="en-US" sz="2000" dirty="0"/>
              <a:t>is much higher than H</a:t>
            </a:r>
            <a:r>
              <a:rPr lang="en-US" sz="2000" baseline="-25000" dirty="0"/>
              <a:t>0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441325" y="5410200"/>
            <a:ext cx="8321675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single layer coating more than doubles the breakdown field with no vortex penetration, enabling </a:t>
            </a:r>
            <a:r>
              <a:rPr lang="en-US" sz="2000" b="1" dirty="0" err="1">
                <a:solidFill>
                  <a:schemeClr val="bg1"/>
                </a:solidFill>
              </a:rPr>
              <a:t>E</a:t>
            </a:r>
            <a:r>
              <a:rPr lang="en-US" sz="2000" b="1" baseline="-25000" dirty="0" err="1">
                <a:solidFill>
                  <a:schemeClr val="bg1"/>
                </a:solidFill>
              </a:rPr>
              <a:t>acc</a:t>
            </a:r>
            <a:r>
              <a:rPr lang="en-US" sz="2000" b="1" dirty="0">
                <a:solidFill>
                  <a:schemeClr val="bg1"/>
                </a:solidFill>
                <a:sym typeface="Symbol" pitchFamily="1" charset="2"/>
              </a:rPr>
              <a:t> 100 MV/m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4133" y="360115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Nb</a:t>
            </a:r>
          </a:p>
        </p:txBody>
      </p:sp>
    </p:spTree>
    <p:extLst>
      <p:ext uri="{BB962C8B-B14F-4D97-AF65-F5344CB8AC3E}">
        <p14:creationId xmlns:p14="http://schemas.microsoft.com/office/powerpoint/2010/main" val="36971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 flipH="1">
            <a:off x="4154488" y="1873250"/>
            <a:ext cx="1095375" cy="3127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dirty="0"/>
              <a:t>Al</a:t>
            </a:r>
          </a:p>
        </p:txBody>
      </p:sp>
      <p:sp>
        <p:nvSpPr>
          <p:cNvPr id="9219" name="Rectangle 20"/>
          <p:cNvSpPr>
            <a:spLocks noChangeArrowheads="1"/>
          </p:cNvSpPr>
          <p:nvPr/>
        </p:nvSpPr>
        <p:spPr bwMode="auto">
          <a:xfrm>
            <a:off x="5260975" y="1857375"/>
            <a:ext cx="603250" cy="31384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Nb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237288" y="1862138"/>
            <a:ext cx="338137" cy="314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881688" y="1862138"/>
            <a:ext cx="338137" cy="314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marL="342900" indent="-342900"/>
            <a:r>
              <a:rPr lang="en-US" dirty="0" smtClean="0"/>
              <a:t>The basis to build new cavity layered structures that allow transformationally higher gradients is set</a:t>
            </a:r>
          </a:p>
        </p:txBody>
      </p:sp>
      <p:sp>
        <p:nvSpPr>
          <p:cNvPr id="922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5BC582-FCC8-4E6F-AB08-B9D1FC3B8503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65600" y="1873250"/>
            <a:ext cx="1704975" cy="31384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/>
              <a:t>Nb</a:t>
            </a:r>
          </a:p>
        </p:txBody>
      </p:sp>
      <p:sp>
        <p:nvSpPr>
          <p:cNvPr id="9225" name="TextBox 4"/>
          <p:cNvSpPr txBox="1">
            <a:spLocks noChangeArrowheads="1"/>
          </p:cNvSpPr>
          <p:nvPr/>
        </p:nvSpPr>
        <p:spPr bwMode="auto">
          <a:xfrm rot="5400000">
            <a:off x="5689601" y="2095500"/>
            <a:ext cx="836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 smtClean="0"/>
              <a:t>AlN</a:t>
            </a:r>
            <a:endParaRPr lang="en-US" sz="1800" b="1" baseline="-25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5400000">
            <a:off x="6038139" y="2056973"/>
            <a:ext cx="830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 smtClean="0"/>
              <a:t>NbTiN</a:t>
            </a:r>
            <a:endParaRPr lang="en-US" sz="1800" dirty="0"/>
          </a:p>
        </p:txBody>
      </p:sp>
      <p:sp>
        <p:nvSpPr>
          <p:cNvPr id="9237" name="TextBox 18"/>
          <p:cNvSpPr txBox="1">
            <a:spLocks noChangeArrowheads="1"/>
          </p:cNvSpPr>
          <p:nvPr/>
        </p:nvSpPr>
        <p:spPr bwMode="auto">
          <a:xfrm>
            <a:off x="271463" y="1354138"/>
            <a:ext cx="3556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dirty="0"/>
              <a:t>Layered structures raise the critical magnetic field at which vortex losses form.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ALD allows fabrication of such structures with atomic scale precision without regard to aspect ratio of the object.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We need to develop ALD synthetic chemistries for superconducting material growth (expect plasma ALD to help)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6050" y="4854575"/>
            <a:ext cx="40528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Accomplishing this goal would also allow using the narrow current flow region to advantage. Layered structures with Al cavities for instance.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560785" y="1826588"/>
            <a:ext cx="1803753" cy="3191500"/>
            <a:chOff x="6560785" y="1826588"/>
            <a:chExt cx="1803753" cy="31915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931025" y="1868488"/>
              <a:ext cx="339725" cy="314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 rot="5400000">
              <a:off x="6732670" y="2063323"/>
              <a:ext cx="830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 smtClean="0"/>
                <a:t>NbTiN</a:t>
              </a:r>
              <a:endParaRPr lang="en-US" sz="1800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281863" y="1862138"/>
              <a:ext cx="338137" cy="3149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 rot="5400000">
              <a:off x="7088982" y="2096294"/>
              <a:ext cx="836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 err="1" smtClean="0"/>
                <a:t>AlN</a:t>
              </a:r>
              <a:endParaRPr lang="en-US" sz="1800" b="1" baseline="-25000" dirty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602538" y="1862138"/>
              <a:ext cx="339725" cy="314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 rot="5400000">
              <a:off x="7404183" y="2056972"/>
              <a:ext cx="830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 smtClean="0"/>
                <a:t>NbTiN</a:t>
              </a:r>
              <a:endParaRPr lang="en-US" sz="1800" dirty="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953375" y="1857375"/>
              <a:ext cx="338138" cy="3149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 rot="5400000">
              <a:off x="7762081" y="2089944"/>
              <a:ext cx="835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 err="1" smtClean="0"/>
                <a:t>AlN</a:t>
              </a:r>
              <a:endParaRPr lang="en-US" sz="1800" b="1" baseline="-2500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60785" y="1867783"/>
              <a:ext cx="369887" cy="3150305"/>
              <a:chOff x="6560785" y="1867783"/>
              <a:chExt cx="369887" cy="3150305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6575425" y="1868488"/>
                <a:ext cx="339725" cy="31496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3" name="TextBox 4"/>
              <p:cNvSpPr txBox="1">
                <a:spLocks noChangeArrowheads="1"/>
              </p:cNvSpPr>
              <p:nvPr/>
            </p:nvSpPr>
            <p:spPr bwMode="auto">
              <a:xfrm rot="5400000">
                <a:off x="6327423" y="2101145"/>
                <a:ext cx="836612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dirty="0" err="1" smtClean="0"/>
                  <a:t>AlN</a:t>
                </a:r>
                <a:endParaRPr lang="en-US" sz="1800" b="1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7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39725" y="73025"/>
            <a:ext cx="7954963" cy="347663"/>
          </a:xfrm>
        </p:spPr>
        <p:txBody>
          <a:bodyPr/>
          <a:lstStyle/>
          <a:p>
            <a:r>
              <a:rPr lang="en-US" smtClean="0"/>
              <a:t>ALD survey results: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7D17253-C6A9-4091-9918-29D71BCF24F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841396" y="3611032"/>
            <a:ext cx="5314917" cy="271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/>
              <a:t> Superconducting properties homogeneous &gt; 50 cm</a:t>
            </a:r>
          </a:p>
          <a:p>
            <a:endParaRPr lang="en-US" sz="1600" dirty="0"/>
          </a:p>
          <a:p>
            <a:pPr>
              <a:buFont typeface="Wingdings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 Tune Tc with the film thickness &amp; chemical </a:t>
            </a:r>
            <a:r>
              <a:rPr lang="en-US" sz="1600" dirty="0" smtClean="0">
                <a:solidFill>
                  <a:srgbClr val="FF0000"/>
                </a:solidFill>
              </a:rPr>
              <a:t>composition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-&gt; bolometers</a:t>
            </a:r>
            <a:endParaRPr lang="en-US" sz="1600" dirty="0"/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New compounds: MgB</a:t>
            </a:r>
            <a:r>
              <a:rPr lang="en-US" sz="1600" baseline="-25000" dirty="0"/>
              <a:t>2</a:t>
            </a:r>
            <a:r>
              <a:rPr lang="en-US" sz="1600" dirty="0"/>
              <a:t> and Pnictides</a:t>
            </a:r>
          </a:p>
          <a:p>
            <a:endParaRPr lang="en-US" sz="1600" baseline="-25000" dirty="0"/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New precursors and chemistry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pP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FF0000"/>
                </a:solidFill>
              </a:rPr>
              <a:t> Fundamental investigation of “2D” </a:t>
            </a:r>
            <a:r>
              <a:rPr lang="en-US" sz="1600" dirty="0" err="1" smtClean="0">
                <a:solidFill>
                  <a:srgbClr val="FF0000"/>
                </a:solidFill>
              </a:rPr>
              <a:t>supercond</a:t>
            </a:r>
            <a:r>
              <a:rPr lang="en-US" sz="1600" dirty="0" smtClean="0">
                <a:solidFill>
                  <a:srgbClr val="FF0000"/>
                </a:solidFill>
              </a:rPr>
              <a:t>. films: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Ch. Strunk, </a:t>
            </a:r>
            <a:r>
              <a:rPr lang="en-US" sz="1600" dirty="0" err="1" smtClean="0">
                <a:solidFill>
                  <a:srgbClr val="FF0000"/>
                </a:solidFill>
              </a:rPr>
              <a:t>V.Vinokur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-&gt; Super-Insulators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270" name="Picture 5" descr="Tc Vs Thicknes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09" y="3340100"/>
            <a:ext cx="33051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25"/>
          <p:cNvSpPr txBox="1">
            <a:spLocks noChangeArrowheads="1"/>
          </p:cNvSpPr>
          <p:nvPr/>
        </p:nvSpPr>
        <p:spPr bwMode="auto">
          <a:xfrm>
            <a:off x="2637537" y="6509987"/>
            <a:ext cx="4575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 dirty="0" smtClean="0"/>
              <a:t>Argonne workshop: Bar Ilan University-Oct 2010</a:t>
            </a:r>
            <a:endParaRPr lang="en-AU" sz="1600" dirty="0"/>
          </a:p>
        </p:txBody>
      </p:sp>
      <p:pic>
        <p:nvPicPr>
          <p:cNvPr id="10" name="Picture 9" descr="Summa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113" y="451903"/>
            <a:ext cx="3763177" cy="2883962"/>
          </a:xfrm>
          <a:prstGeom prst="rect">
            <a:avLst/>
          </a:prstGeom>
        </p:spPr>
      </p:pic>
      <p:pic>
        <p:nvPicPr>
          <p:cNvPr id="11" name="Picture 10" descr="Tc'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114" y="282222"/>
            <a:ext cx="392906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876800"/>
          </a:xfrm>
        </p:spPr>
        <p:txBody>
          <a:bodyPr/>
          <a:lstStyle/>
          <a:p>
            <a:r>
              <a:rPr lang="en-US" sz="2800" dirty="0" smtClean="0"/>
              <a:t>SRF ALD Cavity Coating Facility Operating</a:t>
            </a:r>
          </a:p>
          <a:p>
            <a:r>
              <a:rPr lang="en-US" sz="2800" dirty="0" smtClean="0"/>
              <a:t>Test coupon structures</a:t>
            </a:r>
          </a:p>
          <a:p>
            <a:pPr lvl="1"/>
            <a:r>
              <a:rPr lang="en-US" sz="2600" dirty="0" smtClean="0"/>
              <a:t>Exhibit improved lower critical fields (first material to extend </a:t>
            </a:r>
            <a:r>
              <a:rPr lang="en-US" sz="2600" dirty="0" err="1" smtClean="0"/>
              <a:t>Nb’s</a:t>
            </a:r>
            <a:r>
              <a:rPr lang="en-US" sz="2600" dirty="0" smtClean="0"/>
              <a:t> lower critical field)</a:t>
            </a:r>
          </a:p>
          <a:p>
            <a:pPr lvl="1"/>
            <a:r>
              <a:rPr lang="en-US" sz="2600" dirty="0" smtClean="0"/>
              <a:t>Coupons show low RRR</a:t>
            </a:r>
          </a:p>
          <a:p>
            <a:r>
              <a:rPr lang="en-US" sz="2800" dirty="0" smtClean="0"/>
              <a:t>First Cavities have been coated</a:t>
            </a:r>
          </a:p>
          <a:p>
            <a:pPr lvl="1"/>
            <a:r>
              <a:rPr lang="en-US" sz="2200" dirty="0" smtClean="0"/>
              <a:t>Initial shake out</a:t>
            </a:r>
          </a:p>
          <a:p>
            <a:pPr lvl="1"/>
            <a:r>
              <a:rPr lang="en-US" sz="2200" dirty="0" smtClean="0"/>
              <a:t>Waiting for </a:t>
            </a:r>
          </a:p>
          <a:p>
            <a:r>
              <a:rPr lang="en-US" sz="2400" dirty="0" smtClean="0"/>
              <a:t>Opportunities</a:t>
            </a:r>
          </a:p>
          <a:p>
            <a:pPr lvl="1"/>
            <a:r>
              <a:rPr lang="en-US" sz="2200" dirty="0" smtClean="0"/>
              <a:t>Extension to High </a:t>
            </a:r>
            <a:r>
              <a:rPr lang="en-US" sz="2200" dirty="0" err="1" smtClean="0"/>
              <a:t>Tc</a:t>
            </a:r>
            <a:r>
              <a:rPr lang="en-US" sz="2200" dirty="0" smtClean="0"/>
              <a:t> materials (H</a:t>
            </a:r>
            <a:r>
              <a:rPr lang="en-US" sz="2200" baseline="-25000" dirty="0" smtClean="0"/>
              <a:t>c1</a:t>
            </a:r>
            <a:r>
              <a:rPr lang="en-US" sz="2200" dirty="0" smtClean="0"/>
              <a:t>-&gt;</a:t>
            </a:r>
            <a:r>
              <a:rPr lang="en-US" sz="2200" dirty="0" err="1" smtClean="0"/>
              <a:t>H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)</a:t>
            </a:r>
          </a:p>
          <a:p>
            <a:pPr lvl="1"/>
            <a:r>
              <a:rPr lang="en-US" sz="2200" dirty="0" smtClean="0"/>
              <a:t>Non </a:t>
            </a:r>
            <a:r>
              <a:rPr lang="en-US" sz="2200" dirty="0" err="1" smtClean="0"/>
              <a:t>Nb</a:t>
            </a:r>
            <a:r>
              <a:rPr lang="en-US" sz="2200" dirty="0" smtClean="0"/>
              <a:t> base materials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E81E-9599-4129-ACA0-586F3628349F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6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For well designed instruments, material properties often limit measurements and cost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859" r="10527" b="23942"/>
          <a:stretch/>
        </p:blipFill>
        <p:spPr>
          <a:xfrm>
            <a:off x="4196483" y="1600200"/>
            <a:ext cx="4476262" cy="4419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415534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 (there are many more opportunities):</a:t>
            </a:r>
          </a:p>
          <a:p>
            <a:endParaRPr lang="en-US" sz="1000" b="1" dirty="0" smtClean="0"/>
          </a:p>
          <a:p>
            <a:pPr marL="342900" indent="-342900">
              <a:buAutoNum type="alphaLcParenR"/>
            </a:pPr>
            <a:r>
              <a:rPr lang="en-US" dirty="0" smtClean="0"/>
              <a:t>Superconducting  RF Accelerators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Microchannel Plate Detectors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Transition Edge Sensors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458" y="5856764"/>
            <a:ext cx="24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Frisch &amp; LAPPD group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3AC9-E0D6-41F2-9D36-A53AA881439A}" type="datetime1">
              <a:rPr lang="en-US" smtClean="0"/>
              <a:t>1/9/2013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10" y="3124200"/>
            <a:ext cx="2598579" cy="243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Microchannel Plate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4267200" cy="4038600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Built in the late 1960’s for low light imaging (night vision)</a:t>
            </a:r>
          </a:p>
          <a:p>
            <a:pPr lvl="1"/>
            <a:r>
              <a:rPr lang="en-US" dirty="0" smtClean="0"/>
              <a:t>Remarkable Performance</a:t>
            </a:r>
          </a:p>
          <a:p>
            <a:pPr lvl="2"/>
            <a:r>
              <a:rPr lang="en-US" dirty="0" smtClean="0"/>
              <a:t>10</a:t>
            </a:r>
            <a:r>
              <a:rPr lang="en-US" baseline="30000" dirty="0" smtClean="0"/>
              <a:t>6-7</a:t>
            </a:r>
            <a:r>
              <a:rPr lang="en-US" dirty="0" smtClean="0"/>
              <a:t> gain</a:t>
            </a:r>
          </a:p>
          <a:p>
            <a:pPr lvl="2"/>
            <a:r>
              <a:rPr lang="en-US" dirty="0" smtClean="0"/>
              <a:t>Dark Count &lt;10 per minute</a:t>
            </a:r>
          </a:p>
          <a:p>
            <a:pPr lvl="1"/>
            <a:r>
              <a:rPr lang="en-US" dirty="0" smtClean="0"/>
              <a:t>Leaded Glass tubes are continually stretched to produce an array of 10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holes</a:t>
            </a:r>
          </a:p>
          <a:p>
            <a:r>
              <a:rPr lang="en-US" dirty="0" smtClean="0"/>
              <a:t>Essentially no change in design since then</a:t>
            </a:r>
          </a:p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Cost –&gt; $10K/cm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Limited Size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A7D6-35A0-4AFF-AC48-0E063D28D62C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146" name="Picture 2" descr="http://satrec.kaist.ac.kr/fims/images/MCP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38100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440680"/>
            <a:ext cx="3429000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www.phy.ornl.gov/hribf/gallery/mcp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5" t="5655" r="12499" b="42091"/>
          <a:stretch/>
        </p:blipFill>
        <p:spPr bwMode="auto">
          <a:xfrm>
            <a:off x="5318088" y="5410200"/>
            <a:ext cx="1235465" cy="116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dirty="0" smtClean="0"/>
              <a:t>New Detectors, Old Geometries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4185643"/>
            <a:ext cx="457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4572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Chemically produced and treated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Pb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-glass does 3-functions: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omic Sans MS" pitchFamily="66" charset="0"/>
              <a:cs typeface="ＭＳ Ｐゴシック" pitchFamily="-112" charset="-128"/>
            </a:endParaRPr>
          </a:p>
          <a:p>
            <a:pPr marL="609600" marR="0" lvl="0" indent="-609600" algn="l" defTabSz="4572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Provide pores</a:t>
            </a:r>
          </a:p>
          <a:p>
            <a:pPr marL="609600" marR="0" lvl="0" indent="-609600" algn="l" defTabSz="4572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Resistive layer supplies electric field in the pore</a:t>
            </a:r>
          </a:p>
          <a:p>
            <a:pPr marL="609600" marR="0" lvl="0" indent="-609600" algn="l" defTabSz="4572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Pb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-oxide layer provides secondary electron emission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omic Sans MS" pitchFamily="66" charset="0"/>
                <a:cs typeface="ＭＳ Ｐゴシック" pitchFamily="-112" charset="-128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omic Sans MS" pitchFamily="66" charset="0"/>
              <a:cs typeface="ＭＳ Ｐゴシック" pitchFamily="-112" charset="-128"/>
            </a:endParaRPr>
          </a:p>
        </p:txBody>
      </p:sp>
      <p:pic>
        <p:nvPicPr>
          <p:cNvPr id="6" name="Picture 4" descr="burle_mc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91606"/>
            <a:ext cx="4191000" cy="3143250"/>
          </a:xfrm>
          <a:prstGeom prst="rect">
            <a:avLst/>
          </a:prstGeom>
          <a:noFill/>
        </p:spPr>
      </p:pic>
      <p:pic>
        <p:nvPicPr>
          <p:cNvPr id="7" name="Picture 6" descr="incom_ETD2622-12b_10-9-08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47100"/>
            <a:ext cx="4267200" cy="3198868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" y="1311286"/>
            <a:ext cx="3657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Conventional </a:t>
            </a:r>
            <a:r>
              <a:rPr lang="en-US" b="1" dirty="0" err="1">
                <a:solidFill>
                  <a:schemeClr val="bg1"/>
                </a:solidFill>
                <a:latin typeface="Comic Sans MS" pitchFamily="66" charset="0"/>
              </a:rPr>
              <a:t>Pb</a:t>
            </a:r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-glass 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MCP: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Current design</a:t>
            </a:r>
            <a:endParaRPr lang="en-U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1041103"/>
            <a:ext cx="4572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Comic Sans MS" pitchFamily="66" charset="0"/>
              </a:rPr>
              <a:t>Incom</a:t>
            </a:r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 Glass 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Substrate</a:t>
            </a:r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Inexpensive</a:t>
            </a:r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higher open area</a:t>
            </a:r>
            <a:endParaRPr lang="en-U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572000" y="4248113"/>
            <a:ext cx="4572000" cy="191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</a:rPr>
              <a:t>Separate the three functions</a:t>
            </a:r>
            <a:r>
              <a:rPr lang="en-US" b="1" dirty="0" smtClean="0">
                <a:solidFill>
                  <a:schemeClr val="folHlink"/>
                </a:solidFill>
                <a:latin typeface="Comic Sans MS" pitchFamily="66" charset="0"/>
              </a:rPr>
              <a:t>:</a:t>
            </a:r>
            <a:endParaRPr lang="en-US" b="1" dirty="0">
              <a:solidFill>
                <a:schemeClr val="folHlink"/>
              </a:solidFill>
              <a:latin typeface="Comic Sans MS" pitchFamily="66" charset="0"/>
            </a:endParaRP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</a:rPr>
              <a:t>Hard glass substrate provides pores;</a:t>
            </a: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</a:rPr>
              <a:t>Tuned Resistive Layer (ALD) provides current for electric </a:t>
            </a:r>
            <a:r>
              <a:rPr lang="en-US" b="1" dirty="0" smtClean="0">
                <a:solidFill>
                  <a:schemeClr val="folHlink"/>
                </a:solidFill>
                <a:latin typeface="Comic Sans MS" pitchFamily="66" charset="0"/>
              </a:rPr>
              <a:t>field</a:t>
            </a:r>
            <a:endParaRPr lang="en-US" b="1" dirty="0">
              <a:solidFill>
                <a:schemeClr val="folHlink"/>
              </a:solidFill>
              <a:latin typeface="Comic Sans MS" pitchFamily="66" charset="0"/>
            </a:endParaRPr>
          </a:p>
          <a:p>
            <a:pPr marL="342900" indent="-342900"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b="1" dirty="0">
                <a:solidFill>
                  <a:schemeClr val="folHlink"/>
                </a:solidFill>
                <a:latin typeface="Comic Sans MS" pitchFamily="66" charset="0"/>
              </a:rPr>
              <a:t>Specific Emitting layer provides SEE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295400" y="2721968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10-20 </a:t>
            </a:r>
            <a:r>
              <a:rPr lang="en-US" b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m</a:t>
            </a:r>
            <a:endParaRPr lang="en-U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1F065-2BB9-47A4-A855-A8980A0666ED}" type="datetime1">
              <a:rPr lang="en-US" smtClean="0"/>
              <a:t>1/9/2013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rebuchet MS" pitchFamily="-112" charset="0"/>
              </a:rPr>
              <a:t>Taking Advantage of Saturating, Self-Limiting:</a:t>
            </a:r>
            <a:br>
              <a:rPr lang="en-US" dirty="0" smtClean="0">
                <a:latin typeface="Trebuchet MS" pitchFamily="-112" charset="0"/>
              </a:rPr>
            </a:br>
            <a:r>
              <a:rPr lang="en-US" dirty="0" smtClean="0">
                <a:latin typeface="Trebuchet MS" pitchFamily="-112" charset="0"/>
              </a:rPr>
              <a:t>Functionalizing the insides of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AD3F-8ECF-4234-BB42-88AA57A8F6E0}" type="slidenum">
              <a:rPr lang="en-US"/>
              <a:pPr/>
              <a:t>27</a:t>
            </a:fld>
            <a:endParaRPr lang="en-US"/>
          </a:p>
        </p:txBody>
      </p:sp>
      <p:pic>
        <p:nvPicPr>
          <p:cNvPr id="5" name="Picture 4" descr="102505 hmaaa75acid7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762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02505 nhmaao45acid 1 23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5181600"/>
            <a:ext cx="7772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ＭＳ Ｐゴシック" pitchFamily="-112" charset="-128"/>
              </a:rPr>
              <a:t>Anodic Aluminum Oxide (AAO)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ＭＳ Ｐゴシック" pitchFamily="-112" charset="-128"/>
              </a:rPr>
              <a:t>30 to 100 um thick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ＭＳ Ｐゴシック" pitchFamily="-112" charset="-128"/>
              </a:rPr>
              <a:t>Pore spacing ~ 100 nm, pore size ~ 80 nm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mic Sans MS" pitchFamily="66" charset="0"/>
                <a:ea typeface="ＭＳ Ｐゴシック" pitchFamily="34" charset="-128"/>
                <a:cs typeface="ＭＳ Ｐゴシック" pitchFamily="-112" charset="-128"/>
              </a:rPr>
              <a:t>Vary pore size with controlled acid etch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5B94-44FF-4B12-A1C8-1F6804BB2F7C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pitchFamily="34" charset="0"/>
                <a:ea typeface="ＭＳ Ｐゴシック" pitchFamily="34" charset="-128"/>
              </a:rPr>
              <a:t>Conformal deposition of a wide variety of metals and metal oxides</a:t>
            </a:r>
          </a:p>
          <a:p>
            <a:pPr eaLnBrk="1" hangingPunct="1"/>
            <a:r>
              <a:rPr lang="en-US" sz="2400" smtClean="0">
                <a:latin typeface="Arial" pitchFamily="34" charset="0"/>
                <a:ea typeface="ＭＳ Ｐゴシック" pitchFamily="34" charset="-128"/>
              </a:rPr>
              <a:t>Extraordinary control over layer thickness</a:t>
            </a:r>
            <a:endParaRPr lang="en-US" sz="200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n-US" sz="20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rPr>
              <a:t>Combining AAO and ALD</a:t>
            </a:r>
          </a:p>
        </p:txBody>
      </p:sp>
      <p:pic>
        <p:nvPicPr>
          <p:cNvPr id="36868" name="Picture 5" descr="080105 aldanodisc7tr ad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994213"/>
            <a:ext cx="38862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AAO-50nmTiO2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94213"/>
            <a:ext cx="4122738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1965325" y="4624576"/>
            <a:ext cx="485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TiO</a:t>
            </a:r>
            <a:r>
              <a:rPr lang="en-US" sz="1200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1981200" y="5432613"/>
            <a:ext cx="485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TiO</a:t>
            </a:r>
            <a:r>
              <a:rPr lang="en-US" sz="1200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1676400" y="5051613"/>
            <a:ext cx="1203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Al</a:t>
            </a:r>
            <a:r>
              <a:rPr lang="en-US" sz="1200" baseline="-25000">
                <a:solidFill>
                  <a:schemeClr val="bg1"/>
                </a:solidFill>
              </a:rPr>
              <a:t>2</a:t>
            </a:r>
            <a:r>
              <a:rPr lang="en-US" sz="1200">
                <a:solidFill>
                  <a:schemeClr val="bg1"/>
                </a:solidFill>
              </a:rPr>
              <a:t>O</a:t>
            </a:r>
            <a:r>
              <a:rPr lang="en-US" sz="1200" baseline="-25000">
                <a:solidFill>
                  <a:schemeClr val="bg1"/>
                </a:solidFill>
              </a:rPr>
              <a:t>3</a:t>
            </a:r>
            <a:r>
              <a:rPr lang="en-US" sz="1200">
                <a:solidFill>
                  <a:schemeClr val="bg1"/>
                </a:solidFill>
              </a:rPr>
              <a:t> pore wall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2011363" y="4237226"/>
            <a:ext cx="488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pore</a:t>
            </a:r>
          </a:p>
        </p:txBody>
      </p:sp>
      <p:pic>
        <p:nvPicPr>
          <p:cNvPr id="10" name="Picture 15" descr="Fig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1456" y="2835463"/>
            <a:ext cx="37893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97161-1BFF-4E1A-B793-ADFF838082D1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E81E-9599-4129-ACA0-586F3628349F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3" b="7500"/>
          <a:stretch/>
        </p:blipFill>
        <p:spPr>
          <a:xfrm>
            <a:off x="360455" y="224054"/>
            <a:ext cx="8326345" cy="57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1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For well designed instruments, material properties often limit measurements and cost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859" r="10527" b="23942"/>
          <a:stretch/>
        </p:blipFill>
        <p:spPr>
          <a:xfrm>
            <a:off x="4196483" y="1403866"/>
            <a:ext cx="4476262" cy="4419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219200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 (there are many more opportunities):</a:t>
            </a:r>
          </a:p>
          <a:p>
            <a:endParaRPr lang="en-US" sz="1000" b="1" dirty="0" smtClean="0"/>
          </a:p>
          <a:p>
            <a:pPr marL="342900" indent="-342900">
              <a:buAutoNum type="alphaLcParenR"/>
            </a:pPr>
            <a:r>
              <a:rPr lang="en-US" dirty="0" smtClean="0"/>
              <a:t>Superconducting  RF Accelerators</a:t>
            </a:r>
          </a:p>
          <a:p>
            <a:pPr marL="342900" indent="-342900">
              <a:buAutoNum type="alphaLcParenR"/>
            </a:pPr>
            <a:r>
              <a:rPr lang="en-US" dirty="0" smtClean="0"/>
              <a:t>Channel Plates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Transition Edge Sensors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930" y="5105400"/>
            <a:ext cx="7294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payoff, but takes time. Does take</a:t>
            </a:r>
          </a:p>
          <a:p>
            <a:r>
              <a:rPr lang="en-US" b="1" dirty="0"/>
              <a:t>a</a:t>
            </a:r>
            <a:r>
              <a:rPr lang="en-US" b="1" dirty="0" smtClean="0"/>
              <a:t>dvantage of significant recent synthesis </a:t>
            </a:r>
          </a:p>
          <a:p>
            <a:r>
              <a:rPr lang="en-US" b="1" dirty="0" smtClean="0"/>
              <a:t>investment.</a:t>
            </a:r>
            <a:endParaRPr lang="en-US" dirty="0"/>
          </a:p>
          <a:p>
            <a:r>
              <a:rPr lang="en-US" dirty="0" smtClean="0"/>
              <a:t>Risk can be mitigated with high quality theory and analytical measurement. </a:t>
            </a:r>
            <a:endParaRPr lang="en-US" dirty="0"/>
          </a:p>
        </p:txBody>
      </p:sp>
      <p:pic>
        <p:nvPicPr>
          <p:cNvPr id="1026" name="Picture 2" descr="Physicists in Spain believe that we can learn something about the Higgs field from how ripples appear in graphene. (Courtesy: University of Manchester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01" y="2927866"/>
            <a:ext cx="1644470" cy="21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44" y="3080266"/>
            <a:ext cx="1741511" cy="124460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930" y="4181109"/>
            <a:ext cx="21891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 r="1650"/>
          <a:stretch/>
        </p:blipFill>
        <p:spPr bwMode="auto">
          <a:xfrm>
            <a:off x="113930" y="2906587"/>
            <a:ext cx="2248270" cy="10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DB16-670F-4B7D-BEBC-A0351AAAAC48}" type="datetime1">
              <a:rPr lang="en-US" smtClean="0"/>
              <a:t>1/9/2013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3810000"/>
          </a:xfrm>
        </p:spPr>
        <p:txBody>
          <a:bodyPr/>
          <a:lstStyle/>
          <a:p>
            <a:r>
              <a:rPr lang="en-US" sz="2800" dirty="0" smtClean="0"/>
              <a:t>8x8 plates giving high gain and exhibiting exceptional stability – on inexpensive substrates</a:t>
            </a:r>
          </a:p>
          <a:p>
            <a:r>
              <a:rPr lang="en-US" sz="2800" dirty="0" smtClean="0"/>
              <a:t>Uniformity is improving (rapidly now).</a:t>
            </a:r>
          </a:p>
          <a:p>
            <a:r>
              <a:rPr lang="en-US" sz="2800" dirty="0" smtClean="0"/>
              <a:t>Opportunities (now enabled by initial investment)</a:t>
            </a:r>
          </a:p>
          <a:p>
            <a:pPr lvl="1"/>
            <a:r>
              <a:rPr lang="en-US" sz="2400" dirty="0" smtClean="0"/>
              <a:t>Layered structures with improved secondary electron emission</a:t>
            </a:r>
          </a:p>
          <a:p>
            <a:pPr lvl="1"/>
            <a:r>
              <a:rPr lang="en-US" sz="2400" dirty="0" smtClean="0"/>
              <a:t>Graded resistance coatings to enhanced current draw &amp; recovery rate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E81E-9599-4129-ACA0-586F3628349F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82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Photocathodes -</a:t>
            </a:r>
            <a:r>
              <a:rPr lang="en-US" dirty="0"/>
              <a:t>light-sensitive (negatively charged) </a:t>
            </a:r>
            <a:r>
              <a:rPr lang="en-US" dirty="0" smtClean="0"/>
              <a:t>electrode that </a:t>
            </a:r>
            <a:r>
              <a:rPr lang="en-US" dirty="0"/>
              <a:t>emits electrons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Detection</a:t>
            </a:r>
          </a:p>
          <a:p>
            <a:pPr lvl="1"/>
            <a:r>
              <a:rPr lang="en-US" dirty="0" smtClean="0"/>
              <a:t>Quantum Yield (e</a:t>
            </a:r>
            <a:r>
              <a:rPr lang="en-US" baseline="30000" dirty="0" smtClean="0"/>
              <a:t>-</a:t>
            </a:r>
            <a:r>
              <a:rPr lang="en-US" dirty="0" smtClean="0"/>
              <a:t>/photon)</a:t>
            </a:r>
          </a:p>
          <a:p>
            <a:pPr lvl="1"/>
            <a:r>
              <a:rPr lang="en-US" dirty="0" smtClean="0"/>
              <a:t>Timing (phasing) to ~10</a:t>
            </a:r>
            <a:r>
              <a:rPr lang="en-US" baseline="30000" dirty="0" smtClean="0"/>
              <a:t>-12</a:t>
            </a:r>
            <a:r>
              <a:rPr lang="en-US" dirty="0" smtClean="0"/>
              <a:t> s</a:t>
            </a:r>
          </a:p>
          <a:p>
            <a:pPr lvl="1"/>
            <a:r>
              <a:rPr lang="en-US" dirty="0" smtClean="0"/>
              <a:t>Signal to Noise</a:t>
            </a:r>
          </a:p>
          <a:p>
            <a:pPr lvl="1"/>
            <a:r>
              <a:rPr lang="en-US" dirty="0" smtClean="0"/>
              <a:t>Always semiconductors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Solar Photovoltaics</a:t>
            </a:r>
          </a:p>
          <a:p>
            <a:pPr lvl="1"/>
            <a:r>
              <a:rPr lang="en-US" dirty="0"/>
              <a:t>Quantum Yield (e</a:t>
            </a:r>
            <a:r>
              <a:rPr lang="en-US" baseline="30000" dirty="0"/>
              <a:t>-</a:t>
            </a:r>
            <a:r>
              <a:rPr lang="en-US" dirty="0"/>
              <a:t>/photon)</a:t>
            </a:r>
          </a:p>
          <a:p>
            <a:pPr lvl="1"/>
            <a:r>
              <a:rPr lang="en-US" dirty="0" smtClean="0"/>
              <a:t>Efficiency (Voltage/photon)</a:t>
            </a:r>
          </a:p>
          <a:p>
            <a:pPr lvl="1"/>
            <a:r>
              <a:rPr lang="en-US" dirty="0" smtClean="0"/>
              <a:t>Angles (scattering)</a:t>
            </a:r>
          </a:p>
          <a:p>
            <a:pPr lvl="1"/>
            <a:r>
              <a:rPr lang="en-US" dirty="0"/>
              <a:t>Always </a:t>
            </a:r>
            <a:r>
              <a:rPr lang="en-US" dirty="0" smtClean="0"/>
              <a:t>semiconductors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Accelerators</a:t>
            </a:r>
          </a:p>
          <a:p>
            <a:pPr lvl="1"/>
            <a:r>
              <a:rPr lang="en-US" dirty="0" smtClean="0"/>
              <a:t>Emittance</a:t>
            </a:r>
          </a:p>
          <a:p>
            <a:pPr lvl="1"/>
            <a:r>
              <a:rPr lang="en-US" dirty="0" smtClean="0"/>
              <a:t>Total Charge/cm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Metals &amp; Semiconductors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074" name="Picture 2" descr="http://upload.wikimedia.org/wikipedia/commons/thumb/5/52/Photomultipliertube.svg/2000px-Photomultipliertub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18" y="1295400"/>
            <a:ext cx="3722914" cy="15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s4.mm.bing.net/th?id=I4704080792519395&amp;pid=1.7&amp;w=273&amp;h=155&amp;c=7&amp;r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12" y="3352799"/>
            <a:ext cx="26003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s4.mm.bing.net/th?id=I4923012418503691&amp;pid=1.7&amp;w=265&amp;h=133&amp;c=7&amp;rs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12" y="5210174"/>
            <a:ext cx="25241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DRoptionEexploded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361" y="1295400"/>
            <a:ext cx="2141138" cy="146311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3D80E-D8F1-4222-AA00-301C06411148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Microchannel Plate Detectors - </a:t>
            </a:r>
            <a:r>
              <a:rPr lang="en-US" dirty="0" smtClean="0"/>
              <a:t>Photocathodes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4267200" cy="1600199"/>
          </a:xfrm>
        </p:spPr>
        <p:txBody>
          <a:bodyPr/>
          <a:lstStyle/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Efficiency</a:t>
            </a:r>
          </a:p>
          <a:p>
            <a:pPr lvl="1"/>
            <a:r>
              <a:rPr lang="en-US" dirty="0" smtClean="0"/>
              <a:t>Specificity</a:t>
            </a:r>
          </a:p>
          <a:p>
            <a:pPr lvl="1"/>
            <a:r>
              <a:rPr lang="en-US" dirty="0" err="1" smtClean="0"/>
              <a:t>Lability</a:t>
            </a:r>
            <a:endParaRPr lang="en-US" dirty="0" smtClean="0"/>
          </a:p>
          <a:p>
            <a:pPr lvl="1"/>
            <a:r>
              <a:rPr lang="en-US" dirty="0" smtClean="0"/>
              <a:t>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DBAF-19B9-4A46-9E53-6A562960C1EB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1" y="2675107"/>
            <a:ext cx="3992621" cy="374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34402" y="3762999"/>
            <a:ext cx="1661597" cy="2590800"/>
          </a:xfrm>
          <a:prstGeom prst="rect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76800" y="402392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6115392" y="5021038"/>
            <a:ext cx="1680182" cy="663133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115392" y="3702676"/>
            <a:ext cx="1680182" cy="2824684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 flipH="1" flipV="1">
            <a:off x="7795573" y="4630184"/>
            <a:ext cx="3392" cy="18971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6115392" y="3702676"/>
            <a:ext cx="0" cy="295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6115392" y="5684170"/>
            <a:ext cx="16733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7795573" y="4630184"/>
            <a:ext cx="9226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6694297" y="632358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6927216" y="581064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6981488" y="5937127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415667" y="6105765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252850" y="5937127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7090033" y="576848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7524212" y="581064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V="1">
            <a:off x="7904118" y="4630184"/>
            <a:ext cx="0" cy="1053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947084" y="4905977"/>
            <a:ext cx="289453" cy="25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Φ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10800000">
            <a:off x="4845930" y="5767808"/>
            <a:ext cx="2123406" cy="463754"/>
            <a:chOff x="4458369" y="5705250"/>
            <a:chExt cx="2123406" cy="463754"/>
          </a:xfrm>
        </p:grpSpPr>
        <p:sp>
          <p:nvSpPr>
            <p:cNvPr id="28" name="AutoShape 21"/>
            <p:cNvSpPr>
              <a:spLocks noChangeArrowheads="1"/>
            </p:cNvSpPr>
            <p:nvPr/>
          </p:nvSpPr>
          <p:spPr bwMode="auto">
            <a:xfrm rot="988501">
              <a:off x="5279238" y="5873888"/>
              <a:ext cx="1302537" cy="295116"/>
            </a:xfrm>
            <a:prstGeom prst="leftArrow">
              <a:avLst>
                <a:gd name="adj1" fmla="val 50000"/>
                <a:gd name="adj2" fmla="val 88397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2"/>
            <p:cNvSpPr>
              <a:spLocks noChangeArrowheads="1"/>
            </p:cNvSpPr>
            <p:nvPr/>
          </p:nvSpPr>
          <p:spPr bwMode="auto">
            <a:xfrm rot="776572">
              <a:off x="5047451" y="5746531"/>
              <a:ext cx="217089" cy="42159"/>
            </a:xfrm>
            <a:prstGeom prst="leftArrow">
              <a:avLst>
                <a:gd name="adj1" fmla="val 50000"/>
                <a:gd name="adj2" fmla="val 10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 rot="776572">
              <a:off x="4458369" y="5789569"/>
              <a:ext cx="814085" cy="42159"/>
            </a:xfrm>
            <a:prstGeom prst="leftArrow">
              <a:avLst>
                <a:gd name="adj1" fmla="val 50000"/>
                <a:gd name="adj2" fmla="val 375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4"/>
            <p:cNvSpPr>
              <a:spLocks noChangeArrowheads="1"/>
            </p:cNvSpPr>
            <p:nvPr/>
          </p:nvSpPr>
          <p:spPr bwMode="auto">
            <a:xfrm rot="19950471">
              <a:off x="4530732" y="6037256"/>
              <a:ext cx="751899" cy="37768"/>
            </a:xfrm>
            <a:prstGeom prst="leftArrow">
              <a:avLst>
                <a:gd name="adj1" fmla="val 50000"/>
                <a:gd name="adj2" fmla="val 386625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5"/>
            <p:cNvSpPr>
              <a:spLocks noChangeArrowheads="1"/>
            </p:cNvSpPr>
            <p:nvPr/>
          </p:nvSpPr>
          <p:spPr bwMode="auto">
            <a:xfrm rot="20823428" flipH="1">
              <a:off x="5293938" y="5705250"/>
              <a:ext cx="976902" cy="84319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6"/>
            <p:cNvSpPr>
              <a:spLocks noChangeArrowheads="1"/>
            </p:cNvSpPr>
            <p:nvPr/>
          </p:nvSpPr>
          <p:spPr bwMode="auto">
            <a:xfrm rot="776572">
              <a:off x="4627970" y="5742139"/>
              <a:ext cx="654661" cy="60604"/>
            </a:xfrm>
            <a:prstGeom prst="leftArrow">
              <a:avLst>
                <a:gd name="adj1" fmla="val 50000"/>
                <a:gd name="adj2" fmla="val 209782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Line 27"/>
          <p:cNvSpPr>
            <a:spLocks noChangeShapeType="1"/>
          </p:cNvSpPr>
          <p:nvPr/>
        </p:nvSpPr>
        <p:spPr bwMode="auto">
          <a:xfrm flipV="1">
            <a:off x="6981488" y="4292908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524212" y="4208589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927216" y="4208589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0"/>
          <p:cNvSpPr>
            <a:spLocks noChangeShapeType="1"/>
          </p:cNvSpPr>
          <p:nvPr/>
        </p:nvSpPr>
        <p:spPr bwMode="auto">
          <a:xfrm flipV="1">
            <a:off x="7144305" y="4250749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7090033" y="4166430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2"/>
          <p:cNvSpPr>
            <a:spLocks noChangeShapeType="1"/>
          </p:cNvSpPr>
          <p:nvPr/>
        </p:nvSpPr>
        <p:spPr bwMode="auto">
          <a:xfrm flipV="1">
            <a:off x="7578484" y="4292908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691551" y="4948137"/>
            <a:ext cx="108545" cy="84319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" name="AutoShape 34"/>
          <p:cNvCxnSpPr>
            <a:cxnSpLocks noChangeShapeType="1"/>
            <a:stCxn id="36" idx="5"/>
            <a:endCxn id="40" idx="1"/>
          </p:cNvCxnSpPr>
          <p:nvPr/>
        </p:nvCxnSpPr>
        <p:spPr bwMode="auto">
          <a:xfrm>
            <a:off x="7019931" y="4280612"/>
            <a:ext cx="687450" cy="679821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687029" y="4503706"/>
            <a:ext cx="108545" cy="84319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3" name="AutoShape 36"/>
          <p:cNvCxnSpPr>
            <a:cxnSpLocks noChangeShapeType="1"/>
            <a:stCxn id="35" idx="5"/>
            <a:endCxn id="42" idx="0"/>
          </p:cNvCxnSpPr>
          <p:nvPr/>
        </p:nvCxnSpPr>
        <p:spPr bwMode="auto">
          <a:xfrm>
            <a:off x="7616927" y="4280612"/>
            <a:ext cx="124374" cy="223094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44" name="Line 37"/>
          <p:cNvSpPr>
            <a:spLocks noChangeShapeType="1"/>
          </p:cNvSpPr>
          <p:nvPr/>
        </p:nvSpPr>
        <p:spPr bwMode="auto">
          <a:xfrm>
            <a:off x="7198578" y="4208589"/>
            <a:ext cx="59699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>
            <a:off x="7795573" y="4545865"/>
            <a:ext cx="108544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8881021" y="4503706"/>
            <a:ext cx="108545" cy="84319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8881021" y="4166430"/>
            <a:ext cx="108545" cy="84319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41"/>
          <p:cNvSpPr>
            <a:spLocks noChangeShapeType="1"/>
          </p:cNvSpPr>
          <p:nvPr/>
        </p:nvSpPr>
        <p:spPr bwMode="auto">
          <a:xfrm>
            <a:off x="7795573" y="4208589"/>
            <a:ext cx="108544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7001840" y="628142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43"/>
          <p:cNvSpPr>
            <a:spLocks noChangeShapeType="1"/>
          </p:cNvSpPr>
          <p:nvPr/>
        </p:nvSpPr>
        <p:spPr bwMode="auto">
          <a:xfrm flipV="1">
            <a:off x="7056113" y="4763689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7001840" y="4679370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 rot="5400000">
            <a:off x="7112063" y="5890321"/>
            <a:ext cx="75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dirty="0">
                <a:latin typeface="Times New Roman" pitchFamily="18" charset="0"/>
              </a:rPr>
              <a:t>Filled States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 rot="5400000">
            <a:off x="5931569" y="4262352"/>
            <a:ext cx="75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dirty="0">
                <a:latin typeface="Times New Roman" pitchFamily="18" charset="0"/>
              </a:rPr>
              <a:t>Empty States</a:t>
            </a: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 rot="16200000">
            <a:off x="6332540" y="4920070"/>
            <a:ext cx="397880" cy="2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6477207" y="6021446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6477207" y="6281429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6710126" y="6105765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65"/>
          <p:cNvSpPr>
            <a:spLocks noChangeArrowheads="1"/>
          </p:cNvSpPr>
          <p:nvPr/>
        </p:nvSpPr>
        <p:spPr bwMode="auto">
          <a:xfrm>
            <a:off x="6640025" y="5823824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66"/>
          <p:cNvSpPr>
            <a:spLocks noChangeShapeType="1"/>
          </p:cNvSpPr>
          <p:nvPr/>
        </p:nvSpPr>
        <p:spPr bwMode="auto">
          <a:xfrm flipV="1">
            <a:off x="6694297" y="4306084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Oval 67"/>
          <p:cNvSpPr>
            <a:spLocks noChangeArrowheads="1"/>
          </p:cNvSpPr>
          <p:nvPr/>
        </p:nvSpPr>
        <p:spPr bwMode="auto">
          <a:xfrm>
            <a:off x="6640025" y="4221765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68"/>
          <p:cNvSpPr>
            <a:spLocks noChangeShapeType="1"/>
          </p:cNvSpPr>
          <p:nvPr/>
        </p:nvSpPr>
        <p:spPr bwMode="auto">
          <a:xfrm flipH="1">
            <a:off x="6386754" y="4266559"/>
            <a:ext cx="23970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Text Box 71"/>
          <p:cNvSpPr txBox="1">
            <a:spLocks noChangeArrowheads="1"/>
          </p:cNvSpPr>
          <p:nvPr/>
        </p:nvSpPr>
        <p:spPr bwMode="auto">
          <a:xfrm rot="5400000">
            <a:off x="5844062" y="5209502"/>
            <a:ext cx="7597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>
                <a:latin typeface="Times New Roman" pitchFamily="18" charset="0"/>
              </a:rPr>
              <a:t>No States</a:t>
            </a:r>
          </a:p>
        </p:txBody>
      </p:sp>
      <p:pic>
        <p:nvPicPr>
          <p:cNvPr id="63" name="Picture 62" descr="BiAlkaliAbsorpti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57" y="1973638"/>
            <a:ext cx="1828800" cy="2124283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 rot="10800000" flipV="1">
            <a:off x="9488908" y="3883132"/>
            <a:ext cx="188492" cy="418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3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work has many places that new materials &amp; methods can significantly enhance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sz="2000" dirty="0" smtClean="0"/>
              <a:t>Photocathodes – current status</a:t>
            </a:r>
          </a:p>
          <a:p>
            <a:pPr lvl="1"/>
            <a:r>
              <a:rPr lang="en-US" sz="1800" dirty="0" smtClean="0"/>
              <a:t>Bi-alkali materials</a:t>
            </a:r>
          </a:p>
          <a:p>
            <a:pPr lvl="2"/>
            <a:r>
              <a:rPr lang="en-US" sz="1600" dirty="0" smtClean="0"/>
              <a:t>Best conversion of photons to electrons (still ~30% quantum efficiency)</a:t>
            </a:r>
          </a:p>
          <a:p>
            <a:pPr lvl="2"/>
            <a:r>
              <a:rPr lang="en-US" sz="1600" dirty="0" smtClean="0"/>
              <a:t>Require careful growth control </a:t>
            </a:r>
          </a:p>
          <a:p>
            <a:pPr lvl="2"/>
            <a:r>
              <a:rPr lang="en-US" sz="1600" dirty="0" smtClean="0"/>
              <a:t>Very sensitive to ambient</a:t>
            </a:r>
          </a:p>
          <a:p>
            <a:pPr lvl="1"/>
            <a:r>
              <a:rPr lang="en-US" sz="1800" dirty="0" smtClean="0"/>
              <a:t>Summary:  more art than science (expensive!)</a:t>
            </a:r>
          </a:p>
          <a:p>
            <a:r>
              <a:rPr lang="en-US" sz="2000" dirty="0" smtClean="0"/>
              <a:t>Scientific Issue</a:t>
            </a:r>
          </a:p>
          <a:p>
            <a:pPr lvl="1"/>
            <a:r>
              <a:rPr lang="en-US" sz="1800" dirty="0" smtClean="0"/>
              <a:t>Efficient absorption requires photocathode thicknesses of order micron</a:t>
            </a:r>
          </a:p>
          <a:p>
            <a:pPr lvl="1"/>
            <a:r>
              <a:rPr lang="en-US" sz="1800" dirty="0" smtClean="0"/>
              <a:t>Efficient photoelectron harvesting lengths rarely exceed 10 nm’s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17638"/>
            <a:ext cx="2614612" cy="2127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3545468"/>
            <a:ext cx="3058886" cy="301555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75CA-E371-4A9D-AA6F-FD30D68FEE2D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rebuchet MS" pitchFamily="-112" charset="0"/>
              </a:rPr>
              <a:t>The Problem With </a:t>
            </a:r>
            <a:r>
              <a:rPr lang="en-US" dirty="0" err="1" smtClean="0">
                <a:latin typeface="Trebuchet MS" pitchFamily="-112" charset="0"/>
              </a:rPr>
              <a:t>Photocathodes</a:t>
            </a:r>
            <a:r>
              <a:rPr lang="en-US" dirty="0" smtClean="0">
                <a:latin typeface="Trebuchet MS" pitchFamily="-112" charset="0"/>
              </a:rPr>
              <a:t> –</a:t>
            </a:r>
            <a:br>
              <a:rPr lang="en-US" dirty="0" smtClean="0">
                <a:latin typeface="Trebuchet MS" pitchFamily="-112" charset="0"/>
              </a:rPr>
            </a:br>
            <a:r>
              <a:rPr lang="en-US" dirty="0" smtClean="0">
                <a:latin typeface="Trebuchet MS" pitchFamily="-112" charset="0"/>
              </a:rPr>
              <a:t>Photon Absorption Length </a:t>
            </a:r>
            <a:r>
              <a:rPr lang="en-US" dirty="0" err="1" smtClean="0">
                <a:latin typeface="Trebuchet MS" pitchFamily="-112" charset="0"/>
              </a:rPr>
              <a:t>vs</a:t>
            </a:r>
            <a:r>
              <a:rPr lang="en-US" dirty="0" smtClean="0">
                <a:latin typeface="Trebuchet MS" pitchFamily="-112" charset="0"/>
              </a:rPr>
              <a:t> Electron escape depth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AdvTimes-b"/>
              </a:rPr>
              <a:t>Key Factors in optimizing Cathode Efficiency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AdvTimes-b"/>
              </a:rPr>
              <a:t>Window should be transparent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AdvTimes-b"/>
              </a:rPr>
              <a:t>Photocathode should absorb and produce an electron in the solid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AdvTimes-b"/>
              </a:rPr>
              <a:t>Electron should be close to the surface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AdvTimes-b"/>
              </a:rPr>
              <a:t>Surface work function should allow the “excited” electron to escape (but not all the rest of the electrons.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A1CB-5E11-411B-AF2E-B90336BB4429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3657600"/>
            <a:ext cx="2819400" cy="2590800"/>
          </a:xfrm>
          <a:prstGeom prst="rect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38862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7" name="Rectangle 70"/>
          <p:cNvSpPr>
            <a:spLocks noChangeArrowheads="1"/>
          </p:cNvSpPr>
          <p:nvPr/>
        </p:nvSpPr>
        <p:spPr bwMode="auto">
          <a:xfrm>
            <a:off x="3448392" y="4915639"/>
            <a:ext cx="1680182" cy="663133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448392" y="3597277"/>
            <a:ext cx="1680182" cy="2824684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H="1" flipV="1">
            <a:off x="5128573" y="4524785"/>
            <a:ext cx="3392" cy="18971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3448392" y="3597277"/>
            <a:ext cx="0" cy="295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448392" y="5578771"/>
            <a:ext cx="16733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5128573" y="4524785"/>
            <a:ext cx="9226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027297" y="621819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4260216" y="570525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4314488" y="5831728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748667" y="6000366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585850" y="5831728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4423033" y="566309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4857212" y="570525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V="1">
            <a:off x="5237118" y="4524785"/>
            <a:ext cx="0" cy="1053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280084" y="4800578"/>
            <a:ext cx="289453" cy="25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Φ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2178930" y="5662409"/>
            <a:ext cx="2123406" cy="463754"/>
            <a:chOff x="4458369" y="5705250"/>
            <a:chExt cx="2123406" cy="463754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988501">
              <a:off x="5279238" y="5873888"/>
              <a:ext cx="1302537" cy="295116"/>
            </a:xfrm>
            <a:prstGeom prst="leftArrow">
              <a:avLst>
                <a:gd name="adj1" fmla="val 50000"/>
                <a:gd name="adj2" fmla="val 88397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776572">
              <a:off x="5047451" y="5746531"/>
              <a:ext cx="217089" cy="42159"/>
            </a:xfrm>
            <a:prstGeom prst="leftArrow">
              <a:avLst>
                <a:gd name="adj1" fmla="val 50000"/>
                <a:gd name="adj2" fmla="val 10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23"/>
            <p:cNvSpPr>
              <a:spLocks noChangeArrowheads="1"/>
            </p:cNvSpPr>
            <p:nvPr/>
          </p:nvSpPr>
          <p:spPr bwMode="auto">
            <a:xfrm rot="776572">
              <a:off x="4458369" y="5789569"/>
              <a:ext cx="814085" cy="42159"/>
            </a:xfrm>
            <a:prstGeom prst="leftArrow">
              <a:avLst>
                <a:gd name="adj1" fmla="val 50000"/>
                <a:gd name="adj2" fmla="val 375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auto">
            <a:xfrm rot="19950471">
              <a:off x="4530732" y="6037256"/>
              <a:ext cx="751899" cy="37768"/>
            </a:xfrm>
            <a:prstGeom prst="leftArrow">
              <a:avLst>
                <a:gd name="adj1" fmla="val 50000"/>
                <a:gd name="adj2" fmla="val 386625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 rot="20823428" flipH="1">
              <a:off x="5293938" y="5705250"/>
              <a:ext cx="976902" cy="84319"/>
            </a:xfrm>
            <a:prstGeom prst="leftArrow">
              <a:avLst>
                <a:gd name="adj1" fmla="val 50000"/>
                <a:gd name="adj2" fmla="val 225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 rot="776572">
              <a:off x="4627970" y="5742139"/>
              <a:ext cx="654661" cy="60604"/>
            </a:xfrm>
            <a:prstGeom prst="leftArrow">
              <a:avLst>
                <a:gd name="adj1" fmla="val 50000"/>
                <a:gd name="adj2" fmla="val 209782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Line 27"/>
          <p:cNvSpPr>
            <a:spLocks noChangeShapeType="1"/>
          </p:cNvSpPr>
          <p:nvPr/>
        </p:nvSpPr>
        <p:spPr bwMode="auto">
          <a:xfrm flipV="1">
            <a:off x="4314488" y="4187509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4857212" y="4103190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260216" y="4103190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V="1">
            <a:off x="4477305" y="4145350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4423033" y="4061031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4911484" y="4187509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5024551" y="4842738"/>
            <a:ext cx="108545" cy="84319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" name="AutoShape 34"/>
          <p:cNvCxnSpPr>
            <a:cxnSpLocks noChangeShapeType="1"/>
            <a:stCxn id="30" idx="5"/>
            <a:endCxn id="34" idx="1"/>
          </p:cNvCxnSpPr>
          <p:nvPr/>
        </p:nvCxnSpPr>
        <p:spPr bwMode="auto">
          <a:xfrm>
            <a:off x="4352931" y="4175213"/>
            <a:ext cx="687450" cy="679821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020029" y="4398307"/>
            <a:ext cx="108545" cy="84319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" name="AutoShape 36"/>
          <p:cNvCxnSpPr>
            <a:cxnSpLocks noChangeShapeType="1"/>
            <a:stCxn id="29" idx="5"/>
            <a:endCxn id="36" idx="0"/>
          </p:cNvCxnSpPr>
          <p:nvPr/>
        </p:nvCxnSpPr>
        <p:spPr bwMode="auto">
          <a:xfrm>
            <a:off x="4949927" y="4175213"/>
            <a:ext cx="124374" cy="223094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4531578" y="4103190"/>
            <a:ext cx="596996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5128573" y="4440466"/>
            <a:ext cx="108544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6214021" y="4398307"/>
            <a:ext cx="108545" cy="84319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214021" y="4061031"/>
            <a:ext cx="108545" cy="84319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5128573" y="4103190"/>
            <a:ext cx="108544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4334840" y="617603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 flipV="1">
            <a:off x="4389113" y="4658290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334840" y="4573971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 rot="5400000">
            <a:off x="4445063" y="5784922"/>
            <a:ext cx="75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dirty="0">
                <a:latin typeface="Times New Roman" pitchFamily="18" charset="0"/>
              </a:rPr>
              <a:t>Filled States</a:t>
            </a:r>
          </a:p>
        </p:txBody>
      </p:sp>
      <p:sp>
        <p:nvSpPr>
          <p:cNvPr id="47" name="Text Box 46"/>
          <p:cNvSpPr txBox="1">
            <a:spLocks noChangeArrowheads="1"/>
          </p:cNvSpPr>
          <p:nvPr/>
        </p:nvSpPr>
        <p:spPr bwMode="auto">
          <a:xfrm rot="5400000">
            <a:off x="3264569" y="4156953"/>
            <a:ext cx="75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dirty="0">
                <a:latin typeface="Times New Roman" pitchFamily="18" charset="0"/>
              </a:rPr>
              <a:t>Empty States</a:t>
            </a:r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 rot="16200000">
            <a:off x="3665540" y="4814671"/>
            <a:ext cx="397880" cy="2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810207" y="5916047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10207" y="6176030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043126" y="6000366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65"/>
          <p:cNvSpPr>
            <a:spLocks noChangeArrowheads="1"/>
          </p:cNvSpPr>
          <p:nvPr/>
        </p:nvSpPr>
        <p:spPr bwMode="auto">
          <a:xfrm>
            <a:off x="3973025" y="5718425"/>
            <a:ext cx="108545" cy="843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66"/>
          <p:cNvSpPr>
            <a:spLocks noChangeShapeType="1"/>
          </p:cNvSpPr>
          <p:nvPr/>
        </p:nvSpPr>
        <p:spPr bwMode="auto">
          <a:xfrm flipV="1">
            <a:off x="4027297" y="4200685"/>
            <a:ext cx="0" cy="151774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Oval 67"/>
          <p:cNvSpPr>
            <a:spLocks noChangeArrowheads="1"/>
          </p:cNvSpPr>
          <p:nvPr/>
        </p:nvSpPr>
        <p:spPr bwMode="auto">
          <a:xfrm>
            <a:off x="3973025" y="4116366"/>
            <a:ext cx="108545" cy="84319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68"/>
          <p:cNvSpPr>
            <a:spLocks noChangeShapeType="1"/>
          </p:cNvSpPr>
          <p:nvPr/>
        </p:nvSpPr>
        <p:spPr bwMode="auto">
          <a:xfrm flipH="1">
            <a:off x="3719754" y="4161160"/>
            <a:ext cx="23970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Text Box 71"/>
          <p:cNvSpPr txBox="1">
            <a:spLocks noChangeArrowheads="1"/>
          </p:cNvSpPr>
          <p:nvPr/>
        </p:nvSpPr>
        <p:spPr bwMode="auto">
          <a:xfrm rot="5400000">
            <a:off x="3177062" y="5104103"/>
            <a:ext cx="7597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>
                <a:latin typeface="Times New Roman" pitchFamily="18" charset="0"/>
              </a:rPr>
              <a:t>No States</a:t>
            </a:r>
          </a:p>
        </p:txBody>
      </p:sp>
      <p:pic>
        <p:nvPicPr>
          <p:cNvPr id="62" name="Picture 61" descr="BiAlkaliAbsorp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57" y="1868239"/>
            <a:ext cx="1828800" cy="2124283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415088" y="4061031"/>
            <a:ext cx="2576512" cy="2277050"/>
            <a:chOff x="6338888" y="3813220"/>
            <a:chExt cx="2805112" cy="25670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5295584" y="4894024"/>
              <a:ext cx="2529520" cy="44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1800" y="3813220"/>
              <a:ext cx="2362200" cy="250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64" name="Straight Connector 63"/>
          <p:cNvCxnSpPr/>
          <p:nvPr/>
        </p:nvCxnSpPr>
        <p:spPr>
          <a:xfrm rot="5400000">
            <a:off x="5792077" y="5230517"/>
            <a:ext cx="20596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010400" y="35930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monolayer dye</a:t>
            </a:r>
            <a:endParaRPr lang="en-US" dirty="0"/>
          </a:p>
        </p:txBody>
      </p:sp>
      <p:cxnSp>
        <p:nvCxnSpPr>
          <p:cNvPr id="69" name="Straight Arrow Connector 68"/>
          <p:cNvCxnSpPr>
            <a:stCxn id="67" idx="1"/>
          </p:cNvCxnSpPr>
          <p:nvPr/>
        </p:nvCxnSpPr>
        <p:spPr>
          <a:xfrm rot="10800000" flipV="1">
            <a:off x="6821908" y="3777733"/>
            <a:ext cx="188492" cy="418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5F-20DA-49D1-80E7-A4CDCD7B8CA1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Plasmon – 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24400"/>
          </a:xfrm>
        </p:spPr>
        <p:txBody>
          <a:bodyPr/>
          <a:lstStyle/>
          <a:p>
            <a:r>
              <a:rPr lang="en-US" sz="2400" dirty="0" smtClean="0"/>
              <a:t>In a conductor, the free electrons move around the fixed ionic cores to cancel externally applied fields.</a:t>
            </a:r>
          </a:p>
          <a:p>
            <a:r>
              <a:rPr lang="en-US" sz="2400" dirty="0" smtClean="0"/>
              <a:t>Oscillatory fields like light waves have resonance conditions. These conditions dominate the absorption properties of good metals.</a:t>
            </a:r>
          </a:p>
          <a:p>
            <a:r>
              <a:rPr lang="en-US" sz="2400" dirty="0" smtClean="0"/>
              <a:t>The proper resonance conditions depend of particle size or surface features</a:t>
            </a:r>
            <a:r>
              <a:rPr lang="en-US" dirty="0" smtClean="0"/>
              <a:t>. </a:t>
            </a:r>
          </a:p>
          <a:p>
            <a:r>
              <a:rPr lang="en-US" sz="2400" dirty="0" smtClean="0"/>
              <a:t>For visible light this is &lt;400 nm.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600px-GothicRayonnantRose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47800"/>
            <a:ext cx="3429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1" y="4964667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 tooltip="Gothic architecture"/>
              </a:rPr>
              <a:t>Gothic</a:t>
            </a:r>
            <a:r>
              <a:rPr lang="en-US" dirty="0" smtClean="0"/>
              <a:t> </a:t>
            </a:r>
            <a:r>
              <a:rPr lang="en-US" dirty="0" smtClean="0">
                <a:hlinkClick r:id="rId4" action="ppaction://hlinkfile" tooltip="Stained glass"/>
              </a:rPr>
              <a:t>stained glass</a:t>
            </a:r>
            <a:r>
              <a:rPr lang="en-US" dirty="0" smtClean="0"/>
              <a:t> </a:t>
            </a:r>
            <a:r>
              <a:rPr lang="en-US" dirty="0" smtClean="0">
                <a:hlinkClick r:id="rId5" action="ppaction://hlinkfile" tooltip="Rose window"/>
              </a:rPr>
              <a:t>rose window</a:t>
            </a:r>
            <a:r>
              <a:rPr lang="en-US" dirty="0" smtClean="0"/>
              <a:t> of </a:t>
            </a:r>
            <a:r>
              <a:rPr lang="en-US" dirty="0" smtClean="0">
                <a:hlinkClick r:id="rId6" action="ppaction://hlinkfile" tooltip="Notre-Dame de Paris"/>
              </a:rPr>
              <a:t>Notre-Dame de Paris</a:t>
            </a:r>
            <a:r>
              <a:rPr lang="en-US" dirty="0" smtClean="0"/>
              <a:t>. The colors were achieved by </a:t>
            </a:r>
            <a:r>
              <a:rPr lang="en-US" dirty="0" smtClean="0">
                <a:hlinkClick r:id="rId7" action="ppaction://hlinkfile" tooltip="Colloid"/>
              </a:rPr>
              <a:t>colloids</a:t>
            </a:r>
            <a:r>
              <a:rPr lang="en-US" dirty="0" smtClean="0"/>
              <a:t> of gold </a:t>
            </a:r>
            <a:r>
              <a:rPr lang="en-US" dirty="0" err="1" smtClean="0"/>
              <a:t>nano</a:t>
            </a:r>
            <a:r>
              <a:rPr lang="en-US" dirty="0" smtClean="0"/>
              <a:t>-particles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E77F-439A-4EA3-AAFB-7262D5E6F0FA}" type="datetime1">
              <a:rPr lang="en-US" smtClean="0"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Plasmon – 35 nm Ag 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928813"/>
            <a:ext cx="85153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067" y="46060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Illustration of the localized surface plasmon resonance effect.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3999" y="5080575"/>
            <a:ext cx="3495675" cy="141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Extinction efficiency (</a:t>
            </a:r>
            <a:r>
              <a:rPr lang="en-US" sz="1400" dirty="0" smtClean="0"/>
              <a:t>ratio of </a:t>
            </a:r>
            <a:r>
              <a:rPr lang="en-US" sz="1400" dirty="0"/>
              <a:t>cross section to effective area) of a spherical silver nanoparticle of 35-nm radius in </a:t>
            </a:r>
            <a:r>
              <a:rPr lang="en-US" sz="1400" dirty="0" smtClean="0"/>
              <a:t>vacuum |E|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contours for a wavelength </a:t>
            </a:r>
            <a:r>
              <a:rPr lang="en-US" sz="1400" dirty="0" smtClean="0"/>
              <a:t> corresponding </a:t>
            </a:r>
            <a:r>
              <a:rPr lang="en-US" sz="1400" dirty="0"/>
              <a:t>to the plasmon extinction maximum. </a:t>
            </a:r>
            <a:r>
              <a:rPr lang="en-US" sz="1400" dirty="0" smtClean="0"/>
              <a:t>Peak |E|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= 85.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042D-6EFB-45C7-B8A8-FB171D6E6065}" type="datetime1">
              <a:rPr lang="en-US" smtClean="0"/>
              <a:t>1/9/2013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Plasmonics with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67000" cy="4525963"/>
          </a:xfrm>
        </p:spPr>
        <p:txBody>
          <a:bodyPr/>
          <a:lstStyle/>
          <a:p>
            <a:r>
              <a:rPr lang="en-US" dirty="0" smtClean="0"/>
              <a:t>No polarization or angle dependence</a:t>
            </a:r>
          </a:p>
          <a:p>
            <a:r>
              <a:rPr lang="en-US" dirty="0" smtClean="0"/>
              <a:t>Color dependence controlled by particle size</a:t>
            </a:r>
          </a:p>
          <a:p>
            <a:r>
              <a:rPr lang="en-US" dirty="0" err="1" smtClean="0"/>
              <a:t>AgCl</a:t>
            </a:r>
            <a:r>
              <a:rPr lang="en-US" dirty="0" smtClean="0"/>
              <a:t> solution bubbled with 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2800" y="1600200"/>
            <a:ext cx="5638800" cy="4724400"/>
            <a:chOff x="6338888" y="3813220"/>
            <a:chExt cx="2805112" cy="256702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295584" y="4894024"/>
              <a:ext cx="2529520" cy="44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81800" y="3813220"/>
              <a:ext cx="2362200" cy="250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Straight Connector 7"/>
          <p:cNvCxnSpPr/>
          <p:nvPr/>
        </p:nvCxnSpPr>
        <p:spPr>
          <a:xfrm rot="5400000">
            <a:off x="2094454" y="3977482"/>
            <a:ext cx="42973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93330" y="104830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monolayer dye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rot="10800000" flipV="1">
            <a:off x="4243136" y="1232972"/>
            <a:ext cx="1350194" cy="603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8400" y="1828799"/>
            <a:ext cx="1449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Dye Absorption </a:t>
            </a:r>
          </a:p>
          <a:p>
            <a:r>
              <a:rPr lang="en-US" sz="1400" dirty="0" smtClean="0"/>
              <a:t>Spectrum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93619" y="4038600"/>
            <a:ext cx="1350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Dye Absorption </a:t>
            </a:r>
          </a:p>
          <a:p>
            <a:r>
              <a:rPr lang="en-US" sz="1400" dirty="0" smtClean="0"/>
              <a:t>Spectrum with 20 nm Ag</a:t>
            </a:r>
            <a:endParaRPr lang="en-US" sz="1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DD29-CE7E-4DA6-BFE8-23C75273CF2E}" type="datetime1">
              <a:rPr lang="en-US" smtClean="0"/>
              <a:t>1/9/2013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Polarized </a:t>
            </a:r>
            <a:r>
              <a:rPr lang="en-US" dirty="0" err="1" smtClean="0"/>
              <a:t>Plasmons</a:t>
            </a:r>
            <a:r>
              <a:rPr lang="en-US" dirty="0" smtClean="0"/>
              <a:t> (SPP’s) – a method to use the specific properties of Cherenkov Radiation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790" y="4800600"/>
            <a:ext cx="8324009" cy="838200"/>
          </a:xfrm>
        </p:spPr>
        <p:txBody>
          <a:bodyPr/>
          <a:lstStyle/>
          <a:p>
            <a:r>
              <a:rPr lang="en-US" dirty="0" smtClean="0"/>
              <a:t>Resonance Conditions for flat films (momentums must be matched)</a:t>
            </a:r>
          </a:p>
          <a:p>
            <a:r>
              <a:rPr lang="en-US" dirty="0" smtClean="0"/>
              <a:t>An aligned detector will only produce signal from a specific source 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0"/>
            <a:ext cx="3962400" cy="229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7591" y="2307866"/>
            <a:ext cx="4209209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78px-Cherenkov_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88527">
            <a:off x="-20587" y="1433501"/>
            <a:ext cx="2286000" cy="212271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6274-96FE-499D-83C2-322BC2A6DD33}" type="datetime1">
              <a:rPr lang="en-US" smtClean="0"/>
              <a:t>1/9/2013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845DB2D-057F-442B-8EC9-733D49047C08}" type="slidenum">
              <a:rPr lang="en-US" sz="900"/>
              <a:pPr eaLnBrk="1" hangingPunct="1"/>
              <a:t>39</a:t>
            </a:fld>
            <a:endParaRPr lang="en-US" sz="90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Modeling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848600" cy="5059363"/>
          </a:xfrm>
        </p:spPr>
        <p:txBody>
          <a:bodyPr/>
          <a:lstStyle/>
          <a:p>
            <a:pPr eaLnBrk="1" hangingPunct="1"/>
            <a:r>
              <a:rPr lang="en-US" smtClean="0"/>
              <a:t>Standard transfer matrix approach for stratified media (Matlab)</a:t>
            </a:r>
          </a:p>
          <a:p>
            <a:pPr eaLnBrk="1" hangingPunct="1"/>
            <a:r>
              <a:rPr lang="en-US" smtClean="0"/>
              <a:t>Ellipsometry allows for accurate determination of optical constants</a:t>
            </a:r>
          </a:p>
          <a:p>
            <a:pPr eaLnBrk="1" hangingPunct="1"/>
            <a:r>
              <a:rPr lang="en-US" smtClean="0"/>
              <a:t>ALD enables sub-nanometer thickness control</a:t>
            </a:r>
          </a:p>
          <a:p>
            <a:pPr eaLnBrk="1" hangingPunct="1"/>
            <a:r>
              <a:rPr lang="en-US" smtClean="0"/>
              <a:t>Predicts up to 33% EQE with ZnO or 25% with TiO</a:t>
            </a:r>
            <a:r>
              <a:rPr lang="en-US" baseline="-25000" smtClean="0"/>
              <a:t>2</a:t>
            </a:r>
            <a:r>
              <a:rPr lang="en-US" smtClean="0"/>
              <a:t> using conventional Ru-dye</a:t>
            </a:r>
          </a:p>
        </p:txBody>
      </p:sp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5029200" y="4495800"/>
            <a:ext cx="1981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42" name="Picture 9" descr="Ag resonance vs 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3370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11"/>
          <p:cNvSpPr>
            <a:spLocks noChangeArrowheads="1"/>
          </p:cNvSpPr>
          <p:nvPr/>
        </p:nvSpPr>
        <p:spPr bwMode="auto">
          <a:xfrm flipV="1">
            <a:off x="5410200" y="3124200"/>
            <a:ext cx="203835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 flipV="1">
            <a:off x="6629400" y="4395788"/>
            <a:ext cx="1143000" cy="481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45" name="Picture 10" descr="AM12035 2nmGe50nmAg refl vs ai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09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ure 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1AD-7F29-42C0-BDFE-D0A37CFFD4A6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Development is aided by remarkable, new analytical tools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71726"/>
            <a:ext cx="49638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2983" y="6167916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Alaboson,  Sham, </a:t>
            </a:r>
            <a:r>
              <a:rPr lang="en-US" sz="1200" i="1" dirty="0" err="1" smtClean="0"/>
              <a:t>Kewalramani</a:t>
            </a:r>
            <a:r>
              <a:rPr lang="en-US" sz="1200" i="1" dirty="0" smtClean="0"/>
              <a:t>,  Johns, </a:t>
            </a:r>
            <a:r>
              <a:rPr lang="en-US" sz="1200" i="1" dirty="0" err="1" smtClean="0"/>
              <a:t>Deshpande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Chien</a:t>
            </a:r>
            <a:r>
              <a:rPr lang="en-US" sz="1200" i="1" dirty="0" smtClean="0"/>
              <a:t>, Bedzyk, Elam, Pellin, Hersam Nano Letters 2013 in press.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219200"/>
            <a:ext cx="41148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Much of the risk is mitigated by the use of detailed analytical tools that reveal meso and nanoscale order</a:t>
            </a:r>
          </a:p>
          <a:p>
            <a:r>
              <a:rPr lang="en-US" dirty="0" smtClean="0"/>
              <a:t>Graphene is a remarkable new conductor  with wide applicability including as particle detector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154771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5240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Self-assembled monolayer of 10,12-pentacosadiynoic acid (PCDA) on epitaxial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graphene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5091" y="2819400"/>
            <a:ext cx="1600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Molecularly resolved UHV STM image of PCDA/EG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0200" y="3352800"/>
            <a:ext cx="114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Monolayers of Al</a:t>
            </a:r>
            <a:r>
              <a:rPr lang="en-US" sz="11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1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by Atomic Layer Deposition</a:t>
            </a:r>
            <a:endParaRPr lang="en-US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1" y="3505200"/>
            <a:ext cx="1752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Assembly at the nanoscale!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Thinnest capacitor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High conductivity electrodes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High Dielectric Constant Insulator</a:t>
            </a:r>
            <a:endParaRPr lang="en-US" sz="16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FEA5-A95F-4F81-9FC2-06C8DFDBDF50}" type="datetime1">
              <a:rPr lang="en-US" smtClean="0"/>
              <a:t>1/9/2013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dirty="0" smtClean="0"/>
              <a:t>Does it work?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1058547-A5CA-4338-8350-F0C8A922632B}" type="slidenum">
              <a:rPr lang="en-US" sz="900"/>
              <a:pPr eaLnBrk="1" hangingPunct="1"/>
              <a:t>40</a:t>
            </a:fld>
            <a:endParaRPr lang="en-US" sz="900"/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4876800" y="9906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219200" y="4267200"/>
            <a:ext cx="3048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40967" name="Picture 10" descr="AM12060-1 ZnO reflEQE ovrt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5" y="1143000"/>
            <a:ext cx="650786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igure 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17884" r="31959" b="17884"/>
          <a:stretch/>
        </p:blipFill>
        <p:spPr bwMode="auto">
          <a:xfrm>
            <a:off x="6754586" y="158853"/>
            <a:ext cx="2367643" cy="251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765" y="3390037"/>
            <a:ext cx="62684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Predicted (lines) and measured (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symbols)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photoelectrode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reflectance as a function of illumination  angle at several stages of device fabrication: </a:t>
            </a:r>
            <a:r>
              <a:rPr lang="en-US" dirty="0">
                <a:solidFill>
                  <a:srgbClr val="55A96F"/>
                </a:solidFill>
              </a:rPr>
              <a:t>Glass/silver </a:t>
            </a:r>
            <a:r>
              <a:rPr lang="en-US" dirty="0" smtClean="0">
                <a:solidFill>
                  <a:srgbClr val="55A96F"/>
                </a:solidFill>
              </a:rPr>
              <a:t>(green), </a:t>
            </a:r>
            <a:r>
              <a:rPr lang="en-US" dirty="0">
                <a:solidFill>
                  <a:srgbClr val="0070C0"/>
                </a:solidFill>
              </a:rPr>
              <a:t>glass/silver/ZnO </a:t>
            </a:r>
            <a:r>
              <a:rPr lang="en-US" dirty="0" smtClean="0">
                <a:solidFill>
                  <a:srgbClr val="0070C0"/>
                </a:solidFill>
              </a:rPr>
              <a:t>(blue), </a:t>
            </a:r>
            <a:r>
              <a:rPr lang="en-US" dirty="0"/>
              <a:t>and glass/silver/ZnO/dye/electrolyte (grey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Lessons learned: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Must be exquisitely flat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strike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Need to carefully control all dielectrics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As little  </a:t>
            </a:r>
            <a:r>
              <a:rPr lang="en-US" dirty="0" err="1" smtClean="0"/>
              <a:t>AgO</a:t>
            </a:r>
            <a:r>
              <a:rPr lang="en-US" dirty="0" smtClean="0"/>
              <a:t> as possible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BCB7-1BF0-4CAF-A6AE-7D263973555F}" type="datetime1">
              <a:rPr lang="en-US" smtClean="0"/>
              <a:t>1/9/2013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Does it work?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Yes, for ZnO</a:t>
            </a:r>
          </a:p>
          <a:p>
            <a:pPr eaLnBrk="1" hangingPunct="1"/>
            <a:r>
              <a:rPr lang="en-US" dirty="0" smtClean="0"/>
              <a:t>EQE = 17% (34×)</a:t>
            </a:r>
          </a:p>
          <a:p>
            <a:pPr eaLnBrk="1" hangingPunct="1"/>
            <a:r>
              <a:rPr lang="en-US" b="1" dirty="0" smtClean="0"/>
              <a:t>V</a:t>
            </a:r>
            <a:r>
              <a:rPr lang="en-US" b="1" baseline="-25000" dirty="0" smtClean="0"/>
              <a:t>OC</a:t>
            </a:r>
            <a:r>
              <a:rPr lang="en-US" b="1" dirty="0" smtClean="0"/>
              <a:t> = 0.9 V</a:t>
            </a:r>
            <a:endParaRPr lang="en-US" b="1" baseline="30000" dirty="0" smtClean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B1058547-A5CA-4338-8350-F0C8A922632B}" type="slidenum">
              <a:rPr lang="en-US" sz="900"/>
              <a:pPr eaLnBrk="1" hangingPunct="1"/>
              <a:t>41</a:t>
            </a:fld>
            <a:endParaRPr lang="en-US" sz="900"/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4876800" y="990600"/>
            <a:ext cx="2819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219200" y="4800600"/>
            <a:ext cx="3048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40967" name="Picture 10" descr="AM12060-1 ZnO reflEQE ovrt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5610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2" descr="AM12060-1 ZnO IV log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352800"/>
            <a:ext cx="32543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3" descr="AM12060-1 ZnO IV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1845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6CFF-090C-4523-9CB8-9DABD5E6FF1E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main (only) idea to use the unique aspects of Cherenkov 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787027" y="1528174"/>
            <a:ext cx="2922998" cy="169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760121" y="4433343"/>
            <a:ext cx="2552699" cy="83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65760"/>
            <a:ext cx="61817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914400" y="2438400"/>
            <a:ext cx="4648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20690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w/out Gold Film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320413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Gold Film (50 nm)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169973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Reflected 450 nm light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18171" y="2069068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BK7</a:t>
            </a:r>
          </a:p>
          <a:p>
            <a:r>
              <a:rPr lang="en-US" dirty="0" smtClean="0"/>
              <a:t>glass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990600" y="1676400"/>
            <a:ext cx="7696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n-US" dirty="0" smtClean="0">
              <a:latin typeface="Trebuchet MS" pitchFamily="-112" charset="0"/>
            </a:endParaRPr>
          </a:p>
        </p:txBody>
      </p:sp>
      <p:pic>
        <p:nvPicPr>
          <p:cNvPr id="20" name="Picture 19" descr="ADRoptionEexploded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810000"/>
            <a:ext cx="4125951" cy="2819400"/>
          </a:xfrm>
          <a:prstGeom prst="rect">
            <a:avLst/>
          </a:prstGeom>
        </p:spPr>
      </p:pic>
      <p:pic>
        <p:nvPicPr>
          <p:cNvPr id="21" name="Picture 20" descr="378px-Cherenkov_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13957" y="2520043"/>
            <a:ext cx="2286000" cy="21227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49208" y="30596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Cherenkov Radiation</a:t>
            </a:r>
            <a:endParaRPr lang="en-US" dirty="0"/>
          </a:p>
        </p:txBody>
      </p:sp>
      <p:pic>
        <p:nvPicPr>
          <p:cNvPr id="23" name="Picture 22" descr="Ang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199" y="2438400"/>
            <a:ext cx="866775" cy="4286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13716" y="4172634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Photocathode</a:t>
            </a:r>
          </a:p>
          <a:p>
            <a:r>
              <a:rPr lang="en-US" dirty="0" err="1" smtClean="0">
                <a:solidFill>
                  <a:srgbClr val="002060"/>
                </a:solidFill>
                <a:latin typeface="+mj-lt"/>
              </a:rPr>
              <a:t>h</a:t>
            </a:r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u</a:t>
            </a:r>
            <a:r>
              <a:rPr lang="en-US" dirty="0" smtClean="0">
                <a:solidFill>
                  <a:srgbClr val="002060"/>
                </a:solidFill>
              </a:rPr>
              <a:t>-&gt; e-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52209" y="2905779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smtClean="0">
                <a:solidFill>
                  <a:srgbClr val="002060"/>
                </a:solidFill>
              </a:rPr>
              <a:t>β = </a:t>
            </a:r>
            <a:r>
              <a:rPr lang="en-US" sz="1400" i="1" dirty="0" err="1" smtClean="0">
                <a:solidFill>
                  <a:srgbClr val="002060"/>
                </a:solidFill>
              </a:rPr>
              <a:t>v</a:t>
            </a:r>
            <a:r>
              <a:rPr lang="en-US" sz="1400" i="1" baseline="-25000" dirty="0" err="1" smtClean="0">
                <a:solidFill>
                  <a:srgbClr val="002060"/>
                </a:solidFill>
              </a:rPr>
              <a:t>p</a:t>
            </a:r>
            <a:r>
              <a:rPr lang="en-US" sz="1400" dirty="0" smtClean="0">
                <a:solidFill>
                  <a:srgbClr val="002060"/>
                </a:solidFill>
              </a:rPr>
              <a:t> / </a:t>
            </a:r>
            <a:r>
              <a:rPr lang="en-US" sz="1400" i="1" dirty="0" smtClean="0">
                <a:solidFill>
                  <a:srgbClr val="002060"/>
                </a:solidFill>
              </a:rPr>
              <a:t>c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0400" y="4172634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Ag Particles</a:t>
            </a:r>
          </a:p>
          <a:p>
            <a:pPr marL="342900" indent="-342900">
              <a:buAutoNum type="arabicPeriod"/>
            </a:pPr>
            <a:r>
              <a:rPr lang="en-US" dirty="0" smtClean="0"/>
              <a:t>Ag Arrays</a:t>
            </a:r>
          </a:p>
          <a:p>
            <a:pPr marL="342900" indent="-342900">
              <a:buAutoNum type="arabicPeriod"/>
            </a:pPr>
            <a:r>
              <a:rPr lang="en-US" dirty="0" smtClean="0"/>
              <a:t>Ag Films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8457-E584-4853-ACB4-5F80F30F4DBC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9244" y="738186"/>
            <a:ext cx="4411746" cy="23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photocathode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A2D3-6D14-4941-BE36-75F3836F37C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61209"/>
            <a:ext cx="4572000" cy="456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78px-Cherenkov_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96743" y="4452257"/>
            <a:ext cx="914400" cy="849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0200" y="3657600"/>
            <a:ext cx="3429000" cy="76199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162800" y="4419599"/>
            <a:ext cx="315686" cy="228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244444" y="3891643"/>
            <a:ext cx="761999" cy="293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3657600"/>
            <a:ext cx="34290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7719060" y="3756659"/>
            <a:ext cx="411481" cy="304799"/>
          </a:xfrm>
          <a:prstGeom prst="straightConnector1">
            <a:avLst/>
          </a:prstGeom>
          <a:ln w="3175">
            <a:solidFill>
              <a:schemeClr val="accent1">
                <a:alpha val="34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10200" y="3566160"/>
            <a:ext cx="3429000" cy="91440"/>
          </a:xfrm>
          <a:prstGeom prst="rect">
            <a:avLst/>
          </a:prstGeom>
          <a:solidFill>
            <a:schemeClr val="accent1">
              <a:alpha val="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07585" y="3200400"/>
            <a:ext cx="2648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e</a:t>
            </a:r>
            <a:r>
              <a:rPr lang="en-US" sz="800" baseline="30000" dirty="0" smtClean="0"/>
              <a:t>-</a:t>
            </a:r>
            <a:endParaRPr lang="en-US" sz="800" baseline="30000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rot="16200000" flipV="1">
            <a:off x="7515697" y="3076103"/>
            <a:ext cx="228600" cy="19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ng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132584"/>
            <a:ext cx="866775" cy="428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478486" y="1670704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 smtClean="0">
                <a:solidFill>
                  <a:srgbClr val="002060"/>
                </a:solidFill>
              </a:rPr>
              <a:t>β = </a:t>
            </a:r>
            <a:r>
              <a:rPr lang="en-US" sz="1400" i="1" dirty="0" err="1" smtClean="0">
                <a:solidFill>
                  <a:srgbClr val="002060"/>
                </a:solidFill>
              </a:rPr>
              <a:t>v</a:t>
            </a:r>
            <a:r>
              <a:rPr lang="en-US" sz="1400" i="1" baseline="-25000" dirty="0" err="1" smtClean="0">
                <a:solidFill>
                  <a:srgbClr val="002060"/>
                </a:solidFill>
              </a:rPr>
              <a:t>p</a:t>
            </a:r>
            <a:r>
              <a:rPr lang="en-US" sz="1400" dirty="0" smtClean="0">
                <a:solidFill>
                  <a:srgbClr val="002060"/>
                </a:solidFill>
              </a:rPr>
              <a:t> / </a:t>
            </a:r>
            <a:r>
              <a:rPr lang="en-US" sz="1400" i="1" dirty="0" smtClean="0">
                <a:solidFill>
                  <a:srgbClr val="002060"/>
                </a:solidFill>
              </a:rPr>
              <a:t>c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41C0-2610-46AB-8C98-E88905D03A6B}" type="datetime1">
              <a:rPr lang="en-US" smtClean="0"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For well designed instruments, material properties often limit measurements and cost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859" r="10527" b="23942"/>
          <a:stretch/>
        </p:blipFill>
        <p:spPr>
          <a:xfrm>
            <a:off x="4196483" y="1600200"/>
            <a:ext cx="4476262" cy="4419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415534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 (there are many more opportunities):</a:t>
            </a:r>
          </a:p>
          <a:p>
            <a:endParaRPr lang="en-US" sz="1000" b="1" dirty="0" smtClean="0"/>
          </a:p>
          <a:p>
            <a:pPr marL="342900" indent="-342900">
              <a:buAutoNum type="alphaLcParenR"/>
            </a:pPr>
            <a:r>
              <a:rPr lang="en-US" dirty="0" smtClean="0"/>
              <a:t>Superconducting  RF Accelerators</a:t>
            </a:r>
          </a:p>
          <a:p>
            <a:pPr marL="342900" indent="-342900">
              <a:buAutoNum type="alphaLcParenR"/>
            </a:pPr>
            <a:r>
              <a:rPr lang="en-US" dirty="0" smtClean="0"/>
              <a:t>Microchannel Plate Detectors</a:t>
            </a:r>
          </a:p>
          <a:p>
            <a:pPr marL="342900" indent="-342900">
              <a:buAutoNum type="alphaLcParenR"/>
            </a:pPr>
            <a:r>
              <a:rPr lang="en-US" dirty="0" smtClean="0">
                <a:solidFill>
                  <a:srgbClr val="FF0000"/>
                </a:solidFill>
              </a:rPr>
              <a:t>Transition Edge Sensors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459" y="5486400"/>
            <a:ext cx="7236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payoff, but takes time.</a:t>
            </a:r>
          </a:p>
          <a:p>
            <a:endParaRPr lang="en-US" dirty="0"/>
          </a:p>
          <a:p>
            <a:r>
              <a:rPr lang="en-US" dirty="0" smtClean="0"/>
              <a:t>Risk can be mitigated with high quality theory and analytical measurement. 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EF4B-81E6-42C8-96D9-D7C29DA5071C}" type="datetime1">
              <a:rPr lang="en-US" smtClean="0"/>
              <a:t>1/9/2013</a:t>
            </a:fld>
            <a:endParaRPr lang="en-US"/>
          </a:p>
        </p:txBody>
      </p:sp>
      <p:pic>
        <p:nvPicPr>
          <p:cNvPr id="13314" name="Picture 2" descr="http://web.mit.edu/figueroagroup/ucal/ucal_tes/files/page14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200400"/>
            <a:ext cx="2450308" cy="21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asted Graphic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07" y="3276600"/>
            <a:ext cx="2199795" cy="1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Transition Edge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4038600" cy="2973050"/>
          </a:xfrm>
        </p:spPr>
        <p:txBody>
          <a:bodyPr/>
          <a:lstStyle/>
          <a:p>
            <a:r>
              <a:rPr lang="en-US" dirty="0"/>
              <a:t>A transition-edge sensor is a thermometer made from a superconducting film operated near its transition temperature </a:t>
            </a:r>
            <a:r>
              <a:rPr lang="en-US" dirty="0" err="1"/>
              <a:t>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is an example of a class of sensors that use the dramatic changes in materials properties around a phase transition to enhance signal level</a:t>
            </a:r>
          </a:p>
          <a:p>
            <a:pPr lvl="1"/>
            <a:r>
              <a:rPr lang="en-US" dirty="0" err="1" smtClean="0"/>
              <a:t>milliKelvin</a:t>
            </a:r>
            <a:r>
              <a:rPr lang="en-US" dirty="0" smtClean="0"/>
              <a:t> temperature changes can lead to large changes in resistance</a:t>
            </a:r>
          </a:p>
          <a:p>
            <a:pPr lvl="1"/>
            <a:r>
              <a:rPr lang="en-US" dirty="0" smtClean="0"/>
              <a:t>Sensitive to any wavelength absorbed</a:t>
            </a:r>
          </a:p>
          <a:p>
            <a:pPr lvl="1"/>
            <a:r>
              <a:rPr lang="en-US" dirty="0" smtClean="0"/>
              <a:t>Ideal for Cosmic Microwave Detection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26C5D-006B-4436-B28E-C3E2132FAE69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2" descr="http://web.mit.edu/figueroagroup/ucal/ucal_tes/files/page14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2450308" cy="21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sted Graphic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56" y="4134301"/>
            <a:ext cx="2199795" cy="1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5334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Volodymyr</a:t>
            </a:r>
            <a:r>
              <a:rPr lang="en-US" dirty="0"/>
              <a:t> </a:t>
            </a:r>
            <a:r>
              <a:rPr lang="en-US" dirty="0" err="1"/>
              <a:t>Yefremenko</a:t>
            </a:r>
            <a:r>
              <a:rPr lang="en-US" dirty="0"/>
              <a:t>, </a:t>
            </a:r>
            <a:r>
              <a:rPr lang="en-US" dirty="0" err="1"/>
              <a:t>Gensheng</a:t>
            </a:r>
            <a:r>
              <a:rPr lang="en-US" dirty="0"/>
              <a:t> Wang, Aaron </a:t>
            </a:r>
            <a:r>
              <a:rPr lang="en-US" dirty="0" err="1"/>
              <a:t>Datesman</a:t>
            </a:r>
            <a:r>
              <a:rPr lang="en-US" dirty="0"/>
              <a:t>, John Pearson, and Valentyn Novosad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8040051" y="3494843"/>
            <a:ext cx="801051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8001000" y="1828800"/>
            <a:ext cx="801051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781800" y="2743200"/>
            <a:ext cx="381000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003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18F5-3EE1-4F52-82A9-EDA7852D6517}" type="slidenum">
              <a:rPr lang="en-US"/>
              <a:pPr/>
              <a:t>46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Perforated approach to the thermal conductance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701675"/>
            <a:ext cx="4892675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7852" name="Object 26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322388" y="4137025"/>
          <a:ext cx="6170612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Document" r:id="rId4" imgW="6668003" imgH="813400" progId="Word.Document.8">
                  <p:embed/>
                </p:oleObj>
              </mc:Choice>
              <mc:Fallback>
                <p:oleObj name="Document" r:id="rId4" imgW="6668003" imgH="813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3891"/>
                      <a:stretch>
                        <a:fillRect/>
                      </a:stretch>
                    </p:blipFill>
                    <p:spPr bwMode="auto">
                      <a:xfrm>
                        <a:off x="1322388" y="4137025"/>
                        <a:ext cx="6170612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859" name="Oval 275"/>
          <p:cNvSpPr>
            <a:spLocks noChangeArrowheads="1"/>
          </p:cNvSpPr>
          <p:nvPr/>
        </p:nvSpPr>
        <p:spPr bwMode="auto">
          <a:xfrm>
            <a:off x="5688013" y="4597400"/>
            <a:ext cx="1227137" cy="514350"/>
          </a:xfrm>
          <a:prstGeom prst="ellipse">
            <a:avLst/>
          </a:prstGeom>
          <a:noFill/>
          <a:ln w="25400" algn="ctr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8912" tIns="219456" rIns="438912" bIns="219456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6C241-C009-4C0A-A95C-36B745172199}" type="slidenum">
              <a:rPr lang="en-US"/>
              <a:pPr/>
              <a:t>47</a:t>
            </a:fld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the Dual-Polarization TES Detector</a:t>
            </a:r>
          </a:p>
        </p:txBody>
      </p:sp>
      <p:sp>
        <p:nvSpPr>
          <p:cNvPr id="80943" name="Rectangle 47"/>
          <p:cNvSpPr>
            <a:spLocks noChangeArrowheads="1"/>
          </p:cNvSpPr>
          <p:nvPr/>
        </p:nvSpPr>
        <p:spPr bwMode="auto">
          <a:xfrm>
            <a:off x="6229350" y="1835150"/>
            <a:ext cx="7938" cy="31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947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4" t="61691" r="13766" b="1111"/>
          <a:stretch>
            <a:fillRect/>
          </a:stretch>
        </p:blipFill>
        <p:spPr bwMode="auto">
          <a:xfrm>
            <a:off x="7940675" y="774700"/>
            <a:ext cx="942975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52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1192" r="61636" b="66943"/>
          <a:stretch>
            <a:fillRect/>
          </a:stretch>
        </p:blipFill>
        <p:spPr bwMode="auto">
          <a:xfrm>
            <a:off x="296863" y="915988"/>
            <a:ext cx="106997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41" name="Picture 45" descr="DSC01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5440" r="7758"/>
          <a:stretch>
            <a:fillRect/>
          </a:stretch>
        </p:blipFill>
        <p:spPr bwMode="auto">
          <a:xfrm>
            <a:off x="4816475" y="828675"/>
            <a:ext cx="2867025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50" name="AutoShape 54"/>
          <p:cNvSpPr>
            <a:spLocks noChangeArrowheads="1"/>
          </p:cNvSpPr>
          <p:nvPr/>
        </p:nvSpPr>
        <p:spPr bwMode="auto">
          <a:xfrm rot="15934794">
            <a:off x="7284244" y="935831"/>
            <a:ext cx="146050" cy="1747838"/>
          </a:xfrm>
          <a:prstGeom prst="upArrow">
            <a:avLst>
              <a:gd name="adj1" fmla="val 50000"/>
              <a:gd name="adj2" fmla="val 29918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8912" tIns="219456" rIns="438912" bIns="219456" anchor="ctr"/>
          <a:lstStyle/>
          <a:p>
            <a:endParaRPr lang="en-US"/>
          </a:p>
        </p:txBody>
      </p:sp>
      <p:grpSp>
        <p:nvGrpSpPr>
          <p:cNvPr id="80963" name="Group 67"/>
          <p:cNvGrpSpPr>
            <a:grpSpLocks/>
          </p:cNvGrpSpPr>
          <p:nvPr/>
        </p:nvGrpSpPr>
        <p:grpSpPr bwMode="auto">
          <a:xfrm>
            <a:off x="304800" y="3455988"/>
            <a:ext cx="8591550" cy="2435225"/>
            <a:chOff x="168" y="2177"/>
            <a:chExt cx="5412" cy="1534"/>
          </a:xfrm>
        </p:grpSpPr>
        <p:pic>
          <p:nvPicPr>
            <p:cNvPr id="80933" name="Picture 37" descr="HFSS sim of polarimeter v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17487" r="21062" b="8037"/>
            <a:stretch>
              <a:fillRect/>
            </a:stretch>
          </p:blipFill>
          <p:spPr bwMode="auto">
            <a:xfrm>
              <a:off x="2042" y="2190"/>
              <a:ext cx="1610" cy="15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38" name="Picture 4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" y="2177"/>
              <a:ext cx="1799" cy="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62" name="Picture 66" descr="bellows_vie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2181"/>
              <a:ext cx="1756" cy="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956" name="Text Box 60"/>
          <p:cNvSpPr txBox="1">
            <a:spLocks noChangeArrowheads="1"/>
          </p:cNvSpPr>
          <p:nvPr/>
        </p:nvSpPr>
        <p:spPr bwMode="auto">
          <a:xfrm>
            <a:off x="6146800" y="3114675"/>
            <a:ext cx="1468438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en-US"/>
              <a:t>Detector in WG mount</a:t>
            </a:r>
          </a:p>
        </p:txBody>
      </p:sp>
      <p:sp>
        <p:nvSpPr>
          <p:cNvPr id="80936" name="Text Box 40"/>
          <p:cNvSpPr txBox="1">
            <a:spLocks noChangeArrowheads="1"/>
          </p:cNvSpPr>
          <p:nvPr/>
        </p:nvSpPr>
        <p:spPr bwMode="auto">
          <a:xfrm>
            <a:off x="3392488" y="5424488"/>
            <a:ext cx="14684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en-US"/>
              <a:t>E/M simulation</a:t>
            </a:r>
          </a:p>
        </p:txBody>
      </p:sp>
      <p:sp>
        <p:nvSpPr>
          <p:cNvPr id="80953" name="Text Box 57"/>
          <p:cNvSpPr txBox="1">
            <a:spLocks noChangeArrowheads="1"/>
          </p:cNvSpPr>
          <p:nvPr/>
        </p:nvSpPr>
        <p:spPr bwMode="auto">
          <a:xfrm>
            <a:off x="-254000" y="2292350"/>
            <a:ext cx="2251075" cy="1076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Mo/Au proximity effect bilayer TES</a:t>
            </a:r>
          </a:p>
        </p:txBody>
      </p:sp>
      <p:pic>
        <p:nvPicPr>
          <p:cNvPr id="80944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12985" r="81502" b="65945"/>
          <a:stretch>
            <a:fillRect/>
          </a:stretch>
        </p:blipFill>
        <p:spPr bwMode="auto">
          <a:xfrm>
            <a:off x="1536700" y="776288"/>
            <a:ext cx="2900363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45" name="Text Box 49"/>
          <p:cNvSpPr txBox="1">
            <a:spLocks noChangeArrowheads="1"/>
          </p:cNvSpPr>
          <p:nvPr/>
        </p:nvSpPr>
        <p:spPr bwMode="auto">
          <a:xfrm>
            <a:off x="3233738" y="1528763"/>
            <a:ext cx="13779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131313"/>
                </a:solidFill>
              </a:rPr>
              <a:t>~5 mm window</a:t>
            </a:r>
          </a:p>
        </p:txBody>
      </p:sp>
      <p:sp>
        <p:nvSpPr>
          <p:cNvPr id="80954" name="Line 58"/>
          <p:cNvSpPr>
            <a:spLocks noChangeShapeType="1"/>
          </p:cNvSpPr>
          <p:nvPr/>
        </p:nvSpPr>
        <p:spPr bwMode="auto">
          <a:xfrm>
            <a:off x="962025" y="1568450"/>
            <a:ext cx="1793875" cy="8731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0948" name="AutoShape 52"/>
          <p:cNvSpPr>
            <a:spLocks noChangeArrowheads="1"/>
          </p:cNvSpPr>
          <p:nvPr/>
        </p:nvSpPr>
        <p:spPr bwMode="auto">
          <a:xfrm rot="10800000" flipH="1">
            <a:off x="3500438" y="788988"/>
            <a:ext cx="2578100" cy="538162"/>
          </a:xfrm>
          <a:prstGeom prst="curvedUpArrow">
            <a:avLst>
              <a:gd name="adj1" fmla="val 86496"/>
              <a:gd name="adj2" fmla="val 182308"/>
              <a:gd name="adj3" fmla="val 706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8912" tIns="219456" rIns="438912" bIns="219456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279-0C90-42E9-BF33-C532762B5519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D0483-59DC-40D5-96E6-C5AAF1FFC5DE}" type="slidenum">
              <a:rPr lang="en-US"/>
              <a:pPr/>
              <a:t>48</a:t>
            </a:fld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Competencies </a:t>
            </a:r>
            <a:r>
              <a:rPr lang="en-US" dirty="0"/>
              <a:t>Required for Success</a:t>
            </a:r>
          </a:p>
        </p:txBody>
      </p:sp>
      <p:sp>
        <p:nvSpPr>
          <p:cNvPr id="86020" name="PubTriangle"/>
          <p:cNvSpPr>
            <a:spLocks noEditPoints="1" noChangeArrowheads="1"/>
          </p:cNvSpPr>
          <p:nvPr/>
        </p:nvSpPr>
        <p:spPr bwMode="auto">
          <a:xfrm rot="1854050">
            <a:off x="2555875" y="2055813"/>
            <a:ext cx="5576888" cy="5865812"/>
          </a:xfrm>
          <a:custGeom>
            <a:avLst/>
            <a:gdLst>
              <a:gd name="G0" fmla="+- 0 0 0"/>
              <a:gd name="G1" fmla="*/ 1138 1 2"/>
              <a:gd name="G2" fmla="*/ G1 9220 21600"/>
              <a:gd name="G3" fmla="+- 1138 0 G2"/>
              <a:gd name="G4" fmla="+- 1138 0 0"/>
              <a:gd name="G5" fmla="+- G1 10800 0"/>
              <a:gd name="G6" fmla="*/ 9220 1 2"/>
              <a:gd name="G7" fmla="+- 9220 0 0"/>
              <a:gd name="G8" fmla="+- G2 G6 G1"/>
              <a:gd name="G9" fmla="+- G8 10800 0"/>
              <a:gd name="G10" fmla="+- G6 10800 0"/>
              <a:gd name="T0" fmla="*/ 1138 w 21600"/>
              <a:gd name="T1" fmla="*/ 0 h 21600"/>
              <a:gd name="T2" fmla="*/ 569 w 21600"/>
              <a:gd name="T3" fmla="*/ 10800 h 21600"/>
              <a:gd name="T4" fmla="*/ 0 w 21600"/>
              <a:gd name="T5" fmla="*/ 21600 h 21600"/>
              <a:gd name="T6" fmla="*/ 10800 w 21600"/>
              <a:gd name="T7" fmla="*/ 15410 h 21600"/>
              <a:gd name="T8" fmla="*/ 21600 w 21600"/>
              <a:gd name="T9" fmla="*/ 9220 h 21600"/>
              <a:gd name="T10" fmla="*/ 11369 w 21600"/>
              <a:gd name="T11" fmla="*/ 4610 h 21600"/>
              <a:gd name="T12" fmla="*/ G3 w 21600"/>
              <a:gd name="T13" fmla="*/ G6 h 21600"/>
              <a:gd name="T14" fmla="*/ G5 w 21600"/>
              <a:gd name="T15" fmla="*/ G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138" y="0"/>
                </a:moveTo>
                <a:lnTo>
                  <a:pt x="0" y="21600"/>
                </a:lnTo>
                <a:lnTo>
                  <a:pt x="21600" y="9220"/>
                </a:ln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tint val="6275"/>
                  <a:invGamma/>
                </a:srgbClr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047875" y="5173663"/>
            <a:ext cx="5461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25000"/>
              </a:spcAft>
            </a:pPr>
            <a:r>
              <a:rPr lang="en-US" sz="2000" b="1"/>
              <a:t>Advanced Microfabrication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001838" y="3205163"/>
            <a:ext cx="5461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25000"/>
              </a:spcAft>
            </a:pPr>
            <a:r>
              <a:rPr lang="en-US" sz="2000" b="1"/>
              <a:t>Materials Science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014538" y="4098925"/>
            <a:ext cx="54610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25000"/>
              </a:spcAft>
            </a:pPr>
            <a:r>
              <a:rPr lang="en-US" sz="2000" b="1"/>
              <a:t>Low-Noise Superconducting Electronics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3287713" y="2093913"/>
            <a:ext cx="2957512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spcAft>
                <a:spcPct val="25000"/>
              </a:spcAft>
            </a:pPr>
            <a:r>
              <a:rPr lang="en-US" sz="2000" b="1"/>
              <a:t>World-class Science</a:t>
            </a:r>
          </a:p>
        </p:txBody>
      </p:sp>
      <p:pic>
        <p:nvPicPr>
          <p:cNvPr id="8603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33463"/>
            <a:ext cx="33242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40" name="Line 24"/>
          <p:cNvSpPr>
            <a:spLocks noChangeShapeType="1"/>
          </p:cNvSpPr>
          <p:nvPr/>
        </p:nvSpPr>
        <p:spPr bwMode="auto">
          <a:xfrm>
            <a:off x="2081213" y="5141913"/>
            <a:ext cx="5275262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/>
          <a:p>
            <a:endParaRPr lang="en-US"/>
          </a:p>
        </p:txBody>
      </p:sp>
      <p:sp>
        <p:nvSpPr>
          <p:cNvPr id="86041" name="Line 25"/>
          <p:cNvSpPr>
            <a:spLocks noChangeShapeType="1"/>
          </p:cNvSpPr>
          <p:nvPr/>
        </p:nvSpPr>
        <p:spPr bwMode="auto">
          <a:xfrm>
            <a:off x="2803525" y="4035425"/>
            <a:ext cx="3811588" cy="15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/>
          <a:p>
            <a:endParaRPr lang="en-US"/>
          </a:p>
        </p:txBody>
      </p:sp>
      <p:sp>
        <p:nvSpPr>
          <p:cNvPr id="86042" name="Line 26"/>
          <p:cNvSpPr>
            <a:spLocks noChangeShapeType="1"/>
          </p:cNvSpPr>
          <p:nvPr/>
        </p:nvSpPr>
        <p:spPr bwMode="auto">
          <a:xfrm>
            <a:off x="3465513" y="3095625"/>
            <a:ext cx="2532062" cy="31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/>
          <a:p>
            <a:endParaRPr lang="en-US"/>
          </a:p>
        </p:txBody>
      </p:sp>
      <p:pic>
        <p:nvPicPr>
          <p:cNvPr id="8603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636588"/>
            <a:ext cx="25114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6267450" y="2808288"/>
            <a:ext cx="3232150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25000"/>
              </a:spcAft>
            </a:pPr>
            <a:r>
              <a:rPr lang="en-US" sz="1200"/>
              <a:t>Staniszewski et al.,”GALAXY CLUSTERS DISCOVERED WITH A SUNYAEV-ZEL'DOVICH EFFECT SURVEY”, </a:t>
            </a:r>
            <a:r>
              <a:rPr lang="en-US" sz="1200" i="1"/>
              <a:t>ApJ</a:t>
            </a:r>
            <a:r>
              <a:rPr lang="en-US" sz="1200"/>
              <a:t>, vol. 701, p. 32, 10 Aug. 2009 </a:t>
            </a:r>
          </a:p>
        </p:txBody>
      </p:sp>
      <p:sp>
        <p:nvSpPr>
          <p:cNvPr id="86044" name="Line 28"/>
          <p:cNvSpPr>
            <a:spLocks noChangeShapeType="1"/>
          </p:cNvSpPr>
          <p:nvPr/>
        </p:nvSpPr>
        <p:spPr bwMode="auto">
          <a:xfrm flipH="1" flipV="1">
            <a:off x="7396163" y="2230438"/>
            <a:ext cx="698500" cy="784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/>
          <a:p>
            <a:endParaRPr lang="en-US"/>
          </a:p>
        </p:txBody>
      </p:sp>
      <p:sp>
        <p:nvSpPr>
          <p:cNvPr id="86046" name="Text Box 30"/>
          <p:cNvSpPr txBox="1">
            <a:spLocks noChangeArrowheads="1"/>
          </p:cNvSpPr>
          <p:nvPr/>
        </p:nvSpPr>
        <p:spPr bwMode="auto">
          <a:xfrm>
            <a:off x="0" y="3344863"/>
            <a:ext cx="304482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>
            <a:lvl1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912813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25000"/>
              </a:spcAft>
            </a:pPr>
            <a:r>
              <a:rPr lang="en-US" sz="1600" b="1" u="sng"/>
              <a:t>APPLICATION:</a:t>
            </a:r>
            <a:r>
              <a:rPr lang="en-US" sz="1600"/>
              <a:t> Detectors for the South Pole Telescope!</a:t>
            </a:r>
            <a:endParaRPr lang="en-US" sz="1600" b="1" u="sng"/>
          </a:p>
        </p:txBody>
      </p:sp>
      <p:sp>
        <p:nvSpPr>
          <p:cNvPr id="86047" name="Line 31"/>
          <p:cNvSpPr>
            <a:spLocks noChangeShapeType="1"/>
          </p:cNvSpPr>
          <p:nvPr/>
        </p:nvSpPr>
        <p:spPr bwMode="auto">
          <a:xfrm flipV="1">
            <a:off x="2166938" y="2994025"/>
            <a:ext cx="225425" cy="8143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38912" tIns="219456" rIns="438912" bIns="219456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E326-7FF0-4305-8361-D59514D1C895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dirty="0" smtClean="0"/>
              <a:t>Transition Edge Sensors – “SOME SPECULATION”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4038600" cy="2973050"/>
          </a:xfrm>
        </p:spPr>
        <p:txBody>
          <a:bodyPr/>
          <a:lstStyle/>
          <a:p>
            <a:r>
              <a:rPr lang="en-US" dirty="0"/>
              <a:t>A transition-edge sensor is a thermometer made from a superconducting film operated near its transition temperature </a:t>
            </a:r>
            <a:r>
              <a:rPr lang="en-US" dirty="0" err="1"/>
              <a:t>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is an example of a class of sensors that use the dramatic changes in materials properties around a phase transition to enhance signal level</a:t>
            </a:r>
          </a:p>
          <a:p>
            <a:pPr lvl="1"/>
            <a:r>
              <a:rPr lang="en-US" dirty="0" err="1" smtClean="0"/>
              <a:t>milliKelvin</a:t>
            </a:r>
            <a:r>
              <a:rPr lang="en-US" dirty="0" smtClean="0"/>
              <a:t> temperature changes can lead to large changes in resistance</a:t>
            </a:r>
          </a:p>
          <a:p>
            <a:pPr lvl="1"/>
            <a:r>
              <a:rPr lang="en-US" dirty="0" smtClean="0"/>
              <a:t>Sensitive to any wavelength absorbed</a:t>
            </a:r>
          </a:p>
          <a:p>
            <a:pPr lvl="1"/>
            <a:r>
              <a:rPr lang="en-US" dirty="0" smtClean="0"/>
              <a:t>Ideal for Cosmic Microwave Detection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5FD0-FD7B-43E9-9B5A-AE553EF3489D}" type="datetime1">
              <a:rPr lang="en-US" smtClean="0"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2" descr="http://web.mit.edu/figueroagroup/ucal/ucal_tes/files/page14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2450308" cy="21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sted Graphic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56" y="4134301"/>
            <a:ext cx="2199795" cy="1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1000" y="5334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Valerie </a:t>
            </a:r>
            <a:r>
              <a:rPr lang="en-US" dirty="0" err="1" smtClean="0"/>
              <a:t>Vinokur</a:t>
            </a:r>
            <a:r>
              <a:rPr lang="en-US" dirty="0" smtClean="0"/>
              <a:t>, </a:t>
            </a:r>
            <a:r>
              <a:rPr lang="en-US" dirty="0"/>
              <a:t>T. </a:t>
            </a:r>
            <a:r>
              <a:rPr lang="en-US" dirty="0" err="1"/>
              <a:t>Baturina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8040051" y="3494843"/>
            <a:ext cx="801051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8001000" y="1828800"/>
            <a:ext cx="801051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8401525" y="609600"/>
            <a:ext cx="0" cy="1219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649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A Short Course on Atomic Layer </a:t>
            </a:r>
            <a:r>
              <a:rPr lang="en-US" dirty="0" smtClean="0">
                <a:solidFill>
                  <a:srgbClr val="B02A30"/>
                </a:solidFill>
              </a:rPr>
              <a:t>Synthesis</a:t>
            </a:r>
            <a:r>
              <a:rPr lang="en-US" dirty="0" smtClean="0"/>
              <a:t> (ALD)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aldaNIMATE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135063"/>
            <a:ext cx="3914775" cy="506412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29038" y="781050"/>
            <a:ext cx="5224462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>
                <a:tab pos="22907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ALD: Alternating surface/molecule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rxns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739775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–"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MOCVD: partly gas phase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rxns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  <a:p>
            <a:pPr marL="739775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–"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PVD preformed pieces + surface reassembly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>
                <a:tab pos="2290763" algn="l"/>
              </a:tabLst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Arial" charset="0"/>
              <a:buChar char="•"/>
              <a:tabLst>
                <a:tab pos="22907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Al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 is the poster child for ALD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A)   Al(CH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)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+ Surface-OH -&gt; 	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		Surface-O-Al(CH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) + 2CH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4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B)   Surface-O-Al(CH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)  + 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O -&gt;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		Surface-O-Al-OH + CH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4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None/>
              <a:tabLst>
                <a:tab pos="2290763" algn="l"/>
              </a:tabLst>
              <a:defRPr/>
            </a:pP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Char char="§"/>
              <a:tabLst>
                <a:tab pos="22907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Sequential Saturated Self-Limiting Surface Reactions</a:t>
            </a:r>
          </a:p>
          <a:p>
            <a:pPr marL="739775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Char char="§"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2A3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Exquisite Thickness Control</a:t>
            </a:r>
          </a:p>
          <a:p>
            <a:pPr marL="739775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Char char="§"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2A3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No Line-of-Sight Dependence</a:t>
            </a:r>
          </a:p>
          <a:p>
            <a:pPr marL="739775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SzTx/>
              <a:buFont typeface="Wingdings" pitchFamily="2" charset="2"/>
              <a:buChar char="§"/>
              <a:tabLst>
                <a:tab pos="22907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2A3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Low Temperature Fabrication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02A30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ACCA-8CF8-4422-BE61-A8BFA1FBA67B}" type="datetime1">
              <a:rPr lang="en-US" smtClean="0"/>
              <a:t>1/9/2013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3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2285557" y="2300146"/>
            <a:ext cx="1720047" cy="1140083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Cube 4"/>
          <p:cNvSpPr/>
          <p:nvPr/>
        </p:nvSpPr>
        <p:spPr>
          <a:xfrm>
            <a:off x="3865604" y="2290145"/>
            <a:ext cx="1720047" cy="1140083"/>
          </a:xfrm>
          <a:prstGeom prst="cube">
            <a:avLst/>
          </a:prstGeom>
          <a:solidFill>
            <a:srgbClr val="77933C"/>
          </a:solidFill>
          <a:ln>
            <a:solidFill>
              <a:srgbClr val="7793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5066722" y="880759"/>
            <a:ext cx="298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Y=|</a:t>
            </a:r>
            <a:r>
              <a:rPr lang="en-US" sz="2400" dirty="0" err="1" smtClean="0">
                <a:latin typeface="Symbol" charset="2"/>
                <a:cs typeface="Symbol" charset="2"/>
              </a:rPr>
              <a:t>Y|</a:t>
            </a:r>
            <a:r>
              <a:rPr lang="en-US" sz="2400" dirty="0" err="1" smtClean="0">
                <a:cs typeface="Symbol" charset="2"/>
              </a:rPr>
              <a:t>exp</a:t>
            </a:r>
            <a:r>
              <a:rPr lang="en-US" sz="2400" dirty="0" smtClean="0">
                <a:cs typeface="Symbol" charset="2"/>
              </a:rPr>
              <a:t>(</a:t>
            </a:r>
            <a:r>
              <a:rPr lang="en-US" sz="2400" dirty="0" err="1" smtClean="0">
                <a:cs typeface="Symbol" charset="2"/>
              </a:rPr>
              <a:t>i</a:t>
            </a:r>
            <a:r>
              <a:rPr lang="en-US" sz="2400" i="1" dirty="0" err="1" smtClean="0">
                <a:cs typeface="Symbol" charset="2"/>
              </a:rPr>
              <a:t>φ</a:t>
            </a:r>
            <a:r>
              <a:rPr lang="en-US" sz="2400" dirty="0" smtClean="0">
                <a:cs typeface="Symbol" charset="2"/>
              </a:rPr>
              <a:t>)</a:t>
            </a:r>
            <a:endParaRPr lang="en-US" sz="2400" dirty="0"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4384" y="1575381"/>
            <a:ext cx="449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Uncertainty principle: Δ</a:t>
            </a:r>
            <a:r>
              <a:rPr lang="en-US" sz="2400" i="1" dirty="0" smtClean="0">
                <a:cs typeface="Symbol" charset="2"/>
              </a:rPr>
              <a:t>N</a:t>
            </a:r>
            <a:r>
              <a:rPr lang="en-US" sz="2400" baseline="-25000" dirty="0" smtClean="0">
                <a:cs typeface="Symbol" charset="2"/>
              </a:rPr>
              <a:t>s</a:t>
            </a:r>
            <a:r>
              <a:rPr lang="en-US" sz="2400" dirty="0" smtClean="0">
                <a:cs typeface="Symbol" charset="2"/>
              </a:rPr>
              <a:t>Δφ≥1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8827" y="1019258"/>
            <a:ext cx="4215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Wave function of superconducting electrons 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7762025" y="1019258"/>
            <a:ext cx="1118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|Y|</a:t>
            </a:r>
            <a:r>
              <a:rPr lang="en-US" baseline="30000" dirty="0" smtClean="0">
                <a:latin typeface="+mj-lt"/>
                <a:cs typeface="Symbol" charset="2"/>
              </a:rPr>
              <a:t>2</a:t>
            </a:r>
            <a:r>
              <a:rPr lang="en-US" dirty="0" smtClean="0">
                <a:latin typeface="Symbol" charset="2"/>
                <a:cs typeface="Symbol" charset="2"/>
              </a:rPr>
              <a:t>=</a:t>
            </a:r>
            <a:r>
              <a:rPr lang="en-US" i="1" dirty="0" smtClean="0">
                <a:latin typeface="+mj-lt"/>
                <a:cs typeface="Symbol" charset="2"/>
              </a:rPr>
              <a:t>N</a:t>
            </a:r>
            <a:r>
              <a:rPr lang="en-US" baseline="-25000" dirty="0" smtClean="0">
                <a:latin typeface="+mj-lt"/>
                <a:cs typeface="Symbol" charset="2"/>
              </a:rPr>
              <a:t>s</a:t>
            </a:r>
            <a:endParaRPr lang="en-US" baseline="-25000" dirty="0">
              <a:latin typeface="+mj-lt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605599" y="3630811"/>
            <a:ext cx="2194560" cy="21901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" name="Group 56"/>
          <p:cNvGrpSpPr/>
          <p:nvPr/>
        </p:nvGrpSpPr>
        <p:grpSpPr>
          <a:xfrm>
            <a:off x="3604449" y="4723190"/>
            <a:ext cx="2194560" cy="3279"/>
            <a:chOff x="1688898" y="5173251"/>
            <a:chExt cx="2194560" cy="3279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688898" y="5174941"/>
              <a:ext cx="2194560" cy="1589"/>
            </a:xfrm>
            <a:prstGeom prst="straightConnector1">
              <a:avLst/>
            </a:prstGeom>
            <a:ln w="57150" cap="flat" cmpd="sng" algn="ctr">
              <a:solidFill>
                <a:srgbClr val="FF66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40000" dist="200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1688898" y="5173251"/>
              <a:ext cx="1147020" cy="1690"/>
            </a:xfrm>
            <a:prstGeom prst="line">
              <a:avLst/>
            </a:prstGeom>
            <a:ln w="762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ube 50"/>
          <p:cNvSpPr/>
          <p:nvPr/>
        </p:nvSpPr>
        <p:spPr>
          <a:xfrm>
            <a:off x="3865604" y="2310147"/>
            <a:ext cx="1720047" cy="1160085"/>
          </a:xfrm>
          <a:prstGeom prst="cube">
            <a:avLst/>
          </a:prstGeom>
          <a:solidFill>
            <a:srgbClr val="AD1563"/>
          </a:solidFill>
          <a:ln>
            <a:solidFill>
              <a:srgbClr val="AD15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" name="Group 55"/>
          <p:cNvGrpSpPr/>
          <p:nvPr/>
        </p:nvGrpSpPr>
        <p:grpSpPr>
          <a:xfrm>
            <a:off x="2375563" y="3831403"/>
            <a:ext cx="4885138" cy="1790132"/>
            <a:chOff x="4120105" y="1119468"/>
            <a:chExt cx="4885138" cy="1790132"/>
          </a:xfrm>
        </p:grpSpPr>
        <p:sp>
          <p:nvSpPr>
            <p:cNvPr id="12" name="Oval 11"/>
            <p:cNvSpPr/>
            <p:nvPr/>
          </p:nvSpPr>
          <p:spPr>
            <a:xfrm>
              <a:off x="4120105" y="1119468"/>
              <a:ext cx="4885138" cy="179013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6400175" y="1978556"/>
              <a:ext cx="1205781" cy="1588"/>
            </a:xfrm>
            <a:prstGeom prst="straightConnector1">
              <a:avLst/>
            </a:prstGeom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40000" dist="20000" dir="5400000" sx="0" sy="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1"/>
          <p:cNvGrpSpPr/>
          <p:nvPr/>
        </p:nvGrpSpPr>
        <p:grpSpPr>
          <a:xfrm>
            <a:off x="3604448" y="3631388"/>
            <a:ext cx="2194560" cy="2190161"/>
            <a:chOff x="5411396" y="4233272"/>
            <a:chExt cx="2194560" cy="2190161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5411396" y="4233272"/>
              <a:ext cx="2194560" cy="21901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8" name="Group 58"/>
            <p:cNvGrpSpPr/>
            <p:nvPr/>
          </p:nvGrpSpPr>
          <p:grpSpPr>
            <a:xfrm>
              <a:off x="5411396" y="5328930"/>
              <a:ext cx="2194560" cy="3279"/>
              <a:chOff x="1688898" y="5173251"/>
              <a:chExt cx="2194560" cy="3279"/>
            </a:xfrm>
          </p:grpSpPr>
          <p:cxnSp>
            <p:nvCxnSpPr>
              <p:cNvPr id="60" name="Straight Arrow Connector 59"/>
              <p:cNvCxnSpPr/>
              <p:nvPr/>
            </p:nvCxnSpPr>
            <p:spPr>
              <a:xfrm>
                <a:off x="1688898" y="5174941"/>
                <a:ext cx="2194560" cy="1589"/>
              </a:xfrm>
              <a:prstGeom prst="straightConnector1">
                <a:avLst/>
              </a:prstGeom>
              <a:ln w="57150" cap="flat" cmpd="sng" algn="ctr">
                <a:solidFill>
                  <a:srgbClr val="FF66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>
                <a:outerShdw blurRad="40000" dist="20000" dir="5400000" sx="0" sy="0" rotWithShape="0">
                  <a:srgbClr val="00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0800000" flipH="1" flipV="1">
                <a:off x="1688898" y="5173251"/>
                <a:ext cx="1147020" cy="1690"/>
              </a:xfrm>
              <a:prstGeom prst="line">
                <a:avLst/>
              </a:prstGeom>
              <a:ln w="76200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65"/>
          <p:cNvGrpSpPr/>
          <p:nvPr/>
        </p:nvGrpSpPr>
        <p:grpSpPr>
          <a:xfrm>
            <a:off x="3602240" y="3635244"/>
            <a:ext cx="2196768" cy="2190162"/>
            <a:chOff x="6397967" y="2593151"/>
            <a:chExt cx="2196768" cy="2190162"/>
          </a:xfrm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400175" y="2593152"/>
              <a:ext cx="2194560" cy="21901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6397967" y="2593151"/>
              <a:ext cx="2194560" cy="2190161"/>
            </a:xfrm>
            <a:prstGeom prst="ellipse">
              <a:avLst/>
            </a:prstGeom>
            <a:solidFill>
              <a:srgbClr val="FF6600"/>
            </a:solidFill>
            <a:ln w="7620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33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65" name="Cube 64"/>
          <p:cNvSpPr/>
          <p:nvPr/>
        </p:nvSpPr>
        <p:spPr>
          <a:xfrm>
            <a:off x="3865604" y="2290145"/>
            <a:ext cx="1720047" cy="1180087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3" name="Cube 52"/>
          <p:cNvSpPr/>
          <p:nvPr/>
        </p:nvSpPr>
        <p:spPr>
          <a:xfrm>
            <a:off x="5455651" y="2260142"/>
            <a:ext cx="1720047" cy="1180087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9" name="TextBox 68"/>
          <p:cNvSpPr txBox="1"/>
          <p:nvPr/>
        </p:nvSpPr>
        <p:spPr>
          <a:xfrm>
            <a:off x="1190033" y="173258"/>
            <a:ext cx="6566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SUPERCONDUCTOR – SUPERINSULATOR DUALITY</a:t>
            </a:r>
            <a:endParaRPr lang="en-US" sz="20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323882" y="6027003"/>
            <a:ext cx="8855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Existence of </a:t>
            </a:r>
            <a:r>
              <a:rPr lang="en-US" sz="2400" b="1" dirty="0" err="1" smtClean="0">
                <a:solidFill>
                  <a:srgbClr val="FF0000"/>
                </a:solidFill>
              </a:rPr>
              <a:t>superinsulation</a:t>
            </a:r>
            <a:r>
              <a:rPr lang="en-US" sz="2400" b="1" dirty="0" smtClean="0">
                <a:solidFill>
                  <a:srgbClr val="FF0000"/>
                </a:solidFill>
              </a:rPr>
              <a:t> inevitably follows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from the existence of superconductivity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0003" y="4367325"/>
            <a:ext cx="287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V. Vinokur, T. </a:t>
            </a:r>
            <a:r>
              <a:rPr lang="en-US" sz="1400" dirty="0" err="1" smtClean="0"/>
              <a:t>Baturina</a:t>
            </a:r>
            <a:r>
              <a:rPr lang="en-US" sz="1400" dirty="0" smtClean="0"/>
              <a:t>, et al</a:t>
            </a:r>
          </a:p>
          <a:p>
            <a:r>
              <a:rPr lang="en-US" sz="1400" i="1" dirty="0" smtClean="0"/>
              <a:t>Nature </a:t>
            </a:r>
            <a:r>
              <a:rPr lang="en-US" sz="1400" b="1" dirty="0" smtClean="0"/>
              <a:t>452, </a:t>
            </a:r>
            <a:r>
              <a:rPr lang="en-US" sz="1400" dirty="0" smtClean="0"/>
              <a:t>613 (</a:t>
            </a:r>
            <a:r>
              <a:rPr lang="en-US" sz="1400" dirty="0"/>
              <a:t>2008).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56774" y="3899328"/>
            <a:ext cx="241123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a superconductor the phase is</a:t>
            </a:r>
          </a:p>
          <a:p>
            <a:r>
              <a:rPr lang="en-US" sz="1200" dirty="0" smtClean="0"/>
              <a:t>fixed: </a:t>
            </a:r>
            <a:r>
              <a:rPr lang="en-US" sz="1200" dirty="0" err="1" smtClean="0">
                <a:cs typeface="Symbol" charset="2"/>
              </a:rPr>
              <a:t>Δφ</a:t>
            </a:r>
            <a:r>
              <a:rPr lang="en-US" sz="1200" dirty="0" smtClean="0">
                <a:cs typeface="Symbol" charset="2"/>
              </a:rPr>
              <a:t>=0, charge is undefined</a:t>
            </a:r>
          </a:p>
          <a:p>
            <a:r>
              <a:rPr lang="en-US" sz="1200" dirty="0" smtClean="0">
                <a:cs typeface="Symbol" charset="2"/>
              </a:rPr>
              <a:t>and flows without expending </a:t>
            </a:r>
          </a:p>
          <a:p>
            <a:r>
              <a:rPr lang="en-US" sz="1200" dirty="0" smtClean="0">
                <a:cs typeface="Symbol" charset="2"/>
              </a:rPr>
              <a:t>energy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256774" y="4182659"/>
            <a:ext cx="22765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a metal the phase fluctuates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058567" y="3690216"/>
            <a:ext cx="28216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 can find a way of  fixing the </a:t>
            </a:r>
          </a:p>
          <a:p>
            <a:r>
              <a:rPr lang="en-US" sz="1200" dirty="0" smtClean="0"/>
              <a:t>uncertainty in charge over all the </a:t>
            </a:r>
          </a:p>
          <a:p>
            <a:r>
              <a:rPr lang="en-US" sz="1200" dirty="0" smtClean="0"/>
              <a:t>system breaking the phase loose (via the macroscopic </a:t>
            </a:r>
          </a:p>
          <a:p>
            <a:r>
              <a:rPr lang="en-US" sz="1200" dirty="0" smtClean="0"/>
              <a:t>Coulomb blockade): the charge flow</a:t>
            </a:r>
          </a:p>
          <a:p>
            <a:r>
              <a:rPr lang="en-US" sz="1200" dirty="0" smtClean="0"/>
              <a:t>Is blocked: </a:t>
            </a:r>
            <a:r>
              <a:rPr lang="en-US" sz="1200" dirty="0" err="1" smtClean="0"/>
              <a:t>superinsulation</a:t>
            </a:r>
            <a:endParaRPr lang="en-US" sz="12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C3829-12D0-499B-B744-273D61CD57AE}" type="datetime1">
              <a:rPr lang="en-US" smtClean="0"/>
              <a:t>1/9/2013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51" grpId="0" animBg="1"/>
      <p:bldP spid="65" grpId="0" animBg="1"/>
      <p:bldP spid="70" grpId="0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DSN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75414"/>
            <a:ext cx="2593603" cy="1668186"/>
          </a:xfrm>
          <a:prstGeom prst="rect">
            <a:avLst/>
          </a:prstGeom>
        </p:spPr>
      </p:pic>
      <p:pic>
        <p:nvPicPr>
          <p:cNvPr id="5" name="Picture 6" descr="Image_PF200n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2329" y="2653827"/>
            <a:ext cx="2641600" cy="222408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6" name="Picture 15" descr="Sample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399" y="1712797"/>
            <a:ext cx="3573867" cy="40876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76800" y="5796170"/>
            <a:ext cx="3057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Resonant transmission occurs at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Voltages V=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/</a:t>
            </a:r>
            <a:r>
              <a:rPr lang="en-US" sz="1400" b="1" dirty="0" err="1" smtClean="0">
                <a:solidFill>
                  <a:srgbClr val="FF0000"/>
                </a:solidFill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/2e, 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/4e, 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/8e…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Binary logics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4" name="Picture 5" descr="HallB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003467"/>
            <a:ext cx="2506662" cy="2592387"/>
          </a:xfrm>
          <a:prstGeom prst="rect">
            <a:avLst/>
          </a:prstGeom>
          <a:noFill/>
          <a:ln w="1174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14400" y="5943600"/>
            <a:ext cx="35189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N. M. </a:t>
            </a:r>
            <a:r>
              <a:rPr lang="en-US" sz="1100" dirty="0" err="1" smtClean="0"/>
              <a:t>Chtchelkatchev</a:t>
            </a:r>
            <a:r>
              <a:rPr lang="en-US" sz="1100" dirty="0" smtClean="0"/>
              <a:t>, T. I. </a:t>
            </a:r>
            <a:r>
              <a:rPr lang="en-US" sz="1100" dirty="0" err="1" smtClean="0"/>
              <a:t>Baturina</a:t>
            </a:r>
            <a:r>
              <a:rPr lang="en-US" sz="1100" dirty="0" smtClean="0"/>
              <a:t>, </a:t>
            </a:r>
          </a:p>
          <a:p>
            <a:r>
              <a:rPr lang="en-US" sz="1100" dirty="0" smtClean="0"/>
              <a:t>A. </a:t>
            </a:r>
            <a:r>
              <a:rPr lang="en-US" sz="1100" dirty="0" err="1" smtClean="0"/>
              <a:t>Glatz</a:t>
            </a:r>
            <a:r>
              <a:rPr lang="en-US" sz="1100" dirty="0" smtClean="0"/>
              <a:t>, and V. M. Vinokur</a:t>
            </a:r>
          </a:p>
          <a:p>
            <a:r>
              <a:rPr lang="en-US" sz="1100" dirty="0" smtClean="0"/>
              <a:t>Phys. Rev. B 82, 024526 (2010) 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5225305" y="1374243"/>
            <a:ext cx="3834961" cy="338554"/>
          </a:xfrm>
          <a:prstGeom prst="rect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Synchronized Andreev Transmission </a:t>
            </a:r>
            <a:endParaRPr lang="en-US" sz="1600" dirty="0"/>
          </a:p>
        </p:txBody>
      </p:sp>
      <p:sp>
        <p:nvSpPr>
          <p:cNvPr id="12" name="Right Arrow Callout 11"/>
          <p:cNvSpPr/>
          <p:nvPr/>
        </p:nvSpPr>
        <p:spPr>
          <a:xfrm>
            <a:off x="2617985" y="687164"/>
            <a:ext cx="3630752" cy="687079"/>
          </a:xfrm>
          <a:prstGeom prst="rightArrowCallout">
            <a:avLst>
              <a:gd name="adj1" fmla="val 14964"/>
              <a:gd name="adj2" fmla="val 18302"/>
              <a:gd name="adj3" fmla="val 32897"/>
              <a:gd name="adj4" fmla="val 8141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00CC"/>
                </a:solidFill>
              </a:rPr>
              <a:t>2D tunable superconducting </a:t>
            </a:r>
          </a:p>
          <a:p>
            <a:r>
              <a:rPr lang="en-US" b="1" dirty="0">
                <a:solidFill>
                  <a:srgbClr val="0000CC"/>
                </a:solidFill>
              </a:rPr>
              <a:t>weak </a:t>
            </a:r>
            <a:r>
              <a:rPr lang="en-US" b="1" dirty="0" smtClean="0">
                <a:solidFill>
                  <a:srgbClr val="0000CC"/>
                </a:solidFill>
              </a:rPr>
              <a:t>link  systems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2732"/>
          </a:xfrm>
        </p:spPr>
        <p:txBody>
          <a:bodyPr/>
          <a:lstStyle/>
          <a:p>
            <a:r>
              <a:rPr lang="en-US" dirty="0" smtClean="0"/>
              <a:t>An Experimental Program in Low Temperature Physics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A2B3-D0E9-4AD9-89FA-A90632EA0D7D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2" y="1386077"/>
            <a:ext cx="3410650" cy="4778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723" y="858974"/>
            <a:ext cx="4014050" cy="5798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VcBK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513" y="628650"/>
            <a:ext cx="4035259" cy="5776854"/>
          </a:xfrm>
          <a:prstGeom prst="rect">
            <a:avLst/>
          </a:prstGeom>
          <a:noFill/>
        </p:spPr>
      </p:pic>
      <p:pic>
        <p:nvPicPr>
          <p:cNvPr id="6" name="Picture 21" descr="VortexBK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838" y="857977"/>
            <a:ext cx="8477055" cy="592179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5513" y="398810"/>
            <a:ext cx="4419201" cy="6006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4" descr="IVcBK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78" y="604106"/>
            <a:ext cx="3919542" cy="561119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8760" y="259318"/>
            <a:ext cx="336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to </a:t>
            </a:r>
            <a:r>
              <a:rPr lang="en-US" b="1" dirty="0" err="1" smtClean="0">
                <a:solidFill>
                  <a:srgbClr val="AD1563"/>
                </a:solidFill>
              </a:rPr>
              <a:t>superinsulating</a:t>
            </a:r>
            <a:r>
              <a:rPr lang="en-US" dirty="0" smtClean="0"/>
              <a:t> state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3628" y="259318"/>
            <a:ext cx="346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to </a:t>
            </a:r>
            <a:r>
              <a:rPr lang="en-US" b="1" dirty="0" smtClean="0">
                <a:solidFill>
                  <a:srgbClr val="008000"/>
                </a:solidFill>
              </a:rPr>
              <a:t>superconducting</a:t>
            </a:r>
            <a:r>
              <a:rPr lang="en-US" dirty="0" smtClean="0"/>
              <a:t> state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6678" y="2590800"/>
            <a:ext cx="392082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77000" y="6019800"/>
            <a:ext cx="1295400" cy="385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0F5A-E4FF-4B2F-A262-2B6CC3A4B837}" type="datetime1">
              <a:rPr lang="en-US" smtClean="0"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For well designed instruments, material properties often limit measurements and cost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859" r="10527" b="23942"/>
          <a:stretch/>
        </p:blipFill>
        <p:spPr>
          <a:xfrm>
            <a:off x="4196483" y="1600200"/>
            <a:ext cx="4476262" cy="4419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415534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Three examples (there are many more opportunities):</a:t>
            </a:r>
          </a:p>
          <a:p>
            <a:endParaRPr lang="en-US" sz="1000" b="1" dirty="0" smtClean="0"/>
          </a:p>
          <a:p>
            <a:pPr marL="342900" indent="-342900">
              <a:buAutoNum type="alphaLcParenR"/>
            </a:pPr>
            <a:r>
              <a:rPr lang="en-US" dirty="0" smtClean="0"/>
              <a:t>Superconducting  RF Accelerators</a:t>
            </a:r>
          </a:p>
          <a:p>
            <a:pPr marL="342900" indent="-342900">
              <a:buAutoNum type="alphaLcParenR"/>
            </a:pPr>
            <a:r>
              <a:rPr lang="en-US" dirty="0" smtClean="0"/>
              <a:t>Channel Plates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Transition Edge Sensors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459" y="5486400"/>
            <a:ext cx="5061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payoff, but takes time.</a:t>
            </a:r>
          </a:p>
          <a:p>
            <a:endParaRPr lang="en-US" dirty="0"/>
          </a:p>
          <a:p>
            <a:r>
              <a:rPr lang="en-US" dirty="0" smtClean="0"/>
              <a:t>New materials can lead to transformational science!</a:t>
            </a:r>
            <a:endParaRPr lang="en-US" dirty="0"/>
          </a:p>
        </p:txBody>
      </p:sp>
      <p:pic>
        <p:nvPicPr>
          <p:cNvPr id="1026" name="Picture 2" descr="Physicists in Spain believe that we can learn something about the Higgs field from how ripples appear in graphene. (Courtesy: University of Manchester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01" y="3124200"/>
            <a:ext cx="1644470" cy="21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44" y="3276600"/>
            <a:ext cx="1741511" cy="124460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930" y="4377443"/>
            <a:ext cx="21891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 r="1650"/>
          <a:stretch/>
        </p:blipFill>
        <p:spPr bwMode="auto">
          <a:xfrm>
            <a:off x="113930" y="3102921"/>
            <a:ext cx="2248270" cy="10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63E4F-3704-45B3-A2F5-ACB01DFB49A4}" type="datetime1">
              <a:rPr lang="en-US" smtClean="0"/>
              <a:t>1/9/2013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altLang="en-US" dirty="0" smtClean="0"/>
              <a:t>Atomic Layer Deposition of </a:t>
            </a:r>
            <a:r>
              <a:rPr lang="en-US" altLang="en-US" dirty="0" err="1" smtClean="0"/>
              <a:t>ZnO</a:t>
            </a:r>
            <a:r>
              <a:rPr lang="en-US" altLang="en-US" dirty="0" smtClean="0"/>
              <a:t> Films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38788" y="1993900"/>
            <a:ext cx="2905125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065588" y="1179513"/>
            <a:ext cx="1423987" cy="674687"/>
          </a:xfrm>
          <a:prstGeom prst="rightArrow">
            <a:avLst>
              <a:gd name="adj1" fmla="val 50000"/>
              <a:gd name="adj2" fmla="val 5276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6250" y="954088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3200"/>
              <a:t>A)</a:t>
            </a:r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1963" y="2122488"/>
            <a:ext cx="590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3200"/>
              <a:t>B)</a:t>
            </a:r>
            <a:endParaRPr lang="en-US" alt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81475" y="835025"/>
            <a:ext cx="1111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Diethyl Zinc</a:t>
            </a:r>
          </a:p>
          <a:p>
            <a:pPr algn="ctr"/>
            <a:r>
              <a:rPr lang="en-US" altLang="en-US" sz="1400"/>
              <a:t>(DEZ)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83088" y="2316163"/>
            <a:ext cx="566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/>
              <a:t>H</a:t>
            </a:r>
            <a:r>
              <a:rPr lang="en-US" altLang="en-US" sz="1600" baseline="-25000"/>
              <a:t>2</a:t>
            </a:r>
            <a:r>
              <a:rPr lang="en-US" altLang="en-US" sz="16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83088" y="2027238"/>
            <a:ext cx="657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/>
              <a:t>Water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43625" y="1801813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257925" y="2424113"/>
            <a:ext cx="123825" cy="155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6334125" y="2468563"/>
            <a:ext cx="0" cy="71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6334125" y="2235200"/>
            <a:ext cx="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172200" y="2011363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0000"/>
                </a:solidFill>
              </a:rPr>
              <a:t>O</a:t>
            </a:r>
            <a:r>
              <a:rPr lang="en-US" altLang="en-US" sz="1400"/>
              <a:t>H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32700" y="1997075"/>
            <a:ext cx="85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  <a:endParaRPr lang="en-US" altLang="en-US" sz="160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786438" y="2794000"/>
            <a:ext cx="1066800" cy="13335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6334125" y="2693988"/>
            <a:ext cx="0" cy="100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173788" y="2470150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V="1">
            <a:off x="7380288" y="2230438"/>
            <a:ext cx="304800" cy="185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3240088"/>
            <a:ext cx="38481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153150" y="2239963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accent2"/>
                </a:solidFill>
              </a:rPr>
              <a:t>Zn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553075" y="912813"/>
            <a:ext cx="2905125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6157913" y="720725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6262688" y="1343025"/>
            <a:ext cx="123825" cy="155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6338888" y="1387475"/>
            <a:ext cx="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7662863" y="892175"/>
            <a:ext cx="85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  <a:endParaRPr lang="en-US" altLang="en-US" sz="1600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5791200" y="1712913"/>
            <a:ext cx="1066800" cy="13335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6338888" y="1612900"/>
            <a:ext cx="0" cy="100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6178550" y="1389063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7410450" y="1125538"/>
            <a:ext cx="304800" cy="185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6157913" y="1158875"/>
            <a:ext cx="1060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accent2"/>
                </a:solidFill>
              </a:rPr>
              <a:t>Zn</a:t>
            </a:r>
            <a:r>
              <a:rPr lang="en-US" altLang="en-US" sz="1400"/>
              <a:t>CH</a:t>
            </a:r>
            <a:r>
              <a:rPr lang="en-US" altLang="en-US" sz="1600" baseline="-25000"/>
              <a:t>2</a:t>
            </a:r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</a:p>
        </p:txBody>
      </p:sp>
      <p:sp>
        <p:nvSpPr>
          <p:cNvPr id="34" name="AutoShape 31"/>
          <p:cNvSpPr>
            <a:spLocks noChangeArrowheads="1"/>
          </p:cNvSpPr>
          <p:nvPr/>
        </p:nvSpPr>
        <p:spPr bwMode="auto">
          <a:xfrm>
            <a:off x="4062413" y="2168525"/>
            <a:ext cx="1423987" cy="674688"/>
          </a:xfrm>
          <a:prstGeom prst="rightArrow">
            <a:avLst>
              <a:gd name="adj1" fmla="val 50000"/>
              <a:gd name="adj2" fmla="val 5276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4005263" y="1330325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accent2"/>
                </a:solidFill>
              </a:rPr>
              <a:t>Zn</a:t>
            </a:r>
            <a:r>
              <a:rPr lang="en-US" altLang="en-US" sz="1600"/>
              <a:t>(CH</a:t>
            </a:r>
            <a:r>
              <a:rPr lang="en-US" altLang="en-US" sz="1600" baseline="-25000"/>
              <a:t>2</a:t>
            </a:r>
            <a:r>
              <a:rPr lang="en-US" altLang="en-US" sz="1600"/>
              <a:t>CH</a:t>
            </a:r>
            <a:r>
              <a:rPr lang="en-US" altLang="en-US" sz="1600" baseline="-25000"/>
              <a:t>3</a:t>
            </a:r>
            <a:r>
              <a:rPr lang="en-US" altLang="en-US" sz="1600"/>
              <a:t>)</a:t>
            </a:r>
            <a:r>
              <a:rPr lang="en-US" altLang="en-US" sz="1600" baseline="-25000"/>
              <a:t>2</a:t>
            </a:r>
            <a:endParaRPr lang="en-US" altLang="en-US" sz="1600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1081088" y="920750"/>
            <a:ext cx="2905125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2000250" y="1720850"/>
            <a:ext cx="1066800" cy="13335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 flipV="1">
            <a:off x="2547938" y="1620838"/>
            <a:ext cx="0" cy="100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2387600" y="139700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0000"/>
                </a:solidFill>
              </a:rPr>
              <a:t>O</a:t>
            </a:r>
            <a:r>
              <a:rPr lang="en-US" altLang="en-US" sz="1400"/>
              <a:t>H</a:t>
            </a:r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1066800" y="1968500"/>
            <a:ext cx="2905125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1074738" y="3106738"/>
            <a:ext cx="3187700" cy="469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en-US" sz="1600"/>
              <a:t>ZnO ALD Monitored Using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1600"/>
              <a:t>In Situ Quartz Microbalance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 rot="-5400000">
            <a:off x="-27781" y="4579144"/>
            <a:ext cx="145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ZnO Thickness (</a:t>
            </a:r>
            <a:r>
              <a:rPr lang="en-US" sz="1200">
                <a:cs typeface="Arial" pitchFamily="34" charset="0"/>
              </a:rPr>
              <a:t>Å</a:t>
            </a:r>
            <a:r>
              <a:rPr lang="en-US" sz="1200"/>
              <a:t>)</a:t>
            </a:r>
          </a:p>
        </p:txBody>
      </p:sp>
      <p:pic>
        <p:nvPicPr>
          <p:cNvPr id="43" name="Picture 4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5688" y="3254375"/>
            <a:ext cx="39401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41"/>
          <p:cNvSpPr txBox="1">
            <a:spLocks noChangeArrowheads="1"/>
          </p:cNvSpPr>
          <p:nvPr/>
        </p:nvSpPr>
        <p:spPr bwMode="auto">
          <a:xfrm rot="-5400000">
            <a:off x="4150519" y="4472781"/>
            <a:ext cx="145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/>
              <a:t>ZnO Thickness (</a:t>
            </a:r>
            <a:r>
              <a:rPr lang="en-US" sz="1200">
                <a:cs typeface="Arial" pitchFamily="34" charset="0"/>
              </a:rPr>
              <a:t>Å</a:t>
            </a:r>
            <a:r>
              <a:rPr lang="en-US" sz="1200"/>
              <a:t>)</a:t>
            </a: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5422900" y="3106738"/>
            <a:ext cx="3187700" cy="469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en-US" sz="1600"/>
              <a:t>ZnO ALD Thickness Measured Using Ex Situ Stylus Profiler</a:t>
            </a: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1265238" y="3759200"/>
            <a:ext cx="2505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sz="1200"/>
              <a:t> Growth Occurs in Discrete Steps</a:t>
            </a: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auto">
          <a:xfrm>
            <a:off x="5719763" y="3759200"/>
            <a:ext cx="2044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sz="1200"/>
              <a:t> Superb Thickness Control</a:t>
            </a: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441575" y="2371725"/>
            <a:ext cx="123825" cy="155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 flipV="1">
            <a:off x="2517775" y="2416175"/>
            <a:ext cx="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1970088" y="2741613"/>
            <a:ext cx="1066800" cy="133350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 flipV="1">
            <a:off x="2517775" y="2641600"/>
            <a:ext cx="0" cy="100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49"/>
          <p:cNvSpPr txBox="1">
            <a:spLocks noChangeArrowheads="1"/>
          </p:cNvSpPr>
          <p:nvPr/>
        </p:nvSpPr>
        <p:spPr bwMode="auto">
          <a:xfrm>
            <a:off x="2357438" y="2417763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2336800" y="2187575"/>
            <a:ext cx="1060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accent2"/>
                </a:solidFill>
              </a:rPr>
              <a:t>Zn</a:t>
            </a:r>
            <a:r>
              <a:rPr lang="en-US" altLang="en-US" sz="1400"/>
              <a:t>CH</a:t>
            </a:r>
            <a:r>
              <a:rPr lang="en-US" altLang="en-US" sz="1600" baseline="-25000"/>
              <a:t>2</a:t>
            </a:r>
            <a:r>
              <a:rPr lang="en-US" altLang="en-US" sz="1400"/>
              <a:t>CH</a:t>
            </a:r>
            <a:r>
              <a:rPr lang="en-US" altLang="en-US" sz="1600" baseline="-25000"/>
              <a:t>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EB32E-889B-4D77-A612-19B2CE906534}" type="datetime1">
              <a:rPr lang="en-US" smtClean="0"/>
              <a:t>1/9/2013</a:t>
            </a:fld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ALD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Films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47675" y="3859213"/>
            <a:ext cx="46720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accent2"/>
              </a:buClr>
            </a:pPr>
            <a:r>
              <a:rPr lang="en-US" sz="2000" u="sng"/>
              <a:t>ALD Film Properties</a:t>
            </a:r>
            <a:r>
              <a:rPr lang="en-US" sz="2000"/>
              <a:t>: </a:t>
            </a:r>
          </a:p>
          <a:p>
            <a:pPr algn="ctr" eaLnBrk="1" hangingPunct="1">
              <a:lnSpc>
                <a:spcPct val="150000"/>
              </a:lnSpc>
              <a:buClr>
                <a:schemeClr val="accent2"/>
              </a:buClr>
              <a:buFontTx/>
              <a:buChar char="•"/>
            </a:pPr>
            <a:r>
              <a:rPr lang="en-US" sz="2000"/>
              <a:t> Thickness linear with AB Cycles</a:t>
            </a:r>
          </a:p>
          <a:p>
            <a:pPr algn="ctr" eaLnBrk="1" hangingPunct="1">
              <a:lnSpc>
                <a:spcPct val="150000"/>
              </a:lnSpc>
              <a:buClr>
                <a:schemeClr val="accent2"/>
              </a:buClr>
              <a:buFontTx/>
              <a:buChar char="•"/>
            </a:pPr>
            <a:r>
              <a:rPr lang="en-US" sz="2000"/>
              <a:t> Very flat and conformal</a:t>
            </a:r>
          </a:p>
          <a:p>
            <a:pPr algn="ctr" eaLnBrk="1" hangingPunct="1">
              <a:lnSpc>
                <a:spcPct val="150000"/>
              </a:lnSpc>
              <a:buClr>
                <a:schemeClr val="accent2"/>
              </a:buClr>
              <a:buFontTx/>
              <a:buChar char="•"/>
            </a:pPr>
            <a:r>
              <a:rPr lang="en-US" sz="2000"/>
              <a:t> Extremely smooth </a:t>
            </a:r>
          </a:p>
          <a:p>
            <a:pPr algn="ctr" eaLnBrk="1" hangingPunct="1">
              <a:lnSpc>
                <a:spcPct val="150000"/>
              </a:lnSpc>
              <a:buClr>
                <a:schemeClr val="accent2"/>
              </a:buClr>
            </a:pPr>
            <a:r>
              <a:rPr lang="en-US" sz="2000"/>
              <a:t>RMS roughness independent of Cycle #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297488" y="560388"/>
            <a:ext cx="3236912" cy="2405062"/>
            <a:chOff x="3337" y="612"/>
            <a:chExt cx="2039" cy="1515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337" y="612"/>
              <a:ext cx="2039" cy="1515"/>
              <a:chOff x="1422" y="1080"/>
              <a:chExt cx="2039" cy="1515"/>
            </a:xfrm>
          </p:grpSpPr>
          <p:pic>
            <p:nvPicPr>
              <p:cNvPr id="9" name="Picture 5" descr="JE2_X_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0" y="1080"/>
                <a:ext cx="2021" cy="1515"/>
              </a:xfrm>
              <a:prstGeom prst="rect">
                <a:avLst/>
              </a:prstGeom>
              <a:noFill/>
            </p:spPr>
          </p:pic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1422" y="1600"/>
                <a:ext cx="47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>
                    <a:solidFill>
                      <a:srgbClr val="FF0000"/>
                    </a:solidFill>
                  </a:rPr>
                  <a:t>Si(100)</a:t>
                </a: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1422" y="1417"/>
                <a:ext cx="6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>
                    <a:solidFill>
                      <a:srgbClr val="FF0000"/>
                    </a:solidFill>
                  </a:rPr>
                  <a:t>ALD Al</a:t>
                </a:r>
                <a:r>
                  <a:rPr lang="en-US" sz="1400" baseline="-25000">
                    <a:solidFill>
                      <a:srgbClr val="FF0000"/>
                    </a:solidFill>
                  </a:rPr>
                  <a:t>2</a:t>
                </a:r>
                <a:r>
                  <a:rPr lang="en-US" sz="1400">
                    <a:solidFill>
                      <a:srgbClr val="FF0000"/>
                    </a:solidFill>
                  </a:rPr>
                  <a:t>O</a:t>
                </a:r>
                <a:r>
                  <a:rPr lang="en-US" sz="1400" baseline="-2500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727" y="649"/>
              <a:ext cx="1306" cy="1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1400"/>
                <a:t>SEM</a:t>
              </a: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562600" y="3186113"/>
            <a:ext cx="3217863" cy="2938462"/>
            <a:chOff x="3600" y="2181"/>
            <a:chExt cx="2027" cy="1851"/>
          </a:xfrm>
        </p:grpSpPr>
        <p:grpSp>
          <p:nvGrpSpPr>
            <p:cNvPr id="12" name="Group 10"/>
            <p:cNvGrpSpPr>
              <a:grpSpLocks noChangeAspect="1"/>
            </p:cNvGrpSpPr>
            <p:nvPr/>
          </p:nvGrpSpPr>
          <p:grpSpPr bwMode="auto">
            <a:xfrm>
              <a:off x="3600" y="2183"/>
              <a:ext cx="2029" cy="1853"/>
              <a:chOff x="1552" y="942"/>
              <a:chExt cx="1929" cy="1761"/>
            </a:xfrm>
          </p:grpSpPr>
          <p:pic>
            <p:nvPicPr>
              <p:cNvPr id="16" name="Picture 11" descr="1 micron imag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27" y="1012"/>
                <a:ext cx="1589" cy="1580"/>
              </a:xfrm>
              <a:prstGeom prst="rect">
                <a:avLst/>
              </a:prstGeom>
              <a:noFill/>
            </p:spPr>
          </p:pic>
          <p:sp>
            <p:nvSpPr>
              <p:cNvPr id="17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1552" y="2557"/>
                <a:ext cx="148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8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1890" y="2557"/>
                <a:ext cx="243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0.25</a:t>
                </a:r>
              </a:p>
            </p:txBody>
          </p:sp>
          <p:sp>
            <p:nvSpPr>
              <p:cNvPr id="19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2274" y="2557"/>
                <a:ext cx="244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0.50</a:t>
                </a:r>
              </a:p>
            </p:txBody>
          </p:sp>
          <p:sp>
            <p:nvSpPr>
              <p:cNvPr id="20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2676" y="2556"/>
                <a:ext cx="244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0.75</a:t>
                </a:r>
              </a:p>
            </p:txBody>
          </p:sp>
          <p:sp>
            <p:nvSpPr>
              <p:cNvPr id="21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064" y="2556"/>
                <a:ext cx="325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1.0 </a:t>
                </a:r>
                <a:r>
                  <a:rPr lang="en-US" sz="100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sz="1000"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22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3156" y="2478"/>
                <a:ext cx="148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23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3156" y="2101"/>
                <a:ext cx="243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0.25</a:t>
                </a:r>
              </a:p>
            </p:txBody>
          </p:sp>
          <p:sp>
            <p:nvSpPr>
              <p:cNvPr id="24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3156" y="1710"/>
                <a:ext cx="243" cy="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0.50</a:t>
                </a:r>
              </a:p>
            </p:txBody>
          </p:sp>
          <p:sp>
            <p:nvSpPr>
              <p:cNvPr id="25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3156" y="1326"/>
                <a:ext cx="243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0.75</a:t>
                </a:r>
              </a:p>
            </p:txBody>
          </p:sp>
          <p:sp>
            <p:nvSpPr>
              <p:cNvPr id="26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3156" y="942"/>
                <a:ext cx="325" cy="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>
                    <a:latin typeface="Times New Roman" pitchFamily="18" charset="0"/>
                  </a:rPr>
                  <a:t>1.0 </a:t>
                </a:r>
                <a:r>
                  <a:rPr lang="en-US" sz="100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sz="1000">
                    <a:latin typeface="Times New Roman" pitchFamily="18" charset="0"/>
                  </a:rPr>
                  <a:t>m</a:t>
                </a:r>
              </a:p>
            </p:txBody>
          </p:sp>
        </p:grp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3985" y="2286"/>
              <a:ext cx="1072" cy="1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1400"/>
                <a:t>AFM</a:t>
              </a: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3968" y="3672"/>
              <a:ext cx="1072" cy="1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1400"/>
                <a:t>RMS=3 </a:t>
              </a:r>
              <a:r>
                <a:rPr lang="en-US" sz="1400">
                  <a:cs typeface="Times New Roman" pitchFamily="18" charset="0"/>
                </a:rPr>
                <a:t>Å</a:t>
              </a:r>
            </a:p>
          </p:txBody>
        </p:sp>
      </p:grpSp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228600" y="960438"/>
            <a:ext cx="3876675" cy="3076575"/>
            <a:chOff x="144" y="816"/>
            <a:chExt cx="2442" cy="1938"/>
          </a:xfrm>
        </p:grpSpPr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 rot="-5400000">
              <a:off x="-238" y="1354"/>
              <a:ext cx="9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/>
                <a:t>Thickness (</a:t>
              </a:r>
              <a:r>
                <a:rPr lang="en-US" sz="1800">
                  <a:cs typeface="Times New Roman" pitchFamily="18" charset="0"/>
                </a:rPr>
                <a:t>Å</a:t>
              </a:r>
              <a:r>
                <a:rPr lang="en-US" sz="1800"/>
                <a:t>)</a:t>
              </a:r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480" y="816"/>
              <a:ext cx="2106" cy="1938"/>
              <a:chOff x="960" y="2160"/>
              <a:chExt cx="2106" cy="1938"/>
            </a:xfrm>
          </p:grpSpPr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>
                <a:off x="1392" y="2304"/>
                <a:ext cx="1306" cy="1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lnSpc>
                    <a:spcPct val="85000"/>
                  </a:lnSpc>
                </a:pPr>
                <a:r>
                  <a:rPr lang="en-US" sz="1400"/>
                  <a:t>Ellipsometry</a:t>
                </a:r>
              </a:p>
            </p:txBody>
          </p: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960" y="2160"/>
                <a:ext cx="2106" cy="1938"/>
                <a:chOff x="342" y="672"/>
                <a:chExt cx="2106" cy="1938"/>
              </a:xfrm>
            </p:grpSpPr>
            <p:sp>
              <p:nvSpPr>
                <p:cNvPr id="32" name="AutoShape 2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42" y="672"/>
                  <a:ext cx="2106" cy="19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604" y="841"/>
                  <a:ext cx="1678" cy="1434"/>
                </a:xfrm>
                <a:custGeom>
                  <a:avLst/>
                  <a:gdLst/>
                  <a:ahLst/>
                  <a:cxnLst>
                    <a:cxn ang="0">
                      <a:pos x="0" y="2670"/>
                    </a:cxn>
                    <a:cxn ang="0">
                      <a:pos x="2761" y="0"/>
                    </a:cxn>
                    <a:cxn ang="0">
                      <a:pos x="2770" y="0"/>
                    </a:cxn>
                  </a:cxnLst>
                  <a:rect l="0" t="0" r="r" b="b"/>
                  <a:pathLst>
                    <a:path w="2770" h="2670">
                      <a:moveTo>
                        <a:pt x="0" y="2670"/>
                      </a:moveTo>
                      <a:lnTo>
                        <a:pt x="2761" y="0"/>
                      </a:lnTo>
                      <a:lnTo>
                        <a:pt x="277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563" y="2288"/>
                  <a:ext cx="36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59"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563" y="1912"/>
                  <a:ext cx="36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59"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33"/>
                <p:cNvSpPr>
                  <a:spLocks/>
                </p:cNvSpPr>
                <p:nvPr/>
              </p:nvSpPr>
              <p:spPr bwMode="auto">
                <a:xfrm>
                  <a:off x="563" y="1540"/>
                  <a:ext cx="36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59"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4"/>
                <p:cNvSpPr>
                  <a:spLocks/>
                </p:cNvSpPr>
                <p:nvPr/>
              </p:nvSpPr>
              <p:spPr bwMode="auto">
                <a:xfrm>
                  <a:off x="563" y="1164"/>
                  <a:ext cx="36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59"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563" y="793"/>
                  <a:ext cx="36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0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59"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563" y="2212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37"/>
                <p:cNvSpPr>
                  <a:spLocks/>
                </p:cNvSpPr>
                <p:nvPr/>
              </p:nvSpPr>
              <p:spPr bwMode="auto">
                <a:xfrm>
                  <a:off x="563" y="2136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563" y="2064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563" y="1988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563" y="1841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563" y="1764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42"/>
                <p:cNvSpPr>
                  <a:spLocks/>
                </p:cNvSpPr>
                <p:nvPr/>
              </p:nvSpPr>
              <p:spPr bwMode="auto">
                <a:xfrm>
                  <a:off x="563" y="1688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43"/>
                <p:cNvSpPr>
                  <a:spLocks/>
                </p:cNvSpPr>
                <p:nvPr/>
              </p:nvSpPr>
              <p:spPr bwMode="auto">
                <a:xfrm>
                  <a:off x="563" y="1612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563" y="1464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563" y="1388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46"/>
                <p:cNvSpPr>
                  <a:spLocks/>
                </p:cNvSpPr>
                <p:nvPr/>
              </p:nvSpPr>
              <p:spPr bwMode="auto">
                <a:xfrm>
                  <a:off x="563" y="1317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563" y="1240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563" y="1093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563" y="1016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563" y="940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563" y="864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52"/>
                <p:cNvSpPr>
                  <a:spLocks/>
                </p:cNvSpPr>
                <p:nvPr/>
              </p:nvSpPr>
              <p:spPr bwMode="auto">
                <a:xfrm>
                  <a:off x="563" y="716"/>
                  <a:ext cx="2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53"/>
                <p:cNvSpPr>
                  <a:spLocks/>
                </p:cNvSpPr>
                <p:nvPr/>
              </p:nvSpPr>
              <p:spPr bwMode="auto">
                <a:xfrm>
                  <a:off x="2353" y="2288"/>
                  <a:ext cx="35" cy="1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>
                      <a:moveTo>
                        <a:pt x="5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2353" y="1912"/>
                  <a:ext cx="35" cy="1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>
                      <a:moveTo>
                        <a:pt x="5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2353" y="1540"/>
                  <a:ext cx="35" cy="1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>
                      <a:moveTo>
                        <a:pt x="5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56"/>
                <p:cNvSpPr>
                  <a:spLocks/>
                </p:cNvSpPr>
                <p:nvPr/>
              </p:nvSpPr>
              <p:spPr bwMode="auto">
                <a:xfrm>
                  <a:off x="2353" y="1164"/>
                  <a:ext cx="35" cy="1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>
                      <a:moveTo>
                        <a:pt x="5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2353" y="793"/>
                  <a:ext cx="35" cy="1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>
                      <a:moveTo>
                        <a:pt x="58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2368" y="2212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2368" y="2136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2368" y="2064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61"/>
                <p:cNvSpPr>
                  <a:spLocks/>
                </p:cNvSpPr>
                <p:nvPr/>
              </p:nvSpPr>
              <p:spPr bwMode="auto">
                <a:xfrm>
                  <a:off x="2368" y="1988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62"/>
                <p:cNvSpPr>
                  <a:spLocks/>
                </p:cNvSpPr>
                <p:nvPr/>
              </p:nvSpPr>
              <p:spPr bwMode="auto">
                <a:xfrm>
                  <a:off x="2368" y="1841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2368" y="1764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2368" y="1688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65"/>
                <p:cNvSpPr>
                  <a:spLocks/>
                </p:cNvSpPr>
                <p:nvPr/>
              </p:nvSpPr>
              <p:spPr bwMode="auto">
                <a:xfrm>
                  <a:off x="2368" y="1612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2368" y="1464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2368" y="1388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2368" y="1317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2368" y="124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70"/>
                <p:cNvSpPr>
                  <a:spLocks/>
                </p:cNvSpPr>
                <p:nvPr/>
              </p:nvSpPr>
              <p:spPr bwMode="auto">
                <a:xfrm>
                  <a:off x="2368" y="1093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71"/>
                <p:cNvSpPr>
                  <a:spLocks/>
                </p:cNvSpPr>
                <p:nvPr/>
              </p:nvSpPr>
              <p:spPr bwMode="auto">
                <a:xfrm>
                  <a:off x="2368" y="1016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72"/>
                <p:cNvSpPr>
                  <a:spLocks/>
                </p:cNvSpPr>
                <p:nvPr/>
              </p:nvSpPr>
              <p:spPr bwMode="auto">
                <a:xfrm>
                  <a:off x="2368" y="940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73"/>
                <p:cNvSpPr>
                  <a:spLocks/>
                </p:cNvSpPr>
                <p:nvPr/>
              </p:nvSpPr>
              <p:spPr bwMode="auto">
                <a:xfrm>
                  <a:off x="2368" y="864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74"/>
                <p:cNvSpPr>
                  <a:spLocks/>
                </p:cNvSpPr>
                <p:nvPr/>
              </p:nvSpPr>
              <p:spPr bwMode="auto">
                <a:xfrm>
                  <a:off x="2368" y="716"/>
                  <a:ext cx="20" cy="1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>
                      <a:moveTo>
                        <a:pt x="33" y="0"/>
                      </a:move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75"/>
                <p:cNvSpPr>
                  <a:spLocks/>
                </p:cNvSpPr>
                <p:nvPr/>
              </p:nvSpPr>
              <p:spPr bwMode="auto">
                <a:xfrm>
                  <a:off x="588" y="2293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59">
                      <a:moveTo>
                        <a:pt x="0" y="59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76"/>
                <p:cNvSpPr>
                  <a:spLocks/>
                </p:cNvSpPr>
                <p:nvPr/>
              </p:nvSpPr>
              <p:spPr bwMode="auto">
                <a:xfrm>
                  <a:off x="1151" y="2293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59">
                      <a:moveTo>
                        <a:pt x="0" y="59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77"/>
                <p:cNvSpPr>
                  <a:spLocks/>
                </p:cNvSpPr>
                <p:nvPr/>
              </p:nvSpPr>
              <p:spPr bwMode="auto">
                <a:xfrm>
                  <a:off x="1714" y="2293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59">
                      <a:moveTo>
                        <a:pt x="0" y="59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78"/>
                <p:cNvSpPr>
                  <a:spLocks/>
                </p:cNvSpPr>
                <p:nvPr/>
              </p:nvSpPr>
              <p:spPr bwMode="auto">
                <a:xfrm>
                  <a:off x="2277" y="2293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59">
                      <a:moveTo>
                        <a:pt x="0" y="59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79"/>
                <p:cNvSpPr>
                  <a:spLocks/>
                </p:cNvSpPr>
                <p:nvPr/>
              </p:nvSpPr>
              <p:spPr bwMode="auto">
                <a:xfrm>
                  <a:off x="705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80"/>
                <p:cNvSpPr>
                  <a:spLocks/>
                </p:cNvSpPr>
                <p:nvPr/>
              </p:nvSpPr>
              <p:spPr bwMode="auto">
                <a:xfrm>
                  <a:off x="817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81"/>
                <p:cNvSpPr>
                  <a:spLocks/>
                </p:cNvSpPr>
                <p:nvPr/>
              </p:nvSpPr>
              <p:spPr bwMode="auto">
                <a:xfrm>
                  <a:off x="928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82"/>
                <p:cNvSpPr>
                  <a:spLocks/>
                </p:cNvSpPr>
                <p:nvPr/>
              </p:nvSpPr>
              <p:spPr bwMode="auto">
                <a:xfrm>
                  <a:off x="1040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83"/>
                <p:cNvSpPr>
                  <a:spLocks/>
                </p:cNvSpPr>
                <p:nvPr/>
              </p:nvSpPr>
              <p:spPr bwMode="auto">
                <a:xfrm>
                  <a:off x="1263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84"/>
                <p:cNvSpPr>
                  <a:spLocks/>
                </p:cNvSpPr>
                <p:nvPr/>
              </p:nvSpPr>
              <p:spPr bwMode="auto">
                <a:xfrm>
                  <a:off x="1379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85"/>
                <p:cNvSpPr>
                  <a:spLocks/>
                </p:cNvSpPr>
                <p:nvPr/>
              </p:nvSpPr>
              <p:spPr bwMode="auto">
                <a:xfrm>
                  <a:off x="1491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Freeform 86"/>
                <p:cNvSpPr>
                  <a:spLocks/>
                </p:cNvSpPr>
                <p:nvPr/>
              </p:nvSpPr>
              <p:spPr bwMode="auto">
                <a:xfrm>
                  <a:off x="1602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Freeform 87"/>
                <p:cNvSpPr>
                  <a:spLocks/>
                </p:cNvSpPr>
                <p:nvPr/>
              </p:nvSpPr>
              <p:spPr bwMode="auto">
                <a:xfrm>
                  <a:off x="1826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88"/>
                <p:cNvSpPr>
                  <a:spLocks/>
                </p:cNvSpPr>
                <p:nvPr/>
              </p:nvSpPr>
              <p:spPr bwMode="auto">
                <a:xfrm>
                  <a:off x="1937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89"/>
                <p:cNvSpPr>
                  <a:spLocks/>
                </p:cNvSpPr>
                <p:nvPr/>
              </p:nvSpPr>
              <p:spPr bwMode="auto">
                <a:xfrm>
                  <a:off x="2049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90"/>
                <p:cNvSpPr>
                  <a:spLocks/>
                </p:cNvSpPr>
                <p:nvPr/>
              </p:nvSpPr>
              <p:spPr bwMode="auto">
                <a:xfrm>
                  <a:off x="2165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91"/>
                <p:cNvSpPr>
                  <a:spLocks/>
                </p:cNvSpPr>
                <p:nvPr/>
              </p:nvSpPr>
              <p:spPr bwMode="auto">
                <a:xfrm>
                  <a:off x="2388" y="230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>
                      <a:moveTo>
                        <a:pt x="0" y="3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92"/>
                <p:cNvSpPr>
                  <a:spLocks/>
                </p:cNvSpPr>
                <p:nvPr/>
              </p:nvSpPr>
              <p:spPr bwMode="auto">
                <a:xfrm>
                  <a:off x="588" y="716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0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h="58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93"/>
                <p:cNvSpPr>
                  <a:spLocks/>
                </p:cNvSpPr>
                <p:nvPr/>
              </p:nvSpPr>
              <p:spPr bwMode="auto">
                <a:xfrm>
                  <a:off x="1151" y="716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0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h="58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94"/>
                <p:cNvSpPr>
                  <a:spLocks/>
                </p:cNvSpPr>
                <p:nvPr/>
              </p:nvSpPr>
              <p:spPr bwMode="auto">
                <a:xfrm>
                  <a:off x="1714" y="716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0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h="58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95"/>
                <p:cNvSpPr>
                  <a:spLocks/>
                </p:cNvSpPr>
                <p:nvPr/>
              </p:nvSpPr>
              <p:spPr bwMode="auto">
                <a:xfrm>
                  <a:off x="2277" y="716"/>
                  <a:ext cx="1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0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h="58">
                      <a:moveTo>
                        <a:pt x="0" y="0"/>
                      </a:moveTo>
                      <a:lnTo>
                        <a:pt x="0" y="50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96"/>
                <p:cNvSpPr>
                  <a:spLocks/>
                </p:cNvSpPr>
                <p:nvPr/>
              </p:nvSpPr>
              <p:spPr bwMode="auto">
                <a:xfrm>
                  <a:off x="705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97"/>
                <p:cNvSpPr>
                  <a:spLocks/>
                </p:cNvSpPr>
                <p:nvPr/>
              </p:nvSpPr>
              <p:spPr bwMode="auto">
                <a:xfrm>
                  <a:off x="817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98"/>
                <p:cNvSpPr>
                  <a:spLocks/>
                </p:cNvSpPr>
                <p:nvPr/>
              </p:nvSpPr>
              <p:spPr bwMode="auto">
                <a:xfrm>
                  <a:off x="928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99"/>
                <p:cNvSpPr>
                  <a:spLocks/>
                </p:cNvSpPr>
                <p:nvPr/>
              </p:nvSpPr>
              <p:spPr bwMode="auto">
                <a:xfrm>
                  <a:off x="1040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00"/>
                <p:cNvSpPr>
                  <a:spLocks/>
                </p:cNvSpPr>
                <p:nvPr/>
              </p:nvSpPr>
              <p:spPr bwMode="auto">
                <a:xfrm>
                  <a:off x="1263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101"/>
                <p:cNvSpPr>
                  <a:spLocks/>
                </p:cNvSpPr>
                <p:nvPr/>
              </p:nvSpPr>
              <p:spPr bwMode="auto">
                <a:xfrm>
                  <a:off x="1379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02"/>
                <p:cNvSpPr>
                  <a:spLocks/>
                </p:cNvSpPr>
                <p:nvPr/>
              </p:nvSpPr>
              <p:spPr bwMode="auto">
                <a:xfrm>
                  <a:off x="1491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03"/>
                <p:cNvSpPr>
                  <a:spLocks/>
                </p:cNvSpPr>
                <p:nvPr/>
              </p:nvSpPr>
              <p:spPr bwMode="auto">
                <a:xfrm>
                  <a:off x="1602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104"/>
                <p:cNvSpPr>
                  <a:spLocks/>
                </p:cNvSpPr>
                <p:nvPr/>
              </p:nvSpPr>
              <p:spPr bwMode="auto">
                <a:xfrm>
                  <a:off x="1826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05"/>
                <p:cNvSpPr>
                  <a:spLocks/>
                </p:cNvSpPr>
                <p:nvPr/>
              </p:nvSpPr>
              <p:spPr bwMode="auto">
                <a:xfrm>
                  <a:off x="1937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06"/>
                <p:cNvSpPr>
                  <a:spLocks/>
                </p:cNvSpPr>
                <p:nvPr/>
              </p:nvSpPr>
              <p:spPr bwMode="auto">
                <a:xfrm>
                  <a:off x="2049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07"/>
                <p:cNvSpPr>
                  <a:spLocks/>
                </p:cNvSpPr>
                <p:nvPr/>
              </p:nvSpPr>
              <p:spPr bwMode="auto">
                <a:xfrm>
                  <a:off x="2165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108"/>
                <p:cNvSpPr>
                  <a:spLocks/>
                </p:cNvSpPr>
                <p:nvPr/>
              </p:nvSpPr>
              <p:spPr bwMode="auto">
                <a:xfrm>
                  <a:off x="2388" y="716"/>
                  <a:ext cx="1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5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109"/>
                <p:cNvSpPr>
                  <a:spLocks/>
                </p:cNvSpPr>
                <p:nvPr/>
              </p:nvSpPr>
              <p:spPr bwMode="auto">
                <a:xfrm>
                  <a:off x="563" y="712"/>
                  <a:ext cx="1" cy="1612"/>
                </a:xfrm>
                <a:custGeom>
                  <a:avLst/>
                  <a:gdLst/>
                  <a:ahLst/>
                  <a:cxnLst>
                    <a:cxn ang="0">
                      <a:pos x="0" y="300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004">
                      <a:moveTo>
                        <a:pt x="0" y="300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10"/>
                <p:cNvSpPr>
                  <a:spLocks/>
                </p:cNvSpPr>
                <p:nvPr/>
              </p:nvSpPr>
              <p:spPr bwMode="auto">
                <a:xfrm>
                  <a:off x="2388" y="712"/>
                  <a:ext cx="1" cy="1612"/>
                </a:xfrm>
                <a:custGeom>
                  <a:avLst/>
                  <a:gdLst/>
                  <a:ahLst/>
                  <a:cxnLst>
                    <a:cxn ang="0">
                      <a:pos x="0" y="3004"/>
                    </a:cxn>
                    <a:cxn ang="0">
                      <a:pos x="0" y="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004">
                      <a:moveTo>
                        <a:pt x="0" y="3004"/>
                      </a:move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111"/>
                <p:cNvSpPr>
                  <a:spLocks/>
                </p:cNvSpPr>
                <p:nvPr/>
              </p:nvSpPr>
              <p:spPr bwMode="auto">
                <a:xfrm>
                  <a:off x="563" y="2324"/>
                  <a:ext cx="183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12" y="0"/>
                    </a:cxn>
                    <a:cxn ang="0">
                      <a:pos x="3021" y="0"/>
                    </a:cxn>
                  </a:cxnLst>
                  <a:rect l="0" t="0" r="r" b="b"/>
                  <a:pathLst>
                    <a:path w="3021">
                      <a:moveTo>
                        <a:pt x="0" y="0"/>
                      </a:moveTo>
                      <a:lnTo>
                        <a:pt x="3012" y="0"/>
                      </a:lnTo>
                      <a:lnTo>
                        <a:pt x="3021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112"/>
                <p:cNvSpPr>
                  <a:spLocks/>
                </p:cNvSpPr>
                <p:nvPr/>
              </p:nvSpPr>
              <p:spPr bwMode="auto">
                <a:xfrm>
                  <a:off x="563" y="716"/>
                  <a:ext cx="183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12" y="0"/>
                    </a:cxn>
                    <a:cxn ang="0">
                      <a:pos x="3021" y="0"/>
                    </a:cxn>
                  </a:cxnLst>
                  <a:rect l="0" t="0" r="r" b="b"/>
                  <a:pathLst>
                    <a:path w="3021">
                      <a:moveTo>
                        <a:pt x="0" y="0"/>
                      </a:moveTo>
                      <a:lnTo>
                        <a:pt x="3012" y="0"/>
                      </a:lnTo>
                      <a:lnTo>
                        <a:pt x="3021" y="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13"/>
                <p:cNvSpPr>
                  <a:spLocks/>
                </p:cNvSpPr>
                <p:nvPr/>
              </p:nvSpPr>
              <p:spPr bwMode="auto">
                <a:xfrm>
                  <a:off x="578" y="2257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72" y="0"/>
                    </a:cxn>
                    <a:cxn ang="0">
                      <a:pos x="72" y="0"/>
                    </a:cxn>
                    <a:cxn ang="0">
                      <a:pos x="81" y="9"/>
                    </a:cxn>
                    <a:cxn ang="0">
                      <a:pos x="92" y="9"/>
                    </a:cxn>
                    <a:cxn ang="0">
                      <a:pos x="92" y="18"/>
                    </a:cxn>
                    <a:cxn ang="0">
                      <a:pos x="102" y="18"/>
                    </a:cxn>
                    <a:cxn ang="0">
                      <a:pos x="102" y="27"/>
                    </a:cxn>
                    <a:cxn ang="0">
                      <a:pos x="112" y="27"/>
                    </a:cxn>
                    <a:cxn ang="0">
                      <a:pos x="112" y="36"/>
                    </a:cxn>
                    <a:cxn ang="0">
                      <a:pos x="112" y="44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3"/>
                    </a:cxn>
                    <a:cxn ang="0">
                      <a:pos x="102" y="71"/>
                    </a:cxn>
                    <a:cxn ang="0">
                      <a:pos x="102" y="81"/>
                    </a:cxn>
                    <a:cxn ang="0">
                      <a:pos x="102" y="81"/>
                    </a:cxn>
                    <a:cxn ang="0">
                      <a:pos x="92" y="90"/>
                    </a:cxn>
                    <a:cxn ang="0">
                      <a:pos x="81" y="90"/>
                    </a:cxn>
                    <a:cxn ang="0">
                      <a:pos x="81" y="98"/>
                    </a:cxn>
                    <a:cxn ang="0">
                      <a:pos x="72" y="98"/>
                    </a:cxn>
                    <a:cxn ang="0">
                      <a:pos x="62" y="98"/>
                    </a:cxn>
                    <a:cxn ang="0">
                      <a:pos x="62" y="98"/>
                    </a:cxn>
                    <a:cxn ang="0">
                      <a:pos x="51" y="98"/>
                    </a:cxn>
                    <a:cxn ang="0">
                      <a:pos x="41" y="98"/>
                    </a:cxn>
                    <a:cxn ang="0">
                      <a:pos x="30" y="98"/>
                    </a:cxn>
                    <a:cxn ang="0">
                      <a:pos x="30" y="90"/>
                    </a:cxn>
                    <a:cxn ang="0">
                      <a:pos x="21" y="90"/>
                    </a:cxn>
                    <a:cxn ang="0">
                      <a:pos x="11" y="81"/>
                    </a:cxn>
                    <a:cxn ang="0">
                      <a:pos x="11" y="81"/>
                    </a:cxn>
                    <a:cxn ang="0">
                      <a:pos x="11" y="71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1" y="27"/>
                    </a:cxn>
                    <a:cxn ang="0">
                      <a:pos x="11" y="18"/>
                    </a:cxn>
                    <a:cxn ang="0">
                      <a:pos x="21" y="18"/>
                    </a:cxn>
                    <a:cxn ang="0">
                      <a:pos x="21" y="9"/>
                    </a:cxn>
                    <a:cxn ang="0">
                      <a:pos x="30" y="9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8">
                      <a:moveTo>
                        <a:pt x="62" y="0"/>
                      </a:move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81" y="0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2" y="9"/>
                      </a:lnTo>
                      <a:lnTo>
                        <a:pt x="92" y="9"/>
                      </a:lnTo>
                      <a:lnTo>
                        <a:pt x="9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2" y="27"/>
                      </a:lnTo>
                      <a:lnTo>
                        <a:pt x="112" y="36"/>
                      </a:lnTo>
                      <a:lnTo>
                        <a:pt x="112" y="36"/>
                      </a:lnTo>
                      <a:lnTo>
                        <a:pt x="112" y="44"/>
                      </a:lnTo>
                      <a:lnTo>
                        <a:pt x="112" y="44"/>
                      </a:lnTo>
                      <a:lnTo>
                        <a:pt x="112" y="4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3"/>
                      </a:lnTo>
                      <a:lnTo>
                        <a:pt x="112" y="63"/>
                      </a:lnTo>
                      <a:lnTo>
                        <a:pt x="112" y="71"/>
                      </a:lnTo>
                      <a:lnTo>
                        <a:pt x="102" y="71"/>
                      </a:lnTo>
                      <a:lnTo>
                        <a:pt x="102" y="71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92" y="81"/>
                      </a:lnTo>
                      <a:lnTo>
                        <a:pt x="92" y="90"/>
                      </a:lnTo>
                      <a:lnTo>
                        <a:pt x="92" y="90"/>
                      </a:lnTo>
                      <a:lnTo>
                        <a:pt x="81" y="90"/>
                      </a:lnTo>
                      <a:lnTo>
                        <a:pt x="81" y="90"/>
                      </a:lnTo>
                      <a:lnTo>
                        <a:pt x="81" y="98"/>
                      </a:lnTo>
                      <a:lnTo>
                        <a:pt x="72" y="98"/>
                      </a:lnTo>
                      <a:lnTo>
                        <a:pt x="72" y="98"/>
                      </a:lnTo>
                      <a:lnTo>
                        <a:pt x="72" y="98"/>
                      </a:lnTo>
                      <a:lnTo>
                        <a:pt x="62" y="98"/>
                      </a:lnTo>
                      <a:lnTo>
                        <a:pt x="62" y="98"/>
                      </a:lnTo>
                      <a:lnTo>
                        <a:pt x="62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1" y="98"/>
                      </a:lnTo>
                      <a:lnTo>
                        <a:pt x="41" y="98"/>
                      </a:lnTo>
                      <a:lnTo>
                        <a:pt x="41" y="98"/>
                      </a:lnTo>
                      <a:lnTo>
                        <a:pt x="30" y="98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21" y="90"/>
                      </a:lnTo>
                      <a:lnTo>
                        <a:pt x="21" y="90"/>
                      </a:lnTo>
                      <a:lnTo>
                        <a:pt x="21" y="81"/>
                      </a:lnTo>
                      <a:lnTo>
                        <a:pt x="11" y="81"/>
                      </a:lnTo>
                      <a:lnTo>
                        <a:pt x="11" y="81"/>
                      </a:lnTo>
                      <a:lnTo>
                        <a:pt x="11" y="8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0" y="71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1" y="18"/>
                      </a:lnTo>
                      <a:lnTo>
                        <a:pt x="11" y="18"/>
                      </a:lnTo>
                      <a:lnTo>
                        <a:pt x="11" y="18"/>
                      </a:lnTo>
                      <a:lnTo>
                        <a:pt x="21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114"/>
                <p:cNvSpPr>
                  <a:spLocks/>
                </p:cNvSpPr>
                <p:nvPr/>
              </p:nvSpPr>
              <p:spPr bwMode="auto">
                <a:xfrm>
                  <a:off x="578" y="2257"/>
                  <a:ext cx="51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2" y="0"/>
                    </a:cxn>
                    <a:cxn ang="0">
                      <a:pos x="72" y="0"/>
                    </a:cxn>
                    <a:cxn ang="0">
                      <a:pos x="72" y="9"/>
                    </a:cxn>
                    <a:cxn ang="0">
                      <a:pos x="81" y="9"/>
                    </a:cxn>
                    <a:cxn ang="0">
                      <a:pos x="81" y="9"/>
                    </a:cxn>
                    <a:cxn ang="0">
                      <a:pos x="92" y="18"/>
                    </a:cxn>
                    <a:cxn ang="0">
                      <a:pos x="92" y="27"/>
                    </a:cxn>
                    <a:cxn ang="0">
                      <a:pos x="102" y="27"/>
                    </a:cxn>
                    <a:cxn ang="0">
                      <a:pos x="102" y="36"/>
                    </a:cxn>
                    <a:cxn ang="0">
                      <a:pos x="102" y="36"/>
                    </a:cxn>
                    <a:cxn ang="0">
                      <a:pos x="102" y="44"/>
                    </a:cxn>
                    <a:cxn ang="0">
                      <a:pos x="102" y="54"/>
                    </a:cxn>
                    <a:cxn ang="0">
                      <a:pos x="102" y="63"/>
                    </a:cxn>
                    <a:cxn ang="0">
                      <a:pos x="92" y="63"/>
                    </a:cxn>
                    <a:cxn ang="0">
                      <a:pos x="92" y="71"/>
                    </a:cxn>
                    <a:cxn ang="0">
                      <a:pos x="92" y="71"/>
                    </a:cxn>
                    <a:cxn ang="0">
                      <a:pos x="81" y="81"/>
                    </a:cxn>
                    <a:cxn ang="0">
                      <a:pos x="81" y="81"/>
                    </a:cxn>
                    <a:cxn ang="0">
                      <a:pos x="72" y="90"/>
                    </a:cxn>
                    <a:cxn ang="0">
                      <a:pos x="62" y="90"/>
                    </a:cxn>
                    <a:cxn ang="0">
                      <a:pos x="62" y="90"/>
                    </a:cxn>
                    <a:cxn ang="0">
                      <a:pos x="51" y="90"/>
                    </a:cxn>
                    <a:cxn ang="0">
                      <a:pos x="41" y="90"/>
                    </a:cxn>
                    <a:cxn ang="0">
                      <a:pos x="41" y="90"/>
                    </a:cxn>
                    <a:cxn ang="0">
                      <a:pos x="30" y="90"/>
                    </a:cxn>
                    <a:cxn ang="0">
                      <a:pos x="21" y="81"/>
                    </a:cxn>
                    <a:cxn ang="0">
                      <a:pos x="21" y="81"/>
                    </a:cxn>
                    <a:cxn ang="0">
                      <a:pos x="11" y="71"/>
                    </a:cxn>
                    <a:cxn ang="0">
                      <a:pos x="11" y="71"/>
                    </a:cxn>
                    <a:cxn ang="0">
                      <a:pos x="11" y="63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1" y="27"/>
                    </a:cxn>
                    <a:cxn ang="0">
                      <a:pos x="11" y="18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30" y="9"/>
                    </a:cxn>
                    <a:cxn ang="0">
                      <a:pos x="30" y="0"/>
                    </a:cxn>
                    <a:cxn ang="0">
                      <a:pos x="41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2" y="18"/>
                      </a:lnTo>
                      <a:lnTo>
                        <a:pt x="92" y="18"/>
                      </a:lnTo>
                      <a:lnTo>
                        <a:pt x="92" y="18"/>
                      </a:lnTo>
                      <a:lnTo>
                        <a:pt x="92" y="27"/>
                      </a:lnTo>
                      <a:lnTo>
                        <a:pt x="92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02" y="44"/>
                      </a:lnTo>
                      <a:lnTo>
                        <a:pt x="102" y="4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3"/>
                      </a:lnTo>
                      <a:lnTo>
                        <a:pt x="102" y="63"/>
                      </a:lnTo>
                      <a:lnTo>
                        <a:pt x="92" y="63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72" y="81"/>
                      </a:lnTo>
                      <a:lnTo>
                        <a:pt x="72" y="90"/>
                      </a:lnTo>
                      <a:lnTo>
                        <a:pt x="72" y="90"/>
                      </a:lnTo>
                      <a:lnTo>
                        <a:pt x="62" y="90"/>
                      </a:lnTo>
                      <a:lnTo>
                        <a:pt x="62" y="90"/>
                      </a:lnTo>
                      <a:lnTo>
                        <a:pt x="62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1" y="90"/>
                      </a:lnTo>
                      <a:lnTo>
                        <a:pt x="41" y="90"/>
                      </a:lnTo>
                      <a:lnTo>
                        <a:pt x="41" y="90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30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1" y="18"/>
                      </a:lnTo>
                      <a:lnTo>
                        <a:pt x="11" y="18"/>
                      </a:lnTo>
                      <a:lnTo>
                        <a:pt x="11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15"/>
                <p:cNvSpPr>
                  <a:spLocks/>
                </p:cNvSpPr>
                <p:nvPr/>
              </p:nvSpPr>
              <p:spPr bwMode="auto">
                <a:xfrm>
                  <a:off x="593" y="2244"/>
                  <a:ext cx="57" cy="49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72" y="0"/>
                    </a:cxn>
                    <a:cxn ang="0">
                      <a:pos x="72" y="0"/>
                    </a:cxn>
                    <a:cxn ang="0">
                      <a:pos x="82" y="8"/>
                    </a:cxn>
                    <a:cxn ang="0">
                      <a:pos x="93" y="8"/>
                    </a:cxn>
                    <a:cxn ang="0">
                      <a:pos x="93" y="17"/>
                    </a:cxn>
                    <a:cxn ang="0">
                      <a:pos x="102" y="17"/>
                    </a:cxn>
                    <a:cxn ang="0">
                      <a:pos x="102" y="26"/>
                    </a:cxn>
                    <a:cxn ang="0">
                      <a:pos x="113" y="26"/>
                    </a:cxn>
                    <a:cxn ang="0">
                      <a:pos x="113" y="35"/>
                    </a:cxn>
                    <a:cxn ang="0">
                      <a:pos x="113" y="44"/>
                    </a:cxn>
                    <a:cxn ang="0">
                      <a:pos x="113" y="53"/>
                    </a:cxn>
                    <a:cxn ang="0">
                      <a:pos x="113" y="53"/>
                    </a:cxn>
                    <a:cxn ang="0">
                      <a:pos x="113" y="62"/>
                    </a:cxn>
                    <a:cxn ang="0">
                      <a:pos x="102" y="70"/>
                    </a:cxn>
                    <a:cxn ang="0">
                      <a:pos x="102" y="80"/>
                    </a:cxn>
                    <a:cxn ang="0">
                      <a:pos x="102" y="80"/>
                    </a:cxn>
                    <a:cxn ang="0">
                      <a:pos x="93" y="89"/>
                    </a:cxn>
                    <a:cxn ang="0">
                      <a:pos x="82" y="89"/>
                    </a:cxn>
                    <a:cxn ang="0">
                      <a:pos x="82" y="97"/>
                    </a:cxn>
                    <a:cxn ang="0">
                      <a:pos x="72" y="97"/>
                    </a:cxn>
                    <a:cxn ang="0">
                      <a:pos x="62" y="97"/>
                    </a:cxn>
                    <a:cxn ang="0">
                      <a:pos x="62" y="97"/>
                    </a:cxn>
                    <a:cxn ang="0">
                      <a:pos x="51" y="97"/>
                    </a:cxn>
                    <a:cxn ang="0">
                      <a:pos x="42" y="97"/>
                    </a:cxn>
                    <a:cxn ang="0">
                      <a:pos x="32" y="97"/>
                    </a:cxn>
                    <a:cxn ang="0">
                      <a:pos x="32" y="89"/>
                    </a:cxn>
                    <a:cxn ang="0">
                      <a:pos x="21" y="89"/>
                    </a:cxn>
                    <a:cxn ang="0">
                      <a:pos x="11" y="80"/>
                    </a:cxn>
                    <a:cxn ang="0">
                      <a:pos x="11" y="80"/>
                    </a:cxn>
                    <a:cxn ang="0">
                      <a:pos x="11" y="7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0" y="53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26"/>
                    </a:cxn>
                    <a:cxn ang="0">
                      <a:pos x="11" y="26"/>
                    </a:cxn>
                    <a:cxn ang="0">
                      <a:pos x="11" y="17"/>
                    </a:cxn>
                    <a:cxn ang="0">
                      <a:pos x="21" y="17"/>
                    </a:cxn>
                    <a:cxn ang="0">
                      <a:pos x="21" y="8"/>
                    </a:cxn>
                    <a:cxn ang="0">
                      <a:pos x="32" y="8"/>
                    </a:cxn>
                    <a:cxn ang="0">
                      <a:pos x="42" y="0"/>
                    </a:cxn>
                    <a:cxn ang="0">
                      <a:pos x="42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3" h="97">
                      <a:moveTo>
                        <a:pt x="62" y="0"/>
                      </a:move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82" y="0"/>
                      </a:lnTo>
                      <a:lnTo>
                        <a:pt x="82" y="8"/>
                      </a:lnTo>
                      <a:lnTo>
                        <a:pt x="82" y="8"/>
                      </a:lnTo>
                      <a:lnTo>
                        <a:pt x="93" y="8"/>
                      </a:lnTo>
                      <a:lnTo>
                        <a:pt x="93" y="8"/>
                      </a:lnTo>
                      <a:lnTo>
                        <a:pt x="93" y="17"/>
                      </a:lnTo>
                      <a:lnTo>
                        <a:pt x="102" y="17"/>
                      </a:lnTo>
                      <a:lnTo>
                        <a:pt x="102" y="17"/>
                      </a:lnTo>
                      <a:lnTo>
                        <a:pt x="102" y="17"/>
                      </a:lnTo>
                      <a:lnTo>
                        <a:pt x="102" y="26"/>
                      </a:lnTo>
                      <a:lnTo>
                        <a:pt x="102" y="26"/>
                      </a:lnTo>
                      <a:lnTo>
                        <a:pt x="113" y="26"/>
                      </a:lnTo>
                      <a:lnTo>
                        <a:pt x="113" y="35"/>
                      </a:lnTo>
                      <a:lnTo>
                        <a:pt x="113" y="35"/>
                      </a:lnTo>
                      <a:lnTo>
                        <a:pt x="113" y="44"/>
                      </a:lnTo>
                      <a:lnTo>
                        <a:pt x="113" y="44"/>
                      </a:lnTo>
                      <a:lnTo>
                        <a:pt x="113" y="44"/>
                      </a:lnTo>
                      <a:lnTo>
                        <a:pt x="113" y="53"/>
                      </a:lnTo>
                      <a:lnTo>
                        <a:pt x="113" y="53"/>
                      </a:lnTo>
                      <a:lnTo>
                        <a:pt x="113" y="53"/>
                      </a:lnTo>
                      <a:lnTo>
                        <a:pt x="113" y="62"/>
                      </a:lnTo>
                      <a:lnTo>
                        <a:pt x="113" y="62"/>
                      </a:lnTo>
                      <a:lnTo>
                        <a:pt x="113" y="70"/>
                      </a:lnTo>
                      <a:lnTo>
                        <a:pt x="102" y="70"/>
                      </a:lnTo>
                      <a:lnTo>
                        <a:pt x="102" y="7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93" y="80"/>
                      </a:lnTo>
                      <a:lnTo>
                        <a:pt x="93" y="89"/>
                      </a:lnTo>
                      <a:lnTo>
                        <a:pt x="93" y="89"/>
                      </a:lnTo>
                      <a:lnTo>
                        <a:pt x="82" y="89"/>
                      </a:lnTo>
                      <a:lnTo>
                        <a:pt x="82" y="89"/>
                      </a:lnTo>
                      <a:lnTo>
                        <a:pt x="82" y="97"/>
                      </a:lnTo>
                      <a:lnTo>
                        <a:pt x="72" y="97"/>
                      </a:lnTo>
                      <a:lnTo>
                        <a:pt x="72" y="97"/>
                      </a:lnTo>
                      <a:lnTo>
                        <a:pt x="72" y="97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62" y="97"/>
                      </a:lnTo>
                      <a:lnTo>
                        <a:pt x="51" y="97"/>
                      </a:lnTo>
                      <a:lnTo>
                        <a:pt x="51" y="97"/>
                      </a:lnTo>
                      <a:lnTo>
                        <a:pt x="42" y="97"/>
                      </a:lnTo>
                      <a:lnTo>
                        <a:pt x="42" y="97"/>
                      </a:lnTo>
                      <a:lnTo>
                        <a:pt x="42" y="97"/>
                      </a:lnTo>
                      <a:lnTo>
                        <a:pt x="32" y="97"/>
                      </a:lnTo>
                      <a:lnTo>
                        <a:pt x="32" y="89"/>
                      </a:lnTo>
                      <a:lnTo>
                        <a:pt x="32" y="89"/>
                      </a:lnTo>
                      <a:lnTo>
                        <a:pt x="21" y="89"/>
                      </a:lnTo>
                      <a:lnTo>
                        <a:pt x="21" y="89"/>
                      </a:lnTo>
                      <a:lnTo>
                        <a:pt x="21" y="80"/>
                      </a:ln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1" y="70"/>
                      </a:lnTo>
                      <a:lnTo>
                        <a:pt x="11" y="70"/>
                      </a:lnTo>
                      <a:lnTo>
                        <a:pt x="0" y="70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11" y="26"/>
                      </a:lnTo>
                      <a:lnTo>
                        <a:pt x="11" y="26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21" y="17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16"/>
                <p:cNvSpPr>
                  <a:spLocks/>
                </p:cNvSpPr>
                <p:nvPr/>
              </p:nvSpPr>
              <p:spPr bwMode="auto">
                <a:xfrm>
                  <a:off x="593" y="2244"/>
                  <a:ext cx="51" cy="44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2" y="0"/>
                    </a:cxn>
                    <a:cxn ang="0">
                      <a:pos x="72" y="0"/>
                    </a:cxn>
                    <a:cxn ang="0">
                      <a:pos x="72" y="8"/>
                    </a:cxn>
                    <a:cxn ang="0">
                      <a:pos x="82" y="8"/>
                    </a:cxn>
                    <a:cxn ang="0">
                      <a:pos x="82" y="8"/>
                    </a:cxn>
                    <a:cxn ang="0">
                      <a:pos x="93" y="17"/>
                    </a:cxn>
                    <a:cxn ang="0">
                      <a:pos x="93" y="26"/>
                    </a:cxn>
                    <a:cxn ang="0">
                      <a:pos x="102" y="26"/>
                    </a:cxn>
                    <a:cxn ang="0">
                      <a:pos x="102" y="35"/>
                    </a:cxn>
                    <a:cxn ang="0">
                      <a:pos x="102" y="35"/>
                    </a:cxn>
                    <a:cxn ang="0">
                      <a:pos x="102" y="44"/>
                    </a:cxn>
                    <a:cxn ang="0">
                      <a:pos x="102" y="53"/>
                    </a:cxn>
                    <a:cxn ang="0">
                      <a:pos x="102" y="62"/>
                    </a:cxn>
                    <a:cxn ang="0">
                      <a:pos x="93" y="62"/>
                    </a:cxn>
                    <a:cxn ang="0">
                      <a:pos x="93" y="70"/>
                    </a:cxn>
                    <a:cxn ang="0">
                      <a:pos x="93" y="70"/>
                    </a:cxn>
                    <a:cxn ang="0">
                      <a:pos x="82" y="80"/>
                    </a:cxn>
                    <a:cxn ang="0">
                      <a:pos x="82" y="80"/>
                    </a:cxn>
                    <a:cxn ang="0">
                      <a:pos x="72" y="89"/>
                    </a:cxn>
                    <a:cxn ang="0">
                      <a:pos x="62" y="89"/>
                    </a:cxn>
                    <a:cxn ang="0">
                      <a:pos x="62" y="89"/>
                    </a:cxn>
                    <a:cxn ang="0">
                      <a:pos x="51" y="89"/>
                    </a:cxn>
                    <a:cxn ang="0">
                      <a:pos x="42" y="89"/>
                    </a:cxn>
                    <a:cxn ang="0">
                      <a:pos x="42" y="89"/>
                    </a:cxn>
                    <a:cxn ang="0">
                      <a:pos x="32" y="89"/>
                    </a:cxn>
                    <a:cxn ang="0">
                      <a:pos x="21" y="80"/>
                    </a:cxn>
                    <a:cxn ang="0">
                      <a:pos x="21" y="80"/>
                    </a:cxn>
                    <a:cxn ang="0">
                      <a:pos x="11" y="70"/>
                    </a:cxn>
                    <a:cxn ang="0">
                      <a:pos x="11" y="70"/>
                    </a:cxn>
                    <a:cxn ang="0">
                      <a:pos x="11" y="62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6"/>
                    </a:cxn>
                    <a:cxn ang="0">
                      <a:pos x="11" y="26"/>
                    </a:cxn>
                    <a:cxn ang="0">
                      <a:pos x="11" y="17"/>
                    </a:cxn>
                    <a:cxn ang="0">
                      <a:pos x="21" y="8"/>
                    </a:cxn>
                    <a:cxn ang="0">
                      <a:pos x="21" y="8"/>
                    </a:cxn>
                    <a:cxn ang="0">
                      <a:pos x="32" y="8"/>
                    </a:cxn>
                    <a:cxn ang="0">
                      <a:pos x="32" y="0"/>
                    </a:cxn>
                    <a:cxn ang="0">
                      <a:pos x="42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8"/>
                      </a:lnTo>
                      <a:lnTo>
                        <a:pt x="82" y="8"/>
                      </a:lnTo>
                      <a:lnTo>
                        <a:pt x="82" y="8"/>
                      </a:lnTo>
                      <a:lnTo>
                        <a:pt x="82" y="8"/>
                      </a:lnTo>
                      <a:lnTo>
                        <a:pt x="82" y="8"/>
                      </a:lnTo>
                      <a:lnTo>
                        <a:pt x="93" y="17"/>
                      </a:lnTo>
                      <a:lnTo>
                        <a:pt x="93" y="17"/>
                      </a:lnTo>
                      <a:lnTo>
                        <a:pt x="93" y="17"/>
                      </a:lnTo>
                      <a:lnTo>
                        <a:pt x="93" y="26"/>
                      </a:lnTo>
                      <a:lnTo>
                        <a:pt x="93" y="26"/>
                      </a:lnTo>
                      <a:lnTo>
                        <a:pt x="102" y="26"/>
                      </a:lnTo>
                      <a:lnTo>
                        <a:pt x="102" y="26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44"/>
                      </a:lnTo>
                      <a:lnTo>
                        <a:pt x="102" y="44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62"/>
                      </a:lnTo>
                      <a:lnTo>
                        <a:pt x="102" y="62"/>
                      </a:lnTo>
                      <a:lnTo>
                        <a:pt x="93" y="62"/>
                      </a:lnTo>
                      <a:lnTo>
                        <a:pt x="93" y="70"/>
                      </a:lnTo>
                      <a:lnTo>
                        <a:pt x="93" y="70"/>
                      </a:lnTo>
                      <a:lnTo>
                        <a:pt x="93" y="70"/>
                      </a:lnTo>
                      <a:lnTo>
                        <a:pt x="93" y="7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72" y="80"/>
                      </a:lnTo>
                      <a:lnTo>
                        <a:pt x="72" y="89"/>
                      </a:lnTo>
                      <a:lnTo>
                        <a:pt x="72" y="89"/>
                      </a:lnTo>
                      <a:lnTo>
                        <a:pt x="62" y="89"/>
                      </a:lnTo>
                      <a:lnTo>
                        <a:pt x="62" y="89"/>
                      </a:lnTo>
                      <a:lnTo>
                        <a:pt x="62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2" y="89"/>
                      </a:lnTo>
                      <a:lnTo>
                        <a:pt x="42" y="89"/>
                      </a:lnTo>
                      <a:lnTo>
                        <a:pt x="42" y="89"/>
                      </a:lnTo>
                      <a:lnTo>
                        <a:pt x="32" y="89"/>
                      </a:lnTo>
                      <a:lnTo>
                        <a:pt x="32" y="89"/>
                      </a:lnTo>
                      <a:lnTo>
                        <a:pt x="32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11" y="70"/>
                      </a:lnTo>
                      <a:lnTo>
                        <a:pt x="11" y="70"/>
                      </a:lnTo>
                      <a:lnTo>
                        <a:pt x="11" y="70"/>
                      </a:lnTo>
                      <a:lnTo>
                        <a:pt x="11" y="70"/>
                      </a:lnTo>
                      <a:lnTo>
                        <a:pt x="11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11" y="26"/>
                      </a:lnTo>
                      <a:lnTo>
                        <a:pt x="11" y="26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3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17"/>
                <p:cNvSpPr>
                  <a:spLocks/>
                </p:cNvSpPr>
                <p:nvPr/>
              </p:nvSpPr>
              <p:spPr bwMode="auto">
                <a:xfrm>
                  <a:off x="624" y="2217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1" y="8"/>
                    </a:cxn>
                    <a:cxn ang="0">
                      <a:pos x="91" y="8"/>
                    </a:cxn>
                    <a:cxn ang="0">
                      <a:pos x="91" y="17"/>
                    </a:cxn>
                    <a:cxn ang="0">
                      <a:pos x="101" y="17"/>
                    </a:cxn>
                    <a:cxn ang="0">
                      <a:pos x="101" y="27"/>
                    </a:cxn>
                    <a:cxn ang="0">
                      <a:pos x="112" y="27"/>
                    </a:cxn>
                    <a:cxn ang="0">
                      <a:pos x="112" y="35"/>
                    </a:cxn>
                    <a:cxn ang="0">
                      <a:pos x="112" y="44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2"/>
                    </a:cxn>
                    <a:cxn ang="0">
                      <a:pos x="101" y="71"/>
                    </a:cxn>
                    <a:cxn ang="0">
                      <a:pos x="101" y="80"/>
                    </a:cxn>
                    <a:cxn ang="0">
                      <a:pos x="101" y="80"/>
                    </a:cxn>
                    <a:cxn ang="0">
                      <a:pos x="91" y="89"/>
                    </a:cxn>
                    <a:cxn ang="0">
                      <a:pos x="81" y="89"/>
                    </a:cxn>
                    <a:cxn ang="0">
                      <a:pos x="81" y="98"/>
                    </a:cxn>
                    <a:cxn ang="0">
                      <a:pos x="71" y="98"/>
                    </a:cxn>
                    <a:cxn ang="0">
                      <a:pos x="61" y="98"/>
                    </a:cxn>
                    <a:cxn ang="0">
                      <a:pos x="61" y="98"/>
                    </a:cxn>
                    <a:cxn ang="0">
                      <a:pos x="51" y="98"/>
                    </a:cxn>
                    <a:cxn ang="0">
                      <a:pos x="40" y="98"/>
                    </a:cxn>
                    <a:cxn ang="0">
                      <a:pos x="31" y="98"/>
                    </a:cxn>
                    <a:cxn ang="0">
                      <a:pos x="31" y="89"/>
                    </a:cxn>
                    <a:cxn ang="0">
                      <a:pos x="20" y="89"/>
                    </a:cxn>
                    <a:cxn ang="0">
                      <a:pos x="10" y="80"/>
                    </a:cxn>
                    <a:cxn ang="0">
                      <a:pos x="10" y="80"/>
                    </a:cxn>
                    <a:cxn ang="0">
                      <a:pos x="10" y="71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7"/>
                    </a:cxn>
                    <a:cxn ang="0">
                      <a:pos x="20" y="17"/>
                    </a:cxn>
                    <a:cxn ang="0">
                      <a:pos x="20" y="8"/>
                    </a:cxn>
                    <a:cxn ang="0">
                      <a:pos x="31" y="8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8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1" y="0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1" y="8"/>
                      </a:lnTo>
                      <a:lnTo>
                        <a:pt x="91" y="8"/>
                      </a:lnTo>
                      <a:lnTo>
                        <a:pt x="91" y="17"/>
                      </a:lnTo>
                      <a:lnTo>
                        <a:pt x="101" y="17"/>
                      </a:lnTo>
                      <a:lnTo>
                        <a:pt x="101" y="17"/>
                      </a:lnTo>
                      <a:lnTo>
                        <a:pt x="101" y="17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12" y="27"/>
                      </a:lnTo>
                      <a:lnTo>
                        <a:pt x="112" y="35"/>
                      </a:lnTo>
                      <a:lnTo>
                        <a:pt x="112" y="35"/>
                      </a:lnTo>
                      <a:lnTo>
                        <a:pt x="112" y="44"/>
                      </a:lnTo>
                      <a:lnTo>
                        <a:pt x="112" y="44"/>
                      </a:lnTo>
                      <a:lnTo>
                        <a:pt x="112" y="4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2"/>
                      </a:lnTo>
                      <a:lnTo>
                        <a:pt x="112" y="62"/>
                      </a:lnTo>
                      <a:lnTo>
                        <a:pt x="112" y="71"/>
                      </a:lnTo>
                      <a:lnTo>
                        <a:pt x="101" y="71"/>
                      </a:lnTo>
                      <a:lnTo>
                        <a:pt x="101" y="71"/>
                      </a:lnTo>
                      <a:lnTo>
                        <a:pt x="101" y="80"/>
                      </a:lnTo>
                      <a:lnTo>
                        <a:pt x="101" y="80"/>
                      </a:lnTo>
                      <a:lnTo>
                        <a:pt x="101" y="80"/>
                      </a:lnTo>
                      <a:lnTo>
                        <a:pt x="91" y="80"/>
                      </a:lnTo>
                      <a:lnTo>
                        <a:pt x="91" y="89"/>
                      </a:lnTo>
                      <a:lnTo>
                        <a:pt x="91" y="89"/>
                      </a:lnTo>
                      <a:lnTo>
                        <a:pt x="81" y="89"/>
                      </a:lnTo>
                      <a:lnTo>
                        <a:pt x="81" y="89"/>
                      </a:lnTo>
                      <a:lnTo>
                        <a:pt x="81" y="98"/>
                      </a:lnTo>
                      <a:lnTo>
                        <a:pt x="71" y="98"/>
                      </a:lnTo>
                      <a:lnTo>
                        <a:pt x="71" y="98"/>
                      </a:lnTo>
                      <a:lnTo>
                        <a:pt x="71" y="98"/>
                      </a:lnTo>
                      <a:lnTo>
                        <a:pt x="61" y="98"/>
                      </a:lnTo>
                      <a:lnTo>
                        <a:pt x="61" y="98"/>
                      </a:lnTo>
                      <a:lnTo>
                        <a:pt x="61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31" y="98"/>
                      </a:lnTo>
                      <a:lnTo>
                        <a:pt x="31" y="89"/>
                      </a:lnTo>
                      <a:lnTo>
                        <a:pt x="31" y="89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0" y="71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20" y="17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1" y="8"/>
                      </a:lnTo>
                      <a:lnTo>
                        <a:pt x="31" y="8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18"/>
                <p:cNvSpPr>
                  <a:spLocks/>
                </p:cNvSpPr>
                <p:nvPr/>
              </p:nvSpPr>
              <p:spPr bwMode="auto">
                <a:xfrm>
                  <a:off x="624" y="2217"/>
                  <a:ext cx="50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8"/>
                    </a:cxn>
                    <a:cxn ang="0">
                      <a:pos x="81" y="8"/>
                    </a:cxn>
                    <a:cxn ang="0">
                      <a:pos x="81" y="8"/>
                    </a:cxn>
                    <a:cxn ang="0">
                      <a:pos x="91" y="17"/>
                    </a:cxn>
                    <a:cxn ang="0">
                      <a:pos x="91" y="27"/>
                    </a:cxn>
                    <a:cxn ang="0">
                      <a:pos x="101" y="27"/>
                    </a:cxn>
                    <a:cxn ang="0">
                      <a:pos x="101" y="35"/>
                    </a:cxn>
                    <a:cxn ang="0">
                      <a:pos x="101" y="35"/>
                    </a:cxn>
                    <a:cxn ang="0">
                      <a:pos x="101" y="44"/>
                    </a:cxn>
                    <a:cxn ang="0">
                      <a:pos x="101" y="54"/>
                    </a:cxn>
                    <a:cxn ang="0">
                      <a:pos x="101" y="62"/>
                    </a:cxn>
                    <a:cxn ang="0">
                      <a:pos x="91" y="62"/>
                    </a:cxn>
                    <a:cxn ang="0">
                      <a:pos x="91" y="71"/>
                    </a:cxn>
                    <a:cxn ang="0">
                      <a:pos x="91" y="71"/>
                    </a:cxn>
                    <a:cxn ang="0">
                      <a:pos x="81" y="80"/>
                    </a:cxn>
                    <a:cxn ang="0">
                      <a:pos x="81" y="80"/>
                    </a:cxn>
                    <a:cxn ang="0">
                      <a:pos x="71" y="89"/>
                    </a:cxn>
                    <a:cxn ang="0">
                      <a:pos x="61" y="89"/>
                    </a:cxn>
                    <a:cxn ang="0">
                      <a:pos x="61" y="89"/>
                    </a:cxn>
                    <a:cxn ang="0">
                      <a:pos x="51" y="89"/>
                    </a:cxn>
                    <a:cxn ang="0">
                      <a:pos x="40" y="89"/>
                    </a:cxn>
                    <a:cxn ang="0">
                      <a:pos x="40" y="89"/>
                    </a:cxn>
                    <a:cxn ang="0">
                      <a:pos x="31" y="89"/>
                    </a:cxn>
                    <a:cxn ang="0">
                      <a:pos x="20" y="80"/>
                    </a:cxn>
                    <a:cxn ang="0">
                      <a:pos x="20" y="80"/>
                    </a:cxn>
                    <a:cxn ang="0">
                      <a:pos x="10" y="71"/>
                    </a:cxn>
                    <a:cxn ang="0">
                      <a:pos x="10" y="71"/>
                    </a:cxn>
                    <a:cxn ang="0">
                      <a:pos x="10" y="6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7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31" y="8"/>
                    </a:cxn>
                    <a:cxn ang="0">
                      <a:pos x="31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1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01" y="35"/>
                      </a:lnTo>
                      <a:lnTo>
                        <a:pt x="101" y="35"/>
                      </a:lnTo>
                      <a:lnTo>
                        <a:pt x="101" y="35"/>
                      </a:lnTo>
                      <a:lnTo>
                        <a:pt x="101" y="44"/>
                      </a:lnTo>
                      <a:lnTo>
                        <a:pt x="101" y="44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62"/>
                      </a:lnTo>
                      <a:lnTo>
                        <a:pt x="101" y="62"/>
                      </a:lnTo>
                      <a:lnTo>
                        <a:pt x="91" y="62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71" y="80"/>
                      </a:lnTo>
                      <a:lnTo>
                        <a:pt x="71" y="89"/>
                      </a:lnTo>
                      <a:lnTo>
                        <a:pt x="71" y="89"/>
                      </a:lnTo>
                      <a:lnTo>
                        <a:pt x="61" y="89"/>
                      </a:lnTo>
                      <a:lnTo>
                        <a:pt x="61" y="89"/>
                      </a:lnTo>
                      <a:lnTo>
                        <a:pt x="6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31" y="89"/>
                      </a:lnTo>
                      <a:lnTo>
                        <a:pt x="31" y="89"/>
                      </a:lnTo>
                      <a:lnTo>
                        <a:pt x="31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1" y="8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9"/>
                <p:cNvSpPr>
                  <a:spLocks/>
                </p:cNvSpPr>
                <p:nvPr/>
              </p:nvSpPr>
              <p:spPr bwMode="auto">
                <a:xfrm>
                  <a:off x="680" y="2168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0"/>
                    </a:cxn>
                    <a:cxn ang="0">
                      <a:pos x="81" y="9"/>
                    </a:cxn>
                    <a:cxn ang="0">
                      <a:pos x="91" y="9"/>
                    </a:cxn>
                    <a:cxn ang="0">
                      <a:pos x="91" y="17"/>
                    </a:cxn>
                    <a:cxn ang="0">
                      <a:pos x="100" y="17"/>
                    </a:cxn>
                    <a:cxn ang="0">
                      <a:pos x="100" y="27"/>
                    </a:cxn>
                    <a:cxn ang="0">
                      <a:pos x="111" y="27"/>
                    </a:cxn>
                    <a:cxn ang="0">
                      <a:pos x="111" y="36"/>
                    </a:cxn>
                    <a:cxn ang="0">
                      <a:pos x="111" y="45"/>
                    </a:cxn>
                    <a:cxn ang="0">
                      <a:pos x="111" y="54"/>
                    </a:cxn>
                    <a:cxn ang="0">
                      <a:pos x="111" y="54"/>
                    </a:cxn>
                    <a:cxn ang="0">
                      <a:pos x="111" y="62"/>
                    </a:cxn>
                    <a:cxn ang="0">
                      <a:pos x="100" y="72"/>
                    </a:cxn>
                    <a:cxn ang="0">
                      <a:pos x="100" y="81"/>
                    </a:cxn>
                    <a:cxn ang="0">
                      <a:pos x="100" y="81"/>
                    </a:cxn>
                    <a:cxn ang="0">
                      <a:pos x="91" y="89"/>
                    </a:cxn>
                    <a:cxn ang="0">
                      <a:pos x="81" y="89"/>
                    </a:cxn>
                    <a:cxn ang="0">
                      <a:pos x="81" y="99"/>
                    </a:cxn>
                    <a:cxn ang="0">
                      <a:pos x="70" y="99"/>
                    </a:cxn>
                    <a:cxn ang="0">
                      <a:pos x="60" y="99"/>
                    </a:cxn>
                    <a:cxn ang="0">
                      <a:pos x="60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0" y="99"/>
                    </a:cxn>
                    <a:cxn ang="0">
                      <a:pos x="30" y="89"/>
                    </a:cxn>
                    <a:cxn ang="0">
                      <a:pos x="19" y="89"/>
                    </a:cxn>
                    <a:cxn ang="0">
                      <a:pos x="9" y="81"/>
                    </a:cxn>
                    <a:cxn ang="0">
                      <a:pos x="9" y="81"/>
                    </a:cxn>
                    <a:cxn ang="0">
                      <a:pos x="9" y="7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9" y="27"/>
                    </a:cxn>
                    <a:cxn ang="0">
                      <a:pos x="9" y="17"/>
                    </a:cxn>
                    <a:cxn ang="0">
                      <a:pos x="19" y="17"/>
                    </a:cxn>
                    <a:cxn ang="0">
                      <a:pos x="19" y="9"/>
                    </a:cxn>
                    <a:cxn ang="0">
                      <a:pos x="30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9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81" y="0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7"/>
                      </a:lnTo>
                      <a:lnTo>
                        <a:pt x="100" y="17"/>
                      </a:lnTo>
                      <a:lnTo>
                        <a:pt x="100" y="17"/>
                      </a:lnTo>
                      <a:lnTo>
                        <a:pt x="100" y="17"/>
                      </a:lnTo>
                      <a:lnTo>
                        <a:pt x="100" y="27"/>
                      </a:lnTo>
                      <a:lnTo>
                        <a:pt x="100" y="27"/>
                      </a:lnTo>
                      <a:lnTo>
                        <a:pt x="111" y="27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11" y="72"/>
                      </a:lnTo>
                      <a:lnTo>
                        <a:pt x="100" y="72"/>
                      </a:lnTo>
                      <a:lnTo>
                        <a:pt x="100" y="72"/>
                      </a:lnTo>
                      <a:lnTo>
                        <a:pt x="100" y="81"/>
                      </a:lnTo>
                      <a:lnTo>
                        <a:pt x="100" y="81"/>
                      </a:lnTo>
                      <a:lnTo>
                        <a:pt x="100" y="81"/>
                      </a:lnTo>
                      <a:lnTo>
                        <a:pt x="91" y="81"/>
                      </a:lnTo>
                      <a:lnTo>
                        <a:pt x="91" y="89"/>
                      </a:lnTo>
                      <a:lnTo>
                        <a:pt x="91" y="89"/>
                      </a:lnTo>
                      <a:lnTo>
                        <a:pt x="81" y="89"/>
                      </a:lnTo>
                      <a:lnTo>
                        <a:pt x="81" y="89"/>
                      </a:lnTo>
                      <a:lnTo>
                        <a:pt x="81" y="99"/>
                      </a:lnTo>
                      <a:lnTo>
                        <a:pt x="70" y="99"/>
                      </a:lnTo>
                      <a:lnTo>
                        <a:pt x="70" y="99"/>
                      </a:lnTo>
                      <a:lnTo>
                        <a:pt x="70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0" y="99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19" y="89"/>
                      </a:lnTo>
                      <a:lnTo>
                        <a:pt x="19" y="89"/>
                      </a:lnTo>
                      <a:lnTo>
                        <a:pt x="19" y="81"/>
                      </a:lnTo>
                      <a:lnTo>
                        <a:pt x="9" y="81"/>
                      </a:lnTo>
                      <a:lnTo>
                        <a:pt x="9" y="81"/>
                      </a:lnTo>
                      <a:lnTo>
                        <a:pt x="9" y="81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9" y="27"/>
                      </a:lnTo>
                      <a:lnTo>
                        <a:pt x="9" y="27"/>
                      </a:lnTo>
                      <a:lnTo>
                        <a:pt x="9" y="17"/>
                      </a:lnTo>
                      <a:lnTo>
                        <a:pt x="9" y="17"/>
                      </a:lnTo>
                      <a:lnTo>
                        <a:pt x="9" y="17"/>
                      </a:lnTo>
                      <a:lnTo>
                        <a:pt x="19" y="17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20"/>
                <p:cNvSpPr>
                  <a:spLocks/>
                </p:cNvSpPr>
                <p:nvPr/>
              </p:nvSpPr>
              <p:spPr bwMode="auto">
                <a:xfrm>
                  <a:off x="680" y="2168"/>
                  <a:ext cx="50" cy="44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9"/>
                    </a:cxn>
                    <a:cxn ang="0">
                      <a:pos x="81" y="9"/>
                    </a:cxn>
                    <a:cxn ang="0">
                      <a:pos x="81" y="9"/>
                    </a:cxn>
                    <a:cxn ang="0">
                      <a:pos x="91" y="17"/>
                    </a:cxn>
                    <a:cxn ang="0">
                      <a:pos x="91" y="27"/>
                    </a:cxn>
                    <a:cxn ang="0">
                      <a:pos x="100" y="27"/>
                    </a:cxn>
                    <a:cxn ang="0">
                      <a:pos x="100" y="36"/>
                    </a:cxn>
                    <a:cxn ang="0">
                      <a:pos x="100" y="36"/>
                    </a:cxn>
                    <a:cxn ang="0">
                      <a:pos x="100" y="45"/>
                    </a:cxn>
                    <a:cxn ang="0">
                      <a:pos x="100" y="54"/>
                    </a:cxn>
                    <a:cxn ang="0">
                      <a:pos x="100" y="62"/>
                    </a:cxn>
                    <a:cxn ang="0">
                      <a:pos x="91" y="62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1" y="81"/>
                    </a:cxn>
                    <a:cxn ang="0">
                      <a:pos x="81" y="81"/>
                    </a:cxn>
                    <a:cxn ang="0">
                      <a:pos x="70" y="89"/>
                    </a:cxn>
                    <a:cxn ang="0">
                      <a:pos x="60" y="89"/>
                    </a:cxn>
                    <a:cxn ang="0">
                      <a:pos x="60" y="89"/>
                    </a:cxn>
                    <a:cxn ang="0">
                      <a:pos x="51" y="89"/>
                    </a:cxn>
                    <a:cxn ang="0">
                      <a:pos x="40" y="89"/>
                    </a:cxn>
                    <a:cxn ang="0">
                      <a:pos x="40" y="89"/>
                    </a:cxn>
                    <a:cxn ang="0">
                      <a:pos x="30" y="89"/>
                    </a:cxn>
                    <a:cxn ang="0">
                      <a:pos x="19" y="81"/>
                    </a:cxn>
                    <a:cxn ang="0">
                      <a:pos x="19" y="81"/>
                    </a:cxn>
                    <a:cxn ang="0">
                      <a:pos x="9" y="72"/>
                    </a:cxn>
                    <a:cxn ang="0">
                      <a:pos x="9" y="72"/>
                    </a:cxn>
                    <a:cxn ang="0">
                      <a:pos x="9" y="6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9" y="27"/>
                    </a:cxn>
                    <a:cxn ang="0">
                      <a:pos x="9" y="17"/>
                    </a:cxn>
                    <a:cxn ang="0">
                      <a:pos x="19" y="9"/>
                    </a:cxn>
                    <a:cxn ang="0">
                      <a:pos x="19" y="9"/>
                    </a:cxn>
                    <a:cxn ang="0">
                      <a:pos x="30" y="9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0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0" y="27"/>
                      </a:lnTo>
                      <a:lnTo>
                        <a:pt x="100" y="27"/>
                      </a:lnTo>
                      <a:lnTo>
                        <a:pt x="100" y="36"/>
                      </a:lnTo>
                      <a:lnTo>
                        <a:pt x="100" y="36"/>
                      </a:lnTo>
                      <a:lnTo>
                        <a:pt x="100" y="36"/>
                      </a:lnTo>
                      <a:lnTo>
                        <a:pt x="100" y="45"/>
                      </a:lnTo>
                      <a:lnTo>
                        <a:pt x="100" y="45"/>
                      </a:lnTo>
                      <a:lnTo>
                        <a:pt x="100" y="54"/>
                      </a:lnTo>
                      <a:lnTo>
                        <a:pt x="100" y="54"/>
                      </a:lnTo>
                      <a:lnTo>
                        <a:pt x="100" y="54"/>
                      </a:lnTo>
                      <a:lnTo>
                        <a:pt x="100" y="62"/>
                      </a:lnTo>
                      <a:lnTo>
                        <a:pt x="100" y="62"/>
                      </a:lnTo>
                      <a:lnTo>
                        <a:pt x="91" y="6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70" y="81"/>
                      </a:lnTo>
                      <a:lnTo>
                        <a:pt x="70" y="89"/>
                      </a:lnTo>
                      <a:lnTo>
                        <a:pt x="7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30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9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9" y="27"/>
                      </a:lnTo>
                      <a:lnTo>
                        <a:pt x="9" y="27"/>
                      </a:lnTo>
                      <a:lnTo>
                        <a:pt x="9" y="17"/>
                      </a:lnTo>
                      <a:lnTo>
                        <a:pt x="9" y="17"/>
                      </a:lnTo>
                      <a:lnTo>
                        <a:pt x="9" y="17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121"/>
                <p:cNvSpPr>
                  <a:spLocks/>
                </p:cNvSpPr>
                <p:nvPr/>
              </p:nvSpPr>
              <p:spPr bwMode="auto">
                <a:xfrm>
                  <a:off x="736" y="2118"/>
                  <a:ext cx="55" cy="50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2" y="9"/>
                    </a:cxn>
                    <a:cxn ang="0">
                      <a:pos x="91" y="9"/>
                    </a:cxn>
                    <a:cxn ang="0">
                      <a:pos x="91" y="19"/>
                    </a:cxn>
                    <a:cxn ang="0">
                      <a:pos x="101" y="19"/>
                    </a:cxn>
                    <a:cxn ang="0">
                      <a:pos x="101" y="27"/>
                    </a:cxn>
                    <a:cxn ang="0">
                      <a:pos x="112" y="27"/>
                    </a:cxn>
                    <a:cxn ang="0">
                      <a:pos x="112" y="36"/>
                    </a:cxn>
                    <a:cxn ang="0">
                      <a:pos x="112" y="45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3"/>
                    </a:cxn>
                    <a:cxn ang="0">
                      <a:pos x="101" y="72"/>
                    </a:cxn>
                    <a:cxn ang="0">
                      <a:pos x="101" y="81"/>
                    </a:cxn>
                    <a:cxn ang="0">
                      <a:pos x="101" y="81"/>
                    </a:cxn>
                    <a:cxn ang="0">
                      <a:pos x="91" y="89"/>
                    </a:cxn>
                    <a:cxn ang="0">
                      <a:pos x="82" y="89"/>
                    </a:cxn>
                    <a:cxn ang="0">
                      <a:pos x="82" y="99"/>
                    </a:cxn>
                    <a:cxn ang="0">
                      <a:pos x="71" y="99"/>
                    </a:cxn>
                    <a:cxn ang="0">
                      <a:pos x="61" y="99"/>
                    </a:cxn>
                    <a:cxn ang="0">
                      <a:pos x="61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1" y="99"/>
                    </a:cxn>
                    <a:cxn ang="0">
                      <a:pos x="31" y="89"/>
                    </a:cxn>
                    <a:cxn ang="0">
                      <a:pos x="20" y="89"/>
                    </a:cxn>
                    <a:cxn ang="0">
                      <a:pos x="10" y="81"/>
                    </a:cxn>
                    <a:cxn ang="0">
                      <a:pos x="10" y="81"/>
                    </a:cxn>
                    <a:cxn ang="0">
                      <a:pos x="10" y="72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0" y="19"/>
                    </a:cxn>
                    <a:cxn ang="0">
                      <a:pos x="20" y="9"/>
                    </a:cxn>
                    <a:cxn ang="0">
                      <a:pos x="31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9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2" y="0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9"/>
                      </a:lnTo>
                      <a:lnTo>
                        <a:pt x="101" y="19"/>
                      </a:lnTo>
                      <a:lnTo>
                        <a:pt x="101" y="19"/>
                      </a:lnTo>
                      <a:lnTo>
                        <a:pt x="101" y="19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12" y="27"/>
                      </a:lnTo>
                      <a:lnTo>
                        <a:pt x="112" y="36"/>
                      </a:lnTo>
                      <a:lnTo>
                        <a:pt x="112" y="36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3"/>
                      </a:lnTo>
                      <a:lnTo>
                        <a:pt x="112" y="63"/>
                      </a:lnTo>
                      <a:lnTo>
                        <a:pt x="112" y="72"/>
                      </a:lnTo>
                      <a:lnTo>
                        <a:pt x="101" y="72"/>
                      </a:lnTo>
                      <a:lnTo>
                        <a:pt x="101" y="72"/>
                      </a:lnTo>
                      <a:lnTo>
                        <a:pt x="101" y="81"/>
                      </a:lnTo>
                      <a:lnTo>
                        <a:pt x="101" y="81"/>
                      </a:lnTo>
                      <a:lnTo>
                        <a:pt x="101" y="81"/>
                      </a:lnTo>
                      <a:lnTo>
                        <a:pt x="91" y="81"/>
                      </a:lnTo>
                      <a:lnTo>
                        <a:pt x="91" y="89"/>
                      </a:lnTo>
                      <a:lnTo>
                        <a:pt x="91" y="89"/>
                      </a:lnTo>
                      <a:lnTo>
                        <a:pt x="82" y="89"/>
                      </a:lnTo>
                      <a:lnTo>
                        <a:pt x="82" y="89"/>
                      </a:lnTo>
                      <a:lnTo>
                        <a:pt x="82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1" y="99"/>
                      </a:lnTo>
                      <a:lnTo>
                        <a:pt x="31" y="89"/>
                      </a:lnTo>
                      <a:lnTo>
                        <a:pt x="31" y="89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0" y="1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22"/>
                <p:cNvSpPr>
                  <a:spLocks/>
                </p:cNvSpPr>
                <p:nvPr/>
              </p:nvSpPr>
              <p:spPr bwMode="auto">
                <a:xfrm>
                  <a:off x="736" y="2118"/>
                  <a:ext cx="50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9"/>
                    </a:cxn>
                    <a:cxn ang="0">
                      <a:pos x="82" y="9"/>
                    </a:cxn>
                    <a:cxn ang="0">
                      <a:pos x="82" y="9"/>
                    </a:cxn>
                    <a:cxn ang="0">
                      <a:pos x="91" y="19"/>
                    </a:cxn>
                    <a:cxn ang="0">
                      <a:pos x="91" y="27"/>
                    </a:cxn>
                    <a:cxn ang="0">
                      <a:pos x="101" y="27"/>
                    </a:cxn>
                    <a:cxn ang="0">
                      <a:pos x="101" y="36"/>
                    </a:cxn>
                    <a:cxn ang="0">
                      <a:pos x="101" y="36"/>
                    </a:cxn>
                    <a:cxn ang="0">
                      <a:pos x="101" y="45"/>
                    </a:cxn>
                    <a:cxn ang="0">
                      <a:pos x="101" y="54"/>
                    </a:cxn>
                    <a:cxn ang="0">
                      <a:pos x="101" y="63"/>
                    </a:cxn>
                    <a:cxn ang="0">
                      <a:pos x="91" y="63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2" y="81"/>
                    </a:cxn>
                    <a:cxn ang="0">
                      <a:pos x="82" y="81"/>
                    </a:cxn>
                    <a:cxn ang="0">
                      <a:pos x="71" y="89"/>
                    </a:cxn>
                    <a:cxn ang="0">
                      <a:pos x="61" y="89"/>
                    </a:cxn>
                    <a:cxn ang="0">
                      <a:pos x="61" y="89"/>
                    </a:cxn>
                    <a:cxn ang="0">
                      <a:pos x="51" y="89"/>
                    </a:cxn>
                    <a:cxn ang="0">
                      <a:pos x="40" y="89"/>
                    </a:cxn>
                    <a:cxn ang="0">
                      <a:pos x="40" y="89"/>
                    </a:cxn>
                    <a:cxn ang="0">
                      <a:pos x="31" y="89"/>
                    </a:cxn>
                    <a:cxn ang="0">
                      <a:pos x="20" y="81"/>
                    </a:cxn>
                    <a:cxn ang="0">
                      <a:pos x="20" y="81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3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0" y="9"/>
                    </a:cxn>
                    <a:cxn ang="0">
                      <a:pos x="20" y="9"/>
                    </a:cxn>
                    <a:cxn ang="0">
                      <a:pos x="31" y="9"/>
                    </a:cxn>
                    <a:cxn ang="0">
                      <a:pos x="31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1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45"/>
                      </a:lnTo>
                      <a:lnTo>
                        <a:pt x="101" y="45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63"/>
                      </a:lnTo>
                      <a:lnTo>
                        <a:pt x="101" y="63"/>
                      </a:lnTo>
                      <a:lnTo>
                        <a:pt x="91" y="63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71" y="81"/>
                      </a:lnTo>
                      <a:lnTo>
                        <a:pt x="71" y="89"/>
                      </a:lnTo>
                      <a:lnTo>
                        <a:pt x="71" y="89"/>
                      </a:lnTo>
                      <a:lnTo>
                        <a:pt x="61" y="89"/>
                      </a:lnTo>
                      <a:lnTo>
                        <a:pt x="61" y="89"/>
                      </a:lnTo>
                      <a:lnTo>
                        <a:pt x="6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31" y="89"/>
                      </a:lnTo>
                      <a:lnTo>
                        <a:pt x="31" y="89"/>
                      </a:lnTo>
                      <a:lnTo>
                        <a:pt x="31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23"/>
                <p:cNvSpPr>
                  <a:spLocks/>
                </p:cNvSpPr>
                <p:nvPr/>
              </p:nvSpPr>
              <p:spPr bwMode="auto">
                <a:xfrm>
                  <a:off x="791" y="2074"/>
                  <a:ext cx="56" cy="48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0"/>
                    </a:cxn>
                    <a:cxn ang="0">
                      <a:pos x="81" y="9"/>
                    </a:cxn>
                    <a:cxn ang="0">
                      <a:pos x="91" y="9"/>
                    </a:cxn>
                    <a:cxn ang="0">
                      <a:pos x="91" y="17"/>
                    </a:cxn>
                    <a:cxn ang="0">
                      <a:pos x="100" y="17"/>
                    </a:cxn>
                    <a:cxn ang="0">
                      <a:pos x="100" y="27"/>
                    </a:cxn>
                    <a:cxn ang="0">
                      <a:pos x="111" y="27"/>
                    </a:cxn>
                    <a:cxn ang="0">
                      <a:pos x="111" y="36"/>
                    </a:cxn>
                    <a:cxn ang="0">
                      <a:pos x="111" y="44"/>
                    </a:cxn>
                    <a:cxn ang="0">
                      <a:pos x="111" y="54"/>
                    </a:cxn>
                    <a:cxn ang="0">
                      <a:pos x="111" y="54"/>
                    </a:cxn>
                    <a:cxn ang="0">
                      <a:pos x="111" y="62"/>
                    </a:cxn>
                    <a:cxn ang="0">
                      <a:pos x="100" y="71"/>
                    </a:cxn>
                    <a:cxn ang="0">
                      <a:pos x="100" y="81"/>
                    </a:cxn>
                    <a:cxn ang="0">
                      <a:pos x="100" y="81"/>
                    </a:cxn>
                    <a:cxn ang="0">
                      <a:pos x="91" y="89"/>
                    </a:cxn>
                    <a:cxn ang="0">
                      <a:pos x="81" y="89"/>
                    </a:cxn>
                    <a:cxn ang="0">
                      <a:pos x="81" y="98"/>
                    </a:cxn>
                    <a:cxn ang="0">
                      <a:pos x="70" y="98"/>
                    </a:cxn>
                    <a:cxn ang="0">
                      <a:pos x="60" y="98"/>
                    </a:cxn>
                    <a:cxn ang="0">
                      <a:pos x="60" y="98"/>
                    </a:cxn>
                    <a:cxn ang="0">
                      <a:pos x="51" y="98"/>
                    </a:cxn>
                    <a:cxn ang="0">
                      <a:pos x="40" y="98"/>
                    </a:cxn>
                    <a:cxn ang="0">
                      <a:pos x="30" y="98"/>
                    </a:cxn>
                    <a:cxn ang="0">
                      <a:pos x="30" y="89"/>
                    </a:cxn>
                    <a:cxn ang="0">
                      <a:pos x="20" y="89"/>
                    </a:cxn>
                    <a:cxn ang="0">
                      <a:pos x="10" y="81"/>
                    </a:cxn>
                    <a:cxn ang="0">
                      <a:pos x="10" y="81"/>
                    </a:cxn>
                    <a:cxn ang="0">
                      <a:pos x="10" y="71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7"/>
                    </a:cxn>
                    <a:cxn ang="0">
                      <a:pos x="20" y="17"/>
                    </a:cxn>
                    <a:cxn ang="0">
                      <a:pos x="20" y="9"/>
                    </a:cxn>
                    <a:cxn ang="0">
                      <a:pos x="30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8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81" y="0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7"/>
                      </a:lnTo>
                      <a:lnTo>
                        <a:pt x="100" y="17"/>
                      </a:lnTo>
                      <a:lnTo>
                        <a:pt x="100" y="17"/>
                      </a:lnTo>
                      <a:lnTo>
                        <a:pt x="100" y="17"/>
                      </a:lnTo>
                      <a:lnTo>
                        <a:pt x="100" y="27"/>
                      </a:lnTo>
                      <a:lnTo>
                        <a:pt x="100" y="27"/>
                      </a:lnTo>
                      <a:lnTo>
                        <a:pt x="111" y="27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44"/>
                      </a:lnTo>
                      <a:lnTo>
                        <a:pt x="111" y="44"/>
                      </a:lnTo>
                      <a:lnTo>
                        <a:pt x="111" y="4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11" y="71"/>
                      </a:lnTo>
                      <a:lnTo>
                        <a:pt x="100" y="71"/>
                      </a:lnTo>
                      <a:lnTo>
                        <a:pt x="100" y="71"/>
                      </a:lnTo>
                      <a:lnTo>
                        <a:pt x="100" y="81"/>
                      </a:lnTo>
                      <a:lnTo>
                        <a:pt x="100" y="81"/>
                      </a:lnTo>
                      <a:lnTo>
                        <a:pt x="100" y="81"/>
                      </a:lnTo>
                      <a:lnTo>
                        <a:pt x="91" y="81"/>
                      </a:lnTo>
                      <a:lnTo>
                        <a:pt x="91" y="89"/>
                      </a:lnTo>
                      <a:lnTo>
                        <a:pt x="91" y="89"/>
                      </a:lnTo>
                      <a:lnTo>
                        <a:pt x="81" y="89"/>
                      </a:lnTo>
                      <a:lnTo>
                        <a:pt x="81" y="89"/>
                      </a:lnTo>
                      <a:lnTo>
                        <a:pt x="81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30" y="98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0" y="71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20" y="17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24"/>
                <p:cNvSpPr>
                  <a:spLocks/>
                </p:cNvSpPr>
                <p:nvPr/>
              </p:nvSpPr>
              <p:spPr bwMode="auto">
                <a:xfrm>
                  <a:off x="791" y="2074"/>
                  <a:ext cx="51" cy="44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9"/>
                    </a:cxn>
                    <a:cxn ang="0">
                      <a:pos x="81" y="9"/>
                    </a:cxn>
                    <a:cxn ang="0">
                      <a:pos x="81" y="9"/>
                    </a:cxn>
                    <a:cxn ang="0">
                      <a:pos x="91" y="17"/>
                    </a:cxn>
                    <a:cxn ang="0">
                      <a:pos x="91" y="27"/>
                    </a:cxn>
                    <a:cxn ang="0">
                      <a:pos x="100" y="27"/>
                    </a:cxn>
                    <a:cxn ang="0">
                      <a:pos x="100" y="36"/>
                    </a:cxn>
                    <a:cxn ang="0">
                      <a:pos x="100" y="36"/>
                    </a:cxn>
                    <a:cxn ang="0">
                      <a:pos x="100" y="44"/>
                    </a:cxn>
                    <a:cxn ang="0">
                      <a:pos x="100" y="54"/>
                    </a:cxn>
                    <a:cxn ang="0">
                      <a:pos x="100" y="62"/>
                    </a:cxn>
                    <a:cxn ang="0">
                      <a:pos x="91" y="62"/>
                    </a:cxn>
                    <a:cxn ang="0">
                      <a:pos x="91" y="71"/>
                    </a:cxn>
                    <a:cxn ang="0">
                      <a:pos x="91" y="71"/>
                    </a:cxn>
                    <a:cxn ang="0">
                      <a:pos x="81" y="81"/>
                    </a:cxn>
                    <a:cxn ang="0">
                      <a:pos x="81" y="81"/>
                    </a:cxn>
                    <a:cxn ang="0">
                      <a:pos x="70" y="89"/>
                    </a:cxn>
                    <a:cxn ang="0">
                      <a:pos x="60" y="89"/>
                    </a:cxn>
                    <a:cxn ang="0">
                      <a:pos x="60" y="89"/>
                    </a:cxn>
                    <a:cxn ang="0">
                      <a:pos x="51" y="89"/>
                    </a:cxn>
                    <a:cxn ang="0">
                      <a:pos x="40" y="89"/>
                    </a:cxn>
                    <a:cxn ang="0">
                      <a:pos x="40" y="89"/>
                    </a:cxn>
                    <a:cxn ang="0">
                      <a:pos x="30" y="89"/>
                    </a:cxn>
                    <a:cxn ang="0">
                      <a:pos x="20" y="81"/>
                    </a:cxn>
                    <a:cxn ang="0">
                      <a:pos x="20" y="81"/>
                    </a:cxn>
                    <a:cxn ang="0">
                      <a:pos x="10" y="71"/>
                    </a:cxn>
                    <a:cxn ang="0">
                      <a:pos x="10" y="71"/>
                    </a:cxn>
                    <a:cxn ang="0">
                      <a:pos x="10" y="6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7"/>
                    </a:cxn>
                    <a:cxn ang="0">
                      <a:pos x="20" y="9"/>
                    </a:cxn>
                    <a:cxn ang="0">
                      <a:pos x="20" y="9"/>
                    </a:cxn>
                    <a:cxn ang="0">
                      <a:pos x="30" y="9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0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17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0" y="27"/>
                      </a:lnTo>
                      <a:lnTo>
                        <a:pt x="100" y="27"/>
                      </a:lnTo>
                      <a:lnTo>
                        <a:pt x="100" y="36"/>
                      </a:lnTo>
                      <a:lnTo>
                        <a:pt x="100" y="36"/>
                      </a:lnTo>
                      <a:lnTo>
                        <a:pt x="100" y="36"/>
                      </a:lnTo>
                      <a:lnTo>
                        <a:pt x="100" y="44"/>
                      </a:lnTo>
                      <a:lnTo>
                        <a:pt x="100" y="44"/>
                      </a:lnTo>
                      <a:lnTo>
                        <a:pt x="100" y="54"/>
                      </a:lnTo>
                      <a:lnTo>
                        <a:pt x="100" y="54"/>
                      </a:lnTo>
                      <a:lnTo>
                        <a:pt x="100" y="54"/>
                      </a:lnTo>
                      <a:lnTo>
                        <a:pt x="100" y="62"/>
                      </a:lnTo>
                      <a:lnTo>
                        <a:pt x="100" y="62"/>
                      </a:lnTo>
                      <a:lnTo>
                        <a:pt x="91" y="62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91" y="7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70" y="81"/>
                      </a:lnTo>
                      <a:lnTo>
                        <a:pt x="70" y="89"/>
                      </a:lnTo>
                      <a:lnTo>
                        <a:pt x="7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3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71"/>
                      </a:lnTo>
                      <a:lnTo>
                        <a:pt x="1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20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25"/>
                <p:cNvSpPr>
                  <a:spLocks/>
                </p:cNvSpPr>
                <p:nvPr/>
              </p:nvSpPr>
              <p:spPr bwMode="auto">
                <a:xfrm>
                  <a:off x="847" y="2024"/>
                  <a:ext cx="56" cy="50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2" y="9"/>
                    </a:cxn>
                    <a:cxn ang="0">
                      <a:pos x="91" y="9"/>
                    </a:cxn>
                    <a:cxn ang="0">
                      <a:pos x="91" y="19"/>
                    </a:cxn>
                    <a:cxn ang="0">
                      <a:pos x="101" y="19"/>
                    </a:cxn>
                    <a:cxn ang="0">
                      <a:pos x="101" y="27"/>
                    </a:cxn>
                    <a:cxn ang="0">
                      <a:pos x="112" y="27"/>
                    </a:cxn>
                    <a:cxn ang="0">
                      <a:pos x="112" y="36"/>
                    </a:cxn>
                    <a:cxn ang="0">
                      <a:pos x="112" y="45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3"/>
                    </a:cxn>
                    <a:cxn ang="0">
                      <a:pos x="101" y="72"/>
                    </a:cxn>
                    <a:cxn ang="0">
                      <a:pos x="101" y="81"/>
                    </a:cxn>
                    <a:cxn ang="0">
                      <a:pos x="101" y="81"/>
                    </a:cxn>
                    <a:cxn ang="0">
                      <a:pos x="91" y="90"/>
                    </a:cxn>
                    <a:cxn ang="0">
                      <a:pos x="82" y="90"/>
                    </a:cxn>
                    <a:cxn ang="0">
                      <a:pos x="82" y="99"/>
                    </a:cxn>
                    <a:cxn ang="0">
                      <a:pos x="71" y="99"/>
                    </a:cxn>
                    <a:cxn ang="0">
                      <a:pos x="61" y="99"/>
                    </a:cxn>
                    <a:cxn ang="0">
                      <a:pos x="61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1" y="99"/>
                    </a:cxn>
                    <a:cxn ang="0">
                      <a:pos x="31" y="90"/>
                    </a:cxn>
                    <a:cxn ang="0">
                      <a:pos x="21" y="90"/>
                    </a:cxn>
                    <a:cxn ang="0">
                      <a:pos x="10" y="81"/>
                    </a:cxn>
                    <a:cxn ang="0">
                      <a:pos x="10" y="81"/>
                    </a:cxn>
                    <a:cxn ang="0">
                      <a:pos x="10" y="72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1" y="19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9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2" y="0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9"/>
                      </a:lnTo>
                      <a:lnTo>
                        <a:pt x="101" y="19"/>
                      </a:lnTo>
                      <a:lnTo>
                        <a:pt x="101" y="19"/>
                      </a:lnTo>
                      <a:lnTo>
                        <a:pt x="101" y="19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12" y="27"/>
                      </a:lnTo>
                      <a:lnTo>
                        <a:pt x="112" y="36"/>
                      </a:lnTo>
                      <a:lnTo>
                        <a:pt x="112" y="36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3"/>
                      </a:lnTo>
                      <a:lnTo>
                        <a:pt x="112" y="63"/>
                      </a:lnTo>
                      <a:lnTo>
                        <a:pt x="112" y="72"/>
                      </a:lnTo>
                      <a:lnTo>
                        <a:pt x="101" y="72"/>
                      </a:lnTo>
                      <a:lnTo>
                        <a:pt x="101" y="72"/>
                      </a:lnTo>
                      <a:lnTo>
                        <a:pt x="101" y="81"/>
                      </a:lnTo>
                      <a:lnTo>
                        <a:pt x="101" y="81"/>
                      </a:lnTo>
                      <a:lnTo>
                        <a:pt x="101" y="81"/>
                      </a:lnTo>
                      <a:lnTo>
                        <a:pt x="91" y="81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2" y="90"/>
                      </a:lnTo>
                      <a:lnTo>
                        <a:pt x="82" y="90"/>
                      </a:lnTo>
                      <a:lnTo>
                        <a:pt x="82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1" y="99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21" y="90"/>
                      </a:lnTo>
                      <a:lnTo>
                        <a:pt x="21" y="90"/>
                      </a:lnTo>
                      <a:lnTo>
                        <a:pt x="21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1" y="1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26"/>
                <p:cNvSpPr>
                  <a:spLocks/>
                </p:cNvSpPr>
                <p:nvPr/>
              </p:nvSpPr>
              <p:spPr bwMode="auto">
                <a:xfrm>
                  <a:off x="847" y="2024"/>
                  <a:ext cx="50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9"/>
                    </a:cxn>
                    <a:cxn ang="0">
                      <a:pos x="82" y="9"/>
                    </a:cxn>
                    <a:cxn ang="0">
                      <a:pos x="82" y="9"/>
                    </a:cxn>
                    <a:cxn ang="0">
                      <a:pos x="91" y="19"/>
                    </a:cxn>
                    <a:cxn ang="0">
                      <a:pos x="91" y="27"/>
                    </a:cxn>
                    <a:cxn ang="0">
                      <a:pos x="101" y="27"/>
                    </a:cxn>
                    <a:cxn ang="0">
                      <a:pos x="101" y="36"/>
                    </a:cxn>
                    <a:cxn ang="0">
                      <a:pos x="101" y="36"/>
                    </a:cxn>
                    <a:cxn ang="0">
                      <a:pos x="101" y="45"/>
                    </a:cxn>
                    <a:cxn ang="0">
                      <a:pos x="101" y="54"/>
                    </a:cxn>
                    <a:cxn ang="0">
                      <a:pos x="101" y="63"/>
                    </a:cxn>
                    <a:cxn ang="0">
                      <a:pos x="91" y="63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2" y="81"/>
                    </a:cxn>
                    <a:cxn ang="0">
                      <a:pos x="82" y="81"/>
                    </a:cxn>
                    <a:cxn ang="0">
                      <a:pos x="71" y="90"/>
                    </a:cxn>
                    <a:cxn ang="0">
                      <a:pos x="61" y="90"/>
                    </a:cxn>
                    <a:cxn ang="0">
                      <a:pos x="61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1" y="90"/>
                    </a:cxn>
                    <a:cxn ang="0">
                      <a:pos x="21" y="81"/>
                    </a:cxn>
                    <a:cxn ang="0">
                      <a:pos x="21" y="81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3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31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1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45"/>
                      </a:lnTo>
                      <a:lnTo>
                        <a:pt x="101" y="45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54"/>
                      </a:lnTo>
                      <a:lnTo>
                        <a:pt x="101" y="63"/>
                      </a:lnTo>
                      <a:lnTo>
                        <a:pt x="101" y="63"/>
                      </a:lnTo>
                      <a:lnTo>
                        <a:pt x="91" y="63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82" y="81"/>
                      </a:lnTo>
                      <a:lnTo>
                        <a:pt x="71" y="81"/>
                      </a:lnTo>
                      <a:lnTo>
                        <a:pt x="71" y="90"/>
                      </a:lnTo>
                      <a:lnTo>
                        <a:pt x="7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31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21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27"/>
                <p:cNvSpPr>
                  <a:spLocks/>
                </p:cNvSpPr>
                <p:nvPr/>
              </p:nvSpPr>
              <p:spPr bwMode="auto">
                <a:xfrm>
                  <a:off x="903" y="1975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0"/>
                    </a:cxn>
                    <a:cxn ang="0">
                      <a:pos x="81" y="8"/>
                    </a:cxn>
                    <a:cxn ang="0">
                      <a:pos x="91" y="8"/>
                    </a:cxn>
                    <a:cxn ang="0">
                      <a:pos x="91" y="18"/>
                    </a:cxn>
                    <a:cxn ang="0">
                      <a:pos x="102" y="18"/>
                    </a:cxn>
                    <a:cxn ang="0">
                      <a:pos x="102" y="26"/>
                    </a:cxn>
                    <a:cxn ang="0">
                      <a:pos x="111" y="26"/>
                    </a:cxn>
                    <a:cxn ang="0">
                      <a:pos x="111" y="35"/>
                    </a:cxn>
                    <a:cxn ang="0">
                      <a:pos x="111" y="45"/>
                    </a:cxn>
                    <a:cxn ang="0">
                      <a:pos x="111" y="53"/>
                    </a:cxn>
                    <a:cxn ang="0">
                      <a:pos x="111" y="53"/>
                    </a:cxn>
                    <a:cxn ang="0">
                      <a:pos x="111" y="62"/>
                    </a:cxn>
                    <a:cxn ang="0">
                      <a:pos x="102" y="72"/>
                    </a:cxn>
                    <a:cxn ang="0">
                      <a:pos x="102" y="80"/>
                    </a:cxn>
                    <a:cxn ang="0">
                      <a:pos x="102" y="80"/>
                    </a:cxn>
                    <a:cxn ang="0">
                      <a:pos x="91" y="89"/>
                    </a:cxn>
                    <a:cxn ang="0">
                      <a:pos x="81" y="89"/>
                    </a:cxn>
                    <a:cxn ang="0">
                      <a:pos x="81" y="98"/>
                    </a:cxn>
                    <a:cxn ang="0">
                      <a:pos x="70" y="98"/>
                    </a:cxn>
                    <a:cxn ang="0">
                      <a:pos x="60" y="98"/>
                    </a:cxn>
                    <a:cxn ang="0">
                      <a:pos x="60" y="98"/>
                    </a:cxn>
                    <a:cxn ang="0">
                      <a:pos x="51" y="98"/>
                    </a:cxn>
                    <a:cxn ang="0">
                      <a:pos x="40" y="98"/>
                    </a:cxn>
                    <a:cxn ang="0">
                      <a:pos x="30" y="98"/>
                    </a:cxn>
                    <a:cxn ang="0">
                      <a:pos x="30" y="89"/>
                    </a:cxn>
                    <a:cxn ang="0">
                      <a:pos x="20" y="89"/>
                    </a:cxn>
                    <a:cxn ang="0">
                      <a:pos x="10" y="80"/>
                    </a:cxn>
                    <a:cxn ang="0">
                      <a:pos x="10" y="80"/>
                    </a:cxn>
                    <a:cxn ang="0">
                      <a:pos x="10" y="72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0" y="53"/>
                    </a:cxn>
                    <a:cxn ang="0">
                      <a:pos x="0" y="45"/>
                    </a:cxn>
                    <a:cxn ang="0">
                      <a:pos x="0" y="35"/>
                    </a:cxn>
                    <a:cxn ang="0">
                      <a:pos x="0" y="26"/>
                    </a:cxn>
                    <a:cxn ang="0">
                      <a:pos x="10" y="26"/>
                    </a:cxn>
                    <a:cxn ang="0">
                      <a:pos x="10" y="18"/>
                    </a:cxn>
                    <a:cxn ang="0">
                      <a:pos x="20" y="18"/>
                    </a:cxn>
                    <a:cxn ang="0">
                      <a:pos x="20" y="8"/>
                    </a:cxn>
                    <a:cxn ang="0">
                      <a:pos x="30" y="8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8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81" y="0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1" y="8"/>
                      </a:lnTo>
                      <a:lnTo>
                        <a:pt x="91" y="8"/>
                      </a:lnTo>
                      <a:lnTo>
                        <a:pt x="91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26"/>
                      </a:lnTo>
                      <a:lnTo>
                        <a:pt x="102" y="26"/>
                      </a:lnTo>
                      <a:lnTo>
                        <a:pt x="111" y="26"/>
                      </a:lnTo>
                      <a:lnTo>
                        <a:pt x="111" y="35"/>
                      </a:lnTo>
                      <a:lnTo>
                        <a:pt x="111" y="3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53"/>
                      </a:lnTo>
                      <a:lnTo>
                        <a:pt x="111" y="53"/>
                      </a:lnTo>
                      <a:lnTo>
                        <a:pt x="111" y="53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11" y="72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91" y="80"/>
                      </a:lnTo>
                      <a:lnTo>
                        <a:pt x="91" y="89"/>
                      </a:lnTo>
                      <a:lnTo>
                        <a:pt x="91" y="89"/>
                      </a:lnTo>
                      <a:lnTo>
                        <a:pt x="81" y="89"/>
                      </a:lnTo>
                      <a:lnTo>
                        <a:pt x="81" y="89"/>
                      </a:lnTo>
                      <a:lnTo>
                        <a:pt x="81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30" y="98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0" y="1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8"/>
                <p:cNvSpPr>
                  <a:spLocks/>
                </p:cNvSpPr>
                <p:nvPr/>
              </p:nvSpPr>
              <p:spPr bwMode="auto">
                <a:xfrm>
                  <a:off x="903" y="1975"/>
                  <a:ext cx="51" cy="44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8"/>
                    </a:cxn>
                    <a:cxn ang="0">
                      <a:pos x="81" y="8"/>
                    </a:cxn>
                    <a:cxn ang="0">
                      <a:pos x="81" y="8"/>
                    </a:cxn>
                    <a:cxn ang="0">
                      <a:pos x="91" y="18"/>
                    </a:cxn>
                    <a:cxn ang="0">
                      <a:pos x="91" y="26"/>
                    </a:cxn>
                    <a:cxn ang="0">
                      <a:pos x="102" y="26"/>
                    </a:cxn>
                    <a:cxn ang="0">
                      <a:pos x="102" y="35"/>
                    </a:cxn>
                    <a:cxn ang="0">
                      <a:pos x="102" y="35"/>
                    </a:cxn>
                    <a:cxn ang="0">
                      <a:pos x="102" y="45"/>
                    </a:cxn>
                    <a:cxn ang="0">
                      <a:pos x="102" y="53"/>
                    </a:cxn>
                    <a:cxn ang="0">
                      <a:pos x="102" y="62"/>
                    </a:cxn>
                    <a:cxn ang="0">
                      <a:pos x="91" y="62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1" y="80"/>
                    </a:cxn>
                    <a:cxn ang="0">
                      <a:pos x="81" y="80"/>
                    </a:cxn>
                    <a:cxn ang="0">
                      <a:pos x="70" y="89"/>
                    </a:cxn>
                    <a:cxn ang="0">
                      <a:pos x="60" y="89"/>
                    </a:cxn>
                    <a:cxn ang="0">
                      <a:pos x="60" y="89"/>
                    </a:cxn>
                    <a:cxn ang="0">
                      <a:pos x="51" y="89"/>
                    </a:cxn>
                    <a:cxn ang="0">
                      <a:pos x="40" y="89"/>
                    </a:cxn>
                    <a:cxn ang="0">
                      <a:pos x="40" y="89"/>
                    </a:cxn>
                    <a:cxn ang="0">
                      <a:pos x="30" y="89"/>
                    </a:cxn>
                    <a:cxn ang="0">
                      <a:pos x="20" y="80"/>
                    </a:cxn>
                    <a:cxn ang="0">
                      <a:pos x="20" y="80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2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0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6"/>
                    </a:cxn>
                    <a:cxn ang="0">
                      <a:pos x="10" y="26"/>
                    </a:cxn>
                    <a:cxn ang="0">
                      <a:pos x="10" y="18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30" y="8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26"/>
                      </a:lnTo>
                      <a:lnTo>
                        <a:pt x="91" y="26"/>
                      </a:lnTo>
                      <a:lnTo>
                        <a:pt x="102" y="26"/>
                      </a:lnTo>
                      <a:lnTo>
                        <a:pt x="102" y="26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62"/>
                      </a:lnTo>
                      <a:lnTo>
                        <a:pt x="102" y="62"/>
                      </a:lnTo>
                      <a:lnTo>
                        <a:pt x="91" y="6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70" y="80"/>
                      </a:lnTo>
                      <a:lnTo>
                        <a:pt x="70" y="89"/>
                      </a:lnTo>
                      <a:lnTo>
                        <a:pt x="7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60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40" y="89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3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0" y="8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29"/>
                <p:cNvSpPr>
                  <a:spLocks/>
                </p:cNvSpPr>
                <p:nvPr/>
              </p:nvSpPr>
              <p:spPr bwMode="auto">
                <a:xfrm>
                  <a:off x="959" y="1925"/>
                  <a:ext cx="55" cy="50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2" y="9"/>
                    </a:cxn>
                    <a:cxn ang="0">
                      <a:pos x="91" y="9"/>
                    </a:cxn>
                    <a:cxn ang="0">
                      <a:pos x="91" y="18"/>
                    </a:cxn>
                    <a:cxn ang="0">
                      <a:pos x="102" y="18"/>
                    </a:cxn>
                    <a:cxn ang="0">
                      <a:pos x="102" y="27"/>
                    </a:cxn>
                    <a:cxn ang="0">
                      <a:pos x="112" y="27"/>
                    </a:cxn>
                    <a:cxn ang="0">
                      <a:pos x="112" y="36"/>
                    </a:cxn>
                    <a:cxn ang="0">
                      <a:pos x="112" y="45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3"/>
                    </a:cxn>
                    <a:cxn ang="0">
                      <a:pos x="102" y="72"/>
                    </a:cxn>
                    <a:cxn ang="0">
                      <a:pos x="102" y="80"/>
                    </a:cxn>
                    <a:cxn ang="0">
                      <a:pos x="102" y="80"/>
                    </a:cxn>
                    <a:cxn ang="0">
                      <a:pos x="91" y="90"/>
                    </a:cxn>
                    <a:cxn ang="0">
                      <a:pos x="82" y="90"/>
                    </a:cxn>
                    <a:cxn ang="0">
                      <a:pos x="82" y="99"/>
                    </a:cxn>
                    <a:cxn ang="0">
                      <a:pos x="71" y="99"/>
                    </a:cxn>
                    <a:cxn ang="0">
                      <a:pos x="61" y="99"/>
                    </a:cxn>
                    <a:cxn ang="0">
                      <a:pos x="61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1" y="99"/>
                    </a:cxn>
                    <a:cxn ang="0">
                      <a:pos x="31" y="90"/>
                    </a:cxn>
                    <a:cxn ang="0">
                      <a:pos x="21" y="90"/>
                    </a:cxn>
                    <a:cxn ang="0">
                      <a:pos x="10" y="80"/>
                    </a:cxn>
                    <a:cxn ang="0">
                      <a:pos x="10" y="80"/>
                    </a:cxn>
                    <a:cxn ang="0">
                      <a:pos x="10" y="72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1" y="18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9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2" y="0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2" y="27"/>
                      </a:lnTo>
                      <a:lnTo>
                        <a:pt x="112" y="36"/>
                      </a:lnTo>
                      <a:lnTo>
                        <a:pt x="112" y="36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3"/>
                      </a:lnTo>
                      <a:lnTo>
                        <a:pt x="112" y="63"/>
                      </a:lnTo>
                      <a:lnTo>
                        <a:pt x="112" y="72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91" y="80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2" y="90"/>
                      </a:lnTo>
                      <a:lnTo>
                        <a:pt x="82" y="90"/>
                      </a:lnTo>
                      <a:lnTo>
                        <a:pt x="82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1" y="99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21" y="90"/>
                      </a:lnTo>
                      <a:lnTo>
                        <a:pt x="21" y="90"/>
                      </a:lnTo>
                      <a:lnTo>
                        <a:pt x="21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1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130"/>
                <p:cNvSpPr>
                  <a:spLocks/>
                </p:cNvSpPr>
                <p:nvPr/>
              </p:nvSpPr>
              <p:spPr bwMode="auto">
                <a:xfrm>
                  <a:off x="959" y="1925"/>
                  <a:ext cx="51" cy="46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1" y="0"/>
                    </a:cxn>
                    <a:cxn ang="0">
                      <a:pos x="71" y="9"/>
                    </a:cxn>
                    <a:cxn ang="0">
                      <a:pos x="82" y="9"/>
                    </a:cxn>
                    <a:cxn ang="0">
                      <a:pos x="82" y="9"/>
                    </a:cxn>
                    <a:cxn ang="0">
                      <a:pos x="91" y="18"/>
                    </a:cxn>
                    <a:cxn ang="0">
                      <a:pos x="91" y="27"/>
                    </a:cxn>
                    <a:cxn ang="0">
                      <a:pos x="102" y="27"/>
                    </a:cxn>
                    <a:cxn ang="0">
                      <a:pos x="102" y="36"/>
                    </a:cxn>
                    <a:cxn ang="0">
                      <a:pos x="102" y="36"/>
                    </a:cxn>
                    <a:cxn ang="0">
                      <a:pos x="102" y="45"/>
                    </a:cxn>
                    <a:cxn ang="0">
                      <a:pos x="102" y="54"/>
                    </a:cxn>
                    <a:cxn ang="0">
                      <a:pos x="102" y="63"/>
                    </a:cxn>
                    <a:cxn ang="0">
                      <a:pos x="91" y="63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2" y="80"/>
                    </a:cxn>
                    <a:cxn ang="0">
                      <a:pos x="82" y="80"/>
                    </a:cxn>
                    <a:cxn ang="0">
                      <a:pos x="71" y="90"/>
                    </a:cxn>
                    <a:cxn ang="0">
                      <a:pos x="61" y="90"/>
                    </a:cxn>
                    <a:cxn ang="0">
                      <a:pos x="61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1" y="90"/>
                    </a:cxn>
                    <a:cxn ang="0">
                      <a:pos x="21" y="80"/>
                    </a:cxn>
                    <a:cxn ang="0">
                      <a:pos x="21" y="80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3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31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3"/>
                      </a:lnTo>
                      <a:lnTo>
                        <a:pt x="102" y="63"/>
                      </a:lnTo>
                      <a:lnTo>
                        <a:pt x="91" y="63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71" y="80"/>
                      </a:lnTo>
                      <a:lnTo>
                        <a:pt x="71" y="90"/>
                      </a:lnTo>
                      <a:lnTo>
                        <a:pt x="7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3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31"/>
                <p:cNvSpPr>
                  <a:spLocks/>
                </p:cNvSpPr>
                <p:nvPr/>
              </p:nvSpPr>
              <p:spPr bwMode="auto">
                <a:xfrm>
                  <a:off x="1014" y="1885"/>
                  <a:ext cx="56" cy="50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0"/>
                    </a:cxn>
                    <a:cxn ang="0">
                      <a:pos x="81" y="10"/>
                    </a:cxn>
                    <a:cxn ang="0">
                      <a:pos x="91" y="10"/>
                    </a:cxn>
                    <a:cxn ang="0">
                      <a:pos x="91" y="19"/>
                    </a:cxn>
                    <a:cxn ang="0">
                      <a:pos x="102" y="19"/>
                    </a:cxn>
                    <a:cxn ang="0">
                      <a:pos x="102" y="27"/>
                    </a:cxn>
                    <a:cxn ang="0">
                      <a:pos x="111" y="27"/>
                    </a:cxn>
                    <a:cxn ang="0">
                      <a:pos x="111" y="37"/>
                    </a:cxn>
                    <a:cxn ang="0">
                      <a:pos x="111" y="45"/>
                    </a:cxn>
                    <a:cxn ang="0">
                      <a:pos x="111" y="54"/>
                    </a:cxn>
                    <a:cxn ang="0">
                      <a:pos x="111" y="54"/>
                    </a:cxn>
                    <a:cxn ang="0">
                      <a:pos x="111" y="64"/>
                    </a:cxn>
                    <a:cxn ang="0">
                      <a:pos x="102" y="72"/>
                    </a:cxn>
                    <a:cxn ang="0">
                      <a:pos x="102" y="81"/>
                    </a:cxn>
                    <a:cxn ang="0">
                      <a:pos x="102" y="81"/>
                    </a:cxn>
                    <a:cxn ang="0">
                      <a:pos x="91" y="90"/>
                    </a:cxn>
                    <a:cxn ang="0">
                      <a:pos x="81" y="90"/>
                    </a:cxn>
                    <a:cxn ang="0">
                      <a:pos x="81" y="99"/>
                    </a:cxn>
                    <a:cxn ang="0">
                      <a:pos x="70" y="99"/>
                    </a:cxn>
                    <a:cxn ang="0">
                      <a:pos x="60" y="99"/>
                    </a:cxn>
                    <a:cxn ang="0">
                      <a:pos x="60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0" y="99"/>
                    </a:cxn>
                    <a:cxn ang="0">
                      <a:pos x="30" y="90"/>
                    </a:cxn>
                    <a:cxn ang="0">
                      <a:pos x="20" y="90"/>
                    </a:cxn>
                    <a:cxn ang="0">
                      <a:pos x="10" y="81"/>
                    </a:cxn>
                    <a:cxn ang="0">
                      <a:pos x="10" y="81"/>
                    </a:cxn>
                    <a:cxn ang="0">
                      <a:pos x="10" y="72"/>
                    </a:cxn>
                    <a:cxn ang="0">
                      <a:pos x="0" y="64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0" y="19"/>
                    </a:cxn>
                    <a:cxn ang="0">
                      <a:pos x="20" y="10"/>
                    </a:cxn>
                    <a:cxn ang="0">
                      <a:pos x="30" y="1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9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81" y="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91" y="10"/>
                      </a:lnTo>
                      <a:lnTo>
                        <a:pt x="91" y="10"/>
                      </a:lnTo>
                      <a:lnTo>
                        <a:pt x="91" y="19"/>
                      </a:lnTo>
                      <a:lnTo>
                        <a:pt x="102" y="19"/>
                      </a:lnTo>
                      <a:lnTo>
                        <a:pt x="102" y="19"/>
                      </a:lnTo>
                      <a:lnTo>
                        <a:pt x="102" y="19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1" y="27"/>
                      </a:lnTo>
                      <a:lnTo>
                        <a:pt x="111" y="37"/>
                      </a:lnTo>
                      <a:lnTo>
                        <a:pt x="111" y="37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64"/>
                      </a:lnTo>
                      <a:lnTo>
                        <a:pt x="111" y="64"/>
                      </a:lnTo>
                      <a:lnTo>
                        <a:pt x="111" y="72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91" y="81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1" y="90"/>
                      </a:lnTo>
                      <a:lnTo>
                        <a:pt x="81" y="90"/>
                      </a:lnTo>
                      <a:lnTo>
                        <a:pt x="81" y="99"/>
                      </a:lnTo>
                      <a:lnTo>
                        <a:pt x="70" y="99"/>
                      </a:lnTo>
                      <a:lnTo>
                        <a:pt x="70" y="99"/>
                      </a:lnTo>
                      <a:lnTo>
                        <a:pt x="70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0" y="99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0" y="19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32"/>
                <p:cNvSpPr>
                  <a:spLocks/>
                </p:cNvSpPr>
                <p:nvPr/>
              </p:nvSpPr>
              <p:spPr bwMode="auto">
                <a:xfrm>
                  <a:off x="1014" y="1885"/>
                  <a:ext cx="51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0" y="0"/>
                    </a:cxn>
                    <a:cxn ang="0">
                      <a:pos x="70" y="0"/>
                    </a:cxn>
                    <a:cxn ang="0">
                      <a:pos x="70" y="10"/>
                    </a:cxn>
                    <a:cxn ang="0">
                      <a:pos x="81" y="10"/>
                    </a:cxn>
                    <a:cxn ang="0">
                      <a:pos x="81" y="10"/>
                    </a:cxn>
                    <a:cxn ang="0">
                      <a:pos x="91" y="19"/>
                    </a:cxn>
                    <a:cxn ang="0">
                      <a:pos x="91" y="27"/>
                    </a:cxn>
                    <a:cxn ang="0">
                      <a:pos x="102" y="27"/>
                    </a:cxn>
                    <a:cxn ang="0">
                      <a:pos x="102" y="37"/>
                    </a:cxn>
                    <a:cxn ang="0">
                      <a:pos x="102" y="37"/>
                    </a:cxn>
                    <a:cxn ang="0">
                      <a:pos x="102" y="45"/>
                    </a:cxn>
                    <a:cxn ang="0">
                      <a:pos x="102" y="54"/>
                    </a:cxn>
                    <a:cxn ang="0">
                      <a:pos x="102" y="64"/>
                    </a:cxn>
                    <a:cxn ang="0">
                      <a:pos x="91" y="64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1" y="81"/>
                    </a:cxn>
                    <a:cxn ang="0">
                      <a:pos x="81" y="81"/>
                    </a:cxn>
                    <a:cxn ang="0">
                      <a:pos x="70" y="90"/>
                    </a:cxn>
                    <a:cxn ang="0">
                      <a:pos x="60" y="90"/>
                    </a:cxn>
                    <a:cxn ang="0">
                      <a:pos x="60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0" y="90"/>
                    </a:cxn>
                    <a:cxn ang="0">
                      <a:pos x="20" y="81"/>
                    </a:cxn>
                    <a:cxn ang="0">
                      <a:pos x="20" y="81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4"/>
                    </a:cxn>
                    <a:cxn ang="0">
                      <a:pos x="0" y="6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9"/>
                    </a:cxn>
                    <a:cxn ang="0">
                      <a:pos x="20" y="10"/>
                    </a:cxn>
                    <a:cxn ang="0">
                      <a:pos x="20" y="10"/>
                    </a:cxn>
                    <a:cxn ang="0">
                      <a:pos x="30" y="10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19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7"/>
                      </a:lnTo>
                      <a:lnTo>
                        <a:pt x="102" y="37"/>
                      </a:lnTo>
                      <a:lnTo>
                        <a:pt x="102" y="37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4"/>
                      </a:lnTo>
                      <a:lnTo>
                        <a:pt x="102" y="64"/>
                      </a:lnTo>
                      <a:lnTo>
                        <a:pt x="91" y="64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70" y="81"/>
                      </a:lnTo>
                      <a:lnTo>
                        <a:pt x="70" y="90"/>
                      </a:lnTo>
                      <a:lnTo>
                        <a:pt x="70" y="90"/>
                      </a:lnTo>
                      <a:lnTo>
                        <a:pt x="60" y="90"/>
                      </a:lnTo>
                      <a:lnTo>
                        <a:pt x="60" y="90"/>
                      </a:lnTo>
                      <a:lnTo>
                        <a:pt x="60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3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4"/>
                      </a:lnTo>
                      <a:lnTo>
                        <a:pt x="0" y="64"/>
                      </a:lnTo>
                      <a:lnTo>
                        <a:pt x="0" y="6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30" y="1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133"/>
                <p:cNvSpPr>
                  <a:spLocks/>
                </p:cNvSpPr>
                <p:nvPr/>
              </p:nvSpPr>
              <p:spPr bwMode="auto">
                <a:xfrm>
                  <a:off x="1070" y="1831"/>
                  <a:ext cx="56" cy="50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2" y="0"/>
                    </a:cxn>
                    <a:cxn ang="0">
                      <a:pos x="72" y="0"/>
                    </a:cxn>
                    <a:cxn ang="0">
                      <a:pos x="82" y="9"/>
                    </a:cxn>
                    <a:cxn ang="0">
                      <a:pos x="91" y="9"/>
                    </a:cxn>
                    <a:cxn ang="0">
                      <a:pos x="91" y="18"/>
                    </a:cxn>
                    <a:cxn ang="0">
                      <a:pos x="102" y="18"/>
                    </a:cxn>
                    <a:cxn ang="0">
                      <a:pos x="102" y="27"/>
                    </a:cxn>
                    <a:cxn ang="0">
                      <a:pos x="112" y="27"/>
                    </a:cxn>
                    <a:cxn ang="0">
                      <a:pos x="112" y="35"/>
                    </a:cxn>
                    <a:cxn ang="0">
                      <a:pos x="112" y="45"/>
                    </a:cxn>
                    <a:cxn ang="0">
                      <a:pos x="112" y="54"/>
                    </a:cxn>
                    <a:cxn ang="0">
                      <a:pos x="112" y="54"/>
                    </a:cxn>
                    <a:cxn ang="0">
                      <a:pos x="112" y="62"/>
                    </a:cxn>
                    <a:cxn ang="0">
                      <a:pos x="102" y="72"/>
                    </a:cxn>
                    <a:cxn ang="0">
                      <a:pos x="102" y="80"/>
                    </a:cxn>
                    <a:cxn ang="0">
                      <a:pos x="102" y="80"/>
                    </a:cxn>
                    <a:cxn ang="0">
                      <a:pos x="91" y="90"/>
                    </a:cxn>
                    <a:cxn ang="0">
                      <a:pos x="82" y="90"/>
                    </a:cxn>
                    <a:cxn ang="0">
                      <a:pos x="82" y="99"/>
                    </a:cxn>
                    <a:cxn ang="0">
                      <a:pos x="72" y="99"/>
                    </a:cxn>
                    <a:cxn ang="0">
                      <a:pos x="61" y="99"/>
                    </a:cxn>
                    <a:cxn ang="0">
                      <a:pos x="61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1" y="99"/>
                    </a:cxn>
                    <a:cxn ang="0">
                      <a:pos x="31" y="90"/>
                    </a:cxn>
                    <a:cxn ang="0">
                      <a:pos x="21" y="90"/>
                    </a:cxn>
                    <a:cxn ang="0">
                      <a:pos x="10" y="80"/>
                    </a:cxn>
                    <a:cxn ang="0">
                      <a:pos x="10" y="80"/>
                    </a:cxn>
                    <a:cxn ang="0">
                      <a:pos x="10" y="7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1" y="18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2" h="99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82" y="0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2" y="27"/>
                      </a:lnTo>
                      <a:lnTo>
                        <a:pt x="112" y="35"/>
                      </a:lnTo>
                      <a:lnTo>
                        <a:pt x="112" y="35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45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54"/>
                      </a:lnTo>
                      <a:lnTo>
                        <a:pt x="112" y="62"/>
                      </a:lnTo>
                      <a:lnTo>
                        <a:pt x="112" y="62"/>
                      </a:lnTo>
                      <a:lnTo>
                        <a:pt x="112" y="72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91" y="80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2" y="90"/>
                      </a:lnTo>
                      <a:lnTo>
                        <a:pt x="82" y="90"/>
                      </a:lnTo>
                      <a:lnTo>
                        <a:pt x="82" y="99"/>
                      </a:lnTo>
                      <a:lnTo>
                        <a:pt x="72" y="99"/>
                      </a:lnTo>
                      <a:lnTo>
                        <a:pt x="72" y="99"/>
                      </a:lnTo>
                      <a:lnTo>
                        <a:pt x="72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61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1" y="99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21" y="90"/>
                      </a:lnTo>
                      <a:lnTo>
                        <a:pt x="21" y="90"/>
                      </a:lnTo>
                      <a:lnTo>
                        <a:pt x="21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1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34"/>
                <p:cNvSpPr>
                  <a:spLocks/>
                </p:cNvSpPr>
                <p:nvPr/>
              </p:nvSpPr>
              <p:spPr bwMode="auto">
                <a:xfrm>
                  <a:off x="1070" y="1831"/>
                  <a:ext cx="51" cy="46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2" y="0"/>
                    </a:cxn>
                    <a:cxn ang="0">
                      <a:pos x="72" y="9"/>
                    </a:cxn>
                    <a:cxn ang="0">
                      <a:pos x="82" y="9"/>
                    </a:cxn>
                    <a:cxn ang="0">
                      <a:pos x="82" y="9"/>
                    </a:cxn>
                    <a:cxn ang="0">
                      <a:pos x="91" y="18"/>
                    </a:cxn>
                    <a:cxn ang="0">
                      <a:pos x="91" y="27"/>
                    </a:cxn>
                    <a:cxn ang="0">
                      <a:pos x="102" y="27"/>
                    </a:cxn>
                    <a:cxn ang="0">
                      <a:pos x="102" y="35"/>
                    </a:cxn>
                    <a:cxn ang="0">
                      <a:pos x="102" y="35"/>
                    </a:cxn>
                    <a:cxn ang="0">
                      <a:pos x="102" y="45"/>
                    </a:cxn>
                    <a:cxn ang="0">
                      <a:pos x="102" y="54"/>
                    </a:cxn>
                    <a:cxn ang="0">
                      <a:pos x="102" y="62"/>
                    </a:cxn>
                    <a:cxn ang="0">
                      <a:pos x="91" y="62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2" y="80"/>
                    </a:cxn>
                    <a:cxn ang="0">
                      <a:pos x="82" y="80"/>
                    </a:cxn>
                    <a:cxn ang="0">
                      <a:pos x="72" y="90"/>
                    </a:cxn>
                    <a:cxn ang="0">
                      <a:pos x="61" y="90"/>
                    </a:cxn>
                    <a:cxn ang="0">
                      <a:pos x="61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1" y="90"/>
                    </a:cxn>
                    <a:cxn ang="0">
                      <a:pos x="21" y="80"/>
                    </a:cxn>
                    <a:cxn ang="0">
                      <a:pos x="21" y="80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31" y="9"/>
                    </a:cxn>
                    <a:cxn ang="0">
                      <a:pos x="31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82" y="9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2"/>
                      </a:lnTo>
                      <a:lnTo>
                        <a:pt x="102" y="62"/>
                      </a:lnTo>
                      <a:lnTo>
                        <a:pt x="91" y="6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82" y="80"/>
                      </a:lnTo>
                      <a:lnTo>
                        <a:pt x="72" y="80"/>
                      </a:lnTo>
                      <a:lnTo>
                        <a:pt x="72" y="90"/>
                      </a:lnTo>
                      <a:lnTo>
                        <a:pt x="72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1" y="90"/>
                      </a:lnTo>
                      <a:lnTo>
                        <a:pt x="31" y="90"/>
                      </a:lnTo>
                      <a:lnTo>
                        <a:pt x="3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21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31" y="9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35"/>
                <p:cNvSpPr>
                  <a:spLocks/>
                </p:cNvSpPr>
                <p:nvPr/>
              </p:nvSpPr>
              <p:spPr bwMode="auto">
                <a:xfrm>
                  <a:off x="1126" y="1782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1" y="10"/>
                    </a:cxn>
                    <a:cxn ang="0">
                      <a:pos x="91" y="10"/>
                    </a:cxn>
                    <a:cxn ang="0">
                      <a:pos x="91" y="18"/>
                    </a:cxn>
                    <a:cxn ang="0">
                      <a:pos x="102" y="18"/>
                    </a:cxn>
                    <a:cxn ang="0">
                      <a:pos x="102" y="27"/>
                    </a:cxn>
                    <a:cxn ang="0">
                      <a:pos x="111" y="27"/>
                    </a:cxn>
                    <a:cxn ang="0">
                      <a:pos x="111" y="37"/>
                    </a:cxn>
                    <a:cxn ang="0">
                      <a:pos x="111" y="45"/>
                    </a:cxn>
                    <a:cxn ang="0">
                      <a:pos x="111" y="54"/>
                    </a:cxn>
                    <a:cxn ang="0">
                      <a:pos x="111" y="54"/>
                    </a:cxn>
                    <a:cxn ang="0">
                      <a:pos x="111" y="63"/>
                    </a:cxn>
                    <a:cxn ang="0">
                      <a:pos x="102" y="72"/>
                    </a:cxn>
                    <a:cxn ang="0">
                      <a:pos x="102" y="81"/>
                    </a:cxn>
                    <a:cxn ang="0">
                      <a:pos x="102" y="81"/>
                    </a:cxn>
                    <a:cxn ang="0">
                      <a:pos x="91" y="90"/>
                    </a:cxn>
                    <a:cxn ang="0">
                      <a:pos x="81" y="90"/>
                    </a:cxn>
                    <a:cxn ang="0">
                      <a:pos x="81" y="99"/>
                    </a:cxn>
                    <a:cxn ang="0">
                      <a:pos x="71" y="99"/>
                    </a:cxn>
                    <a:cxn ang="0">
                      <a:pos x="60" y="99"/>
                    </a:cxn>
                    <a:cxn ang="0">
                      <a:pos x="60" y="99"/>
                    </a:cxn>
                    <a:cxn ang="0">
                      <a:pos x="51" y="99"/>
                    </a:cxn>
                    <a:cxn ang="0">
                      <a:pos x="40" y="99"/>
                    </a:cxn>
                    <a:cxn ang="0">
                      <a:pos x="30" y="99"/>
                    </a:cxn>
                    <a:cxn ang="0">
                      <a:pos x="30" y="90"/>
                    </a:cxn>
                    <a:cxn ang="0">
                      <a:pos x="20" y="90"/>
                    </a:cxn>
                    <a:cxn ang="0">
                      <a:pos x="10" y="81"/>
                    </a:cxn>
                    <a:cxn ang="0">
                      <a:pos x="10" y="81"/>
                    </a:cxn>
                    <a:cxn ang="0">
                      <a:pos x="10" y="72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0" y="18"/>
                    </a:cxn>
                    <a:cxn ang="0">
                      <a:pos x="20" y="10"/>
                    </a:cxn>
                    <a:cxn ang="0">
                      <a:pos x="30" y="1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9">
                      <a:moveTo>
                        <a:pt x="60" y="0"/>
                      </a:move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1" y="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91" y="10"/>
                      </a:lnTo>
                      <a:lnTo>
                        <a:pt x="91" y="10"/>
                      </a:lnTo>
                      <a:lnTo>
                        <a:pt x="91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18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1" y="27"/>
                      </a:lnTo>
                      <a:lnTo>
                        <a:pt x="111" y="37"/>
                      </a:lnTo>
                      <a:lnTo>
                        <a:pt x="111" y="37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63"/>
                      </a:lnTo>
                      <a:lnTo>
                        <a:pt x="111" y="63"/>
                      </a:lnTo>
                      <a:lnTo>
                        <a:pt x="111" y="72"/>
                      </a:lnTo>
                      <a:lnTo>
                        <a:pt x="102" y="72"/>
                      </a:lnTo>
                      <a:lnTo>
                        <a:pt x="102" y="72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91" y="81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1" y="90"/>
                      </a:lnTo>
                      <a:lnTo>
                        <a:pt x="81" y="90"/>
                      </a:lnTo>
                      <a:lnTo>
                        <a:pt x="81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71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60" y="99"/>
                      </a:lnTo>
                      <a:lnTo>
                        <a:pt x="51" y="99"/>
                      </a:lnTo>
                      <a:lnTo>
                        <a:pt x="51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40" y="99"/>
                      </a:lnTo>
                      <a:lnTo>
                        <a:pt x="30" y="99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0" y="18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36"/>
                <p:cNvSpPr>
                  <a:spLocks/>
                </p:cNvSpPr>
                <p:nvPr/>
              </p:nvSpPr>
              <p:spPr bwMode="auto">
                <a:xfrm>
                  <a:off x="1126" y="1782"/>
                  <a:ext cx="51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0" y="0"/>
                    </a:cxn>
                    <a:cxn ang="0">
                      <a:pos x="71" y="0"/>
                    </a:cxn>
                    <a:cxn ang="0">
                      <a:pos x="71" y="10"/>
                    </a:cxn>
                    <a:cxn ang="0">
                      <a:pos x="81" y="10"/>
                    </a:cxn>
                    <a:cxn ang="0">
                      <a:pos x="81" y="10"/>
                    </a:cxn>
                    <a:cxn ang="0">
                      <a:pos x="91" y="18"/>
                    </a:cxn>
                    <a:cxn ang="0">
                      <a:pos x="91" y="27"/>
                    </a:cxn>
                    <a:cxn ang="0">
                      <a:pos x="102" y="27"/>
                    </a:cxn>
                    <a:cxn ang="0">
                      <a:pos x="102" y="37"/>
                    </a:cxn>
                    <a:cxn ang="0">
                      <a:pos x="102" y="37"/>
                    </a:cxn>
                    <a:cxn ang="0">
                      <a:pos x="102" y="45"/>
                    </a:cxn>
                    <a:cxn ang="0">
                      <a:pos x="102" y="54"/>
                    </a:cxn>
                    <a:cxn ang="0">
                      <a:pos x="102" y="63"/>
                    </a:cxn>
                    <a:cxn ang="0">
                      <a:pos x="91" y="63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1" y="81"/>
                    </a:cxn>
                    <a:cxn ang="0">
                      <a:pos x="81" y="81"/>
                    </a:cxn>
                    <a:cxn ang="0">
                      <a:pos x="71" y="90"/>
                    </a:cxn>
                    <a:cxn ang="0">
                      <a:pos x="60" y="90"/>
                    </a:cxn>
                    <a:cxn ang="0">
                      <a:pos x="60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0" y="90"/>
                    </a:cxn>
                    <a:cxn ang="0">
                      <a:pos x="20" y="81"/>
                    </a:cxn>
                    <a:cxn ang="0">
                      <a:pos x="20" y="81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3"/>
                    </a:cxn>
                    <a:cxn ang="0">
                      <a:pos x="0" y="63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37"/>
                    </a:cxn>
                    <a:cxn ang="0">
                      <a:pos x="0" y="37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20" y="10"/>
                    </a:cxn>
                    <a:cxn ang="0">
                      <a:pos x="20" y="10"/>
                    </a:cxn>
                    <a:cxn ang="0">
                      <a:pos x="30" y="10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81" y="10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7"/>
                      </a:lnTo>
                      <a:lnTo>
                        <a:pt x="102" y="37"/>
                      </a:lnTo>
                      <a:lnTo>
                        <a:pt x="102" y="37"/>
                      </a:lnTo>
                      <a:lnTo>
                        <a:pt x="102" y="45"/>
                      </a:lnTo>
                      <a:lnTo>
                        <a:pt x="102" y="45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3"/>
                      </a:lnTo>
                      <a:lnTo>
                        <a:pt x="102" y="63"/>
                      </a:lnTo>
                      <a:lnTo>
                        <a:pt x="91" y="63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81" y="81"/>
                      </a:lnTo>
                      <a:lnTo>
                        <a:pt x="71" y="81"/>
                      </a:lnTo>
                      <a:lnTo>
                        <a:pt x="71" y="90"/>
                      </a:lnTo>
                      <a:lnTo>
                        <a:pt x="71" y="90"/>
                      </a:lnTo>
                      <a:lnTo>
                        <a:pt x="60" y="90"/>
                      </a:lnTo>
                      <a:lnTo>
                        <a:pt x="60" y="90"/>
                      </a:lnTo>
                      <a:lnTo>
                        <a:pt x="60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3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30" y="1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7"/>
                <p:cNvSpPr>
                  <a:spLocks/>
                </p:cNvSpPr>
                <p:nvPr/>
              </p:nvSpPr>
              <p:spPr bwMode="auto">
                <a:xfrm>
                  <a:off x="1689" y="1298"/>
                  <a:ext cx="56" cy="50"/>
                </a:xfrm>
                <a:custGeom>
                  <a:avLst/>
                  <a:gdLst/>
                  <a:ahLst/>
                  <a:cxnLst>
                    <a:cxn ang="0">
                      <a:pos x="61" y="0"/>
                    </a:cxn>
                    <a:cxn ang="0">
                      <a:pos x="70" y="0"/>
                    </a:cxn>
                    <a:cxn ang="0">
                      <a:pos x="70" y="0"/>
                    </a:cxn>
                    <a:cxn ang="0">
                      <a:pos x="81" y="9"/>
                    </a:cxn>
                    <a:cxn ang="0">
                      <a:pos x="91" y="9"/>
                    </a:cxn>
                    <a:cxn ang="0">
                      <a:pos x="91" y="18"/>
                    </a:cxn>
                    <a:cxn ang="0">
                      <a:pos x="101" y="18"/>
                    </a:cxn>
                    <a:cxn ang="0">
                      <a:pos x="101" y="27"/>
                    </a:cxn>
                    <a:cxn ang="0">
                      <a:pos x="111" y="27"/>
                    </a:cxn>
                    <a:cxn ang="0">
                      <a:pos x="111" y="36"/>
                    </a:cxn>
                    <a:cxn ang="0">
                      <a:pos x="111" y="45"/>
                    </a:cxn>
                    <a:cxn ang="0">
                      <a:pos x="111" y="53"/>
                    </a:cxn>
                    <a:cxn ang="0">
                      <a:pos x="111" y="53"/>
                    </a:cxn>
                    <a:cxn ang="0">
                      <a:pos x="111" y="63"/>
                    </a:cxn>
                    <a:cxn ang="0">
                      <a:pos x="101" y="72"/>
                    </a:cxn>
                    <a:cxn ang="0">
                      <a:pos x="101" y="80"/>
                    </a:cxn>
                    <a:cxn ang="0">
                      <a:pos x="101" y="80"/>
                    </a:cxn>
                    <a:cxn ang="0">
                      <a:pos x="91" y="90"/>
                    </a:cxn>
                    <a:cxn ang="0">
                      <a:pos x="81" y="90"/>
                    </a:cxn>
                    <a:cxn ang="0">
                      <a:pos x="81" y="98"/>
                    </a:cxn>
                    <a:cxn ang="0">
                      <a:pos x="70" y="98"/>
                    </a:cxn>
                    <a:cxn ang="0">
                      <a:pos x="61" y="98"/>
                    </a:cxn>
                    <a:cxn ang="0">
                      <a:pos x="61" y="98"/>
                    </a:cxn>
                    <a:cxn ang="0">
                      <a:pos x="51" y="98"/>
                    </a:cxn>
                    <a:cxn ang="0">
                      <a:pos x="40" y="98"/>
                    </a:cxn>
                    <a:cxn ang="0">
                      <a:pos x="30" y="98"/>
                    </a:cxn>
                    <a:cxn ang="0">
                      <a:pos x="30" y="90"/>
                    </a:cxn>
                    <a:cxn ang="0">
                      <a:pos x="19" y="90"/>
                    </a:cxn>
                    <a:cxn ang="0">
                      <a:pos x="10" y="80"/>
                    </a:cxn>
                    <a:cxn ang="0">
                      <a:pos x="10" y="80"/>
                    </a:cxn>
                    <a:cxn ang="0">
                      <a:pos x="10" y="72"/>
                    </a:cxn>
                    <a:cxn ang="0">
                      <a:pos x="0" y="63"/>
                    </a:cxn>
                    <a:cxn ang="0">
                      <a:pos x="0" y="53"/>
                    </a:cxn>
                    <a:cxn ang="0">
                      <a:pos x="0" y="53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19" y="18"/>
                    </a:cxn>
                    <a:cxn ang="0">
                      <a:pos x="19" y="9"/>
                    </a:cxn>
                    <a:cxn ang="0">
                      <a:pos x="30" y="9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8">
                      <a:moveTo>
                        <a:pt x="61" y="0"/>
                      </a:move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81" y="0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9"/>
                      </a:lnTo>
                      <a:lnTo>
                        <a:pt x="91" y="9"/>
                      </a:lnTo>
                      <a:lnTo>
                        <a:pt x="91" y="18"/>
                      </a:lnTo>
                      <a:lnTo>
                        <a:pt x="101" y="18"/>
                      </a:lnTo>
                      <a:lnTo>
                        <a:pt x="101" y="18"/>
                      </a:lnTo>
                      <a:lnTo>
                        <a:pt x="101" y="18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11" y="27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45"/>
                      </a:lnTo>
                      <a:lnTo>
                        <a:pt x="111" y="53"/>
                      </a:lnTo>
                      <a:lnTo>
                        <a:pt x="111" y="53"/>
                      </a:lnTo>
                      <a:lnTo>
                        <a:pt x="111" y="53"/>
                      </a:lnTo>
                      <a:lnTo>
                        <a:pt x="111" y="63"/>
                      </a:lnTo>
                      <a:lnTo>
                        <a:pt x="111" y="63"/>
                      </a:lnTo>
                      <a:lnTo>
                        <a:pt x="111" y="72"/>
                      </a:lnTo>
                      <a:lnTo>
                        <a:pt x="101" y="72"/>
                      </a:lnTo>
                      <a:lnTo>
                        <a:pt x="101" y="72"/>
                      </a:lnTo>
                      <a:lnTo>
                        <a:pt x="101" y="80"/>
                      </a:lnTo>
                      <a:lnTo>
                        <a:pt x="101" y="80"/>
                      </a:lnTo>
                      <a:lnTo>
                        <a:pt x="101" y="80"/>
                      </a:lnTo>
                      <a:lnTo>
                        <a:pt x="91" y="80"/>
                      </a:lnTo>
                      <a:lnTo>
                        <a:pt x="91" y="90"/>
                      </a:lnTo>
                      <a:lnTo>
                        <a:pt x="91" y="90"/>
                      </a:lnTo>
                      <a:lnTo>
                        <a:pt x="81" y="90"/>
                      </a:lnTo>
                      <a:lnTo>
                        <a:pt x="81" y="90"/>
                      </a:lnTo>
                      <a:lnTo>
                        <a:pt x="81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61" y="98"/>
                      </a:lnTo>
                      <a:lnTo>
                        <a:pt x="61" y="98"/>
                      </a:lnTo>
                      <a:lnTo>
                        <a:pt x="61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40" y="98"/>
                      </a:lnTo>
                      <a:lnTo>
                        <a:pt x="30" y="98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19" y="90"/>
                      </a:lnTo>
                      <a:lnTo>
                        <a:pt x="19" y="90"/>
                      </a:lnTo>
                      <a:lnTo>
                        <a:pt x="19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0" y="72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9" y="18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30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8"/>
                <p:cNvSpPr>
                  <a:spLocks/>
                </p:cNvSpPr>
                <p:nvPr/>
              </p:nvSpPr>
              <p:spPr bwMode="auto">
                <a:xfrm>
                  <a:off x="1689" y="1298"/>
                  <a:ext cx="50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1" y="0"/>
                    </a:cxn>
                    <a:cxn ang="0">
                      <a:pos x="70" y="0"/>
                    </a:cxn>
                    <a:cxn ang="0">
                      <a:pos x="70" y="9"/>
                    </a:cxn>
                    <a:cxn ang="0">
                      <a:pos x="81" y="9"/>
                    </a:cxn>
                    <a:cxn ang="0">
                      <a:pos x="81" y="9"/>
                    </a:cxn>
                    <a:cxn ang="0">
                      <a:pos x="91" y="18"/>
                    </a:cxn>
                    <a:cxn ang="0">
                      <a:pos x="91" y="27"/>
                    </a:cxn>
                    <a:cxn ang="0">
                      <a:pos x="101" y="27"/>
                    </a:cxn>
                    <a:cxn ang="0">
                      <a:pos x="101" y="36"/>
                    </a:cxn>
                    <a:cxn ang="0">
                      <a:pos x="101" y="36"/>
                    </a:cxn>
                    <a:cxn ang="0">
                      <a:pos x="101" y="45"/>
                    </a:cxn>
                    <a:cxn ang="0">
                      <a:pos x="101" y="53"/>
                    </a:cxn>
                    <a:cxn ang="0">
                      <a:pos x="101" y="63"/>
                    </a:cxn>
                    <a:cxn ang="0">
                      <a:pos x="91" y="63"/>
                    </a:cxn>
                    <a:cxn ang="0">
                      <a:pos x="91" y="72"/>
                    </a:cxn>
                    <a:cxn ang="0">
                      <a:pos x="91" y="72"/>
                    </a:cxn>
                    <a:cxn ang="0">
                      <a:pos x="81" y="80"/>
                    </a:cxn>
                    <a:cxn ang="0">
                      <a:pos x="81" y="80"/>
                    </a:cxn>
                    <a:cxn ang="0">
                      <a:pos x="70" y="90"/>
                    </a:cxn>
                    <a:cxn ang="0">
                      <a:pos x="61" y="90"/>
                    </a:cxn>
                    <a:cxn ang="0">
                      <a:pos x="61" y="90"/>
                    </a:cxn>
                    <a:cxn ang="0">
                      <a:pos x="51" y="90"/>
                    </a:cxn>
                    <a:cxn ang="0">
                      <a:pos x="40" y="90"/>
                    </a:cxn>
                    <a:cxn ang="0">
                      <a:pos x="40" y="90"/>
                    </a:cxn>
                    <a:cxn ang="0">
                      <a:pos x="30" y="90"/>
                    </a:cxn>
                    <a:cxn ang="0">
                      <a:pos x="19" y="80"/>
                    </a:cxn>
                    <a:cxn ang="0">
                      <a:pos x="19" y="80"/>
                    </a:cxn>
                    <a:cxn ang="0">
                      <a:pos x="10" y="72"/>
                    </a:cxn>
                    <a:cxn ang="0">
                      <a:pos x="10" y="72"/>
                    </a:cxn>
                    <a:cxn ang="0">
                      <a:pos x="10" y="63"/>
                    </a:cxn>
                    <a:cxn ang="0">
                      <a:pos x="0" y="63"/>
                    </a:cxn>
                    <a:cxn ang="0">
                      <a:pos x="0" y="53"/>
                    </a:cxn>
                    <a:cxn ang="0">
                      <a:pos x="0" y="45"/>
                    </a:cxn>
                    <a:cxn ang="0">
                      <a:pos x="0" y="36"/>
                    </a:cxn>
                    <a:cxn ang="0">
                      <a:pos x="0" y="36"/>
                    </a:cxn>
                    <a:cxn ang="0">
                      <a:pos x="0" y="27"/>
                    </a:cxn>
                    <a:cxn ang="0">
                      <a:pos x="10" y="27"/>
                    </a:cxn>
                    <a:cxn ang="0">
                      <a:pos x="10" y="18"/>
                    </a:cxn>
                    <a:cxn ang="0">
                      <a:pos x="19" y="9"/>
                    </a:cxn>
                    <a:cxn ang="0">
                      <a:pos x="19" y="9"/>
                    </a:cxn>
                    <a:cxn ang="0">
                      <a:pos x="30" y="9"/>
                    </a:cxn>
                    <a:cxn ang="0">
                      <a:pos x="30" y="0"/>
                    </a:cxn>
                    <a:cxn ang="0">
                      <a:pos x="40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1" h="90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0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81" y="9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18"/>
                      </a:lnTo>
                      <a:lnTo>
                        <a:pt x="91" y="27"/>
                      </a:lnTo>
                      <a:lnTo>
                        <a:pt x="91" y="27"/>
                      </a:lnTo>
                      <a:lnTo>
                        <a:pt x="101" y="27"/>
                      </a:lnTo>
                      <a:lnTo>
                        <a:pt x="101" y="27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36"/>
                      </a:lnTo>
                      <a:lnTo>
                        <a:pt x="101" y="45"/>
                      </a:lnTo>
                      <a:lnTo>
                        <a:pt x="101" y="45"/>
                      </a:lnTo>
                      <a:lnTo>
                        <a:pt x="101" y="53"/>
                      </a:lnTo>
                      <a:lnTo>
                        <a:pt x="101" y="53"/>
                      </a:lnTo>
                      <a:lnTo>
                        <a:pt x="101" y="53"/>
                      </a:lnTo>
                      <a:lnTo>
                        <a:pt x="101" y="63"/>
                      </a:lnTo>
                      <a:lnTo>
                        <a:pt x="101" y="63"/>
                      </a:lnTo>
                      <a:lnTo>
                        <a:pt x="91" y="63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91" y="72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70" y="80"/>
                      </a:lnTo>
                      <a:lnTo>
                        <a:pt x="70" y="90"/>
                      </a:lnTo>
                      <a:lnTo>
                        <a:pt x="70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6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51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40" y="90"/>
                      </a:lnTo>
                      <a:lnTo>
                        <a:pt x="30" y="90"/>
                      </a:lnTo>
                      <a:lnTo>
                        <a:pt x="30" y="90"/>
                      </a:lnTo>
                      <a:lnTo>
                        <a:pt x="30" y="80"/>
                      </a:lnTo>
                      <a:lnTo>
                        <a:pt x="19" y="80"/>
                      </a:lnTo>
                      <a:lnTo>
                        <a:pt x="19" y="80"/>
                      </a:lnTo>
                      <a:lnTo>
                        <a:pt x="19" y="80"/>
                      </a:lnTo>
                      <a:lnTo>
                        <a:pt x="19" y="80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19" y="9"/>
                      </a:lnTo>
                      <a:lnTo>
                        <a:pt x="30" y="9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139"/>
                <p:cNvSpPr>
                  <a:spLocks/>
                </p:cNvSpPr>
                <p:nvPr/>
              </p:nvSpPr>
              <p:spPr bwMode="auto">
                <a:xfrm>
                  <a:off x="2251" y="819"/>
                  <a:ext cx="56" cy="49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71" y="0"/>
                    </a:cxn>
                    <a:cxn ang="0">
                      <a:pos x="71" y="0"/>
                    </a:cxn>
                    <a:cxn ang="0">
                      <a:pos x="81" y="8"/>
                    </a:cxn>
                    <a:cxn ang="0">
                      <a:pos x="92" y="8"/>
                    </a:cxn>
                    <a:cxn ang="0">
                      <a:pos x="92" y="17"/>
                    </a:cxn>
                    <a:cxn ang="0">
                      <a:pos x="102" y="17"/>
                    </a:cxn>
                    <a:cxn ang="0">
                      <a:pos x="102" y="27"/>
                    </a:cxn>
                    <a:cxn ang="0">
                      <a:pos x="111" y="27"/>
                    </a:cxn>
                    <a:cxn ang="0">
                      <a:pos x="111" y="35"/>
                    </a:cxn>
                    <a:cxn ang="0">
                      <a:pos x="111" y="44"/>
                    </a:cxn>
                    <a:cxn ang="0">
                      <a:pos x="111" y="54"/>
                    </a:cxn>
                    <a:cxn ang="0">
                      <a:pos x="111" y="54"/>
                    </a:cxn>
                    <a:cxn ang="0">
                      <a:pos x="111" y="62"/>
                    </a:cxn>
                    <a:cxn ang="0">
                      <a:pos x="102" y="71"/>
                    </a:cxn>
                    <a:cxn ang="0">
                      <a:pos x="102" y="80"/>
                    </a:cxn>
                    <a:cxn ang="0">
                      <a:pos x="102" y="80"/>
                    </a:cxn>
                    <a:cxn ang="0">
                      <a:pos x="92" y="89"/>
                    </a:cxn>
                    <a:cxn ang="0">
                      <a:pos x="81" y="89"/>
                    </a:cxn>
                    <a:cxn ang="0">
                      <a:pos x="81" y="98"/>
                    </a:cxn>
                    <a:cxn ang="0">
                      <a:pos x="71" y="98"/>
                    </a:cxn>
                    <a:cxn ang="0">
                      <a:pos x="62" y="98"/>
                    </a:cxn>
                    <a:cxn ang="0">
                      <a:pos x="62" y="98"/>
                    </a:cxn>
                    <a:cxn ang="0">
                      <a:pos x="51" y="98"/>
                    </a:cxn>
                    <a:cxn ang="0">
                      <a:pos x="41" y="98"/>
                    </a:cxn>
                    <a:cxn ang="0">
                      <a:pos x="30" y="98"/>
                    </a:cxn>
                    <a:cxn ang="0">
                      <a:pos x="30" y="89"/>
                    </a:cxn>
                    <a:cxn ang="0">
                      <a:pos x="20" y="89"/>
                    </a:cxn>
                    <a:cxn ang="0">
                      <a:pos x="11" y="80"/>
                    </a:cxn>
                    <a:cxn ang="0">
                      <a:pos x="11" y="80"/>
                    </a:cxn>
                    <a:cxn ang="0">
                      <a:pos x="11" y="71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1" y="27"/>
                    </a:cxn>
                    <a:cxn ang="0">
                      <a:pos x="11" y="17"/>
                    </a:cxn>
                    <a:cxn ang="0">
                      <a:pos x="20" y="17"/>
                    </a:cxn>
                    <a:cxn ang="0">
                      <a:pos x="20" y="8"/>
                    </a:cxn>
                    <a:cxn ang="0">
                      <a:pos x="30" y="8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11" h="98">
                      <a:moveTo>
                        <a:pt x="62" y="0"/>
                      </a:move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81" y="0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2" y="8"/>
                      </a:lnTo>
                      <a:lnTo>
                        <a:pt x="92" y="8"/>
                      </a:lnTo>
                      <a:lnTo>
                        <a:pt x="92" y="17"/>
                      </a:lnTo>
                      <a:lnTo>
                        <a:pt x="102" y="17"/>
                      </a:lnTo>
                      <a:lnTo>
                        <a:pt x="102" y="17"/>
                      </a:lnTo>
                      <a:lnTo>
                        <a:pt x="102" y="1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11" y="27"/>
                      </a:lnTo>
                      <a:lnTo>
                        <a:pt x="111" y="35"/>
                      </a:lnTo>
                      <a:lnTo>
                        <a:pt x="111" y="35"/>
                      </a:lnTo>
                      <a:lnTo>
                        <a:pt x="111" y="44"/>
                      </a:lnTo>
                      <a:lnTo>
                        <a:pt x="111" y="44"/>
                      </a:lnTo>
                      <a:lnTo>
                        <a:pt x="111" y="4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54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11" y="71"/>
                      </a:lnTo>
                      <a:lnTo>
                        <a:pt x="102" y="71"/>
                      </a:lnTo>
                      <a:lnTo>
                        <a:pt x="102" y="71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102" y="80"/>
                      </a:lnTo>
                      <a:lnTo>
                        <a:pt x="92" y="80"/>
                      </a:lnTo>
                      <a:lnTo>
                        <a:pt x="92" y="89"/>
                      </a:lnTo>
                      <a:lnTo>
                        <a:pt x="92" y="89"/>
                      </a:lnTo>
                      <a:lnTo>
                        <a:pt x="81" y="89"/>
                      </a:lnTo>
                      <a:lnTo>
                        <a:pt x="81" y="89"/>
                      </a:lnTo>
                      <a:lnTo>
                        <a:pt x="81" y="98"/>
                      </a:lnTo>
                      <a:lnTo>
                        <a:pt x="71" y="98"/>
                      </a:lnTo>
                      <a:lnTo>
                        <a:pt x="71" y="98"/>
                      </a:lnTo>
                      <a:lnTo>
                        <a:pt x="71" y="98"/>
                      </a:lnTo>
                      <a:lnTo>
                        <a:pt x="62" y="98"/>
                      </a:lnTo>
                      <a:lnTo>
                        <a:pt x="62" y="98"/>
                      </a:lnTo>
                      <a:lnTo>
                        <a:pt x="62" y="98"/>
                      </a:lnTo>
                      <a:lnTo>
                        <a:pt x="51" y="98"/>
                      </a:lnTo>
                      <a:lnTo>
                        <a:pt x="51" y="98"/>
                      </a:lnTo>
                      <a:lnTo>
                        <a:pt x="41" y="98"/>
                      </a:lnTo>
                      <a:lnTo>
                        <a:pt x="41" y="98"/>
                      </a:lnTo>
                      <a:lnTo>
                        <a:pt x="41" y="98"/>
                      </a:lnTo>
                      <a:lnTo>
                        <a:pt x="30" y="98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20" y="89"/>
                      </a:lnTo>
                      <a:lnTo>
                        <a:pt x="20" y="89"/>
                      </a:lnTo>
                      <a:lnTo>
                        <a:pt x="20" y="80"/>
                      </a:ln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0" y="71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20" y="17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0" y="8"/>
                      </a:lnTo>
                      <a:lnTo>
                        <a:pt x="30" y="8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40"/>
                <p:cNvSpPr>
                  <a:spLocks/>
                </p:cNvSpPr>
                <p:nvPr/>
              </p:nvSpPr>
              <p:spPr bwMode="auto">
                <a:xfrm>
                  <a:off x="2251" y="819"/>
                  <a:ext cx="51" cy="45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62" y="0"/>
                    </a:cxn>
                    <a:cxn ang="0">
                      <a:pos x="71" y="0"/>
                    </a:cxn>
                    <a:cxn ang="0">
                      <a:pos x="71" y="8"/>
                    </a:cxn>
                    <a:cxn ang="0">
                      <a:pos x="81" y="8"/>
                    </a:cxn>
                    <a:cxn ang="0">
                      <a:pos x="81" y="8"/>
                    </a:cxn>
                    <a:cxn ang="0">
                      <a:pos x="92" y="17"/>
                    </a:cxn>
                    <a:cxn ang="0">
                      <a:pos x="92" y="27"/>
                    </a:cxn>
                    <a:cxn ang="0">
                      <a:pos x="102" y="27"/>
                    </a:cxn>
                    <a:cxn ang="0">
                      <a:pos x="102" y="35"/>
                    </a:cxn>
                    <a:cxn ang="0">
                      <a:pos x="102" y="35"/>
                    </a:cxn>
                    <a:cxn ang="0">
                      <a:pos x="102" y="44"/>
                    </a:cxn>
                    <a:cxn ang="0">
                      <a:pos x="102" y="54"/>
                    </a:cxn>
                    <a:cxn ang="0">
                      <a:pos x="102" y="62"/>
                    </a:cxn>
                    <a:cxn ang="0">
                      <a:pos x="92" y="62"/>
                    </a:cxn>
                    <a:cxn ang="0">
                      <a:pos x="92" y="71"/>
                    </a:cxn>
                    <a:cxn ang="0">
                      <a:pos x="92" y="71"/>
                    </a:cxn>
                    <a:cxn ang="0">
                      <a:pos x="81" y="80"/>
                    </a:cxn>
                    <a:cxn ang="0">
                      <a:pos x="81" y="80"/>
                    </a:cxn>
                    <a:cxn ang="0">
                      <a:pos x="71" y="89"/>
                    </a:cxn>
                    <a:cxn ang="0">
                      <a:pos x="62" y="89"/>
                    </a:cxn>
                    <a:cxn ang="0">
                      <a:pos x="62" y="89"/>
                    </a:cxn>
                    <a:cxn ang="0">
                      <a:pos x="51" y="89"/>
                    </a:cxn>
                    <a:cxn ang="0">
                      <a:pos x="41" y="89"/>
                    </a:cxn>
                    <a:cxn ang="0">
                      <a:pos x="41" y="89"/>
                    </a:cxn>
                    <a:cxn ang="0">
                      <a:pos x="30" y="89"/>
                    </a:cxn>
                    <a:cxn ang="0">
                      <a:pos x="20" y="80"/>
                    </a:cxn>
                    <a:cxn ang="0">
                      <a:pos x="20" y="80"/>
                    </a:cxn>
                    <a:cxn ang="0">
                      <a:pos x="11" y="71"/>
                    </a:cxn>
                    <a:cxn ang="0">
                      <a:pos x="11" y="71"/>
                    </a:cxn>
                    <a:cxn ang="0">
                      <a:pos x="11" y="62"/>
                    </a:cxn>
                    <a:cxn ang="0">
                      <a:pos x="0" y="62"/>
                    </a:cxn>
                    <a:cxn ang="0">
                      <a:pos x="0" y="54"/>
                    </a:cxn>
                    <a:cxn ang="0">
                      <a:pos x="0" y="44"/>
                    </a:cxn>
                    <a:cxn ang="0">
                      <a:pos x="0" y="35"/>
                    </a:cxn>
                    <a:cxn ang="0">
                      <a:pos x="0" y="35"/>
                    </a:cxn>
                    <a:cxn ang="0">
                      <a:pos x="0" y="27"/>
                    </a:cxn>
                    <a:cxn ang="0">
                      <a:pos x="11" y="27"/>
                    </a:cxn>
                    <a:cxn ang="0">
                      <a:pos x="11" y="17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30" y="8"/>
                    </a:cxn>
                    <a:cxn ang="0">
                      <a:pos x="30" y="0"/>
                    </a:cxn>
                    <a:cxn ang="0">
                      <a:pos x="41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102" h="8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7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81" y="8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17"/>
                      </a:lnTo>
                      <a:lnTo>
                        <a:pt x="92" y="27"/>
                      </a:lnTo>
                      <a:lnTo>
                        <a:pt x="92" y="27"/>
                      </a:lnTo>
                      <a:lnTo>
                        <a:pt x="102" y="27"/>
                      </a:lnTo>
                      <a:lnTo>
                        <a:pt x="102" y="27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35"/>
                      </a:lnTo>
                      <a:lnTo>
                        <a:pt x="102" y="44"/>
                      </a:lnTo>
                      <a:lnTo>
                        <a:pt x="102" y="4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54"/>
                      </a:lnTo>
                      <a:lnTo>
                        <a:pt x="102" y="62"/>
                      </a:lnTo>
                      <a:lnTo>
                        <a:pt x="102" y="62"/>
                      </a:lnTo>
                      <a:lnTo>
                        <a:pt x="92" y="62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92" y="71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81" y="80"/>
                      </a:lnTo>
                      <a:lnTo>
                        <a:pt x="71" y="80"/>
                      </a:lnTo>
                      <a:lnTo>
                        <a:pt x="71" y="89"/>
                      </a:lnTo>
                      <a:lnTo>
                        <a:pt x="71" y="89"/>
                      </a:lnTo>
                      <a:lnTo>
                        <a:pt x="62" y="89"/>
                      </a:lnTo>
                      <a:lnTo>
                        <a:pt x="62" y="89"/>
                      </a:lnTo>
                      <a:lnTo>
                        <a:pt x="62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51" y="89"/>
                      </a:lnTo>
                      <a:lnTo>
                        <a:pt x="41" y="89"/>
                      </a:lnTo>
                      <a:lnTo>
                        <a:pt x="41" y="89"/>
                      </a:lnTo>
                      <a:lnTo>
                        <a:pt x="41" y="89"/>
                      </a:lnTo>
                      <a:lnTo>
                        <a:pt x="30" y="89"/>
                      </a:lnTo>
                      <a:lnTo>
                        <a:pt x="30" y="89"/>
                      </a:lnTo>
                      <a:lnTo>
                        <a:pt x="3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20" y="80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71"/>
                      </a:lnTo>
                      <a:lnTo>
                        <a:pt x="11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11" y="27"/>
                      </a:lnTo>
                      <a:lnTo>
                        <a:pt x="11" y="2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30" y="8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7938">
                  <a:solidFill>
                    <a:srgbClr val="FF0705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Rectangle 141"/>
                <p:cNvSpPr>
                  <a:spLocks noChangeArrowheads="1"/>
                </p:cNvSpPr>
                <p:nvPr/>
              </p:nvSpPr>
              <p:spPr bwMode="auto">
                <a:xfrm>
                  <a:off x="482" y="2259"/>
                  <a:ext cx="44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0</a:t>
                  </a:r>
                  <a:endParaRPr lang="en-US"/>
                </a:p>
              </p:txBody>
            </p:sp>
            <p:sp>
              <p:nvSpPr>
                <p:cNvPr id="145" name="Rectangle 142"/>
                <p:cNvSpPr>
                  <a:spLocks noChangeArrowheads="1"/>
                </p:cNvSpPr>
                <p:nvPr/>
              </p:nvSpPr>
              <p:spPr bwMode="auto">
                <a:xfrm>
                  <a:off x="376" y="1883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1000</a:t>
                  </a:r>
                  <a:endParaRPr lang="en-US"/>
                </a:p>
              </p:txBody>
            </p:sp>
            <p:sp>
              <p:nvSpPr>
                <p:cNvPr id="146" name="Rectangle 143"/>
                <p:cNvSpPr>
                  <a:spLocks noChangeArrowheads="1"/>
                </p:cNvSpPr>
                <p:nvPr/>
              </p:nvSpPr>
              <p:spPr bwMode="auto">
                <a:xfrm>
                  <a:off x="376" y="1511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2000</a:t>
                  </a:r>
                  <a:endParaRPr lang="en-US"/>
                </a:p>
              </p:txBody>
            </p:sp>
            <p:sp>
              <p:nvSpPr>
                <p:cNvPr id="147" name="Rectangle 144"/>
                <p:cNvSpPr>
                  <a:spLocks noChangeArrowheads="1"/>
                </p:cNvSpPr>
                <p:nvPr/>
              </p:nvSpPr>
              <p:spPr bwMode="auto">
                <a:xfrm>
                  <a:off x="376" y="1135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3000</a:t>
                  </a:r>
                  <a:endParaRPr lang="en-US"/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376" y="763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4000</a:t>
                  </a:r>
                  <a:endParaRPr lang="en-US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573" y="2385"/>
                  <a:ext cx="44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0</a:t>
                  </a:r>
                  <a:endParaRPr lang="en-US"/>
                </a:p>
              </p:txBody>
            </p:sp>
            <p:sp>
              <p:nvSpPr>
                <p:cNvPr id="150" name="Rectangle 147"/>
                <p:cNvSpPr>
                  <a:spLocks noChangeArrowheads="1"/>
                </p:cNvSpPr>
                <p:nvPr/>
              </p:nvSpPr>
              <p:spPr bwMode="auto">
                <a:xfrm>
                  <a:off x="1080" y="2385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1000</a:t>
                  </a:r>
                  <a:endParaRPr lang="en-US"/>
                </a:p>
              </p:txBody>
            </p:sp>
            <p:sp>
              <p:nvSpPr>
                <p:cNvPr id="151" name="Rectangle 148"/>
                <p:cNvSpPr>
                  <a:spLocks noChangeArrowheads="1"/>
                </p:cNvSpPr>
                <p:nvPr/>
              </p:nvSpPr>
              <p:spPr bwMode="auto">
                <a:xfrm>
                  <a:off x="1643" y="2385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2000</a:t>
                  </a:r>
                  <a:endParaRPr lang="en-US"/>
                </a:p>
              </p:txBody>
            </p:sp>
            <p:sp>
              <p:nvSpPr>
                <p:cNvPr id="152" name="Rectangle 149"/>
                <p:cNvSpPr>
                  <a:spLocks noChangeArrowheads="1"/>
                </p:cNvSpPr>
                <p:nvPr/>
              </p:nvSpPr>
              <p:spPr bwMode="auto">
                <a:xfrm>
                  <a:off x="2206" y="2385"/>
                  <a:ext cx="176" cy="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solidFill>
                        <a:srgbClr val="000000"/>
                      </a:solidFill>
                    </a:rPr>
                    <a:t>3000</a:t>
                  </a:r>
                  <a:endParaRPr lang="en-US"/>
                </a:p>
              </p:txBody>
            </p:sp>
            <p:sp>
              <p:nvSpPr>
                <p:cNvPr id="153" name="Rectangle 150"/>
                <p:cNvSpPr>
                  <a:spLocks noChangeArrowheads="1"/>
                </p:cNvSpPr>
                <p:nvPr/>
              </p:nvSpPr>
              <p:spPr bwMode="auto">
                <a:xfrm>
                  <a:off x="1293" y="2476"/>
                  <a:ext cx="51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>
                      <a:solidFill>
                        <a:srgbClr val="000000"/>
                      </a:solidFill>
                    </a:rPr>
                    <a:t>AB Cycles</a:t>
                  </a:r>
                  <a:endParaRPr lang="en-US"/>
                </a:p>
              </p:txBody>
            </p:sp>
            <p:sp>
              <p:nvSpPr>
                <p:cNvPr id="154" name="Rectangle 151"/>
                <p:cNvSpPr>
                  <a:spLocks noChangeArrowheads="1"/>
                </p:cNvSpPr>
                <p:nvPr/>
              </p:nvSpPr>
              <p:spPr bwMode="auto">
                <a:xfrm>
                  <a:off x="1319" y="1798"/>
                  <a:ext cx="621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000000"/>
                      </a:solidFill>
                    </a:rPr>
                    <a:t>Growth Rate =</a:t>
                  </a:r>
                </a:p>
                <a:p>
                  <a:pPr>
                    <a:lnSpc>
                      <a:spcPct val="60000"/>
                    </a:lnSpc>
                    <a:spcBef>
                      <a:spcPct val="50000"/>
                    </a:spcBef>
                  </a:pPr>
                  <a:r>
                    <a:rPr lang="en-US" sz="1200">
                      <a:solidFill>
                        <a:srgbClr val="000000"/>
                      </a:solidFill>
                    </a:rPr>
                    <a:t>1.29 Å/Cycle</a:t>
                  </a:r>
                  <a:endParaRPr lang="en-US" sz="2800"/>
                </a:p>
              </p:txBody>
            </p:sp>
            <p:sp>
              <p:nvSpPr>
                <p:cNvPr id="155" name="Freeform 152"/>
                <p:cNvSpPr>
                  <a:spLocks/>
                </p:cNvSpPr>
                <p:nvPr/>
              </p:nvSpPr>
              <p:spPr bwMode="auto">
                <a:xfrm>
                  <a:off x="1471" y="1572"/>
                  <a:ext cx="40" cy="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1" y="54"/>
                    </a:cxn>
                    <a:cxn ang="0">
                      <a:pos x="30" y="54"/>
                    </a:cxn>
                    <a:cxn ang="0">
                      <a:pos x="0" y="9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1" h="90">
                      <a:moveTo>
                        <a:pt x="0" y="0"/>
                      </a:moveTo>
                      <a:lnTo>
                        <a:pt x="81" y="54"/>
                      </a:lnTo>
                      <a:lnTo>
                        <a:pt x="30" y="54"/>
                      </a:lnTo>
                      <a:lnTo>
                        <a:pt x="0" y="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53"/>
                <p:cNvSpPr>
                  <a:spLocks/>
                </p:cNvSpPr>
                <p:nvPr/>
              </p:nvSpPr>
              <p:spPr bwMode="auto">
                <a:xfrm>
                  <a:off x="1486" y="1598"/>
                  <a:ext cx="96" cy="1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1" y="334"/>
                    </a:cxn>
                    <a:cxn ang="0">
                      <a:pos x="159" y="334"/>
                    </a:cxn>
                  </a:cxnLst>
                  <a:rect l="0" t="0" r="r" b="b"/>
                  <a:pathLst>
                    <a:path w="159" h="334">
                      <a:moveTo>
                        <a:pt x="0" y="0"/>
                      </a:moveTo>
                      <a:lnTo>
                        <a:pt x="151" y="334"/>
                      </a:lnTo>
                      <a:lnTo>
                        <a:pt x="159" y="334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C78A-D55D-4988-8B2F-4E472B4CD172}" type="datetime1">
              <a:rPr lang="en-US" smtClean="0"/>
              <a:t>1/9/2013</a:t>
            </a:fld>
            <a:endParaRPr lang="en-US"/>
          </a:p>
        </p:txBody>
      </p:sp>
      <p:sp>
        <p:nvSpPr>
          <p:cNvPr id="157" name="Footer Placeholder 1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Controlling </a:t>
            </a:r>
            <a:r>
              <a:rPr lang="en-US" dirty="0" err="1" smtClean="0"/>
              <a:t>ZnO</a:t>
            </a:r>
            <a:r>
              <a:rPr lang="en-US" dirty="0" smtClean="0"/>
              <a:t> ALD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291E-87A1-49A7-8902-73E64DCE740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621338" y="1050925"/>
            <a:ext cx="3065462" cy="2293938"/>
            <a:chOff x="174" y="463"/>
            <a:chExt cx="2636" cy="1973"/>
          </a:xfrm>
        </p:grpSpPr>
        <p:pic>
          <p:nvPicPr>
            <p:cNvPr id="6" name="Picture 4" descr="VO_085_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" y="463"/>
              <a:ext cx="2631" cy="1973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74" y="1880"/>
              <a:ext cx="89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chemeClr val="bg1"/>
                  </a:solidFill>
                  <a:ea typeface="ＭＳ Ｐゴシック" charset="-128"/>
                </a:rPr>
                <a:t>150</a:t>
              </a:r>
              <a:r>
                <a:rPr lang="en-US">
                  <a:solidFill>
                    <a:schemeClr val="bg1"/>
                  </a:solidFill>
                  <a:ea typeface="ＭＳ Ｐゴシック" charset="-128"/>
                  <a:cs typeface="Arial" charset="0"/>
                </a:rPr>
                <a:t>°C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23" y="690"/>
              <a:ext cx="668" cy="3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ZnO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25" y="1020"/>
              <a:ext cx="391" cy="3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Si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553075" y="3462338"/>
            <a:ext cx="3154363" cy="2322512"/>
            <a:chOff x="3182" y="1841"/>
            <a:chExt cx="1987" cy="1463"/>
          </a:xfrm>
        </p:grpSpPr>
        <p:pic>
          <p:nvPicPr>
            <p:cNvPr id="11" name="Picture 5" descr="VO_082_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18" y="1841"/>
              <a:ext cx="1951" cy="1463"/>
            </a:xfrm>
            <a:prstGeom prst="rect">
              <a:avLst/>
            </a:prstGeom>
            <a:noFill/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225" y="2924"/>
              <a:ext cx="54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chemeClr val="bg1"/>
                  </a:solidFill>
                  <a:ea typeface="ＭＳ Ｐゴシック" charset="-128"/>
                </a:rPr>
                <a:t>50</a:t>
              </a:r>
              <a:r>
                <a:rPr lang="en-US">
                  <a:solidFill>
                    <a:schemeClr val="bg1"/>
                  </a:solidFill>
                  <a:ea typeface="ＭＳ Ｐゴシック" charset="-128"/>
                  <a:cs typeface="Arial" charset="0"/>
                </a:rPr>
                <a:t>°C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182" y="2172"/>
              <a:ext cx="489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ZnO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275" y="2408"/>
              <a:ext cx="287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Si</a:t>
              </a:r>
            </a:p>
          </p:txBody>
        </p:sp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371475" y="1543050"/>
            <a:ext cx="4625975" cy="4270375"/>
            <a:chOff x="234" y="692"/>
            <a:chExt cx="2914" cy="2690"/>
          </a:xfrm>
        </p:grpSpPr>
        <p:graphicFrame>
          <p:nvGraphicFramePr>
            <p:cNvPr id="16" name="Object 23"/>
            <p:cNvGraphicFramePr>
              <a:graphicFrameLocks noChangeAspect="1"/>
            </p:cNvGraphicFramePr>
            <p:nvPr/>
          </p:nvGraphicFramePr>
          <p:xfrm>
            <a:off x="234" y="692"/>
            <a:ext cx="2914" cy="2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2" name="KGPlot" r:id="rId5" imgW="5778360" imgH="5333760" progId="KGraph_Plot">
                    <p:embed/>
                  </p:oleObj>
                </mc:Choice>
                <mc:Fallback>
                  <p:oleObj name="KGPlot" r:id="rId5" imgW="5778360" imgH="533376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" y="692"/>
                          <a:ext cx="2914" cy="2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1631" y="866"/>
              <a:ext cx="7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ZnO (100)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694" y="1721"/>
              <a:ext cx="42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250</a:t>
              </a:r>
              <a:r>
                <a:rPr lang="en-US" sz="1400">
                  <a:cs typeface="Arial" charset="0"/>
                </a:rPr>
                <a:t>°</a:t>
              </a:r>
              <a:r>
                <a:rPr lang="en-US" sz="1400"/>
                <a:t>C</a:t>
              </a: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1694" y="2089"/>
              <a:ext cx="42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150</a:t>
              </a:r>
              <a:r>
                <a:rPr lang="en-US" sz="1400">
                  <a:cs typeface="Arial" charset="0"/>
                </a:rPr>
                <a:t>°</a:t>
              </a:r>
              <a:r>
                <a:rPr lang="en-US" sz="1400"/>
                <a:t>C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1694" y="2400"/>
              <a:ext cx="42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100</a:t>
              </a:r>
              <a:r>
                <a:rPr lang="en-US" sz="1400">
                  <a:cs typeface="Arial" charset="0"/>
                </a:rPr>
                <a:t>°</a:t>
              </a:r>
              <a:r>
                <a:rPr lang="en-US" sz="1400"/>
                <a:t>C</a:t>
              </a: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1725" y="2743"/>
              <a:ext cx="36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50</a:t>
              </a:r>
              <a:r>
                <a:rPr lang="en-US" sz="1400">
                  <a:cs typeface="Arial" charset="0"/>
                </a:rPr>
                <a:t>°</a:t>
              </a:r>
              <a:r>
                <a:rPr lang="en-US" sz="1400"/>
                <a:t>C</a:t>
              </a:r>
            </a:p>
          </p:txBody>
        </p:sp>
      </p:grp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1943100" y="1263650"/>
            <a:ext cx="23098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71BC"/>
                </a:solidFill>
              </a:rPr>
              <a:t>DEZ + Ozone </a:t>
            </a:r>
            <a:r>
              <a:rPr lang="en-US" sz="1800" dirty="0">
                <a:solidFill>
                  <a:srgbClr val="0071BC"/>
                </a:solidFill>
                <a:cs typeface="Arial" charset="0"/>
              </a:rPr>
              <a:t>→ </a:t>
            </a:r>
            <a:r>
              <a:rPr lang="en-US" sz="1800" dirty="0" err="1">
                <a:solidFill>
                  <a:srgbClr val="0071BC"/>
                </a:solidFill>
              </a:rPr>
              <a:t>ZnO</a:t>
            </a:r>
            <a:endParaRPr lang="en-US" sz="1800" dirty="0">
              <a:solidFill>
                <a:srgbClr val="0071BC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3017838" y="6026150"/>
            <a:ext cx="374974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Smooth, amorphous ZnO at 50</a:t>
            </a:r>
            <a:r>
              <a:rPr lang="en-US" sz="1800" dirty="0">
                <a:solidFill>
                  <a:schemeClr val="accent4"/>
                </a:solidFill>
                <a:cs typeface="Arial" charset="0"/>
              </a:rPr>
              <a:t>°</a:t>
            </a:r>
            <a:r>
              <a:rPr lang="en-US" sz="18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9563" y="6334780"/>
            <a:ext cx="502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Martinson, A. B. F., J. W. Elam, J. T. Hupp and M. J. Pellin (2007). </a:t>
            </a:r>
            <a:endParaRPr lang="en-US" sz="1000" dirty="0" smtClean="0"/>
          </a:p>
          <a:p>
            <a:r>
              <a:rPr lang="en-US" sz="1000" dirty="0" smtClean="0"/>
              <a:t>"</a:t>
            </a:r>
            <a:r>
              <a:rPr lang="en-US" sz="1000" dirty="0"/>
              <a:t>ZnO Nanotube Based Dye-Sensitized Solar Cells." </a:t>
            </a:r>
            <a:r>
              <a:rPr lang="en-US" sz="1000" u="sng" dirty="0"/>
              <a:t>Nano </a:t>
            </a:r>
            <a:r>
              <a:rPr lang="en-US" sz="1000" u="sng" dirty="0" err="1"/>
              <a:t>Lett</a:t>
            </a:r>
            <a:r>
              <a:rPr lang="en-US" sz="1000" u="sng" dirty="0"/>
              <a:t>. </a:t>
            </a:r>
            <a:r>
              <a:rPr lang="en-US" sz="1000" b="1" u="sng" dirty="0"/>
              <a:t>7</a:t>
            </a:r>
            <a:r>
              <a:rPr lang="en-US" sz="1000" u="sng" dirty="0"/>
              <a:t>(8): 2183-2187</a:t>
            </a:r>
            <a:r>
              <a:rPr lang="en-US" u="sng" dirty="0"/>
              <a:t>.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8366-403D-48C9-8364-B685F030B1DA}" type="datetime1">
              <a:rPr lang="en-US" smtClean="0"/>
              <a:t>1/9/2013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Demonstrated  ALD Reactions</a:t>
            </a:r>
            <a:endParaRPr lang="en-US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5800" y="990600"/>
          <a:ext cx="7772400" cy="47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Drawing" r:id="rId3" imgW="10561320" imgH="6435360" progId="Canvas.Drawing.X">
                  <p:embed/>
                </p:oleObj>
              </mc:Choice>
              <mc:Fallback>
                <p:oleObj name="Drawing" r:id="rId3" imgW="10561320" imgH="64353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7772400" cy="4743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Group 60"/>
          <p:cNvGrpSpPr>
            <a:grpSpLocks/>
          </p:cNvGrpSpPr>
          <p:nvPr/>
        </p:nvGrpSpPr>
        <p:grpSpPr bwMode="auto">
          <a:xfrm>
            <a:off x="1143000" y="2351088"/>
            <a:ext cx="6026150" cy="3836987"/>
            <a:chOff x="720" y="1433"/>
            <a:chExt cx="3796" cy="2417"/>
          </a:xfrm>
        </p:grpSpPr>
        <p:sp>
          <p:nvSpPr>
            <p:cNvPr id="63" name="Text Box 61"/>
            <p:cNvSpPr txBox="1">
              <a:spLocks noChangeArrowheads="1"/>
            </p:cNvSpPr>
            <p:nvPr/>
          </p:nvSpPr>
          <p:spPr bwMode="auto">
            <a:xfrm>
              <a:off x="3421" y="3600"/>
              <a:ext cx="467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9900"/>
                  </a:solidFill>
                  <a:latin typeface="Arial Narrow" pitchFamily="34" charset="0"/>
                  <a:ea typeface="ＭＳ Ｐゴシック" pitchFamily="34" charset="-128"/>
                </a:rPr>
                <a:t>Ph/As</a:t>
              </a: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3360" y="3696"/>
              <a:ext cx="96" cy="96"/>
            </a:xfrm>
            <a:prstGeom prst="rect">
              <a:avLst/>
            </a:prstGeom>
            <a:solidFill>
              <a:srgbClr val="FF9900">
                <a:alpha val="38000"/>
              </a:srgbClr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3760" y="1744"/>
              <a:ext cx="96" cy="96"/>
            </a:xfrm>
            <a:prstGeom prst="rect">
              <a:avLst/>
            </a:prstGeom>
            <a:solidFill>
              <a:srgbClr val="FF9900">
                <a:alpha val="38000"/>
              </a:srgbClr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3760" y="1433"/>
              <a:ext cx="96" cy="96"/>
            </a:xfrm>
            <a:prstGeom prst="rect">
              <a:avLst/>
            </a:prstGeom>
            <a:solidFill>
              <a:srgbClr val="FF9900">
                <a:alpha val="38000"/>
              </a:srgbClr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3744" y="2064"/>
              <a:ext cx="96" cy="96"/>
            </a:xfrm>
            <a:prstGeom prst="rect">
              <a:avLst/>
            </a:prstGeom>
            <a:solidFill>
              <a:srgbClr val="FF9900">
                <a:alpha val="38000"/>
              </a:srgbClr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3997" y="3600"/>
              <a:ext cx="21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2"/>
                  </a:solidFill>
                  <a:latin typeface="Arial Narrow" pitchFamily="34" charset="0"/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3936" y="3696"/>
              <a:ext cx="96" cy="96"/>
            </a:xfrm>
            <a:prstGeom prst="rect">
              <a:avLst/>
            </a:prstGeom>
            <a:solidFill>
              <a:schemeClr val="bg2">
                <a:alpha val="38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3936" y="1440"/>
              <a:ext cx="96" cy="96"/>
            </a:xfrm>
            <a:prstGeom prst="rect">
              <a:avLst/>
            </a:prstGeom>
            <a:solidFill>
              <a:schemeClr val="bg2">
                <a:alpha val="38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4320" y="3600"/>
              <a:ext cx="1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 Narrow" pitchFamily="34" charset="0"/>
                  <a:ea typeface="ＭＳ Ｐゴシック" pitchFamily="34" charset="-128"/>
                </a:rPr>
                <a:t>F</a:t>
              </a: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4259" y="3696"/>
              <a:ext cx="96" cy="96"/>
            </a:xfrm>
            <a:prstGeom prst="rect">
              <a:avLst/>
            </a:prstGeom>
            <a:solidFill>
              <a:schemeClr val="tx1">
                <a:alpha val="38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720" y="1728"/>
              <a:ext cx="96" cy="96"/>
            </a:xfrm>
            <a:prstGeom prst="rect">
              <a:avLst/>
            </a:prstGeom>
            <a:solidFill>
              <a:schemeClr val="tx1">
                <a:alpha val="38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720" y="1440"/>
              <a:ext cx="96" cy="96"/>
            </a:xfrm>
            <a:prstGeom prst="rect">
              <a:avLst/>
            </a:prstGeom>
            <a:solidFill>
              <a:schemeClr val="tx1">
                <a:alpha val="38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762000" y="1526722"/>
            <a:ext cx="7620000" cy="4662487"/>
            <a:chOff x="762000" y="1526722"/>
            <a:chExt cx="7620000" cy="4662487"/>
          </a:xfrm>
        </p:grpSpPr>
        <p:grpSp>
          <p:nvGrpSpPr>
            <p:cNvPr id="114" name="Group 113"/>
            <p:cNvGrpSpPr/>
            <p:nvPr/>
          </p:nvGrpSpPr>
          <p:grpSpPr>
            <a:xfrm>
              <a:off x="762000" y="1526722"/>
              <a:ext cx="7620000" cy="4662487"/>
              <a:chOff x="762000" y="1526722"/>
              <a:chExt cx="7620000" cy="4662487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762000" y="1526722"/>
                <a:ext cx="7620000" cy="4662487"/>
                <a:chOff x="762000" y="1526722"/>
                <a:chExt cx="7620000" cy="4662487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762000" y="2014084"/>
                  <a:ext cx="7620000" cy="4175125"/>
                  <a:chOff x="762000" y="2014084"/>
                  <a:chExt cx="7620000" cy="4175125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762000" y="2014084"/>
                    <a:ext cx="7620000" cy="4175125"/>
                    <a:chOff x="762000" y="2014084"/>
                    <a:chExt cx="7620000" cy="4175125"/>
                  </a:xfrm>
                </p:grpSpPr>
                <p:grpSp>
                  <p:nvGrpSpPr>
                    <p:cNvPr id="106" name="Group 105"/>
                    <p:cNvGrpSpPr/>
                    <p:nvPr/>
                  </p:nvGrpSpPr>
                  <p:grpSpPr>
                    <a:xfrm>
                      <a:off x="762000" y="2014084"/>
                      <a:ext cx="6781800" cy="4175125"/>
                      <a:chOff x="762000" y="2014084"/>
                      <a:chExt cx="6781800" cy="4175125"/>
                    </a:xfrm>
                  </p:grpSpPr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>
                        <a:off x="762000" y="2014084"/>
                        <a:ext cx="6781800" cy="4175125"/>
                        <a:chOff x="762000" y="2014084"/>
                        <a:chExt cx="6781800" cy="4175125"/>
                      </a:xfrm>
                    </p:grpSpPr>
                    <p:grpSp>
                      <p:nvGrpSpPr>
                        <p:cNvPr id="3" name="Group 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62000" y="2014084"/>
                          <a:ext cx="5897563" cy="4175125"/>
                          <a:chOff x="480" y="1220"/>
                          <a:chExt cx="3715" cy="2630"/>
                        </a:xfrm>
                      </p:grpSpPr>
                      <p:sp>
                        <p:nvSpPr>
                          <p:cNvPr id="7" name="Text Box 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0" y="3600"/>
                            <a:ext cx="507" cy="25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r>
                              <a:rPr lang="en-US" altLang="en-US" sz="2000" dirty="0">
                                <a:solidFill>
                                  <a:schemeClr val="hlink"/>
                                </a:solidFill>
                                <a:latin typeface="Arial Narrow" pitchFamily="34" charset="0"/>
                                <a:ea typeface="ＭＳ Ｐゴシック" pitchFamily="34" charset="-128"/>
                              </a:rPr>
                              <a:t>Oxide</a:t>
                            </a:r>
                          </a:p>
                        </p:txBody>
                      </p:sp>
                      <p:sp>
                        <p:nvSpPr>
                          <p:cNvPr id="8" name="Rectangle 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7" y="1220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7" y="217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" name="Rectangle 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0" y="3685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1" name="Rectangle 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78" y="1854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2" name="Rectangle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7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" name="Rectangle 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43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" name="Rectangle 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43" y="1854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" name="Rectangl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43" y="217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6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13" y="217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7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78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19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9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84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08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1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08" y="1854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2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08" y="217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78" y="217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" name="Rectangle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78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37" y="1854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6" name="Rectangle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85" y="1232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7" name="Rectangle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85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8" name="Rectangle 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85" y="1865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9" name="Rectangle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55" y="1865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0" name="Rectangle 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55" y="1232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1" name="Rectangle 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14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2" name="Rectangle 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43" y="2896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3" name="Rectangle 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49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34" name="Rectangle 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43" y="1543"/>
                            <a:ext cx="240" cy="96"/>
                          </a:xfrm>
                          <a:prstGeom prst="rect">
                            <a:avLst/>
                          </a:prstGeom>
                          <a:solidFill>
                            <a:schemeClr val="hlink">
                              <a:alpha val="38000"/>
                            </a:schemeClr>
                          </a:solidFill>
                          <a:ln w="12700">
                            <a:solidFill>
                              <a:schemeClr val="hlink"/>
                            </a:solidFill>
                            <a:miter lim="800000"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3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5600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4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76600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5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24552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72001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99038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49938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67450" y="4674734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8138" y="4677456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" name="Rectangle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62800" y="4677456"/>
                          <a:ext cx="381000" cy="152400"/>
                        </a:xfrm>
                        <a:prstGeom prst="rect">
                          <a:avLst/>
                        </a:prstGeom>
                        <a:solidFill>
                          <a:schemeClr val="hlink">
                            <a:alpha val="38000"/>
                          </a:schemeClr>
                        </a:solidFill>
                        <a:ln w="12700">
                          <a:solidFill>
                            <a:schemeClr val="hlink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38614" y="3531734"/>
                        <a:ext cx="381000" cy="152400"/>
                      </a:xfrm>
                      <a:prstGeom prst="rect">
                        <a:avLst/>
                      </a:prstGeom>
                      <a:solidFill>
                        <a:schemeClr val="hlink">
                          <a:alpha val="38000"/>
                        </a:schemeClr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49775" y="3533775"/>
                        <a:ext cx="381000" cy="152400"/>
                      </a:xfrm>
                      <a:prstGeom prst="rect">
                        <a:avLst/>
                      </a:prstGeom>
                      <a:solidFill>
                        <a:schemeClr val="hlink">
                          <a:alpha val="38000"/>
                        </a:schemeClr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67450" y="3533775"/>
                        <a:ext cx="381000" cy="152400"/>
                      </a:xfrm>
                      <a:prstGeom prst="rect">
                        <a:avLst/>
                      </a:prstGeom>
                      <a:solidFill>
                        <a:schemeClr val="hlink">
                          <a:alpha val="38000"/>
                        </a:schemeClr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Rectangl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707188" y="3533775"/>
                        <a:ext cx="381000" cy="152400"/>
                      </a:xfrm>
                      <a:prstGeom prst="rect">
                        <a:avLst/>
                      </a:prstGeom>
                      <a:solidFill>
                        <a:schemeClr val="hlink">
                          <a:alpha val="38000"/>
                        </a:schemeClr>
                      </a:solidFill>
                      <a:ln w="12700">
                        <a:solidFill>
                          <a:schemeClr val="hlink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7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01000" y="4677456"/>
                      <a:ext cx="381000" cy="152400"/>
                    </a:xfrm>
                    <a:prstGeom prst="rect">
                      <a:avLst/>
                    </a:prstGeom>
                    <a:solidFill>
                      <a:schemeClr val="hlink">
                        <a:alpha val="38000"/>
                      </a:schemeClr>
                    </a:solidFill>
                    <a:ln w="12700">
                      <a:solidFill>
                        <a:schemeClr val="hlink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6707188" y="3041197"/>
                    <a:ext cx="381000" cy="152400"/>
                  </a:xfrm>
                  <a:prstGeom prst="rect">
                    <a:avLst/>
                  </a:prstGeom>
                  <a:solidFill>
                    <a:schemeClr val="hlink">
                      <a:alpha val="38000"/>
                    </a:schemeClr>
                  </a:solidFill>
                  <a:ln w="12700">
                    <a:solidFill>
                      <a:schemeClr val="hlink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1" name="Rectangle 8"/>
                <p:cNvSpPr>
                  <a:spLocks noChangeArrowheads="1"/>
                </p:cNvSpPr>
                <p:nvPr/>
              </p:nvSpPr>
              <p:spPr bwMode="auto">
                <a:xfrm>
                  <a:off x="5857875" y="1526722"/>
                  <a:ext cx="381000" cy="152400"/>
                </a:xfrm>
                <a:prstGeom prst="rect">
                  <a:avLst/>
                </a:prstGeom>
                <a:solidFill>
                  <a:schemeClr val="hlink">
                    <a:alpha val="38000"/>
                  </a:schemeClr>
                </a:solidFill>
                <a:ln w="12700">
                  <a:solidFill>
                    <a:schemeClr val="hlink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3" name="Rectangle 8"/>
              <p:cNvSpPr>
                <a:spLocks noChangeArrowheads="1"/>
              </p:cNvSpPr>
              <p:nvPr/>
            </p:nvSpPr>
            <p:spPr bwMode="auto">
              <a:xfrm>
                <a:off x="2868613" y="2528888"/>
                <a:ext cx="381000" cy="152400"/>
              </a:xfrm>
              <a:prstGeom prst="rect">
                <a:avLst/>
              </a:prstGeom>
              <a:solidFill>
                <a:schemeClr val="hlink">
                  <a:alpha val="38000"/>
                </a:schemeClr>
              </a:solidFill>
              <a:ln w="12700">
                <a:solidFill>
                  <a:schemeClr val="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5" name="Rectangle 8"/>
            <p:cNvSpPr>
              <a:spLocks noChangeArrowheads="1"/>
            </p:cNvSpPr>
            <p:nvPr/>
          </p:nvSpPr>
          <p:spPr bwMode="auto">
            <a:xfrm>
              <a:off x="3722689" y="3041197"/>
              <a:ext cx="381000" cy="152400"/>
            </a:xfrm>
            <a:prstGeom prst="rect">
              <a:avLst/>
            </a:prstGeom>
            <a:solidFill>
              <a:schemeClr val="hlink">
                <a:alpha val="38000"/>
              </a:schemeClr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828800" y="1676400"/>
            <a:ext cx="4830763" cy="4511675"/>
            <a:chOff x="1828800" y="1676400"/>
            <a:chExt cx="4830763" cy="4511675"/>
          </a:xfrm>
        </p:grpSpPr>
        <p:grpSp>
          <p:nvGrpSpPr>
            <p:cNvPr id="6" name="Group 33"/>
            <p:cNvGrpSpPr>
              <a:grpSpLocks/>
            </p:cNvGrpSpPr>
            <p:nvPr/>
          </p:nvGrpSpPr>
          <p:grpSpPr bwMode="auto">
            <a:xfrm>
              <a:off x="1828800" y="1676400"/>
              <a:ext cx="4830763" cy="4511675"/>
              <a:chOff x="1152" y="1008"/>
              <a:chExt cx="3043" cy="2842"/>
            </a:xfrm>
          </p:grpSpPr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1377" y="3600"/>
                <a:ext cx="49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en-US" sz="2000" dirty="0">
                    <a:solidFill>
                      <a:srgbClr val="FF3300"/>
                    </a:solidFill>
                    <a:latin typeface="Arial Narrow" pitchFamily="34" charset="0"/>
                    <a:ea typeface="ＭＳ Ｐゴシック" pitchFamily="34" charset="-128"/>
                  </a:rPr>
                  <a:t>Nitride</a:t>
                </a:r>
                <a:endParaRPr lang="en-US" sz="2000" dirty="0">
                  <a:solidFill>
                    <a:srgbClr val="FF3300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1152" y="3685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1542" y="1952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>
                <a:off x="1807" y="1952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1807" y="2274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9"/>
              <p:cNvSpPr>
                <a:spLocks noChangeArrowheads="1"/>
              </p:cNvSpPr>
              <p:nvPr/>
            </p:nvSpPr>
            <p:spPr bwMode="auto">
              <a:xfrm>
                <a:off x="1272" y="1641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1542" y="2274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41"/>
              <p:cNvSpPr>
                <a:spLocks noChangeArrowheads="1"/>
              </p:cNvSpPr>
              <p:nvPr/>
            </p:nvSpPr>
            <p:spPr bwMode="auto">
              <a:xfrm>
                <a:off x="3690" y="1008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3955" y="1330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43"/>
              <p:cNvSpPr>
                <a:spLocks noChangeArrowheads="1"/>
              </p:cNvSpPr>
              <p:nvPr/>
            </p:nvSpPr>
            <p:spPr bwMode="auto">
              <a:xfrm>
                <a:off x="3690" y="1330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3690" y="1635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3690" y="1957"/>
                <a:ext cx="240" cy="96"/>
              </a:xfrm>
              <a:prstGeom prst="rect">
                <a:avLst/>
              </a:prstGeom>
              <a:solidFill>
                <a:srgbClr val="FF3300">
                  <a:alpha val="38000"/>
                </a:srgbClr>
              </a:solidFill>
              <a:ln w="12700">
                <a:solidFill>
                  <a:srgbClr val="FF33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7" name="Rectangle 35"/>
            <p:cNvSpPr>
              <a:spLocks noChangeArrowheads="1"/>
            </p:cNvSpPr>
            <p:nvPr/>
          </p:nvSpPr>
          <p:spPr bwMode="auto">
            <a:xfrm>
              <a:off x="2019300" y="3697288"/>
              <a:ext cx="381000" cy="152400"/>
            </a:xfrm>
            <a:prstGeom prst="rect">
              <a:avLst/>
            </a:prstGeom>
            <a:solidFill>
              <a:srgbClr val="FF3300">
                <a:alpha val="38000"/>
              </a:srgbClr>
            </a:solidFill>
            <a:ln w="127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416050" y="2525713"/>
            <a:ext cx="5272088" cy="3722687"/>
            <a:chOff x="1416050" y="2525713"/>
            <a:chExt cx="5272088" cy="3722687"/>
          </a:xfrm>
        </p:grpSpPr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1416050" y="2525713"/>
              <a:ext cx="5272088" cy="3722687"/>
              <a:chOff x="892" y="1543"/>
              <a:chExt cx="3321" cy="2345"/>
            </a:xfrm>
          </p:grpSpPr>
          <p:sp>
            <p:nvSpPr>
              <p:cNvPr id="49" name="Text Box 47"/>
              <p:cNvSpPr txBox="1">
                <a:spLocks noChangeArrowheads="1"/>
              </p:cNvSpPr>
              <p:nvPr/>
            </p:nvSpPr>
            <p:spPr bwMode="auto">
              <a:xfrm>
                <a:off x="2722" y="3607"/>
                <a:ext cx="590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folHlink"/>
                    </a:solidFill>
                    <a:latin typeface="Arial Narrow" pitchFamily="34" charset="0"/>
                    <a:ea typeface="ＭＳ Ｐゴシック" pitchFamily="34" charset="-128"/>
                  </a:rPr>
                  <a:t>S/Se/Te</a:t>
                </a: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2640" y="3600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892" y="1543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892" y="1872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892" y="2188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52"/>
              <p:cNvSpPr>
                <a:spLocks noChangeArrowheads="1"/>
              </p:cNvSpPr>
              <p:nvPr/>
            </p:nvSpPr>
            <p:spPr bwMode="auto">
              <a:xfrm>
                <a:off x="1157" y="2188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>
                <a:off x="2239" y="1543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3564" y="1543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3564" y="1872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56"/>
              <p:cNvSpPr>
                <a:spLocks noChangeArrowheads="1"/>
              </p:cNvSpPr>
              <p:nvPr/>
            </p:nvSpPr>
            <p:spPr bwMode="auto">
              <a:xfrm>
                <a:off x="3564" y="2188"/>
                <a:ext cx="96" cy="288"/>
              </a:xfrm>
              <a:prstGeom prst="rect">
                <a:avLst/>
              </a:prstGeom>
              <a:solidFill>
                <a:schemeClr val="folHlink">
                  <a:alpha val="38000"/>
                </a:schemeClr>
              </a:solidFill>
              <a:ln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" name="Group 57"/>
              <p:cNvGrpSpPr>
                <a:grpSpLocks/>
              </p:cNvGrpSpPr>
              <p:nvPr/>
            </p:nvGrpSpPr>
            <p:grpSpPr bwMode="auto">
              <a:xfrm>
                <a:off x="3852" y="1871"/>
                <a:ext cx="361" cy="604"/>
                <a:chOff x="3863" y="1892"/>
                <a:chExt cx="361" cy="604"/>
              </a:xfrm>
            </p:grpSpPr>
            <p:sp>
              <p:nvSpPr>
                <p:cNvPr id="60" name="Rectangle 58"/>
                <p:cNvSpPr>
                  <a:spLocks noChangeArrowheads="1"/>
                </p:cNvSpPr>
                <p:nvPr/>
              </p:nvSpPr>
              <p:spPr bwMode="auto">
                <a:xfrm>
                  <a:off x="3863" y="1892"/>
                  <a:ext cx="96" cy="288"/>
                </a:xfrm>
                <a:prstGeom prst="rect">
                  <a:avLst/>
                </a:prstGeom>
                <a:solidFill>
                  <a:schemeClr val="folHlink">
                    <a:alpha val="38000"/>
                  </a:schemeClr>
                </a:solidFill>
                <a:ln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59"/>
                <p:cNvSpPr>
                  <a:spLocks noChangeArrowheads="1"/>
                </p:cNvSpPr>
                <p:nvPr/>
              </p:nvSpPr>
              <p:spPr bwMode="auto">
                <a:xfrm>
                  <a:off x="4128" y="2208"/>
                  <a:ext cx="96" cy="288"/>
                </a:xfrm>
                <a:prstGeom prst="rect">
                  <a:avLst/>
                </a:prstGeom>
                <a:solidFill>
                  <a:schemeClr val="folHlink">
                    <a:alpha val="38000"/>
                  </a:schemeClr>
                </a:solidFill>
                <a:ln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9" name="Rectangle 48"/>
            <p:cNvSpPr>
              <a:spLocks noChangeArrowheads="1"/>
            </p:cNvSpPr>
            <p:nvPr/>
          </p:nvSpPr>
          <p:spPr bwMode="auto">
            <a:xfrm>
              <a:off x="2247900" y="2540000"/>
              <a:ext cx="152400" cy="457200"/>
            </a:xfrm>
            <a:prstGeom prst="rect">
              <a:avLst/>
            </a:prstGeom>
            <a:solidFill>
              <a:schemeClr val="folHlink">
                <a:alpha val="38000"/>
              </a:schemeClr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48"/>
            <p:cNvSpPr>
              <a:spLocks noChangeArrowheads="1"/>
            </p:cNvSpPr>
            <p:nvPr/>
          </p:nvSpPr>
          <p:spPr bwMode="auto">
            <a:xfrm>
              <a:off x="5222877" y="2544763"/>
              <a:ext cx="152400" cy="457200"/>
            </a:xfrm>
            <a:prstGeom prst="rect">
              <a:avLst/>
            </a:prstGeom>
            <a:solidFill>
              <a:schemeClr val="folHlink">
                <a:alpha val="38000"/>
              </a:schemeClr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2028825" y="2335213"/>
            <a:ext cx="4640263" cy="3852862"/>
            <a:chOff x="2028825" y="2335213"/>
            <a:chExt cx="4640263" cy="3852862"/>
          </a:xfrm>
        </p:grpSpPr>
        <p:grpSp>
          <p:nvGrpSpPr>
            <p:cNvPr id="124" name="Group 123"/>
            <p:cNvGrpSpPr/>
            <p:nvPr/>
          </p:nvGrpSpPr>
          <p:grpSpPr>
            <a:xfrm>
              <a:off x="2028825" y="2335213"/>
              <a:ext cx="4640263" cy="3852862"/>
              <a:chOff x="2028825" y="2335213"/>
              <a:chExt cx="4640263" cy="3852862"/>
            </a:xfrm>
          </p:grpSpPr>
          <p:grpSp>
            <p:nvGrpSpPr>
              <p:cNvPr id="62" name="Group 75"/>
              <p:cNvGrpSpPr>
                <a:grpSpLocks/>
              </p:cNvGrpSpPr>
              <p:nvPr/>
            </p:nvGrpSpPr>
            <p:grpSpPr bwMode="auto">
              <a:xfrm>
                <a:off x="2439988" y="2335213"/>
                <a:ext cx="4229100" cy="3852862"/>
                <a:chOff x="1537" y="1471"/>
                <a:chExt cx="2664" cy="2427"/>
              </a:xfrm>
            </p:grpSpPr>
            <p:sp>
              <p:nvSpPr>
                <p:cNvPr id="76" name="Rectangle 76"/>
                <p:cNvSpPr>
                  <a:spLocks noChangeArrowheads="1"/>
                </p:cNvSpPr>
                <p:nvPr/>
              </p:nvSpPr>
              <p:spPr bwMode="auto">
                <a:xfrm>
                  <a:off x="3669" y="1488"/>
                  <a:ext cx="96" cy="96"/>
                </a:xfrm>
                <a:prstGeom prst="rect">
                  <a:avLst/>
                </a:prstGeom>
                <a:solidFill>
                  <a:schemeClr val="accent1">
                    <a:alpha val="38000"/>
                  </a:schemeClr>
                </a:solidFill>
                <a:ln w="12700">
                  <a:solidFill>
                    <a:schemeClr val="accent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5" name="Group 77"/>
                <p:cNvGrpSpPr>
                  <a:grpSpLocks/>
                </p:cNvGrpSpPr>
                <p:nvPr/>
              </p:nvGrpSpPr>
              <p:grpSpPr bwMode="auto">
                <a:xfrm>
                  <a:off x="1537" y="1471"/>
                  <a:ext cx="2664" cy="2427"/>
                  <a:chOff x="1537" y="1471"/>
                  <a:chExt cx="2664" cy="2427"/>
                </a:xfrm>
              </p:grpSpPr>
              <p:grpSp>
                <p:nvGrpSpPr>
                  <p:cNvPr id="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1537" y="1471"/>
                    <a:ext cx="2664" cy="2427"/>
                    <a:chOff x="1537" y="1423"/>
                    <a:chExt cx="2664" cy="2427"/>
                  </a:xfrm>
                </p:grpSpPr>
                <p:sp>
                  <p:nvSpPr>
                    <p:cNvPr id="84" name="Text Box 7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43" y="3600"/>
                      <a:ext cx="597" cy="25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000" dirty="0">
                          <a:solidFill>
                            <a:schemeClr val="accent1"/>
                          </a:solidFill>
                          <a:latin typeface="Arial Narrow" pitchFamily="34" charset="0"/>
                          <a:ea typeface="ＭＳ Ｐゴシック" pitchFamily="34" charset="-128"/>
                        </a:rPr>
                        <a:t>Element</a:t>
                      </a:r>
                    </a:p>
                  </p:txBody>
                </p:sp>
                <p:sp>
                  <p:nvSpPr>
                    <p:cNvPr id="85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2" y="3685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3" y="2055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3" y="2360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7" y="2360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1" y="1423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1" y="1728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5" y="1728"/>
                      <a:ext cx="240" cy="96"/>
                    </a:xfrm>
                    <a:prstGeom prst="rect">
                      <a:avLst/>
                    </a:prstGeom>
                    <a:solidFill>
                      <a:schemeClr val="accent1">
                        <a:alpha val="38000"/>
                      </a:schemeClr>
                    </a:solidFill>
                    <a:ln w="12700">
                      <a:solidFill>
                        <a:schemeClr val="accent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2400"/>
                    <a:ext cx="240" cy="96"/>
                  </a:xfrm>
                  <a:prstGeom prst="rect">
                    <a:avLst/>
                  </a:prstGeom>
                  <a:solidFill>
                    <a:schemeClr val="accent1">
                      <a:alpha val="38000"/>
                    </a:schemeClr>
                  </a:solidFill>
                  <a:ln w="12700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2112"/>
                    <a:ext cx="240" cy="96"/>
                  </a:xfrm>
                  <a:prstGeom prst="rect">
                    <a:avLst/>
                  </a:prstGeom>
                  <a:solidFill>
                    <a:schemeClr val="accent1">
                      <a:alpha val="38000"/>
                    </a:schemeClr>
                  </a:solidFill>
                  <a:ln w="12700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2106"/>
                    <a:ext cx="240" cy="96"/>
                  </a:xfrm>
                  <a:prstGeom prst="rect">
                    <a:avLst/>
                  </a:prstGeom>
                  <a:solidFill>
                    <a:schemeClr val="accent1">
                      <a:alpha val="38000"/>
                    </a:schemeClr>
                  </a:solidFill>
                  <a:ln w="12700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620" y="1795"/>
                    <a:ext cx="240" cy="96"/>
                  </a:xfrm>
                  <a:prstGeom prst="rect">
                    <a:avLst/>
                  </a:prstGeom>
                  <a:solidFill>
                    <a:schemeClr val="accent1">
                      <a:alpha val="38000"/>
                    </a:schemeClr>
                  </a:solidFill>
                  <a:ln w="12700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2349" y="1795"/>
                    <a:ext cx="240" cy="96"/>
                  </a:xfrm>
                  <a:prstGeom prst="rect">
                    <a:avLst/>
                  </a:prstGeom>
                  <a:solidFill>
                    <a:schemeClr val="accent1">
                      <a:alpha val="38000"/>
                    </a:schemeClr>
                  </a:solidFill>
                  <a:ln w="12700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2" name="Rectangle 80"/>
              <p:cNvSpPr>
                <a:spLocks noChangeArrowheads="1"/>
              </p:cNvSpPr>
              <p:nvPr/>
            </p:nvSpPr>
            <p:spPr bwMode="auto">
              <a:xfrm>
                <a:off x="2028825" y="2841626"/>
                <a:ext cx="381000" cy="152400"/>
              </a:xfrm>
              <a:prstGeom prst="rect">
                <a:avLst/>
              </a:prstGeom>
              <a:solidFill>
                <a:schemeClr val="accent1">
                  <a:alpha val="38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80"/>
              <p:cNvSpPr>
                <a:spLocks noChangeArrowheads="1"/>
              </p:cNvSpPr>
              <p:nvPr/>
            </p:nvSpPr>
            <p:spPr bwMode="auto">
              <a:xfrm>
                <a:off x="4572001" y="2824163"/>
                <a:ext cx="381000" cy="152400"/>
              </a:xfrm>
              <a:prstGeom prst="rect">
                <a:avLst/>
              </a:prstGeom>
              <a:solidFill>
                <a:schemeClr val="accent1">
                  <a:alpha val="38000"/>
                </a:schemeClr>
              </a:solidFill>
              <a:ln w="12700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5" name="Rectangle 80"/>
            <p:cNvSpPr>
              <a:spLocks noChangeArrowheads="1"/>
            </p:cNvSpPr>
            <p:nvPr/>
          </p:nvSpPr>
          <p:spPr bwMode="auto">
            <a:xfrm>
              <a:off x="4138614" y="3335338"/>
              <a:ext cx="381000" cy="152400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80"/>
            <p:cNvSpPr>
              <a:spLocks noChangeArrowheads="1"/>
            </p:cNvSpPr>
            <p:nvPr/>
          </p:nvSpPr>
          <p:spPr bwMode="auto">
            <a:xfrm>
              <a:off x="4991101" y="3343275"/>
              <a:ext cx="381000" cy="152400"/>
            </a:xfrm>
            <a:prstGeom prst="rect">
              <a:avLst/>
            </a:prstGeom>
            <a:solidFill>
              <a:schemeClr val="accent1">
                <a:alpha val="38000"/>
              </a:schemeClr>
            </a:solidFill>
            <a:ln w="12700">
              <a:solidFill>
                <a:schemeClr val="accent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442528" y="1824673"/>
            <a:ext cx="5858510" cy="4383586"/>
            <a:chOff x="2442528" y="1824673"/>
            <a:chExt cx="5858510" cy="4383586"/>
          </a:xfrm>
        </p:grpSpPr>
        <p:sp>
          <p:nvSpPr>
            <p:cNvPr id="128" name="Oval 127"/>
            <p:cNvSpPr/>
            <p:nvPr/>
          </p:nvSpPr>
          <p:spPr>
            <a:xfrm>
              <a:off x="7198995" y="5928360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 Box 79"/>
            <p:cNvSpPr txBox="1">
              <a:spLocks noChangeArrowheads="1"/>
            </p:cNvSpPr>
            <p:nvPr/>
          </p:nvSpPr>
          <p:spPr bwMode="auto">
            <a:xfrm>
              <a:off x="7353300" y="5811384"/>
              <a:ext cx="947738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  <a:latin typeface="Arial Narrow" pitchFamily="34" charset="0"/>
                  <a:ea typeface="ＭＳ Ｐゴシック" pitchFamily="34" charset="-128"/>
                </a:rPr>
                <a:t>Dopant</a:t>
              </a:r>
              <a:endParaRPr lang="en-US" sz="2000" dirty="0">
                <a:solidFill>
                  <a:schemeClr val="accent1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2442528" y="4953000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578350" y="4967923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427345" y="4953000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6714808" y="4967923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7153275" y="4967923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275070" y="3313431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6700203" y="3304858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016183" y="2789556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836920" y="2827974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6065520" y="2321561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865495" y="1824673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298825" y="2808924"/>
              <a:ext cx="182880" cy="182880"/>
            </a:xfrm>
            <a:prstGeom prst="ellipse">
              <a:avLst/>
            </a:prstGeom>
            <a:solidFill>
              <a:schemeClr val="accent1">
                <a:lumMod val="25000"/>
                <a:lumOff val="75000"/>
                <a:alpha val="4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48"/>
          <p:cNvSpPr>
            <a:spLocks noChangeArrowheads="1"/>
          </p:cNvSpPr>
          <p:nvPr/>
        </p:nvSpPr>
        <p:spPr bwMode="auto">
          <a:xfrm>
            <a:off x="7343775" y="3048000"/>
            <a:ext cx="152400" cy="457200"/>
          </a:xfrm>
          <a:prstGeom prst="rect">
            <a:avLst/>
          </a:prstGeom>
          <a:solidFill>
            <a:schemeClr val="folHlink">
              <a:alpha val="38000"/>
            </a:schemeClr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Rectangle 48"/>
          <p:cNvSpPr>
            <a:spLocks noChangeArrowheads="1"/>
          </p:cNvSpPr>
          <p:nvPr/>
        </p:nvSpPr>
        <p:spPr bwMode="auto">
          <a:xfrm>
            <a:off x="7343775" y="2544129"/>
            <a:ext cx="152400" cy="457200"/>
          </a:xfrm>
          <a:prstGeom prst="rect">
            <a:avLst/>
          </a:prstGeom>
          <a:solidFill>
            <a:schemeClr val="folHlink">
              <a:alpha val="38000"/>
            </a:schemeClr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0B25-096F-495F-A1A4-BD53BE8A2056}" type="datetime1">
              <a:rPr lang="en-US" smtClean="0"/>
              <a:t>1/9/2013</a:t>
            </a:fld>
            <a:endParaRPr lang="en-US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Pellin, Argonne </a:t>
            </a:r>
            <a:endParaRPr lang="en-US"/>
          </a:p>
        </p:txBody>
      </p:sp>
      <p:sp>
        <p:nvSpPr>
          <p:cNvPr id="130" name="Slide Number Placeholder 1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</p:bldLst>
  </p:timing>
</p:sld>
</file>

<file path=ppt/theme/theme1.xml><?xml version="1.0" encoding="utf-8"?>
<a:theme xmlns:a="http://schemas.openxmlformats.org/drawingml/2006/main" name="maroon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maroon_2007</Template>
  <TotalTime>257</TotalTime>
  <Words>3241</Words>
  <Application>Microsoft Office PowerPoint</Application>
  <PresentationFormat>On-screen Show (4:3)</PresentationFormat>
  <Paragraphs>686</Paragraphs>
  <Slides>53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maroon_2007</vt:lpstr>
      <vt:lpstr>Image</vt:lpstr>
      <vt:lpstr>KGPlot</vt:lpstr>
      <vt:lpstr>Drawing</vt:lpstr>
      <vt:lpstr>Equation</vt:lpstr>
      <vt:lpstr>Document</vt:lpstr>
      <vt:lpstr>New Materials for High Energy Physics Missions With Applications in Accelerators, Detectors, and Sensors</vt:lpstr>
      <vt:lpstr>Collaborators</vt:lpstr>
      <vt:lpstr>For well designed instruments, material properties often limit measurements and cost</vt:lpstr>
      <vt:lpstr>Materials Development is aided by remarkable, new analytical tools </vt:lpstr>
      <vt:lpstr>A Short Course on Atomic Layer Synthesis (ALD)</vt:lpstr>
      <vt:lpstr>Atomic Layer Deposition of ZnO Films</vt:lpstr>
      <vt:lpstr>ALD Al2O3 Films</vt:lpstr>
      <vt:lpstr>Controlling ZnO ALD</vt:lpstr>
      <vt:lpstr>Demonstrated  ALD Reactions</vt:lpstr>
      <vt:lpstr>PowerPoint Presentation</vt:lpstr>
      <vt:lpstr>NbSi in Silicon High Aspect Ratio Trench </vt:lpstr>
      <vt:lpstr>For well designed instruments, material properties often limit measurements and cost</vt:lpstr>
      <vt:lpstr>PowerPoint Presentation</vt:lpstr>
      <vt:lpstr>SRF Locally</vt:lpstr>
      <vt:lpstr>Niobium surfaces are complex, important,  and currently poorly controlled at the nm level</vt:lpstr>
      <vt:lpstr>XPS - a Surface Probe of Nb Oxidation</vt:lpstr>
      <vt:lpstr>Measure of the surface superconductivity: Point contact</vt:lpstr>
      <vt:lpstr>PowerPoint Presentation</vt:lpstr>
      <vt:lpstr>ALD is a precision synthetic method whose properties allow scaling!</vt:lpstr>
      <vt:lpstr>A Simple Test?</vt:lpstr>
      <vt:lpstr>The basis to build new cavity layered structures that allow transformationally higher gradients is set</vt:lpstr>
      <vt:lpstr>ALD survey results:</vt:lpstr>
      <vt:lpstr>Status</vt:lpstr>
      <vt:lpstr>For well designed instruments, material properties often limit measurements and cost</vt:lpstr>
      <vt:lpstr>Microchannel Plate Detectors</vt:lpstr>
      <vt:lpstr>New Detectors, Old Geometries</vt:lpstr>
      <vt:lpstr>Taking Advantage of Saturating, Self-Limiting: Functionalizing the insides of stuff</vt:lpstr>
      <vt:lpstr>Combining AAO and ALD</vt:lpstr>
      <vt:lpstr>PowerPoint Presentation</vt:lpstr>
      <vt:lpstr>Status</vt:lpstr>
      <vt:lpstr>Photocathodes -light-sensitive (negatively charged) electrode that emits electrons</vt:lpstr>
      <vt:lpstr>Microchannel Plate Detectors - Photocathodes</vt:lpstr>
      <vt:lpstr>Detector work has many places that new materials &amp; methods can significantly enhance performance</vt:lpstr>
      <vt:lpstr>The Problem With Photocathodes – Photon Absorption Length vs Electron escape depth</vt:lpstr>
      <vt:lpstr>Plasmon – What is it?</vt:lpstr>
      <vt:lpstr>Surface Plasmon – 35 nm Ag  Particles</vt:lpstr>
      <vt:lpstr>Plasmonics with particles</vt:lpstr>
      <vt:lpstr>Surface Polarized Plasmons (SPP’s) – a method to use the specific properties of Cherenkov Radiation </vt:lpstr>
      <vt:lpstr>Modeling</vt:lpstr>
      <vt:lpstr>Does it work?</vt:lpstr>
      <vt:lpstr>Does it work?</vt:lpstr>
      <vt:lpstr>The main (only) idea to use the unique aspects of Cherenkov light</vt:lpstr>
      <vt:lpstr>A photocathode</vt:lpstr>
      <vt:lpstr>For well designed instruments, material properties often limit measurements and cost</vt:lpstr>
      <vt:lpstr>Transition Edge Sensors</vt:lpstr>
      <vt:lpstr>Perforated approach to the thermal conductance</vt:lpstr>
      <vt:lpstr>Design of the Dual-Polarization TES Detector</vt:lpstr>
      <vt:lpstr>Competencies Required for Success</vt:lpstr>
      <vt:lpstr>Transition Edge Sensors – “SOME SPECULATION”</vt:lpstr>
      <vt:lpstr>PowerPoint Presentation</vt:lpstr>
      <vt:lpstr>An Experimental Program in Low Temperature Physics</vt:lpstr>
      <vt:lpstr>PowerPoint Presentation</vt:lpstr>
      <vt:lpstr>For well designed instruments, material properties often limit measurements and cost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Materials for High Energy Physics Missions With Applications in Accelerators, Detectors, and Sensors</dc:title>
  <dc:creator>Michael J Pellin</dc:creator>
  <cp:lastModifiedBy>Pellin, Michael J.</cp:lastModifiedBy>
  <cp:revision>28</cp:revision>
  <dcterms:created xsi:type="dcterms:W3CDTF">2013-01-08T19:47:31Z</dcterms:created>
  <dcterms:modified xsi:type="dcterms:W3CDTF">2013-01-09T15:46:51Z</dcterms:modified>
</cp:coreProperties>
</file>