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Default Extension="doc" ContentType="application/msword"/>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8"/>
  </p:notesMasterIdLst>
  <p:sldIdLst>
    <p:sldId id="256" r:id="rId2"/>
    <p:sldId id="257" r:id="rId3"/>
    <p:sldId id="258" r:id="rId4"/>
    <p:sldId id="259" r:id="rId5"/>
    <p:sldId id="261" r:id="rId6"/>
    <p:sldId id="285" r:id="rId7"/>
    <p:sldId id="270" r:id="rId8"/>
    <p:sldId id="281" r:id="rId9"/>
    <p:sldId id="262" r:id="rId10"/>
    <p:sldId id="271" r:id="rId11"/>
    <p:sldId id="266" r:id="rId12"/>
    <p:sldId id="272" r:id="rId13"/>
    <p:sldId id="265" r:id="rId14"/>
    <p:sldId id="276" r:id="rId15"/>
    <p:sldId id="274" r:id="rId16"/>
    <p:sldId id="280" r:id="rId17"/>
    <p:sldId id="275" r:id="rId18"/>
    <p:sldId id="278" r:id="rId19"/>
    <p:sldId id="260" r:id="rId20"/>
    <p:sldId id="267" r:id="rId21"/>
    <p:sldId id="283" r:id="rId22"/>
    <p:sldId id="264" r:id="rId23"/>
    <p:sldId id="268" r:id="rId24"/>
    <p:sldId id="277" r:id="rId25"/>
    <p:sldId id="273" r:id="rId26"/>
    <p:sldId id="279"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32" d="100"/>
          <a:sy n="132" d="100"/>
        </p:scale>
        <p:origin x="-101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A3B3C8-9ED8-D34A-87AD-B307FDE9BF24}" type="datetimeFigureOut">
              <a:rPr lang="en-US" smtClean="0"/>
              <a:pPr/>
              <a:t>1/9/13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7F3A03-4D12-8F43-AB3F-F41739ABD0B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7F3A03-4D12-8F43-AB3F-F41739ABD0B5}" type="slidenum">
              <a:rPr lang="en-US" smtClean="0"/>
              <a:pPr/>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DBDE98-955D-4CDD-A5FC-9872377A7C6F}"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51FE97-CC31-7F4C-BB20-E83A5CE2F02A}" type="datetimeFigureOut">
              <a:rPr lang="en-US" smtClean="0"/>
              <a:pPr/>
              <a:t>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B20A3-2758-CF40-BD67-3AEE57A5538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51FE97-CC31-7F4C-BB20-E83A5CE2F02A}" type="datetimeFigureOut">
              <a:rPr lang="en-US" smtClean="0"/>
              <a:pPr/>
              <a:t>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B20A3-2758-CF40-BD67-3AEE57A5538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51FE97-CC31-7F4C-BB20-E83A5CE2F02A}" type="datetimeFigureOut">
              <a:rPr lang="en-US" smtClean="0"/>
              <a:pPr/>
              <a:t>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B20A3-2758-CF40-BD67-3AEE57A5538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51FE97-CC31-7F4C-BB20-E83A5CE2F02A}" type="datetimeFigureOut">
              <a:rPr lang="en-US" smtClean="0"/>
              <a:pPr/>
              <a:t>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B20A3-2758-CF40-BD67-3AEE57A5538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51FE97-CC31-7F4C-BB20-E83A5CE2F02A}" type="datetimeFigureOut">
              <a:rPr lang="en-US" smtClean="0"/>
              <a:pPr/>
              <a:t>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B20A3-2758-CF40-BD67-3AEE57A5538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51FE97-CC31-7F4C-BB20-E83A5CE2F02A}" type="datetimeFigureOut">
              <a:rPr lang="en-US" smtClean="0"/>
              <a:pPr/>
              <a:t>1/9/13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B20A3-2758-CF40-BD67-3AEE57A5538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51FE97-CC31-7F4C-BB20-E83A5CE2F02A}" type="datetimeFigureOut">
              <a:rPr lang="en-US" smtClean="0"/>
              <a:pPr/>
              <a:t>1/9/13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FB20A3-2758-CF40-BD67-3AEE57A5538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51FE97-CC31-7F4C-BB20-E83A5CE2F02A}" type="datetimeFigureOut">
              <a:rPr lang="en-US" smtClean="0"/>
              <a:pPr/>
              <a:t>1/9/13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FB20A3-2758-CF40-BD67-3AEE57A5538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51FE97-CC31-7F4C-BB20-E83A5CE2F02A}" type="datetimeFigureOut">
              <a:rPr lang="en-US" smtClean="0"/>
              <a:pPr/>
              <a:t>1/9/13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FB20A3-2758-CF40-BD67-3AEE57A5538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51FE97-CC31-7F4C-BB20-E83A5CE2F02A}" type="datetimeFigureOut">
              <a:rPr lang="en-US" smtClean="0"/>
              <a:pPr/>
              <a:t>1/9/13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B20A3-2758-CF40-BD67-3AEE57A5538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51FE97-CC31-7F4C-BB20-E83A5CE2F02A}" type="datetimeFigureOut">
              <a:rPr lang="en-US" smtClean="0"/>
              <a:pPr/>
              <a:t>1/9/13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B20A3-2758-CF40-BD67-3AEE57A5538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51FE97-CC31-7F4C-BB20-E83A5CE2F02A}" type="datetimeFigureOut">
              <a:rPr lang="en-US" smtClean="0"/>
              <a:pPr/>
              <a:t>1/9/13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FB20A3-2758-CF40-BD67-3AEE57A5538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oleObject" Target="../embeddings/Microsoft_Word_97_-_2004_Document1.doc"/><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jpeg"/><Relationship Id="rId3"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etectors.fnal.gov" TargetMode="External"/><Relationship Id="rId3"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90500"/>
            <a:ext cx="7772400" cy="1470025"/>
          </a:xfrm>
        </p:spPr>
        <p:txBody>
          <a:bodyPr/>
          <a:lstStyle/>
          <a:p>
            <a:r>
              <a:rPr lang="en-US" dirty="0" smtClean="0"/>
              <a:t>Facilities for Detector R&amp;D</a:t>
            </a:r>
            <a:endParaRPr lang="en-US" dirty="0"/>
          </a:p>
        </p:txBody>
      </p:sp>
      <p:sp>
        <p:nvSpPr>
          <p:cNvPr id="3" name="Subtitle 2"/>
          <p:cNvSpPr>
            <a:spLocks noGrp="1"/>
          </p:cNvSpPr>
          <p:nvPr>
            <p:ph type="subTitle" idx="1"/>
          </p:nvPr>
        </p:nvSpPr>
        <p:spPr>
          <a:xfrm>
            <a:off x="1371600" y="3246275"/>
            <a:ext cx="6400800" cy="1752600"/>
          </a:xfrm>
        </p:spPr>
        <p:txBody>
          <a:bodyPr/>
          <a:lstStyle/>
          <a:p>
            <a:r>
              <a:rPr lang="en-US" dirty="0" smtClean="0"/>
              <a:t>Erik Ramberg</a:t>
            </a:r>
          </a:p>
          <a:p>
            <a:r>
              <a:rPr lang="en-US" dirty="0" smtClean="0"/>
              <a:t>Fermilab</a:t>
            </a:r>
          </a:p>
          <a:p>
            <a:r>
              <a:rPr lang="en-US" dirty="0" smtClean="0"/>
              <a:t>9 January, 2013</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355749" y="0"/>
            <a:ext cx="3090856" cy="1143000"/>
          </a:xfrm>
        </p:spPr>
        <p:txBody>
          <a:bodyPr>
            <a:normAutofit/>
          </a:bodyPr>
          <a:lstStyle/>
          <a:p>
            <a:pPr algn="l"/>
            <a:r>
              <a:rPr lang="en-US" sz="3600" dirty="0" smtClean="0"/>
              <a:t>LCLS and ESA</a:t>
            </a:r>
            <a:endParaRPr lang="en-US" sz="3600" dirty="0"/>
          </a:p>
        </p:txBody>
      </p:sp>
      <p:sp>
        <p:nvSpPr>
          <p:cNvPr id="3" name="Content Placeholder 2"/>
          <p:cNvSpPr>
            <a:spLocks noGrp="1"/>
          </p:cNvSpPr>
          <p:nvPr>
            <p:ph idx="1"/>
          </p:nvPr>
        </p:nvSpPr>
        <p:spPr>
          <a:xfrm>
            <a:off x="2366646" y="919743"/>
            <a:ext cx="5126926" cy="4525963"/>
          </a:xfrm>
        </p:spPr>
        <p:txBody>
          <a:bodyPr>
            <a:normAutofit/>
          </a:bodyPr>
          <a:lstStyle/>
          <a:p>
            <a:pPr marL="0" indent="0">
              <a:buNone/>
            </a:pPr>
            <a:r>
              <a:rPr lang="en-US" sz="2400" dirty="0" smtClean="0"/>
              <a:t>Use pulsed kicker magnets in the beam switchyard to send beam into ESA.</a:t>
            </a:r>
            <a:endParaRPr lang="en-US" sz="2400" dirty="0"/>
          </a:p>
        </p:txBody>
      </p:sp>
      <p:pic>
        <p:nvPicPr>
          <p:cNvPr id="8" name="Picture 7" descr="esa LAYOUT.PNG"/>
          <p:cNvPicPr>
            <a:picLocks noChangeAspect="1"/>
          </p:cNvPicPr>
          <p:nvPr/>
        </p:nvPicPr>
        <p:blipFill>
          <a:blip r:embed="rId3" cstate="screen"/>
          <a:stretch>
            <a:fillRect/>
          </a:stretch>
        </p:blipFill>
        <p:spPr>
          <a:xfrm>
            <a:off x="302979" y="2346190"/>
            <a:ext cx="4127334" cy="2598691"/>
          </a:xfrm>
          <a:prstGeom prst="rect">
            <a:avLst/>
          </a:prstGeom>
        </p:spPr>
      </p:pic>
      <p:grpSp>
        <p:nvGrpSpPr>
          <p:cNvPr id="7" name="Group 3"/>
          <p:cNvGrpSpPr>
            <a:grpSpLocks/>
          </p:cNvGrpSpPr>
          <p:nvPr/>
        </p:nvGrpSpPr>
        <p:grpSpPr bwMode="auto">
          <a:xfrm>
            <a:off x="4609422" y="2061095"/>
            <a:ext cx="4534578" cy="3142039"/>
            <a:chOff x="144" y="2064"/>
            <a:chExt cx="2400" cy="1687"/>
          </a:xfrm>
        </p:grpSpPr>
        <p:pic>
          <p:nvPicPr>
            <p:cNvPr id="9" name="Picture 4" descr="ESA"/>
            <p:cNvPicPr>
              <a:picLocks noChangeAspect="1" noChangeArrowheads="1"/>
            </p:cNvPicPr>
            <p:nvPr/>
          </p:nvPicPr>
          <p:blipFill>
            <a:blip r:embed="rId4" cstate="print"/>
            <a:srcRect/>
            <a:stretch>
              <a:fillRect/>
            </a:stretch>
          </p:blipFill>
          <p:spPr bwMode="auto">
            <a:xfrm>
              <a:off x="144" y="2425"/>
              <a:ext cx="2400" cy="1326"/>
            </a:xfrm>
            <a:prstGeom prst="rect">
              <a:avLst/>
            </a:prstGeom>
            <a:noFill/>
            <a:ln>
              <a:noFill/>
            </a:ln>
            <a:effectLst/>
          </p:spPr>
        </p:pic>
        <p:sp>
          <p:nvSpPr>
            <p:cNvPr id="11" name="Text Box 6"/>
            <p:cNvSpPr txBox="1">
              <a:spLocks noChangeArrowheads="1"/>
            </p:cNvSpPr>
            <p:nvPr/>
          </p:nvSpPr>
          <p:spPr bwMode="auto">
            <a:xfrm>
              <a:off x="144" y="2064"/>
              <a:ext cx="624" cy="198"/>
            </a:xfrm>
            <a:prstGeom prst="rect">
              <a:avLst/>
            </a:prstGeom>
            <a:noFill/>
            <a:ln w="9525">
              <a:noFill/>
              <a:miter lim="800000"/>
              <a:headEnd/>
              <a:tailEnd/>
            </a:ln>
            <a:effectLst/>
          </p:spPr>
          <p:txBody>
            <a:bodyPr wrap="square">
              <a:spAutoFit/>
            </a:bodyPr>
            <a:lstStyle/>
            <a:p>
              <a:pPr>
                <a:spcBef>
                  <a:spcPct val="50000"/>
                </a:spcBef>
              </a:pPr>
              <a:r>
                <a:rPr lang="en-US" b="1" smtClean="0">
                  <a:solidFill>
                    <a:srgbClr val="000000"/>
                  </a:solidFill>
                </a:rPr>
                <a:t>Beam</a:t>
              </a:r>
            </a:p>
          </p:txBody>
        </p:sp>
      </p:grpSp>
      <p:sp>
        <p:nvSpPr>
          <p:cNvPr id="10" name="TextBox 9"/>
          <p:cNvSpPr txBox="1"/>
          <p:nvPr/>
        </p:nvSpPr>
        <p:spPr>
          <a:xfrm>
            <a:off x="1806042" y="5611427"/>
            <a:ext cx="6867836" cy="646331"/>
          </a:xfrm>
          <a:prstGeom prst="rect">
            <a:avLst/>
          </a:prstGeom>
          <a:noFill/>
        </p:spPr>
        <p:txBody>
          <a:bodyPr wrap="square" rtlCol="0">
            <a:spAutoFit/>
          </a:bodyPr>
          <a:lstStyle/>
          <a:p>
            <a:r>
              <a:rPr lang="en-US" dirty="0" smtClean="0"/>
              <a:t>The operation of SLAC ESTB and FNAL </a:t>
            </a:r>
            <a:r>
              <a:rPr lang="en-US" dirty="0" err="1" smtClean="0"/>
              <a:t>MCenter</a:t>
            </a:r>
            <a:r>
              <a:rPr lang="en-US" dirty="0" smtClean="0"/>
              <a:t> this year will help alleviate the expected backup in U.S. test beam </a:t>
            </a:r>
            <a:r>
              <a:rPr lang="en-US" dirty="0" err="1" smtClean="0"/>
              <a:t>activites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Word about CERN Test Beams</a:t>
            </a:r>
            <a:endParaRPr lang="en-US" dirty="0"/>
          </a:p>
        </p:txBody>
      </p:sp>
      <p:sp>
        <p:nvSpPr>
          <p:cNvPr id="4" name="Rectangle 3"/>
          <p:cNvSpPr/>
          <p:nvPr/>
        </p:nvSpPr>
        <p:spPr>
          <a:xfrm>
            <a:off x="3459980" y="2617650"/>
            <a:ext cx="1697303" cy="707886"/>
          </a:xfrm>
          <a:prstGeom prst="rect">
            <a:avLst/>
          </a:prstGeom>
        </p:spPr>
        <p:txBody>
          <a:bodyPr wrap="square">
            <a:spAutoFit/>
          </a:bodyPr>
          <a:lstStyle/>
          <a:p>
            <a:r>
              <a:rPr lang="en-US" sz="4000" dirty="0" smtClean="0"/>
              <a:t>Wow!</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684" name="Picture 4" descr="EAST_Layout_2011"/>
          <p:cNvPicPr>
            <a:picLocks noChangeAspect="1" noChangeArrowheads="1"/>
          </p:cNvPicPr>
          <p:nvPr/>
        </p:nvPicPr>
        <p:blipFill rotWithShape="1">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r="1176" b="1829"/>
          <a:stretch/>
        </p:blipFill>
        <p:spPr bwMode="auto">
          <a:xfrm>
            <a:off x="769961" y="705656"/>
            <a:ext cx="4113001" cy="2585315"/>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5" name="Rectangle 2"/>
          <p:cNvSpPr txBox="1">
            <a:spLocks noChangeArrowheads="1"/>
          </p:cNvSpPr>
          <p:nvPr/>
        </p:nvSpPr>
        <p:spPr bwMode="auto">
          <a:xfrm>
            <a:off x="-226888" y="228600"/>
            <a:ext cx="5750954" cy="65563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1"/>
                </a:solidFill>
                <a:latin typeface="+mj-lt"/>
                <a:ea typeface="ＭＳ Ｐゴシック" charset="0"/>
                <a:cs typeface="+mj-cs"/>
              </a:defRPr>
            </a:lvl1pPr>
            <a:lvl2pPr algn="ctr" rtl="0" eaLnBrk="0" fontAlgn="base" hangingPunct="0">
              <a:spcBef>
                <a:spcPct val="0"/>
              </a:spcBef>
              <a:spcAft>
                <a:spcPct val="0"/>
              </a:spcAft>
              <a:defRPr sz="3600" b="1">
                <a:solidFill>
                  <a:schemeClr val="tx1"/>
                </a:solidFill>
                <a:latin typeface="Arial" charset="0"/>
                <a:ea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a:lstStyle>
          <a:p>
            <a:r>
              <a:rPr lang="en-US" sz="2800" dirty="0" smtClean="0"/>
              <a:t>East Area PS Test Beams</a:t>
            </a:r>
            <a:endParaRPr lang="en-US" sz="2800" dirty="0"/>
          </a:p>
        </p:txBody>
      </p:sp>
      <p:graphicFrame>
        <p:nvGraphicFramePr>
          <p:cNvPr id="32770" name="Object 2"/>
          <p:cNvGraphicFramePr>
            <a:graphicFrameLocks noChangeAspect="1"/>
          </p:cNvGraphicFramePr>
          <p:nvPr/>
        </p:nvGraphicFramePr>
        <p:xfrm>
          <a:off x="422705" y="4910048"/>
          <a:ext cx="4113001" cy="1438364"/>
        </p:xfrm>
        <a:graphic>
          <a:graphicData uri="http://schemas.openxmlformats.org/presentationml/2006/ole">
            <p:oleObj spid="_x0000_s32770" name="Document" r:id="rId4" imgW="6413500" imgH="2578100" progId="Word.Document.8">
              <p:embed/>
            </p:oleObj>
          </a:graphicData>
        </a:graphic>
      </p:graphicFrame>
      <p:pic>
        <p:nvPicPr>
          <p:cNvPr id="7" name="Picture 6" descr="Screen shot 2012-12-27 at 2.41.15 PM.png"/>
          <p:cNvPicPr>
            <a:picLocks noChangeAspect="1"/>
          </p:cNvPicPr>
          <p:nvPr/>
        </p:nvPicPr>
        <p:blipFill>
          <a:blip r:embed="rId5"/>
          <a:stretch>
            <a:fillRect/>
          </a:stretch>
        </p:blipFill>
        <p:spPr>
          <a:xfrm>
            <a:off x="422705" y="3103316"/>
            <a:ext cx="5101361" cy="3613464"/>
          </a:xfrm>
          <a:prstGeom prst="rect">
            <a:avLst/>
          </a:prstGeom>
        </p:spPr>
      </p:pic>
      <p:pic>
        <p:nvPicPr>
          <p:cNvPr id="8" name="Picture 7" descr="Screen shot 2012-12-27 at 2.47.59 PM.png"/>
          <p:cNvPicPr>
            <a:picLocks noChangeAspect="1"/>
          </p:cNvPicPr>
          <p:nvPr/>
        </p:nvPicPr>
        <p:blipFill>
          <a:blip r:embed="rId6"/>
          <a:stretch>
            <a:fillRect/>
          </a:stretch>
        </p:blipFill>
        <p:spPr>
          <a:xfrm>
            <a:off x="5329227" y="3612929"/>
            <a:ext cx="3479928" cy="2594238"/>
          </a:xfrm>
          <a:prstGeom prst="rect">
            <a:avLst/>
          </a:prstGeom>
        </p:spPr>
      </p:pic>
      <p:pic>
        <p:nvPicPr>
          <p:cNvPr id="9" name="Picture 8" descr="Screen shot 2012-12-27 at 2.49.07 PM.png"/>
          <p:cNvPicPr>
            <a:picLocks noChangeAspect="1"/>
          </p:cNvPicPr>
          <p:nvPr/>
        </p:nvPicPr>
        <p:blipFill>
          <a:blip r:embed="rId7"/>
          <a:stretch>
            <a:fillRect/>
          </a:stretch>
        </p:blipFill>
        <p:spPr>
          <a:xfrm>
            <a:off x="5329227" y="790059"/>
            <a:ext cx="3285769" cy="2313257"/>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64931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5172"/>
            <a:ext cx="8229600" cy="803614"/>
          </a:xfrm>
        </p:spPr>
        <p:txBody>
          <a:bodyPr>
            <a:normAutofit/>
          </a:bodyPr>
          <a:lstStyle/>
          <a:p>
            <a:r>
              <a:rPr lang="en-US" sz="3600" dirty="0" smtClean="0"/>
              <a:t>Irradiation Facilities</a:t>
            </a:r>
            <a:endParaRPr lang="en-US" sz="3600" dirty="0"/>
          </a:p>
        </p:txBody>
      </p:sp>
      <p:sp>
        <p:nvSpPr>
          <p:cNvPr id="3" name="Content Placeholder 2"/>
          <p:cNvSpPr>
            <a:spLocks noGrp="1"/>
          </p:cNvSpPr>
          <p:nvPr>
            <p:ph idx="1"/>
          </p:nvPr>
        </p:nvSpPr>
        <p:spPr>
          <a:xfrm>
            <a:off x="457200" y="1212358"/>
            <a:ext cx="8229600" cy="4525963"/>
          </a:xfrm>
        </p:spPr>
        <p:txBody>
          <a:bodyPr>
            <a:noAutofit/>
          </a:bodyPr>
          <a:lstStyle/>
          <a:p>
            <a:r>
              <a:rPr lang="en-US" sz="1600" dirty="0" smtClean="0"/>
              <a:t>The HL-LHC detector upgrades demand an incredible rate and dose capability, that MUST be tested in high irradiation areas. Total doses will exceed 10</a:t>
            </a:r>
            <a:r>
              <a:rPr lang="en-US" sz="1600" baseline="30000" dirty="0" smtClean="0"/>
              <a:t>16</a:t>
            </a:r>
            <a:r>
              <a:rPr lang="en-US" sz="1600" dirty="0" smtClean="0"/>
              <a:t> particles per square cm in the vertex region.</a:t>
            </a:r>
          </a:p>
          <a:p>
            <a:r>
              <a:rPr lang="en-US" sz="1600" dirty="0" smtClean="0"/>
              <a:t>There are several classes of high dose irradiation</a:t>
            </a:r>
          </a:p>
          <a:p>
            <a:pPr lvl="1"/>
            <a:r>
              <a:rPr lang="en-US" sz="1600" dirty="0" smtClean="0"/>
              <a:t>Radioactive source: typically neutrals (i.e. photon and neutron)</a:t>
            </a:r>
          </a:p>
          <a:p>
            <a:pPr lvl="2"/>
            <a:r>
              <a:rPr lang="en-US" sz="1100" dirty="0" smtClean="0"/>
              <a:t>Argonne</a:t>
            </a:r>
          </a:p>
          <a:p>
            <a:pPr lvl="2"/>
            <a:r>
              <a:rPr lang="en-US" sz="1100" dirty="0" smtClean="0"/>
              <a:t>BNL</a:t>
            </a:r>
          </a:p>
          <a:p>
            <a:pPr lvl="2"/>
            <a:r>
              <a:rPr lang="en-US" sz="1100" dirty="0" smtClean="0"/>
              <a:t>University Departments</a:t>
            </a:r>
          </a:p>
          <a:p>
            <a:pPr lvl="1"/>
            <a:r>
              <a:rPr lang="en-US" sz="1600" dirty="0" smtClean="0"/>
              <a:t>Accelerated beam: protons, electrons, neutrons</a:t>
            </a:r>
          </a:p>
          <a:p>
            <a:pPr lvl="2"/>
            <a:r>
              <a:rPr lang="en-US" sz="1100" dirty="0" smtClean="0"/>
              <a:t>LBNL 88” cyclotron for protons or ions</a:t>
            </a:r>
          </a:p>
          <a:p>
            <a:pPr lvl="2"/>
            <a:r>
              <a:rPr lang="en-US" sz="1100" dirty="0" smtClean="0"/>
              <a:t>LANSCE 800 </a:t>
            </a:r>
            <a:r>
              <a:rPr lang="en-US" sz="1100" dirty="0" err="1" smtClean="0"/>
              <a:t>MeV</a:t>
            </a:r>
            <a:r>
              <a:rPr lang="en-US" sz="1100" dirty="0" smtClean="0"/>
              <a:t> proton beam</a:t>
            </a:r>
          </a:p>
          <a:p>
            <a:pPr lvl="2"/>
            <a:r>
              <a:rPr lang="en-US" sz="1100" dirty="0" smtClean="0"/>
              <a:t>Fermilab – several areas:  MT3 (120 </a:t>
            </a:r>
            <a:r>
              <a:rPr lang="en-US" sz="1100" dirty="0" err="1" smtClean="0"/>
              <a:t>GeV</a:t>
            </a:r>
            <a:r>
              <a:rPr lang="en-US" sz="1100" dirty="0" smtClean="0"/>
              <a:t>), MTA (400 </a:t>
            </a:r>
            <a:r>
              <a:rPr lang="en-US" sz="1100" dirty="0" err="1" smtClean="0"/>
              <a:t>MeV</a:t>
            </a:r>
            <a:r>
              <a:rPr lang="en-US" sz="1100" dirty="0" smtClean="0"/>
              <a:t>), Neutron Therapy (10 </a:t>
            </a:r>
            <a:r>
              <a:rPr lang="en-US" sz="1100" dirty="0" err="1" smtClean="0"/>
              <a:t>MeV</a:t>
            </a:r>
            <a:r>
              <a:rPr lang="en-US" sz="1100" dirty="0" smtClean="0"/>
              <a:t>)</a:t>
            </a:r>
          </a:p>
          <a:p>
            <a:pPr lvl="2"/>
            <a:r>
              <a:rPr lang="en-US" sz="1100" dirty="0" smtClean="0"/>
              <a:t>Proton therapy machines (such as Loma Linda)</a:t>
            </a:r>
          </a:p>
          <a:p>
            <a:pPr lvl="1"/>
            <a:r>
              <a:rPr lang="en-US" sz="1600" dirty="0" smtClean="0"/>
              <a:t>Back scattered photons</a:t>
            </a:r>
          </a:p>
          <a:p>
            <a:pPr lvl="2"/>
            <a:r>
              <a:rPr lang="en-US" sz="1100" dirty="0" smtClean="0"/>
              <a:t>HIGS at Duke University</a:t>
            </a:r>
          </a:p>
          <a:p>
            <a:pPr lvl="1"/>
            <a:r>
              <a:rPr lang="en-US" sz="1600" dirty="0" smtClean="0"/>
              <a:t>Nuclear reactor</a:t>
            </a:r>
          </a:p>
          <a:p>
            <a:pPr lvl="2"/>
            <a:r>
              <a:rPr lang="en-US" sz="1100" dirty="0" smtClean="0"/>
              <a:t>Sandia – Annual Core Research Reactor</a:t>
            </a:r>
          </a:p>
          <a:p>
            <a:pPr lvl="2"/>
            <a:endParaRPr lang="en-US" sz="1100" dirty="0" smtClean="0"/>
          </a:p>
          <a:p>
            <a:pPr>
              <a:buNone/>
            </a:pPr>
            <a:r>
              <a:rPr lang="en-US" sz="1800" dirty="0" smtClean="0"/>
              <a:t>See Sally Seidel’s talk on facilities</a:t>
            </a:r>
          </a:p>
          <a:p>
            <a:pPr>
              <a:buNone/>
            </a:pPr>
            <a:r>
              <a:rPr lang="en-US" sz="1800" dirty="0" smtClean="0"/>
              <a:t>at Sandia and Los Alamos in tomorrow’s </a:t>
            </a:r>
          </a:p>
          <a:p>
            <a:pPr>
              <a:buNone/>
            </a:pPr>
            <a:r>
              <a:rPr lang="en-US" sz="1800" dirty="0" smtClean="0"/>
              <a:t>facilities session </a:t>
            </a:r>
          </a:p>
        </p:txBody>
      </p:sp>
      <p:pic>
        <p:nvPicPr>
          <p:cNvPr id="4" name="Picture 3" descr="Screen shot 2013-01-09 at 8.51.46 AM.png"/>
          <p:cNvPicPr>
            <a:picLocks noChangeAspect="1"/>
          </p:cNvPicPr>
          <p:nvPr/>
        </p:nvPicPr>
        <p:blipFill>
          <a:blip r:embed="rId2"/>
          <a:stretch>
            <a:fillRect/>
          </a:stretch>
        </p:blipFill>
        <p:spPr>
          <a:xfrm>
            <a:off x="4338785" y="4581792"/>
            <a:ext cx="4494176" cy="148557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Irradiation Facility Documentation</a:t>
            </a:r>
            <a:endParaRPr lang="en-US" sz="3600" dirty="0"/>
          </a:p>
        </p:txBody>
      </p:sp>
      <p:sp>
        <p:nvSpPr>
          <p:cNvPr id="3" name="Content Placeholder 2"/>
          <p:cNvSpPr>
            <a:spLocks noGrp="1"/>
          </p:cNvSpPr>
          <p:nvPr>
            <p:ph idx="1"/>
          </p:nvPr>
        </p:nvSpPr>
        <p:spPr>
          <a:xfrm>
            <a:off x="228544" y="3656317"/>
            <a:ext cx="5560605" cy="3717725"/>
          </a:xfrm>
        </p:spPr>
        <p:txBody>
          <a:bodyPr>
            <a:normAutofit/>
          </a:bodyPr>
          <a:lstStyle/>
          <a:p>
            <a:r>
              <a:rPr lang="en-US" sz="2000" dirty="0" smtClean="0"/>
              <a:t>Talk at ALCPG, 2011 on this subject is a starting point, but is by no means comprehensive.  </a:t>
            </a:r>
          </a:p>
          <a:p>
            <a:r>
              <a:rPr lang="en-US" sz="2000" dirty="0" smtClean="0"/>
              <a:t>Descriptions of each of the facilities should include:</a:t>
            </a:r>
          </a:p>
          <a:p>
            <a:pPr lvl="1"/>
            <a:r>
              <a:rPr lang="en-US" sz="1800" dirty="0" smtClean="0"/>
              <a:t>Species and dose capability</a:t>
            </a:r>
          </a:p>
          <a:p>
            <a:pPr lvl="1"/>
            <a:r>
              <a:rPr lang="en-US" sz="1800" dirty="0" smtClean="0"/>
              <a:t>Machine status</a:t>
            </a:r>
          </a:p>
          <a:p>
            <a:pPr lvl="1"/>
            <a:r>
              <a:rPr lang="en-US" sz="1800" dirty="0" smtClean="0"/>
              <a:t>Support Infrastructure</a:t>
            </a:r>
          </a:p>
          <a:p>
            <a:pPr lvl="1"/>
            <a:r>
              <a:rPr lang="en-US" sz="1800" dirty="0" smtClean="0"/>
              <a:t>Contact person and directions for application</a:t>
            </a:r>
          </a:p>
          <a:p>
            <a:pPr lvl="1"/>
            <a:r>
              <a:rPr lang="en-US" sz="1800" dirty="0" smtClean="0"/>
              <a:t>Cost </a:t>
            </a:r>
          </a:p>
          <a:p>
            <a:pPr lvl="1"/>
            <a:endParaRPr lang="en-US" sz="1800" dirty="0" smtClean="0"/>
          </a:p>
        </p:txBody>
      </p:sp>
      <p:pic>
        <p:nvPicPr>
          <p:cNvPr id="4" name="Picture 3" descr="Screen shot 2012-12-28 at 5.43.04 PM.png"/>
          <p:cNvPicPr>
            <a:picLocks noChangeAspect="1"/>
          </p:cNvPicPr>
          <p:nvPr/>
        </p:nvPicPr>
        <p:blipFill>
          <a:blip r:embed="rId2"/>
          <a:stretch>
            <a:fillRect/>
          </a:stretch>
        </p:blipFill>
        <p:spPr>
          <a:xfrm>
            <a:off x="228544" y="1417638"/>
            <a:ext cx="5842600" cy="1752780"/>
          </a:xfrm>
          <a:prstGeom prst="rect">
            <a:avLst/>
          </a:prstGeom>
        </p:spPr>
      </p:pic>
      <p:sp>
        <p:nvSpPr>
          <p:cNvPr id="5" name="TextBox 4"/>
          <p:cNvSpPr txBox="1"/>
          <p:nvPr/>
        </p:nvSpPr>
        <p:spPr>
          <a:xfrm>
            <a:off x="6439278" y="1417638"/>
            <a:ext cx="1843730" cy="1815882"/>
          </a:xfrm>
          <a:prstGeom prst="rect">
            <a:avLst/>
          </a:prstGeom>
          <a:noFill/>
        </p:spPr>
        <p:txBody>
          <a:bodyPr wrap="square" rtlCol="0">
            <a:spAutoFit/>
          </a:bodyPr>
          <a:lstStyle/>
          <a:p>
            <a:r>
              <a:rPr lang="en-US" sz="1600" dirty="0" smtClean="0"/>
              <a:t>CERN RD50 organization has created a nice summary of Euro-centric irradiation facilities.  We need this for the U.S.</a:t>
            </a:r>
            <a:endParaRPr lang="en-US" sz="1600" dirty="0"/>
          </a:p>
        </p:txBody>
      </p:sp>
      <p:pic>
        <p:nvPicPr>
          <p:cNvPr id="6" name="Picture 5" descr="Screen shot 2013-01-05 at 10.00.06 PM.png"/>
          <p:cNvPicPr>
            <a:picLocks noChangeAspect="1"/>
          </p:cNvPicPr>
          <p:nvPr/>
        </p:nvPicPr>
        <p:blipFill>
          <a:blip r:embed="rId3"/>
          <a:stretch>
            <a:fillRect/>
          </a:stretch>
        </p:blipFill>
        <p:spPr>
          <a:xfrm>
            <a:off x="6071144" y="3791024"/>
            <a:ext cx="2691505" cy="2325914"/>
          </a:xfrm>
          <a:prstGeom prst="rect">
            <a:avLst/>
          </a:prstGeom>
          <a:ln>
            <a:solidFill>
              <a:srgbClr val="4F81BD"/>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1F497D"/>
                </a:solidFill>
              </a:rPr>
              <a:t>High  Intensity,  High  Energy  </a:t>
            </a:r>
            <a:r>
              <a:rPr lang="en-US" sz="3600" dirty="0" err="1" smtClean="0">
                <a:solidFill>
                  <a:srgbClr val="1F497D"/>
                </a:solidFill>
              </a:rPr>
              <a:t>γ’s</a:t>
            </a:r>
            <a:endParaRPr lang="en-US" sz="3600" dirty="0">
              <a:solidFill>
                <a:srgbClr val="1F497D"/>
              </a:solidFill>
            </a:endParaRPr>
          </a:p>
        </p:txBody>
      </p:sp>
      <p:sp>
        <p:nvSpPr>
          <p:cNvPr id="3" name="Content Placeholder 2"/>
          <p:cNvSpPr>
            <a:spLocks noGrp="1"/>
          </p:cNvSpPr>
          <p:nvPr>
            <p:ph idx="1"/>
          </p:nvPr>
        </p:nvSpPr>
        <p:spPr>
          <a:xfrm>
            <a:off x="255149" y="2020596"/>
            <a:ext cx="4401768" cy="4272118"/>
          </a:xfrm>
        </p:spPr>
        <p:txBody>
          <a:bodyPr>
            <a:normAutofit fontScale="62500" lnSpcReduction="20000"/>
          </a:bodyPr>
          <a:lstStyle/>
          <a:p>
            <a:r>
              <a:rPr lang="en-US" dirty="0" smtClean="0"/>
              <a:t>HIGS  (“High  Intensity  Gamma  Source”</a:t>
            </a:r>
          </a:p>
          <a:p>
            <a:pPr lvl="1"/>
            <a:r>
              <a:rPr lang="en-US" dirty="0" smtClean="0"/>
              <a:t>Triangle Universities</a:t>
            </a:r>
          </a:p>
          <a:p>
            <a:pPr lvl="1"/>
            <a:r>
              <a:rPr lang="en-US" dirty="0" smtClean="0"/>
              <a:t>Compton  Backscattered  off  of   electrons  in  Duke  Electron   Storage  Ring</a:t>
            </a:r>
          </a:p>
          <a:p>
            <a:pPr lvl="1"/>
            <a:r>
              <a:rPr lang="en-US" dirty="0" smtClean="0"/>
              <a:t>Energies  between  1‐100  </a:t>
            </a:r>
            <a:r>
              <a:rPr lang="en-US" dirty="0" err="1" smtClean="0"/>
              <a:t>MeV</a:t>
            </a:r>
            <a:endParaRPr lang="en-US" dirty="0" smtClean="0"/>
          </a:p>
          <a:p>
            <a:pPr lvl="1"/>
            <a:r>
              <a:rPr lang="en-US" dirty="0" smtClean="0"/>
              <a:t>Order  of  5%  energy  spread</a:t>
            </a:r>
          </a:p>
          <a:p>
            <a:pPr lvl="1"/>
            <a:r>
              <a:rPr lang="en-US" dirty="0" smtClean="0"/>
              <a:t>Fluxes  on  the  order  of  10</a:t>
            </a:r>
            <a:r>
              <a:rPr lang="en-US" baseline="30000" dirty="0" smtClean="0"/>
              <a:t>8</a:t>
            </a:r>
            <a:r>
              <a:rPr lang="en-US" dirty="0" smtClean="0"/>
              <a:t>  per  sec  </a:t>
            </a:r>
          </a:p>
          <a:p>
            <a:endParaRPr lang="en-US" dirty="0" smtClean="0"/>
          </a:p>
          <a:p>
            <a:r>
              <a:rPr lang="en-US" dirty="0" smtClean="0"/>
              <a:t>Other  facilities</a:t>
            </a:r>
          </a:p>
          <a:p>
            <a:pPr lvl="1"/>
            <a:r>
              <a:rPr lang="en-US" dirty="0" err="1" smtClean="0"/>
              <a:t>U.Mass</a:t>
            </a:r>
            <a:r>
              <a:rPr lang="en-US" dirty="0" smtClean="0"/>
              <a:t>. Lowell  Radiation  Laboratory:  100  </a:t>
            </a:r>
            <a:r>
              <a:rPr lang="en-US" dirty="0" err="1" smtClean="0"/>
              <a:t>rad</a:t>
            </a:r>
            <a:r>
              <a:rPr lang="en-US" dirty="0" smtClean="0"/>
              <a:t>  to  2  </a:t>
            </a:r>
            <a:r>
              <a:rPr lang="en-US" dirty="0" err="1" smtClean="0"/>
              <a:t>Mrad</a:t>
            </a:r>
            <a:r>
              <a:rPr lang="en-US" dirty="0" smtClean="0"/>
              <a:t>  per  hour</a:t>
            </a:r>
          </a:p>
          <a:p>
            <a:pPr>
              <a:buNone/>
            </a:pPr>
            <a:endParaRPr lang="en-US" dirty="0"/>
          </a:p>
        </p:txBody>
      </p:sp>
      <p:pic>
        <p:nvPicPr>
          <p:cNvPr id="4" name="Picture 3" descr="Screen shot 2013-01-05 at 9.36.52 PM.png"/>
          <p:cNvPicPr>
            <a:picLocks noChangeAspect="1"/>
          </p:cNvPicPr>
          <p:nvPr/>
        </p:nvPicPr>
        <p:blipFill>
          <a:blip r:embed="rId2"/>
          <a:stretch>
            <a:fillRect/>
          </a:stretch>
        </p:blipFill>
        <p:spPr>
          <a:xfrm>
            <a:off x="4656917" y="2411929"/>
            <a:ext cx="3750591" cy="275694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rgbClr val="1F497D"/>
                </a:solidFill>
              </a:rPr>
              <a:t>High Intensity, Low Energy Protons and Neutrons</a:t>
            </a:r>
            <a:endParaRPr lang="en-US" sz="3600" dirty="0">
              <a:solidFill>
                <a:srgbClr val="1F497D"/>
              </a:solidFill>
            </a:endParaRPr>
          </a:p>
        </p:txBody>
      </p:sp>
      <p:sp>
        <p:nvSpPr>
          <p:cNvPr id="3" name="Content Placeholder 2"/>
          <p:cNvSpPr>
            <a:spLocks noGrp="1"/>
          </p:cNvSpPr>
          <p:nvPr>
            <p:ph idx="1"/>
          </p:nvPr>
        </p:nvSpPr>
        <p:spPr>
          <a:xfrm>
            <a:off x="457200" y="1600200"/>
            <a:ext cx="4899577" cy="4525963"/>
          </a:xfrm>
        </p:spPr>
        <p:txBody>
          <a:bodyPr>
            <a:normAutofit/>
          </a:bodyPr>
          <a:lstStyle/>
          <a:p>
            <a:r>
              <a:rPr lang="en-US" sz="2400" dirty="0" smtClean="0">
                <a:solidFill>
                  <a:srgbClr val="1F497D"/>
                </a:solidFill>
              </a:rPr>
              <a:t>LANSCE=‘Los Alamos Neutron Science Center’</a:t>
            </a:r>
          </a:p>
          <a:p>
            <a:r>
              <a:rPr lang="en-US" sz="2400" dirty="0" smtClean="0"/>
              <a:t>Has supported users for decades with several dedicated facilities:</a:t>
            </a:r>
          </a:p>
          <a:p>
            <a:pPr lvl="1"/>
            <a:r>
              <a:rPr lang="en-US" sz="2000" dirty="0" smtClean="0"/>
              <a:t>Proton Radiography:</a:t>
            </a:r>
          </a:p>
          <a:p>
            <a:pPr lvl="2"/>
            <a:r>
              <a:rPr lang="en-US" sz="1600" dirty="0" smtClean="0"/>
              <a:t>800  </a:t>
            </a:r>
            <a:r>
              <a:rPr lang="en-US" sz="1600" dirty="0" err="1" smtClean="0"/>
              <a:t>Mev</a:t>
            </a:r>
            <a:r>
              <a:rPr lang="en-US" sz="1600" dirty="0" smtClean="0"/>
              <a:t>  protons</a:t>
            </a:r>
          </a:p>
          <a:p>
            <a:pPr lvl="2"/>
            <a:r>
              <a:rPr lang="en-US" sz="1600" dirty="0" smtClean="0"/>
              <a:t>1 to 5E11  protons  per  pulse  at  1  Hz</a:t>
            </a:r>
          </a:p>
          <a:p>
            <a:pPr lvl="1"/>
            <a:r>
              <a:rPr lang="en-US" sz="2000" dirty="0" smtClean="0"/>
              <a:t>Lujan Neutron Scattering</a:t>
            </a:r>
          </a:p>
          <a:p>
            <a:pPr lvl="2"/>
            <a:r>
              <a:rPr lang="en-US" sz="1600" dirty="0" smtClean="0"/>
              <a:t>Tungsten </a:t>
            </a:r>
            <a:r>
              <a:rPr lang="en-US" sz="1600" dirty="0" err="1" smtClean="0"/>
              <a:t>spallation</a:t>
            </a:r>
            <a:r>
              <a:rPr lang="en-US" sz="1600" dirty="0" smtClean="0"/>
              <a:t> with beam currents of 100 </a:t>
            </a:r>
            <a:r>
              <a:rPr lang="en-US" sz="1600" dirty="0" err="1" smtClean="0"/>
              <a:t>microamps</a:t>
            </a:r>
            <a:endParaRPr lang="en-US" sz="1600" dirty="0" smtClean="0"/>
          </a:p>
          <a:p>
            <a:pPr lvl="2"/>
            <a:r>
              <a:rPr lang="en-US" sz="1600" dirty="0" smtClean="0"/>
              <a:t>Pulse rate of 20 Hz</a:t>
            </a:r>
          </a:p>
          <a:p>
            <a:pPr lvl="2"/>
            <a:r>
              <a:rPr lang="en-US" sz="1600" dirty="0" smtClean="0"/>
              <a:t>Cryogenic and high magnetic field capability</a:t>
            </a:r>
          </a:p>
          <a:p>
            <a:endParaRPr lang="en-US" sz="2400" dirty="0"/>
          </a:p>
        </p:txBody>
      </p:sp>
      <p:pic>
        <p:nvPicPr>
          <p:cNvPr id="4" name="Picture 3"/>
          <p:cNvPicPr>
            <a:picLocks noChangeAspect="1"/>
          </p:cNvPicPr>
          <p:nvPr/>
        </p:nvPicPr>
        <p:blipFill>
          <a:blip r:embed="rId2"/>
          <a:stretch>
            <a:fillRect/>
          </a:stretch>
        </p:blipFill>
        <p:spPr>
          <a:xfrm>
            <a:off x="5239229" y="1722317"/>
            <a:ext cx="3404079" cy="473095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High  Intensity,  Low  Energy  Protons (cont.)</a:t>
            </a:r>
            <a:endParaRPr lang="en-US" sz="3600" dirty="0"/>
          </a:p>
        </p:txBody>
      </p:sp>
      <p:sp>
        <p:nvSpPr>
          <p:cNvPr id="3" name="Content Placeholder 2"/>
          <p:cNvSpPr>
            <a:spLocks noGrp="1"/>
          </p:cNvSpPr>
          <p:nvPr>
            <p:ph idx="1"/>
          </p:nvPr>
        </p:nvSpPr>
        <p:spPr>
          <a:xfrm>
            <a:off x="0" y="1933387"/>
            <a:ext cx="4820354" cy="4525963"/>
          </a:xfrm>
        </p:spPr>
        <p:txBody>
          <a:bodyPr>
            <a:normAutofit lnSpcReduction="10000"/>
          </a:bodyPr>
          <a:lstStyle/>
          <a:p>
            <a:r>
              <a:rPr lang="en-US" sz="2400" dirty="0" smtClean="0"/>
              <a:t>Indiana  University  ISAT   (“Integrated  Science  and   Accelerator  Technology”)</a:t>
            </a:r>
          </a:p>
          <a:p>
            <a:pPr lvl="1"/>
            <a:r>
              <a:rPr lang="en-US" sz="2000" dirty="0" smtClean="0"/>
              <a:t>Proton Cyclotron 30-200  </a:t>
            </a:r>
            <a:r>
              <a:rPr lang="en-US" sz="2000" dirty="0" err="1" smtClean="0"/>
              <a:t>MeV</a:t>
            </a:r>
            <a:r>
              <a:rPr lang="en-US" sz="2000" dirty="0" smtClean="0"/>
              <a:t> </a:t>
            </a:r>
          </a:p>
          <a:p>
            <a:pPr lvl="1"/>
            <a:r>
              <a:rPr lang="en-US" sz="2000" dirty="0" smtClean="0"/>
              <a:t>Flux  1E02  to  1E11  protons/cm2/sec</a:t>
            </a:r>
          </a:p>
          <a:p>
            <a:pPr lvl="1"/>
            <a:r>
              <a:rPr lang="en-US" sz="2000" dirty="0" smtClean="0"/>
              <a:t>2-30  cm  diameter   beam</a:t>
            </a:r>
          </a:p>
          <a:p>
            <a:pPr lvl="1"/>
            <a:endParaRPr lang="en-US" sz="2000" dirty="0" smtClean="0"/>
          </a:p>
          <a:p>
            <a:pPr lvl="1"/>
            <a:endParaRPr lang="en-US" sz="2000" dirty="0" smtClean="0"/>
          </a:p>
          <a:p>
            <a:r>
              <a:rPr lang="en-US" sz="2400" dirty="0" smtClean="0"/>
              <a:t>Fermilab has a new area (MTA) that supports high intensity 400 </a:t>
            </a:r>
            <a:r>
              <a:rPr lang="en-US" sz="2400" dirty="0" err="1" smtClean="0"/>
              <a:t>MeV</a:t>
            </a:r>
            <a:r>
              <a:rPr lang="en-US" sz="2400" dirty="0" smtClean="0"/>
              <a:t> protons into a user area (see talk tomorrow) </a:t>
            </a:r>
          </a:p>
          <a:p>
            <a:endParaRPr lang="en-US" sz="2400" dirty="0" smtClean="0"/>
          </a:p>
        </p:txBody>
      </p:sp>
      <p:pic>
        <p:nvPicPr>
          <p:cNvPr id="4" name="Picture 3" descr="Screen shot 2013-01-05 at 9.54.15 PM.png"/>
          <p:cNvPicPr>
            <a:picLocks noChangeAspect="1"/>
          </p:cNvPicPr>
          <p:nvPr/>
        </p:nvPicPr>
        <p:blipFill>
          <a:blip r:embed="rId2"/>
          <a:stretch>
            <a:fillRect/>
          </a:stretch>
        </p:blipFill>
        <p:spPr>
          <a:xfrm>
            <a:off x="5009267" y="2087337"/>
            <a:ext cx="4134733" cy="282167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92"/>
            <a:ext cx="8229600" cy="1143000"/>
          </a:xfrm>
        </p:spPr>
        <p:txBody>
          <a:bodyPr>
            <a:normAutofit/>
          </a:bodyPr>
          <a:lstStyle/>
          <a:p>
            <a:r>
              <a:rPr lang="en-US" sz="3600" dirty="0" smtClean="0"/>
              <a:t>Underground labs</a:t>
            </a:r>
            <a:endParaRPr lang="en-US" sz="3600" dirty="0"/>
          </a:p>
        </p:txBody>
      </p:sp>
      <p:sp>
        <p:nvSpPr>
          <p:cNvPr id="3" name="Content Placeholder 2"/>
          <p:cNvSpPr>
            <a:spLocks noGrp="1"/>
          </p:cNvSpPr>
          <p:nvPr>
            <p:ph idx="1"/>
          </p:nvPr>
        </p:nvSpPr>
        <p:spPr>
          <a:xfrm>
            <a:off x="457200" y="1183492"/>
            <a:ext cx="7903853" cy="4525963"/>
          </a:xfrm>
        </p:spPr>
        <p:txBody>
          <a:bodyPr>
            <a:normAutofit/>
          </a:bodyPr>
          <a:lstStyle/>
          <a:p>
            <a:r>
              <a:rPr lang="en-US" sz="1800" dirty="0" smtClean="0"/>
              <a:t>The only way to shield against cosmic ray induced backgrounds in test detectors is to locate them underground. There are a limited number of underground labs in the U.S. :</a:t>
            </a:r>
          </a:p>
        </p:txBody>
      </p:sp>
      <p:pic>
        <p:nvPicPr>
          <p:cNvPr id="5" name="Picture 4"/>
          <p:cNvPicPr>
            <a:picLocks noChangeAspect="1"/>
          </p:cNvPicPr>
          <p:nvPr/>
        </p:nvPicPr>
        <p:blipFill>
          <a:blip r:embed="rId2"/>
          <a:stretch>
            <a:fillRect/>
          </a:stretch>
        </p:blipFill>
        <p:spPr>
          <a:xfrm>
            <a:off x="5595687" y="2254896"/>
            <a:ext cx="2313157" cy="1786781"/>
          </a:xfrm>
          <a:prstGeom prst="rect">
            <a:avLst/>
          </a:prstGeom>
        </p:spPr>
      </p:pic>
      <p:pic>
        <p:nvPicPr>
          <p:cNvPr id="6" name="Picture 5"/>
          <p:cNvPicPr>
            <a:picLocks noChangeAspect="1"/>
          </p:cNvPicPr>
          <p:nvPr/>
        </p:nvPicPr>
        <p:blipFill>
          <a:blip r:embed="rId3"/>
          <a:stretch>
            <a:fillRect/>
          </a:stretch>
        </p:blipFill>
        <p:spPr>
          <a:xfrm>
            <a:off x="457200" y="4482465"/>
            <a:ext cx="3439493" cy="1575510"/>
          </a:xfrm>
          <a:prstGeom prst="rect">
            <a:avLst/>
          </a:prstGeom>
        </p:spPr>
      </p:pic>
      <p:pic>
        <p:nvPicPr>
          <p:cNvPr id="7" name="Picture 6"/>
          <p:cNvPicPr>
            <a:picLocks noChangeAspect="1"/>
          </p:cNvPicPr>
          <p:nvPr/>
        </p:nvPicPr>
        <p:blipFill>
          <a:blip r:embed="rId4"/>
          <a:stretch>
            <a:fillRect/>
          </a:stretch>
        </p:blipFill>
        <p:spPr>
          <a:xfrm>
            <a:off x="1268095" y="2254896"/>
            <a:ext cx="2542004" cy="1906503"/>
          </a:xfrm>
          <a:prstGeom prst="rect">
            <a:avLst/>
          </a:prstGeom>
        </p:spPr>
      </p:pic>
      <p:sp>
        <p:nvSpPr>
          <p:cNvPr id="8" name="TextBox 7"/>
          <p:cNvSpPr txBox="1"/>
          <p:nvPr/>
        </p:nvSpPr>
        <p:spPr>
          <a:xfrm>
            <a:off x="7908844" y="2761482"/>
            <a:ext cx="686681" cy="369332"/>
          </a:xfrm>
          <a:prstGeom prst="rect">
            <a:avLst/>
          </a:prstGeom>
          <a:noFill/>
        </p:spPr>
        <p:txBody>
          <a:bodyPr wrap="none" rtlCol="0">
            <a:spAutoFit/>
          </a:bodyPr>
          <a:lstStyle/>
          <a:p>
            <a:r>
              <a:rPr lang="en-US" dirty="0" smtClean="0"/>
              <a:t>WIPP</a:t>
            </a:r>
            <a:endParaRPr lang="en-US" dirty="0"/>
          </a:p>
        </p:txBody>
      </p:sp>
      <p:sp>
        <p:nvSpPr>
          <p:cNvPr id="9" name="TextBox 8"/>
          <p:cNvSpPr txBox="1"/>
          <p:nvPr/>
        </p:nvSpPr>
        <p:spPr>
          <a:xfrm>
            <a:off x="3832377" y="2729216"/>
            <a:ext cx="886856" cy="369332"/>
          </a:xfrm>
          <a:prstGeom prst="rect">
            <a:avLst/>
          </a:prstGeom>
          <a:noFill/>
        </p:spPr>
        <p:txBody>
          <a:bodyPr wrap="none" rtlCol="0">
            <a:spAutoFit/>
          </a:bodyPr>
          <a:lstStyle/>
          <a:p>
            <a:r>
              <a:rPr lang="en-US" dirty="0" smtClean="0"/>
              <a:t>Soudan</a:t>
            </a:r>
            <a:endParaRPr lang="en-US" dirty="0"/>
          </a:p>
        </p:txBody>
      </p:sp>
      <p:sp>
        <p:nvSpPr>
          <p:cNvPr id="10" name="TextBox 9"/>
          <p:cNvSpPr txBox="1"/>
          <p:nvPr/>
        </p:nvSpPr>
        <p:spPr>
          <a:xfrm>
            <a:off x="3861579" y="4990059"/>
            <a:ext cx="907144" cy="369332"/>
          </a:xfrm>
          <a:prstGeom prst="rect">
            <a:avLst/>
          </a:prstGeom>
          <a:noFill/>
        </p:spPr>
        <p:txBody>
          <a:bodyPr wrap="none" rtlCol="0">
            <a:spAutoFit/>
          </a:bodyPr>
          <a:lstStyle/>
          <a:p>
            <a:r>
              <a:rPr lang="en-US" dirty="0" smtClean="0"/>
              <a:t>Sanford</a:t>
            </a:r>
            <a:endParaRPr lang="en-US" dirty="0"/>
          </a:p>
        </p:txBody>
      </p:sp>
      <p:pic>
        <p:nvPicPr>
          <p:cNvPr id="11" name="Picture 10"/>
          <p:cNvPicPr>
            <a:picLocks noChangeAspect="1"/>
          </p:cNvPicPr>
          <p:nvPr/>
        </p:nvPicPr>
        <p:blipFill>
          <a:blip r:embed="rId5"/>
          <a:stretch>
            <a:fillRect/>
          </a:stretch>
        </p:blipFill>
        <p:spPr>
          <a:xfrm>
            <a:off x="5595687" y="4389155"/>
            <a:ext cx="2538129" cy="1668820"/>
          </a:xfrm>
          <a:prstGeom prst="rect">
            <a:avLst/>
          </a:prstGeom>
        </p:spPr>
      </p:pic>
      <p:sp>
        <p:nvSpPr>
          <p:cNvPr id="12" name="TextBox 11"/>
          <p:cNvSpPr txBox="1"/>
          <p:nvPr/>
        </p:nvSpPr>
        <p:spPr>
          <a:xfrm>
            <a:off x="8117490" y="4990059"/>
            <a:ext cx="848084" cy="369332"/>
          </a:xfrm>
          <a:prstGeom prst="rect">
            <a:avLst/>
          </a:prstGeom>
          <a:noFill/>
        </p:spPr>
        <p:txBody>
          <a:bodyPr wrap="none" rtlCol="0">
            <a:spAutoFit/>
          </a:bodyPr>
          <a:lstStyle/>
          <a:p>
            <a:r>
              <a:rPr lang="en-US" dirty="0" smtClean="0"/>
              <a:t>MINOS</a:t>
            </a:r>
            <a:endParaRPr lang="en-US" dirty="0"/>
          </a:p>
        </p:txBody>
      </p:sp>
      <p:sp>
        <p:nvSpPr>
          <p:cNvPr id="13" name="TextBox 12"/>
          <p:cNvSpPr txBox="1"/>
          <p:nvPr/>
        </p:nvSpPr>
        <p:spPr>
          <a:xfrm>
            <a:off x="1268095" y="6388933"/>
            <a:ext cx="7562738" cy="369332"/>
          </a:xfrm>
          <a:prstGeom prst="rect">
            <a:avLst/>
          </a:prstGeom>
          <a:noFill/>
        </p:spPr>
        <p:txBody>
          <a:bodyPr wrap="none" rtlCol="0">
            <a:spAutoFit/>
          </a:bodyPr>
          <a:lstStyle/>
          <a:p>
            <a:r>
              <a:rPr lang="en-US" dirty="0" smtClean="0"/>
              <a:t>See </a:t>
            </a:r>
            <a:r>
              <a:rPr lang="en-US" dirty="0" err="1" smtClean="0"/>
              <a:t>Prisca</a:t>
            </a:r>
            <a:r>
              <a:rPr lang="en-US" dirty="0" smtClean="0"/>
              <a:t> Cushman’s talk in the next session for summary of underground labs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35790" y="126035"/>
            <a:ext cx="7007290" cy="1143000"/>
          </a:xfrm>
        </p:spPr>
        <p:txBody>
          <a:bodyPr>
            <a:noAutofit/>
          </a:bodyPr>
          <a:lstStyle/>
          <a:p>
            <a:r>
              <a:rPr lang="en-US" sz="3600" dirty="0" smtClean="0"/>
              <a:t>Supporting Cryogenic and High Magnetic Field Detectors</a:t>
            </a:r>
            <a:endParaRPr lang="en-US" sz="3600" dirty="0"/>
          </a:p>
        </p:txBody>
      </p:sp>
      <p:sp>
        <p:nvSpPr>
          <p:cNvPr id="3" name="Content Placeholder 2"/>
          <p:cNvSpPr>
            <a:spLocks noGrp="1"/>
          </p:cNvSpPr>
          <p:nvPr>
            <p:ph idx="1"/>
          </p:nvPr>
        </p:nvSpPr>
        <p:spPr>
          <a:xfrm>
            <a:off x="457200" y="1497224"/>
            <a:ext cx="4845496" cy="4525963"/>
          </a:xfrm>
        </p:spPr>
        <p:txBody>
          <a:bodyPr>
            <a:noAutofit/>
          </a:bodyPr>
          <a:lstStyle/>
          <a:p>
            <a:r>
              <a:rPr lang="en-US" sz="1600" dirty="0" smtClean="0"/>
              <a:t>Special temperature conditions are needed for many styles of detectors:</a:t>
            </a:r>
          </a:p>
          <a:p>
            <a:pPr lvl="1"/>
            <a:r>
              <a:rPr lang="en-US" sz="1400" dirty="0" smtClean="0"/>
              <a:t> CCD, Liquid Argon TPC, Germanium crystals, etc., can use liquid nitrogen, which most institutions can host.</a:t>
            </a:r>
          </a:p>
          <a:p>
            <a:pPr lvl="1"/>
            <a:r>
              <a:rPr lang="en-US" sz="1400" dirty="0" smtClean="0"/>
              <a:t>Others, like TES, MKID and STJ need </a:t>
            </a:r>
            <a:r>
              <a:rPr lang="en-US" sz="1400" dirty="0" err="1" smtClean="0"/>
              <a:t>milliKelvin</a:t>
            </a:r>
            <a:r>
              <a:rPr lang="en-US" sz="1400" dirty="0" smtClean="0"/>
              <a:t> temperatures (He3 dilution refrigerator, adiabatic demagnetization), which can require a large investment.</a:t>
            </a:r>
            <a:endParaRPr lang="en-US" sz="1400" dirty="0" smtClean="0"/>
          </a:p>
          <a:p>
            <a:pPr lvl="1"/>
            <a:r>
              <a:rPr lang="en-US" sz="1400" dirty="0" smtClean="0"/>
              <a:t>Is </a:t>
            </a:r>
            <a:r>
              <a:rPr lang="en-US" sz="1400" dirty="0" smtClean="0"/>
              <a:t>sharing cryogenic infrastructures needed to support detector research? </a:t>
            </a:r>
          </a:p>
          <a:p>
            <a:endParaRPr lang="en-US" sz="1600" dirty="0" smtClean="0"/>
          </a:p>
          <a:p>
            <a:r>
              <a:rPr lang="en-US" sz="1600" dirty="0" smtClean="0"/>
              <a:t>Magnetic fields</a:t>
            </a:r>
          </a:p>
          <a:p>
            <a:pPr lvl="1"/>
            <a:r>
              <a:rPr lang="en-US" sz="1400" dirty="0" smtClean="0"/>
              <a:t>Very high magnetic fields can reduce the size of collider detectors and, thus, their costs.  Work with National High Magnetic Field Lab?</a:t>
            </a:r>
          </a:p>
          <a:p>
            <a:pPr lvl="1"/>
            <a:r>
              <a:rPr lang="en-US" sz="1400" dirty="0" smtClean="0"/>
              <a:t>Need to test for detector characteristics (e.g. </a:t>
            </a:r>
            <a:r>
              <a:rPr lang="en-US" sz="1400" dirty="0" err="1" smtClean="0"/>
              <a:t>photodetector</a:t>
            </a:r>
            <a:r>
              <a:rPr lang="en-US" sz="1400" dirty="0" smtClean="0"/>
              <a:t> efficiencies, or TPC track diffusion) in high magnetic field levels (&gt;2 Tesla)</a:t>
            </a:r>
          </a:p>
          <a:p>
            <a:pPr lvl="1"/>
            <a:r>
              <a:rPr lang="en-US" sz="1400" dirty="0" smtClean="0"/>
              <a:t>Ideal to have a large bore solenoid magnet for use in a test beam in the U.S., such as at DESY facility </a:t>
            </a:r>
          </a:p>
          <a:p>
            <a:pPr lvl="1"/>
            <a:endParaRPr lang="en-US" sz="1400" dirty="0" smtClean="0"/>
          </a:p>
        </p:txBody>
      </p:sp>
      <p:pic>
        <p:nvPicPr>
          <p:cNvPr id="5" name="Picture 4"/>
          <p:cNvPicPr>
            <a:picLocks noChangeAspect="1"/>
          </p:cNvPicPr>
          <p:nvPr/>
        </p:nvPicPr>
        <p:blipFill>
          <a:blip r:embed="rId2"/>
          <a:stretch>
            <a:fillRect/>
          </a:stretch>
        </p:blipFill>
        <p:spPr>
          <a:xfrm>
            <a:off x="5632293" y="1497224"/>
            <a:ext cx="2840384" cy="2125554"/>
          </a:xfrm>
          <a:prstGeom prst="rect">
            <a:avLst/>
          </a:prstGeom>
        </p:spPr>
      </p:pic>
      <p:sp>
        <p:nvSpPr>
          <p:cNvPr id="6" name="TextBox 5"/>
          <p:cNvSpPr txBox="1"/>
          <p:nvPr/>
        </p:nvSpPr>
        <p:spPr>
          <a:xfrm>
            <a:off x="5302696" y="3622778"/>
            <a:ext cx="3537559" cy="307777"/>
          </a:xfrm>
          <a:prstGeom prst="rect">
            <a:avLst/>
          </a:prstGeom>
          <a:noFill/>
        </p:spPr>
        <p:txBody>
          <a:bodyPr wrap="none" rtlCol="0">
            <a:spAutoFit/>
          </a:bodyPr>
          <a:lstStyle/>
          <a:p>
            <a:r>
              <a:rPr lang="en-US" sz="1400" dirty="0" smtClean="0"/>
              <a:t>ANL Dilution Refrigerator for Thin Film Studies</a:t>
            </a:r>
            <a:endParaRPr lang="en-US" sz="1400" dirty="0"/>
          </a:p>
        </p:txBody>
      </p:sp>
      <p:cxnSp>
        <p:nvCxnSpPr>
          <p:cNvPr id="8" name="Straight Arrow Connector 7"/>
          <p:cNvCxnSpPr/>
          <p:nvPr/>
        </p:nvCxnSpPr>
        <p:spPr>
          <a:xfrm flipV="1">
            <a:off x="5218764" y="5849567"/>
            <a:ext cx="773886" cy="34724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pic>
        <p:nvPicPr>
          <p:cNvPr id="9" name="Picture 8" descr="Screen shot 2012-12-28 at 5.19.06 PM.png"/>
          <p:cNvPicPr>
            <a:picLocks noChangeAspect="1"/>
          </p:cNvPicPr>
          <p:nvPr/>
        </p:nvPicPr>
        <p:blipFill>
          <a:blip r:embed="rId3"/>
          <a:stretch>
            <a:fillRect/>
          </a:stretch>
        </p:blipFill>
        <p:spPr>
          <a:xfrm>
            <a:off x="5992650" y="4131400"/>
            <a:ext cx="2722387" cy="2194099"/>
          </a:xfrm>
          <a:prstGeom prst="rect">
            <a:avLst/>
          </a:prstGeom>
        </p:spPr>
      </p:pic>
      <p:sp>
        <p:nvSpPr>
          <p:cNvPr id="10" name="TextBox 9"/>
          <p:cNvSpPr txBox="1"/>
          <p:nvPr/>
        </p:nvSpPr>
        <p:spPr>
          <a:xfrm>
            <a:off x="5924410" y="6325499"/>
            <a:ext cx="2915845" cy="523220"/>
          </a:xfrm>
          <a:prstGeom prst="rect">
            <a:avLst/>
          </a:prstGeom>
          <a:noFill/>
        </p:spPr>
        <p:txBody>
          <a:bodyPr wrap="square" rtlCol="0">
            <a:spAutoFit/>
          </a:bodyPr>
          <a:lstStyle/>
          <a:p>
            <a:r>
              <a:rPr lang="en-US" sz="1400" dirty="0" smtClean="0"/>
              <a:t>Large TPC prototype for ILC, inserted into DESY magnet</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7514" y="274638"/>
            <a:ext cx="8986486" cy="1143000"/>
          </a:xfrm>
        </p:spPr>
        <p:txBody>
          <a:bodyPr>
            <a:noAutofit/>
          </a:bodyPr>
          <a:lstStyle/>
          <a:p>
            <a:r>
              <a:rPr lang="en-US" sz="3600" dirty="0" smtClean="0"/>
              <a:t>The spectrum of particle detection in HEP</a:t>
            </a:r>
            <a:endParaRPr lang="en-US" sz="3600" dirty="0"/>
          </a:p>
        </p:txBody>
      </p:sp>
      <p:sp>
        <p:nvSpPr>
          <p:cNvPr id="3" name="Content Placeholder 2"/>
          <p:cNvSpPr>
            <a:spLocks noGrp="1"/>
          </p:cNvSpPr>
          <p:nvPr>
            <p:ph idx="1"/>
          </p:nvPr>
        </p:nvSpPr>
        <p:spPr>
          <a:xfrm>
            <a:off x="552569" y="1417638"/>
            <a:ext cx="8108032" cy="4785445"/>
          </a:xfrm>
        </p:spPr>
        <p:txBody>
          <a:bodyPr>
            <a:normAutofit fontScale="92500" lnSpcReduction="20000"/>
          </a:bodyPr>
          <a:lstStyle/>
          <a:p>
            <a:r>
              <a:rPr lang="en-US" sz="2200" dirty="0" smtClean="0"/>
              <a:t>Energy regimes:</a:t>
            </a:r>
          </a:p>
          <a:p>
            <a:pPr lvl="1"/>
            <a:r>
              <a:rPr lang="en-US" sz="1800" dirty="0" smtClean="0"/>
              <a:t>1 </a:t>
            </a:r>
            <a:r>
              <a:rPr lang="en-US" sz="1800" dirty="0" err="1" smtClean="0"/>
              <a:t>meV</a:t>
            </a:r>
            <a:r>
              <a:rPr lang="en-US" sz="1800" dirty="0" smtClean="0"/>
              <a:t>:		</a:t>
            </a:r>
            <a:r>
              <a:rPr lang="en-US" sz="1800" dirty="0" err="1" smtClean="0">
                <a:latin typeface="Symbol"/>
              </a:rPr>
              <a:t>n</a:t>
            </a:r>
            <a:r>
              <a:rPr lang="en-US" sz="1800" dirty="0" smtClean="0"/>
              <a:t> masses &amp; decay:	 		STJ, MMC</a:t>
            </a:r>
          </a:p>
          <a:p>
            <a:pPr lvl="1"/>
            <a:r>
              <a:rPr lang="en-US" sz="1800" dirty="0" smtClean="0"/>
              <a:t>1 </a:t>
            </a:r>
            <a:r>
              <a:rPr lang="en-US" sz="1800" dirty="0" err="1" smtClean="0"/>
              <a:t>eV</a:t>
            </a:r>
            <a:r>
              <a:rPr lang="en-US" sz="1800" dirty="0" smtClean="0"/>
              <a:t>:		astrophysics photometry:		TES, CCD, MKID</a:t>
            </a:r>
          </a:p>
          <a:p>
            <a:pPr lvl="1"/>
            <a:r>
              <a:rPr lang="en-US" sz="1800" dirty="0" smtClean="0"/>
              <a:t>1 </a:t>
            </a:r>
            <a:r>
              <a:rPr lang="en-US" sz="1800" dirty="0" err="1"/>
              <a:t>K</a:t>
            </a:r>
            <a:r>
              <a:rPr lang="en-US" sz="1800" dirty="0" err="1" smtClean="0"/>
              <a:t>eV</a:t>
            </a:r>
            <a:r>
              <a:rPr lang="en-US" sz="1800" dirty="0" smtClean="0"/>
              <a:t>:		X-ray physics; dark matter:	Pixel Arrays, Crystals</a:t>
            </a:r>
          </a:p>
          <a:p>
            <a:pPr lvl="1"/>
            <a:r>
              <a:rPr lang="en-US" sz="1800" dirty="0" smtClean="0"/>
              <a:t>1 </a:t>
            </a:r>
            <a:r>
              <a:rPr lang="en-US" sz="1800" dirty="0" err="1" smtClean="0"/>
              <a:t>MeV</a:t>
            </a:r>
            <a:r>
              <a:rPr lang="en-US" sz="1800" dirty="0" smtClean="0"/>
              <a:t>:		Solar/supernova </a:t>
            </a:r>
            <a:r>
              <a:rPr lang="en-US" sz="1800" dirty="0" err="1" smtClean="0">
                <a:latin typeface="Symbol"/>
              </a:rPr>
              <a:t>n</a:t>
            </a:r>
            <a:r>
              <a:rPr lang="en-US" sz="1800" dirty="0" smtClean="0">
                <a:latin typeface="Cambria"/>
              </a:rPr>
              <a:t> :</a:t>
            </a:r>
            <a:r>
              <a:rPr lang="en-US" sz="1800" dirty="0" smtClean="0"/>
              <a:t>			Water </a:t>
            </a:r>
            <a:r>
              <a:rPr lang="en-US" sz="1800" dirty="0" err="1" smtClean="0"/>
              <a:t>cerenkov</a:t>
            </a:r>
            <a:r>
              <a:rPr lang="en-US" sz="1800" dirty="0" smtClean="0"/>
              <a:t>, Liquid </a:t>
            </a:r>
            <a:r>
              <a:rPr lang="en-US" sz="1800" dirty="0" err="1" smtClean="0"/>
              <a:t>Scint</a:t>
            </a:r>
            <a:r>
              <a:rPr lang="en-US" sz="1800" dirty="0" smtClean="0"/>
              <a:t>.</a:t>
            </a:r>
          </a:p>
          <a:p>
            <a:pPr lvl="1"/>
            <a:r>
              <a:rPr lang="en-US" sz="1800" dirty="0" smtClean="0"/>
              <a:t>1 </a:t>
            </a:r>
            <a:r>
              <a:rPr lang="en-US" sz="1800" dirty="0" err="1" smtClean="0"/>
              <a:t>GeV</a:t>
            </a:r>
            <a:r>
              <a:rPr lang="en-US" sz="1800" dirty="0" smtClean="0"/>
              <a:t>:		</a:t>
            </a:r>
            <a:r>
              <a:rPr lang="en-US" sz="1800" dirty="0" err="1" smtClean="0">
                <a:latin typeface="Symbol"/>
              </a:rPr>
              <a:t>n</a:t>
            </a:r>
            <a:r>
              <a:rPr lang="en-US" sz="1800" dirty="0" smtClean="0"/>
              <a:t> </a:t>
            </a:r>
            <a:r>
              <a:rPr lang="en-US" sz="1800" dirty="0" err="1" smtClean="0"/>
              <a:t>osc</a:t>
            </a:r>
            <a:r>
              <a:rPr lang="en-US" sz="1800" dirty="0" smtClean="0"/>
              <a:t>., rare decays:			</a:t>
            </a:r>
            <a:r>
              <a:rPr lang="en-US" sz="1800" dirty="0" err="1" smtClean="0"/>
              <a:t>LAr</a:t>
            </a:r>
            <a:r>
              <a:rPr lang="en-US" sz="1800" dirty="0" smtClean="0"/>
              <a:t>, Straw tubes</a:t>
            </a:r>
          </a:p>
          <a:p>
            <a:pPr lvl="1"/>
            <a:r>
              <a:rPr lang="en-US" sz="1800" dirty="0" smtClean="0"/>
              <a:t>1 </a:t>
            </a:r>
            <a:r>
              <a:rPr lang="en-US" sz="1800" dirty="0" err="1" smtClean="0"/>
              <a:t>TeV</a:t>
            </a:r>
            <a:r>
              <a:rPr lang="en-US" sz="1800" dirty="0" smtClean="0"/>
              <a:t>:		Colliders EW, SUSY:			Silicon strips, </a:t>
            </a:r>
            <a:r>
              <a:rPr lang="en-US" sz="1800" dirty="0" err="1" smtClean="0"/>
              <a:t>calorimetry</a:t>
            </a:r>
            <a:endParaRPr lang="en-US" sz="1800" dirty="0" smtClean="0"/>
          </a:p>
          <a:p>
            <a:pPr lvl="1"/>
            <a:r>
              <a:rPr lang="en-US" sz="1800" dirty="0" smtClean="0"/>
              <a:t>1 </a:t>
            </a:r>
            <a:r>
              <a:rPr lang="en-US" sz="1800" dirty="0" err="1" smtClean="0"/>
              <a:t>PeV</a:t>
            </a:r>
            <a:r>
              <a:rPr lang="en-US" sz="1800" dirty="0" smtClean="0"/>
              <a:t>:		Cosmic rays:				Ground arrays, satellites</a:t>
            </a:r>
          </a:p>
          <a:p>
            <a:pPr lvl="1"/>
            <a:endParaRPr lang="en-US" sz="1800" dirty="0" smtClean="0"/>
          </a:p>
          <a:p>
            <a:r>
              <a:rPr lang="en-US" sz="2000" dirty="0" smtClean="0"/>
              <a:t>Particle species commonly encountered:</a:t>
            </a:r>
          </a:p>
          <a:p>
            <a:pPr lvl="1"/>
            <a:r>
              <a:rPr lang="en-US" sz="1946" dirty="0" smtClean="0"/>
              <a:t>Photon, electron, proton, </a:t>
            </a:r>
            <a:r>
              <a:rPr lang="en-US" sz="1946" dirty="0" err="1" smtClean="0"/>
              <a:t>kaon</a:t>
            </a:r>
            <a:r>
              <a:rPr lang="en-US" sz="1946" dirty="0" smtClean="0"/>
              <a:t>, neutron, </a:t>
            </a:r>
            <a:r>
              <a:rPr lang="en-US" sz="1946" dirty="0" err="1" smtClean="0"/>
              <a:t>muon</a:t>
            </a:r>
            <a:r>
              <a:rPr lang="en-US" sz="1946" dirty="0" smtClean="0"/>
              <a:t>, 							neutrino, ‘Phonon’, ‘quasi-particles’, nuclei, ions, etc.</a:t>
            </a:r>
          </a:p>
          <a:p>
            <a:pPr lvl="1"/>
            <a:endParaRPr lang="en-US" sz="1600" dirty="0" smtClean="0"/>
          </a:p>
          <a:p>
            <a:r>
              <a:rPr lang="en-US" sz="2000" dirty="0" smtClean="0"/>
              <a:t>As this shows, particle physics (more than any other field) has an immense reach in energies and particle species to detect. Because of this, the field has had a rich tradition of detector innovation and development. </a:t>
            </a:r>
          </a:p>
          <a:p>
            <a:r>
              <a:rPr lang="en-US" sz="2000" dirty="0" smtClean="0"/>
              <a:t>To support this wide research environment, there must be a corresponding set of test and research facilities.</a:t>
            </a:r>
          </a:p>
          <a:p>
            <a:pPr>
              <a:buNone/>
            </a:pPr>
            <a:endParaRPr lang="en-US" sz="20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Low Mass Structural Engineering</a:t>
            </a:r>
            <a:endParaRPr lang="en-US" sz="3600" dirty="0"/>
          </a:p>
        </p:txBody>
      </p:sp>
      <p:sp>
        <p:nvSpPr>
          <p:cNvPr id="3" name="Content Placeholder 2"/>
          <p:cNvSpPr>
            <a:spLocks noGrp="1"/>
          </p:cNvSpPr>
          <p:nvPr>
            <p:ph idx="1"/>
          </p:nvPr>
        </p:nvSpPr>
        <p:spPr>
          <a:xfrm>
            <a:off x="457200" y="1447587"/>
            <a:ext cx="8229600" cy="4525963"/>
          </a:xfrm>
        </p:spPr>
        <p:txBody>
          <a:bodyPr>
            <a:normAutofit/>
          </a:bodyPr>
          <a:lstStyle/>
          <a:p>
            <a:r>
              <a:rPr lang="en-US" sz="2800" dirty="0" smtClean="0"/>
              <a:t>Low mass support and cooling structures are crucial for ILC and HL-LHC</a:t>
            </a:r>
          </a:p>
          <a:p>
            <a:r>
              <a:rPr lang="en-US" sz="2800" dirty="0" smtClean="0"/>
              <a:t>Good example of state of the art in support structures comes from the Composites Lab at LBNL.</a:t>
            </a:r>
          </a:p>
        </p:txBody>
      </p:sp>
      <p:pic>
        <p:nvPicPr>
          <p:cNvPr id="4" name="Picture 3" descr="Screen shot 2012-12-28 at 5.27.29 PM.png"/>
          <p:cNvPicPr>
            <a:picLocks noChangeAspect="1"/>
          </p:cNvPicPr>
          <p:nvPr/>
        </p:nvPicPr>
        <p:blipFill>
          <a:blip r:embed="rId2"/>
          <a:stretch>
            <a:fillRect/>
          </a:stretch>
        </p:blipFill>
        <p:spPr>
          <a:xfrm>
            <a:off x="1021091" y="3710569"/>
            <a:ext cx="3903534" cy="2699944"/>
          </a:xfrm>
          <a:prstGeom prst="rect">
            <a:avLst/>
          </a:prstGeom>
        </p:spPr>
      </p:pic>
      <p:pic>
        <p:nvPicPr>
          <p:cNvPr id="5" name="Picture 4" descr="Screen shot 2012-12-28 at 5.28.54 PM.png"/>
          <p:cNvPicPr>
            <a:picLocks noChangeAspect="1"/>
          </p:cNvPicPr>
          <p:nvPr/>
        </p:nvPicPr>
        <p:blipFill>
          <a:blip r:embed="rId3"/>
          <a:stretch>
            <a:fillRect/>
          </a:stretch>
        </p:blipFill>
        <p:spPr>
          <a:xfrm>
            <a:off x="5435414" y="3710569"/>
            <a:ext cx="2665889" cy="2607512"/>
          </a:xfrm>
          <a:prstGeom prst="rect">
            <a:avLst/>
          </a:prstGeom>
        </p:spPr>
      </p:pic>
      <p:sp>
        <p:nvSpPr>
          <p:cNvPr id="6" name="TextBox 5"/>
          <p:cNvSpPr txBox="1"/>
          <p:nvPr/>
        </p:nvSpPr>
        <p:spPr>
          <a:xfrm>
            <a:off x="5261139" y="6318081"/>
            <a:ext cx="3729432" cy="369332"/>
          </a:xfrm>
          <a:prstGeom prst="rect">
            <a:avLst/>
          </a:prstGeom>
          <a:noFill/>
        </p:spPr>
        <p:txBody>
          <a:bodyPr wrap="none" rtlCol="0">
            <a:spAutoFit/>
          </a:bodyPr>
          <a:lstStyle/>
          <a:p>
            <a:r>
              <a:rPr lang="en-US" dirty="0" smtClean="0"/>
              <a:t>(Yale and BNL studies of carbon foam)</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457200"/>
            <a:ext cx="7772400" cy="685800"/>
          </a:xfrm>
          <a:noFill/>
          <a:ln w="25400">
            <a:noFill/>
          </a:ln>
          <a:effectLst>
            <a:outerShdw blurRad="63500" dist="107763" dir="18900000" algn="ctr" rotWithShape="0">
              <a:schemeClr val="bg2">
                <a:alpha val="74998"/>
              </a:schemeClr>
            </a:outerShdw>
          </a:effectLst>
        </p:spPr>
        <p:txBody>
          <a:bodyPr>
            <a:normAutofit fontScale="90000"/>
          </a:bodyPr>
          <a:lstStyle/>
          <a:p>
            <a:r>
              <a:rPr lang="en-US" sz="3200" dirty="0">
                <a:solidFill>
                  <a:srgbClr val="1F497D"/>
                </a:solidFill>
              </a:rPr>
              <a:t>Vacuum </a:t>
            </a:r>
            <a:r>
              <a:rPr lang="en-US" sz="3200" dirty="0" smtClean="0">
                <a:solidFill>
                  <a:srgbClr val="1F497D"/>
                </a:solidFill>
              </a:rPr>
              <a:t>Deposition, Thin </a:t>
            </a:r>
            <a:r>
              <a:rPr lang="en-US" sz="3200" dirty="0">
                <a:solidFill>
                  <a:srgbClr val="1F497D"/>
                </a:solidFill>
              </a:rPr>
              <a:t>Film </a:t>
            </a:r>
            <a:r>
              <a:rPr lang="en-US" sz="3200" dirty="0" smtClean="0">
                <a:solidFill>
                  <a:srgbClr val="1F497D"/>
                </a:solidFill>
              </a:rPr>
              <a:t>Coatings and ALD</a:t>
            </a:r>
            <a:endParaRPr lang="en-US" sz="3200" dirty="0">
              <a:solidFill>
                <a:srgbClr val="1F497D"/>
              </a:solidFill>
            </a:endParaRPr>
          </a:p>
        </p:txBody>
      </p:sp>
      <p:sp>
        <p:nvSpPr>
          <p:cNvPr id="11267" name="Text Box 3"/>
          <p:cNvSpPr txBox="1">
            <a:spLocks noChangeArrowheads="1"/>
          </p:cNvSpPr>
          <p:nvPr/>
        </p:nvSpPr>
        <p:spPr bwMode="auto">
          <a:xfrm>
            <a:off x="533022" y="1416538"/>
            <a:ext cx="3954831" cy="2308324"/>
          </a:xfrm>
          <a:prstGeom prst="rect">
            <a:avLst/>
          </a:prstGeom>
          <a:noFill/>
          <a:ln w="9525">
            <a:noFill/>
            <a:miter lim="800000"/>
            <a:headEnd/>
            <a:tailEnd/>
          </a:ln>
          <a:effectLst/>
        </p:spPr>
        <p:txBody>
          <a:bodyPr wrap="square">
            <a:prstTxWarp prst="textNoShape">
              <a:avLst/>
            </a:prstTxWarp>
            <a:spAutoFit/>
          </a:bodyPr>
          <a:lstStyle/>
          <a:p>
            <a:pPr>
              <a:buClr>
                <a:srgbClr val="FF0000"/>
              </a:buClr>
              <a:buFontTx/>
              <a:buChar char="•"/>
            </a:pPr>
            <a:r>
              <a:rPr lang="en-US" sz="1600" dirty="0" smtClean="0"/>
              <a:t> FNAL facility for thin films</a:t>
            </a:r>
          </a:p>
          <a:p>
            <a:pPr>
              <a:buClr>
                <a:srgbClr val="FF0000"/>
              </a:buClr>
              <a:buFontTx/>
              <a:buChar char="•"/>
            </a:pPr>
            <a:r>
              <a:rPr lang="en-US" sz="1600" dirty="0" smtClean="0"/>
              <a:t> High demand from outside Fermilab</a:t>
            </a:r>
          </a:p>
          <a:p>
            <a:pPr>
              <a:buClr>
                <a:srgbClr val="FF0000"/>
              </a:buClr>
              <a:buFontTx/>
              <a:buChar char="•"/>
            </a:pPr>
            <a:r>
              <a:rPr lang="en-US" sz="1600" dirty="0" smtClean="0"/>
              <a:t> Vacuum </a:t>
            </a:r>
            <a:r>
              <a:rPr lang="en-US" sz="1600" dirty="0"/>
              <a:t>deposited thin films of precise thickness from</a:t>
            </a:r>
            <a:r>
              <a:rPr lang="en-US" sz="1600" dirty="0" smtClean="0"/>
              <a:t> sputtering </a:t>
            </a:r>
            <a:r>
              <a:rPr lang="en-US" sz="1600" dirty="0"/>
              <a:t>or</a:t>
            </a:r>
            <a:r>
              <a:rPr lang="en-US" sz="1600" dirty="0" smtClean="0"/>
              <a:t> evaporation.</a:t>
            </a:r>
          </a:p>
          <a:p>
            <a:pPr>
              <a:buClr>
                <a:srgbClr val="FF0000"/>
              </a:buClr>
              <a:buFontTx/>
              <a:buChar char="•"/>
            </a:pPr>
            <a:r>
              <a:rPr lang="en-US" sz="1600" dirty="0" smtClean="0"/>
              <a:t> Film </a:t>
            </a:r>
            <a:r>
              <a:rPr lang="en-US" sz="1600" dirty="0"/>
              <a:t>thickness as small as 10 </a:t>
            </a:r>
            <a:r>
              <a:rPr lang="en-US" sz="1600" dirty="0">
                <a:ea typeface="Times New Roman" charset="0"/>
                <a:cs typeface="Times New Roman" charset="0"/>
              </a:rPr>
              <a:t>Å</a:t>
            </a:r>
            <a:r>
              <a:rPr lang="en-US" sz="1600" dirty="0" smtClean="0">
                <a:ea typeface="Times New Roman" charset="0"/>
                <a:cs typeface="Times New Roman" charset="0"/>
              </a:rPr>
              <a:t> to 2 micron or thicker.</a:t>
            </a:r>
          </a:p>
          <a:p>
            <a:pPr>
              <a:buClr>
                <a:srgbClr val="FF0000"/>
              </a:buClr>
              <a:buFontTx/>
              <a:buChar char="•"/>
            </a:pPr>
            <a:r>
              <a:rPr lang="en-US" sz="1600" dirty="0" smtClean="0">
                <a:ea typeface="Times New Roman" charset="0"/>
                <a:cs typeface="Times New Roman" charset="0"/>
              </a:rPr>
              <a:t> </a:t>
            </a:r>
            <a:r>
              <a:rPr lang="en-US" sz="1600" dirty="0" smtClean="0"/>
              <a:t>Other capabilities include fiber polishing and splicing, plasma etch cleaning and vacuum baking and annealing</a:t>
            </a:r>
          </a:p>
        </p:txBody>
      </p:sp>
      <p:pic>
        <p:nvPicPr>
          <p:cNvPr id="4" name="Picture 4" descr="C:\Documents and Settings\rray\Desktop\TC Talk\eileen.jpg"/>
          <p:cNvPicPr>
            <a:picLocks noChangeAspect="1" noChangeArrowheads="1"/>
          </p:cNvPicPr>
          <p:nvPr/>
        </p:nvPicPr>
        <p:blipFill>
          <a:blip r:embed="rId2"/>
          <a:srcRect/>
          <a:stretch>
            <a:fillRect/>
          </a:stretch>
        </p:blipFill>
        <p:spPr bwMode="auto">
          <a:xfrm>
            <a:off x="1104238" y="4010337"/>
            <a:ext cx="2447849" cy="2358229"/>
          </a:xfrm>
          <a:prstGeom prst="rect">
            <a:avLst/>
          </a:prstGeom>
          <a:noFill/>
          <a:ln w="9525">
            <a:noFill/>
            <a:miter lim="800000"/>
            <a:headEnd/>
            <a:tailEnd/>
          </a:ln>
        </p:spPr>
      </p:pic>
      <p:sp>
        <p:nvSpPr>
          <p:cNvPr id="5" name="Text Box 3"/>
          <p:cNvSpPr txBox="1">
            <a:spLocks noChangeArrowheads="1"/>
          </p:cNvSpPr>
          <p:nvPr/>
        </p:nvSpPr>
        <p:spPr bwMode="auto">
          <a:xfrm>
            <a:off x="4640253" y="1291040"/>
            <a:ext cx="3954831" cy="2554545"/>
          </a:xfrm>
          <a:prstGeom prst="rect">
            <a:avLst/>
          </a:prstGeom>
          <a:noFill/>
          <a:ln w="9525">
            <a:noFill/>
            <a:miter lim="800000"/>
            <a:headEnd/>
            <a:tailEnd/>
          </a:ln>
          <a:effectLst/>
        </p:spPr>
        <p:txBody>
          <a:bodyPr wrap="square">
            <a:prstTxWarp prst="textNoShape">
              <a:avLst/>
            </a:prstTxWarp>
            <a:spAutoFit/>
          </a:bodyPr>
          <a:lstStyle/>
          <a:p>
            <a:pPr>
              <a:buClr>
                <a:srgbClr val="FF0000"/>
              </a:buClr>
              <a:buFontTx/>
              <a:buChar char="•"/>
            </a:pPr>
            <a:r>
              <a:rPr lang="en-US" sz="1600" dirty="0" smtClean="0"/>
              <a:t> ANL Atomic Layer Deposition expertise</a:t>
            </a:r>
          </a:p>
          <a:p>
            <a:pPr>
              <a:buClr>
                <a:srgbClr val="FF0000"/>
              </a:buClr>
              <a:buFontTx/>
              <a:buChar char="•"/>
            </a:pPr>
            <a:r>
              <a:rPr lang="en-US" sz="1600" dirty="0" smtClean="0"/>
              <a:t> Currently have three bench-scale ALD thin film deposition reactor systems that were designed and constructed at Argonne.  </a:t>
            </a:r>
          </a:p>
          <a:p>
            <a:pPr>
              <a:buClr>
                <a:srgbClr val="FF0000"/>
              </a:buClr>
              <a:buFontTx/>
              <a:buChar char="•"/>
            </a:pPr>
            <a:r>
              <a:rPr lang="en-US" sz="1600" dirty="0" smtClean="0"/>
              <a:t> These unique reactor systems are very flexible and allow to deposit a wide range of materials with atomic level precision onto nearly any substrate.  </a:t>
            </a:r>
          </a:p>
          <a:p>
            <a:pPr>
              <a:buClr>
                <a:srgbClr val="FF0000"/>
              </a:buClr>
              <a:buFontTx/>
              <a:buChar char="•"/>
            </a:pPr>
            <a:r>
              <a:rPr lang="en-US" sz="1600" dirty="0" smtClean="0"/>
              <a:t>  Also designing larger, application specific reactors.</a:t>
            </a:r>
          </a:p>
        </p:txBody>
      </p:sp>
      <p:pic>
        <p:nvPicPr>
          <p:cNvPr id="6" name="Picture 5" descr="Screen shot 2013-01-08 at 4.00.40 PM.png"/>
          <p:cNvPicPr>
            <a:picLocks noChangeAspect="1"/>
          </p:cNvPicPr>
          <p:nvPr/>
        </p:nvPicPr>
        <p:blipFill>
          <a:blip r:embed="rId3"/>
          <a:stretch>
            <a:fillRect/>
          </a:stretch>
        </p:blipFill>
        <p:spPr>
          <a:xfrm>
            <a:off x="5004976" y="4010337"/>
            <a:ext cx="3190065" cy="238149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738"/>
            <a:ext cx="8229600" cy="1143000"/>
          </a:xfrm>
        </p:spPr>
        <p:txBody>
          <a:bodyPr>
            <a:normAutofit/>
          </a:bodyPr>
          <a:lstStyle/>
          <a:p>
            <a:r>
              <a:rPr lang="en-US" sz="3600" dirty="0" smtClean="0"/>
              <a:t>A National Equipment Pool?</a:t>
            </a:r>
            <a:endParaRPr lang="en-US" sz="3600" dirty="0"/>
          </a:p>
        </p:txBody>
      </p:sp>
      <p:sp>
        <p:nvSpPr>
          <p:cNvPr id="3" name="Content Placeholder 2"/>
          <p:cNvSpPr>
            <a:spLocks noGrp="1"/>
          </p:cNvSpPr>
          <p:nvPr>
            <p:ph idx="1"/>
          </p:nvPr>
        </p:nvSpPr>
        <p:spPr>
          <a:xfrm>
            <a:off x="457200" y="1347064"/>
            <a:ext cx="8229600" cy="4525963"/>
          </a:xfrm>
        </p:spPr>
        <p:txBody>
          <a:bodyPr>
            <a:normAutofit fontScale="77500" lnSpcReduction="20000"/>
          </a:bodyPr>
          <a:lstStyle/>
          <a:p>
            <a:r>
              <a:rPr lang="en-US" sz="2800" dirty="0" smtClean="0"/>
              <a:t>Fermilab is fairly unique in that the lab has stored an enormous number of electronic modules (typically NIM, CAMAC, HV, LV, etc.) that have supported the largest U.S. based experiments in the past.</a:t>
            </a:r>
          </a:p>
          <a:p>
            <a:r>
              <a:rPr lang="en-US" sz="2800" dirty="0" smtClean="0"/>
              <a:t>This equipment pool is called PREP and the lab has in the past provided these modules for checkout to Fermilab users, including off-site use. </a:t>
            </a:r>
          </a:p>
          <a:p>
            <a:r>
              <a:rPr lang="en-US" sz="2800" dirty="0" smtClean="0"/>
              <a:t>Some repair capability used to exist, but has been considerably reduced in staff. </a:t>
            </a:r>
          </a:p>
          <a:p>
            <a:r>
              <a:rPr lang="en-US" sz="2800" dirty="0" smtClean="0"/>
              <a:t>These modules are still viable for test stands, beam tests and small experiments.</a:t>
            </a:r>
          </a:p>
          <a:p>
            <a:r>
              <a:rPr lang="en-US" sz="2800" dirty="0" smtClean="0"/>
              <a:t>A task force was engendered last year to study the utility and cost of keeping PREP in operation and whether it could be expanded into a national program.</a:t>
            </a:r>
          </a:p>
          <a:p>
            <a:endParaRPr lang="en-US" sz="2800" dirty="0" smtClean="0"/>
          </a:p>
          <a:p>
            <a:r>
              <a:rPr lang="en-US" sz="2800" dirty="0" smtClean="0"/>
              <a:t>Bob </a:t>
            </a:r>
            <a:r>
              <a:rPr lang="en-US" sz="2800" dirty="0" err="1" smtClean="0"/>
              <a:t>Tschirhart</a:t>
            </a:r>
            <a:r>
              <a:rPr lang="en-US" sz="2800" dirty="0" smtClean="0"/>
              <a:t> will discuss the task force report in the next session.</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61296" y="513835"/>
            <a:ext cx="7356279" cy="1143000"/>
          </a:xfrm>
        </p:spPr>
        <p:txBody>
          <a:bodyPr>
            <a:noAutofit/>
          </a:bodyPr>
          <a:lstStyle/>
          <a:p>
            <a:r>
              <a:rPr lang="en-US" sz="3600" dirty="0" smtClean="0"/>
              <a:t>A National Engineering Resource Sharing Program?</a:t>
            </a:r>
            <a:endParaRPr lang="en-US" sz="3600" dirty="0"/>
          </a:p>
        </p:txBody>
      </p:sp>
      <p:sp>
        <p:nvSpPr>
          <p:cNvPr id="3" name="Content Placeholder 2"/>
          <p:cNvSpPr>
            <a:spLocks noGrp="1"/>
          </p:cNvSpPr>
          <p:nvPr>
            <p:ph idx="1"/>
          </p:nvPr>
        </p:nvSpPr>
        <p:spPr>
          <a:xfrm>
            <a:off x="767413" y="2055340"/>
            <a:ext cx="8229600" cy="4525963"/>
          </a:xfrm>
        </p:spPr>
        <p:txBody>
          <a:bodyPr>
            <a:normAutofit/>
          </a:bodyPr>
          <a:lstStyle/>
          <a:p>
            <a:r>
              <a:rPr lang="en-US" sz="2400" dirty="0" smtClean="0"/>
              <a:t>In many cases, engineering resources are scarce for detector R&amp;D</a:t>
            </a:r>
          </a:p>
          <a:p>
            <a:pPr lvl="1"/>
            <a:r>
              <a:rPr lang="en-US" sz="2000" dirty="0" smtClean="0"/>
              <a:t>University groups are reducing engineering staffing</a:t>
            </a:r>
          </a:p>
          <a:p>
            <a:pPr lvl="1"/>
            <a:r>
              <a:rPr lang="en-US" sz="2000" dirty="0" smtClean="0"/>
              <a:t>National labs give higher priority to more developed, official large scale projects</a:t>
            </a:r>
          </a:p>
          <a:p>
            <a:pPr lvl="1"/>
            <a:endParaRPr lang="en-US" sz="2000" dirty="0" smtClean="0"/>
          </a:p>
          <a:p>
            <a:r>
              <a:rPr lang="en-US" sz="2400" dirty="0" smtClean="0"/>
              <a:t>Can we reserve engineering resources for detector R&amp;D at the labs, open to users who do not have lab specific funding?</a:t>
            </a:r>
          </a:p>
          <a:p>
            <a:endParaRPr lang="en-US" sz="2400" dirty="0" smtClean="0"/>
          </a:p>
          <a:p>
            <a:pPr>
              <a:buNone/>
            </a:pPr>
            <a:endParaRPr lang="en-US" sz="2400"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Need a clearing house for national </a:t>
            </a:r>
            <a:br>
              <a:rPr lang="en-US" sz="3600" dirty="0" smtClean="0"/>
            </a:br>
            <a:r>
              <a:rPr lang="en-US" sz="3600" dirty="0" smtClean="0"/>
              <a:t>detector facility information</a:t>
            </a:r>
            <a:endParaRPr lang="en-US" sz="3600" dirty="0"/>
          </a:p>
        </p:txBody>
      </p:sp>
      <p:sp>
        <p:nvSpPr>
          <p:cNvPr id="3" name="Content Placeholder 2"/>
          <p:cNvSpPr>
            <a:spLocks noGrp="1"/>
          </p:cNvSpPr>
          <p:nvPr>
            <p:ph idx="1"/>
          </p:nvPr>
        </p:nvSpPr>
        <p:spPr>
          <a:xfrm>
            <a:off x="153943" y="1590578"/>
            <a:ext cx="8532857" cy="4525963"/>
          </a:xfrm>
        </p:spPr>
        <p:txBody>
          <a:bodyPr>
            <a:normAutofit fontScale="92500" lnSpcReduction="20000"/>
          </a:bodyPr>
          <a:lstStyle/>
          <a:p>
            <a:pPr>
              <a:buNone/>
            </a:pPr>
            <a:r>
              <a:rPr lang="en-US" sz="2000" dirty="0" smtClean="0"/>
              <a:t>Fermilab has a modest detector web page that summarizes our program and facilities: (</a:t>
            </a:r>
            <a:r>
              <a:rPr lang="en-US" sz="2000" dirty="0" smtClean="0">
                <a:hlinkClick r:id="rId2"/>
              </a:rPr>
              <a:t>http://detectors.fnal.gov</a:t>
            </a:r>
            <a:r>
              <a:rPr lang="en-US" sz="2000" dirty="0" smtClean="0"/>
              <a:t>).  It would be good to see this type of page for each of the national labs.</a:t>
            </a:r>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r>
              <a:rPr lang="en-US" sz="2000" dirty="0" smtClean="0"/>
              <a:t>CPAD should create a web page clearing house that comprehensively lists and links to the national facilities, along the lines outlined here.</a:t>
            </a:r>
          </a:p>
        </p:txBody>
      </p:sp>
      <p:pic>
        <p:nvPicPr>
          <p:cNvPr id="4" name="Picture 3" descr="Screen shot 2013-01-06 at 8.27.57 PM.png"/>
          <p:cNvPicPr>
            <a:picLocks noChangeAspect="1"/>
          </p:cNvPicPr>
          <p:nvPr/>
        </p:nvPicPr>
        <p:blipFill>
          <a:blip r:embed="rId3"/>
          <a:stretch>
            <a:fillRect/>
          </a:stretch>
        </p:blipFill>
        <p:spPr>
          <a:xfrm>
            <a:off x="2592982" y="2530249"/>
            <a:ext cx="2872192" cy="232880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Facilities discussions during this workshop</a:t>
            </a:r>
            <a:endParaRPr lang="en-US" sz="3600" dirty="0"/>
          </a:p>
        </p:txBody>
      </p:sp>
      <p:sp>
        <p:nvSpPr>
          <p:cNvPr id="3" name="Content Placeholder 2"/>
          <p:cNvSpPr>
            <a:spLocks noGrp="1"/>
          </p:cNvSpPr>
          <p:nvPr>
            <p:ph idx="1"/>
          </p:nvPr>
        </p:nvSpPr>
        <p:spPr>
          <a:xfrm>
            <a:off x="786795" y="1677760"/>
            <a:ext cx="7346585" cy="3644795"/>
          </a:xfrm>
        </p:spPr>
        <p:txBody>
          <a:bodyPr>
            <a:normAutofit lnSpcReduction="10000"/>
          </a:bodyPr>
          <a:lstStyle/>
          <a:p>
            <a:r>
              <a:rPr lang="en-US" sz="2000" dirty="0" smtClean="0"/>
              <a:t>Wednesday: </a:t>
            </a:r>
          </a:p>
          <a:p>
            <a:pPr lvl="1"/>
            <a:r>
              <a:rPr lang="en-US" sz="1600" dirty="0" smtClean="0"/>
              <a:t>16:00 – Bob </a:t>
            </a:r>
            <a:r>
              <a:rPr lang="en-US" sz="1600" dirty="0" err="1" smtClean="0"/>
              <a:t>Tschirhart</a:t>
            </a:r>
            <a:r>
              <a:rPr lang="en-US" sz="1600" dirty="0" smtClean="0"/>
              <a:t> – Past, Present and Future of the Fermilab Physics Research Equipment Pool </a:t>
            </a:r>
          </a:p>
          <a:p>
            <a:pPr lvl="1"/>
            <a:r>
              <a:rPr lang="en-US" sz="1600" dirty="0" smtClean="0"/>
              <a:t>16:20 – </a:t>
            </a:r>
            <a:r>
              <a:rPr lang="en-US" sz="1600" dirty="0" err="1" smtClean="0"/>
              <a:t>Prisca</a:t>
            </a:r>
            <a:r>
              <a:rPr lang="en-US" sz="1600" dirty="0" smtClean="0"/>
              <a:t> Cushman – Discussion: Underground Infrastructure of Instrumentation R&amp;D</a:t>
            </a:r>
          </a:p>
          <a:p>
            <a:r>
              <a:rPr lang="en-US" sz="2000" dirty="0" smtClean="0"/>
              <a:t>Thursday:</a:t>
            </a:r>
          </a:p>
          <a:p>
            <a:pPr lvl="1"/>
            <a:r>
              <a:rPr lang="en-US" sz="1600" dirty="0" smtClean="0"/>
              <a:t>09:30 – Erik Ramberg – Fermilab Test Beam and Irradiation Capabilities</a:t>
            </a:r>
          </a:p>
          <a:p>
            <a:pPr lvl="1"/>
            <a:r>
              <a:rPr lang="en-US" sz="1600" dirty="0" smtClean="0"/>
              <a:t>09:50 – Sally Seidel – LANSCE irradiation capabilities</a:t>
            </a:r>
          </a:p>
          <a:p>
            <a:pPr lvl="1"/>
            <a:r>
              <a:rPr lang="en-US" sz="1600" dirty="0" smtClean="0"/>
              <a:t>10:10 – Dave MacFarlane – SLAC Test Beam Capabilities</a:t>
            </a:r>
          </a:p>
          <a:p>
            <a:pPr lvl="1"/>
            <a:r>
              <a:rPr lang="en-US" sz="1600" dirty="0" smtClean="0"/>
              <a:t>10:45 – Dave </a:t>
            </a:r>
            <a:r>
              <a:rPr lang="en-US" sz="1600" dirty="0" err="1" smtClean="0"/>
              <a:t>Lissauer</a:t>
            </a:r>
            <a:r>
              <a:rPr lang="en-US" sz="1600" dirty="0" smtClean="0"/>
              <a:t> – Radiation Facilities at BNL</a:t>
            </a:r>
          </a:p>
          <a:p>
            <a:pPr lvl="1"/>
            <a:r>
              <a:rPr lang="en-US" sz="1600" dirty="0" smtClean="0"/>
              <a:t>17:30 – Gil </a:t>
            </a:r>
            <a:r>
              <a:rPr lang="en-US" sz="1600" dirty="0" err="1" smtClean="0"/>
              <a:t>Gilchriese</a:t>
            </a:r>
            <a:r>
              <a:rPr lang="en-US" sz="1600" dirty="0" smtClean="0"/>
              <a:t> – Facilities Summary</a:t>
            </a:r>
          </a:p>
          <a:p>
            <a:r>
              <a:rPr lang="en-US" sz="2000" dirty="0" smtClean="0"/>
              <a:t>Friday:</a:t>
            </a:r>
          </a:p>
          <a:p>
            <a:pPr lvl="1"/>
            <a:r>
              <a:rPr lang="en-US" sz="1600" dirty="0" smtClean="0"/>
              <a:t>15:00 – All – Discussion on Snowmass Document</a:t>
            </a:r>
          </a:p>
          <a:p>
            <a:pPr lvl="1"/>
            <a:endParaRPr lang="en-US" sz="1600" dirty="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1F497D"/>
                </a:solidFill>
              </a:rPr>
              <a:t>Summary</a:t>
            </a:r>
            <a:endParaRPr lang="en-US" sz="3600" dirty="0">
              <a:solidFill>
                <a:srgbClr val="1F497D"/>
              </a:solidFill>
            </a:endParaRPr>
          </a:p>
        </p:txBody>
      </p:sp>
      <p:sp>
        <p:nvSpPr>
          <p:cNvPr id="3" name="Content Placeholder 2"/>
          <p:cNvSpPr>
            <a:spLocks noGrp="1"/>
          </p:cNvSpPr>
          <p:nvPr>
            <p:ph idx="1"/>
          </p:nvPr>
        </p:nvSpPr>
        <p:spPr/>
        <p:txBody>
          <a:bodyPr>
            <a:normAutofit/>
          </a:bodyPr>
          <a:lstStyle/>
          <a:p>
            <a:r>
              <a:rPr lang="en-US" sz="2400" dirty="0" smtClean="0"/>
              <a:t>The field of particle physics involves a tremendous range of energy and species.   </a:t>
            </a:r>
          </a:p>
          <a:p>
            <a:r>
              <a:rPr lang="en-US" sz="2400" dirty="0" smtClean="0"/>
              <a:t>‘Facilities’ to deal with this plethora means much more than test beam or irradiation. </a:t>
            </a:r>
          </a:p>
          <a:p>
            <a:r>
              <a:rPr lang="en-US" sz="2400" dirty="0" smtClean="0"/>
              <a:t>The U.S. has extensive facilities to support detector R&amp;D, each with their own strength.</a:t>
            </a:r>
          </a:p>
          <a:p>
            <a:r>
              <a:rPr lang="en-US" sz="2400" dirty="0" smtClean="0"/>
              <a:t>One thing that is lacking is a comprehensive listing of existing facilities.  That should be rectified before/during Snowmass.</a:t>
            </a:r>
          </a:p>
          <a:p>
            <a:r>
              <a:rPr lang="en-US" sz="2400" dirty="0" smtClean="0"/>
              <a:t>Need to address the question of shared national resources, both in manpower and material.</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89"/>
            <a:ext cx="8229600" cy="727939"/>
          </a:xfrm>
        </p:spPr>
        <p:txBody>
          <a:bodyPr>
            <a:normAutofit/>
          </a:bodyPr>
          <a:lstStyle/>
          <a:p>
            <a:r>
              <a:rPr lang="en-US" sz="3200" dirty="0" smtClean="0"/>
              <a:t>Types of </a:t>
            </a:r>
            <a:r>
              <a:rPr lang="en-US" sz="3600" dirty="0" smtClean="0"/>
              <a:t>Facilities</a:t>
            </a:r>
            <a:r>
              <a:rPr lang="en-US" sz="3200" dirty="0" smtClean="0"/>
              <a:t> Required for Detector R&amp;D </a:t>
            </a:r>
            <a:endParaRPr lang="en-US" sz="3200" dirty="0"/>
          </a:p>
        </p:txBody>
      </p:sp>
      <p:sp>
        <p:nvSpPr>
          <p:cNvPr id="3" name="Content Placeholder 2"/>
          <p:cNvSpPr>
            <a:spLocks noGrp="1"/>
          </p:cNvSpPr>
          <p:nvPr>
            <p:ph idx="1"/>
          </p:nvPr>
        </p:nvSpPr>
        <p:spPr>
          <a:xfrm>
            <a:off x="252383" y="1355845"/>
            <a:ext cx="3925558" cy="4525963"/>
          </a:xfrm>
        </p:spPr>
        <p:txBody>
          <a:bodyPr>
            <a:noAutofit/>
          </a:bodyPr>
          <a:lstStyle/>
          <a:p>
            <a:r>
              <a:rPr lang="en-US" sz="1600" dirty="0" smtClean="0"/>
              <a:t>Test Beams</a:t>
            </a:r>
          </a:p>
          <a:p>
            <a:pPr lvl="1"/>
            <a:r>
              <a:rPr lang="en-US" sz="1400" dirty="0" smtClean="0"/>
              <a:t>Electron, Photon, Proton, Neutrons, Ions</a:t>
            </a:r>
          </a:p>
          <a:p>
            <a:r>
              <a:rPr lang="en-US" sz="1600" dirty="0" smtClean="0"/>
              <a:t>Irradiation</a:t>
            </a:r>
          </a:p>
          <a:p>
            <a:pPr lvl="1"/>
            <a:r>
              <a:rPr lang="en-US" sz="1400" dirty="0" smtClean="0"/>
              <a:t>Gamma, Neutrons, Charged particles</a:t>
            </a:r>
          </a:p>
          <a:p>
            <a:r>
              <a:rPr lang="en-US" sz="1600" dirty="0" smtClean="0"/>
              <a:t>Nuclear reactor test areas</a:t>
            </a:r>
          </a:p>
          <a:p>
            <a:r>
              <a:rPr lang="en-US" sz="1600" dirty="0" smtClean="0"/>
              <a:t>Cryogenic test beds</a:t>
            </a:r>
          </a:p>
          <a:p>
            <a:pPr lvl="1"/>
            <a:r>
              <a:rPr lang="en-US" sz="1400" dirty="0" smtClean="0"/>
              <a:t>Liquid Argon, Liquid Helium</a:t>
            </a:r>
          </a:p>
          <a:p>
            <a:r>
              <a:rPr lang="en-US" sz="1600" dirty="0" smtClean="0"/>
              <a:t>High Magnetic Fields</a:t>
            </a:r>
          </a:p>
          <a:p>
            <a:r>
              <a:rPr lang="en-US" sz="1600" dirty="0" smtClean="0"/>
              <a:t>Underground Lab Space</a:t>
            </a:r>
          </a:p>
          <a:p>
            <a:r>
              <a:rPr lang="en-US" sz="1600" dirty="0" smtClean="0"/>
              <a:t>Low Background Counting</a:t>
            </a:r>
          </a:p>
          <a:p>
            <a:r>
              <a:rPr lang="en-US" sz="1600" dirty="0" smtClean="0"/>
              <a:t>Laser </a:t>
            </a:r>
            <a:r>
              <a:rPr lang="en-US" sz="1600" dirty="0" err="1" smtClean="0"/>
              <a:t>interferometry</a:t>
            </a:r>
            <a:endParaRPr lang="en-US" sz="1600" dirty="0" smtClean="0"/>
          </a:p>
          <a:p>
            <a:pPr lvl="1">
              <a:buNone/>
            </a:pPr>
            <a:endParaRPr lang="en-US" sz="1400" dirty="0" smtClean="0"/>
          </a:p>
          <a:p>
            <a:pPr lvl="1">
              <a:buNone/>
            </a:pPr>
            <a:endParaRPr lang="en-US" sz="1600" b="1" dirty="0" smtClean="0">
              <a:solidFill>
                <a:srgbClr val="FF0000"/>
              </a:solidFill>
            </a:endParaRPr>
          </a:p>
          <a:p>
            <a:pPr lvl="1">
              <a:buNone/>
            </a:pPr>
            <a:endParaRPr lang="en-US" sz="1600" b="1" dirty="0" smtClean="0">
              <a:solidFill>
                <a:srgbClr val="FF0000"/>
              </a:solidFill>
            </a:endParaRPr>
          </a:p>
          <a:p>
            <a:endParaRPr lang="en-US" sz="1600" dirty="0"/>
          </a:p>
        </p:txBody>
      </p:sp>
      <p:sp>
        <p:nvSpPr>
          <p:cNvPr id="4" name="Content Placeholder 2"/>
          <p:cNvSpPr txBox="1">
            <a:spLocks/>
          </p:cNvSpPr>
          <p:nvPr/>
        </p:nvSpPr>
        <p:spPr>
          <a:xfrm>
            <a:off x="4177941" y="1393179"/>
            <a:ext cx="4508859" cy="4525963"/>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Metrology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Clean Rooms for Sensor Fabrication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Thin Film Fabrication</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Sputtering, Atomic Layer Deposition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Low Mass Mechanical Structures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Engineering and Technical Resources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Support for Simulation of detectors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Test Stand Equipment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Typically modular components, oscilloscopes, etc.</a:t>
            </a:r>
          </a:p>
          <a:p>
            <a:pPr marL="742950" marR="0" lvl="1" indent="-285750" algn="l" defTabSz="457200" rtl="0" eaLnBrk="1" fontAlgn="auto" latinLnBrk="0" hangingPunct="1">
              <a:lnSpc>
                <a:spcPct val="100000"/>
              </a:lnSpc>
              <a:spcBef>
                <a:spcPct val="20000"/>
              </a:spcBef>
              <a:spcAft>
                <a:spcPts val="0"/>
              </a:spcAft>
              <a:buClrTx/>
              <a:buSzTx/>
              <a:buFont typeface="Arial"/>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1283358" y="4831393"/>
            <a:ext cx="5789165" cy="861774"/>
          </a:xfrm>
          <a:prstGeom prst="rect">
            <a:avLst/>
          </a:prstGeom>
          <a:noFill/>
        </p:spPr>
        <p:txBody>
          <a:bodyPr wrap="none" rtlCol="0">
            <a:spAutoFit/>
          </a:bodyPr>
          <a:lstStyle/>
          <a:p>
            <a:pPr marL="0" lvl="1"/>
            <a:r>
              <a:rPr lang="en-US" sz="1600" b="1" dirty="0" smtClean="0">
                <a:solidFill>
                  <a:srgbClr val="FF0000"/>
                </a:solidFill>
              </a:rPr>
              <a:t>We should try to comprehensively describe the U.S. infrastructure </a:t>
            </a:r>
          </a:p>
          <a:p>
            <a:pPr marL="0" lvl="1"/>
            <a:r>
              <a:rPr lang="en-US" sz="1600" b="1" dirty="0" smtClean="0">
                <a:solidFill>
                  <a:srgbClr val="FF0000"/>
                </a:solidFill>
              </a:rPr>
              <a:t>in each of these areas during (or before) Snowmass</a:t>
            </a:r>
            <a:endParaRPr lang="en-US" b="1" dirty="0" smtClean="0">
              <a:solidFill>
                <a:srgbClr val="FF0000"/>
              </a:solidFill>
            </a:endParaRP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9299"/>
            <a:ext cx="8229600" cy="1143000"/>
          </a:xfrm>
        </p:spPr>
        <p:txBody>
          <a:bodyPr>
            <a:noAutofit/>
          </a:bodyPr>
          <a:lstStyle/>
          <a:p>
            <a:r>
              <a:rPr lang="en-US" sz="3600" dirty="0" smtClean="0"/>
              <a:t>National HEP Lab Facilities Document</a:t>
            </a:r>
            <a:br>
              <a:rPr lang="en-US" sz="3600" dirty="0" smtClean="0"/>
            </a:br>
            <a:r>
              <a:rPr lang="en-US" sz="2800" dirty="0" smtClean="0"/>
              <a:t>(developed as part of 2012 DOE detector review)</a:t>
            </a:r>
            <a:r>
              <a:rPr lang="en-US" sz="3600" dirty="0" smtClean="0"/>
              <a:t/>
            </a:r>
            <a:br>
              <a:rPr lang="en-US" sz="3600" dirty="0" smtClean="0"/>
            </a:br>
            <a:endParaRPr lang="en-US" sz="3600" dirty="0"/>
          </a:p>
        </p:txBody>
      </p:sp>
      <p:pic>
        <p:nvPicPr>
          <p:cNvPr id="4" name="Content Placeholder 3" descr="Screen shot 2012-12-23 at 8.28.28 AM.png"/>
          <p:cNvPicPr>
            <a:picLocks noGrp="1" noChangeAspect="1"/>
          </p:cNvPicPr>
          <p:nvPr>
            <p:ph idx="1"/>
          </p:nvPr>
        </p:nvPicPr>
        <p:blipFill>
          <a:blip r:embed="rId2"/>
          <a:srcRect l="-23593" r="-23593"/>
          <a:stretch>
            <a:fillRect/>
          </a:stretch>
        </p:blipFill>
        <p:spPr>
          <a:xfrm>
            <a:off x="883742" y="1632299"/>
            <a:ext cx="6794019" cy="3736449"/>
          </a:xfrm>
          <a:ln>
            <a:solidFill>
              <a:schemeClr val="tx1"/>
            </a:solidFill>
          </a:ln>
        </p:spPr>
      </p:pic>
      <p:sp>
        <p:nvSpPr>
          <p:cNvPr id="5" name="TextBox 4"/>
          <p:cNvSpPr txBox="1"/>
          <p:nvPr/>
        </p:nvSpPr>
        <p:spPr>
          <a:xfrm>
            <a:off x="2071076" y="5787453"/>
            <a:ext cx="5262265" cy="830997"/>
          </a:xfrm>
          <a:prstGeom prst="rect">
            <a:avLst/>
          </a:prstGeom>
          <a:noFill/>
        </p:spPr>
        <p:txBody>
          <a:bodyPr wrap="square" rtlCol="0">
            <a:spAutoFit/>
          </a:bodyPr>
          <a:lstStyle/>
          <a:p>
            <a:r>
              <a:rPr lang="en-US" sz="1600" dirty="0" smtClean="0"/>
              <a:t>We should get similar information from all national labs</a:t>
            </a:r>
          </a:p>
          <a:p>
            <a:r>
              <a:rPr lang="en-US" sz="1600" dirty="0" smtClean="0"/>
              <a:t>(Sandia, Los Alamos, ORNL, PNNL, Jefferson, NIST) as well as listing substantial infrastructure at the universities</a:t>
            </a:r>
            <a:endParaRPr lang="en-US"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00"/>
            <a:ext cx="8229600" cy="1143000"/>
          </a:xfrm>
        </p:spPr>
        <p:txBody>
          <a:bodyPr>
            <a:normAutofit/>
          </a:bodyPr>
          <a:lstStyle/>
          <a:p>
            <a:r>
              <a:rPr lang="en-US" sz="3600" dirty="0" smtClean="0"/>
              <a:t>High Energy Charged Particle Test Beams</a:t>
            </a:r>
            <a:endParaRPr lang="en-US" sz="3600" dirty="0"/>
          </a:p>
        </p:txBody>
      </p:sp>
      <p:sp>
        <p:nvSpPr>
          <p:cNvPr id="3" name="Content Placeholder 2"/>
          <p:cNvSpPr>
            <a:spLocks noGrp="1"/>
          </p:cNvSpPr>
          <p:nvPr>
            <p:ph idx="1"/>
          </p:nvPr>
        </p:nvSpPr>
        <p:spPr>
          <a:xfrm>
            <a:off x="1659883" y="933322"/>
            <a:ext cx="7182243" cy="4525963"/>
          </a:xfrm>
        </p:spPr>
        <p:txBody>
          <a:bodyPr>
            <a:normAutofit/>
          </a:bodyPr>
          <a:lstStyle/>
          <a:p>
            <a:pPr>
              <a:buNone/>
            </a:pPr>
            <a:r>
              <a:rPr lang="en-US" sz="2000" dirty="0" smtClean="0"/>
              <a:t>Test beam is a crucial part of detector testing </a:t>
            </a:r>
          </a:p>
          <a:p>
            <a:pPr>
              <a:buNone/>
            </a:pPr>
            <a:r>
              <a:rPr lang="en-US" sz="2000" dirty="0" smtClean="0"/>
              <a:t>Only 2 high energy test beam facilities in U.S.  </a:t>
            </a:r>
          </a:p>
          <a:p>
            <a:pPr>
              <a:buNone/>
            </a:pPr>
            <a:r>
              <a:rPr lang="en-US" sz="2000" dirty="0" smtClean="0"/>
              <a:t>Experience says that both will soon be fully occupied.</a:t>
            </a:r>
          </a:p>
          <a:p>
            <a:pPr lvl="1">
              <a:buNone/>
            </a:pPr>
            <a:endParaRPr lang="en-US" sz="2400" dirty="0" smtClean="0"/>
          </a:p>
          <a:p>
            <a:pPr lvl="1">
              <a:buNone/>
            </a:pPr>
            <a:endParaRPr lang="en-US" sz="2400" dirty="0" smtClean="0"/>
          </a:p>
        </p:txBody>
      </p:sp>
      <p:pic>
        <p:nvPicPr>
          <p:cNvPr id="4" name="Picture 3" descr="Screen shot 2013-01-09 at 10.28.50 AM.png"/>
          <p:cNvPicPr>
            <a:picLocks noChangeAspect="1"/>
          </p:cNvPicPr>
          <p:nvPr/>
        </p:nvPicPr>
        <p:blipFill>
          <a:blip r:embed="rId2"/>
          <a:stretch>
            <a:fillRect/>
          </a:stretch>
        </p:blipFill>
        <p:spPr>
          <a:xfrm>
            <a:off x="1450747" y="2139026"/>
            <a:ext cx="6333019" cy="451007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Fermilab Test Beam Facility</a:t>
            </a:r>
            <a:endParaRPr lang="en-US" dirty="0"/>
          </a:p>
        </p:txBody>
      </p:sp>
      <p:sp>
        <p:nvSpPr>
          <p:cNvPr id="4" name="Content Placeholder 2"/>
          <p:cNvSpPr txBox="1">
            <a:spLocks/>
          </p:cNvSpPr>
          <p:nvPr/>
        </p:nvSpPr>
        <p:spPr>
          <a:xfrm>
            <a:off x="609600" y="955782"/>
            <a:ext cx="8229600" cy="452596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Runs off of Main Injector 120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GeV</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proton primary beam.  Primary targets in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beamline</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provide for secondary undifferentiated beam from 1-66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GeV</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Rates are 10 Hz – 100,000 Hz</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One 4 second spill per minute, 24 hours a day</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Open to all groups who negotiate a Memorandum of Understanding with the various divisions within Fermilab</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 typeface="Arial"/>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 name="Picture 4" descr="beamcomposition"/>
          <p:cNvPicPr>
            <a:picLocks noChangeAspect="1" noChangeArrowheads="1"/>
          </p:cNvPicPr>
          <p:nvPr/>
        </p:nvPicPr>
        <p:blipFill>
          <a:blip r:embed="rId2"/>
          <a:srcRect/>
          <a:stretch>
            <a:fillRect/>
          </a:stretch>
        </p:blipFill>
        <p:spPr bwMode="auto">
          <a:xfrm>
            <a:off x="1799214" y="4323811"/>
            <a:ext cx="3213570" cy="2188668"/>
          </a:xfrm>
          <a:prstGeom prst="rect">
            <a:avLst/>
          </a:prstGeom>
          <a:noFill/>
          <a:ln w="19050">
            <a:solidFill>
              <a:schemeClr val="tx1"/>
            </a:solidFill>
            <a:miter lim="800000"/>
            <a:headEnd/>
            <a:tailEnd/>
          </a:ln>
        </p:spPr>
      </p:pic>
      <p:pic>
        <p:nvPicPr>
          <p:cNvPr id="6" name="Picture 4" descr="Screen shot 2012-12-16 at 10.32.45 PM.png"/>
          <p:cNvPicPr>
            <a:picLocks noChangeAspect="1"/>
          </p:cNvPicPr>
          <p:nvPr/>
        </p:nvPicPr>
        <p:blipFill>
          <a:blip r:embed="rId3"/>
          <a:srcRect/>
          <a:stretch>
            <a:fillRect/>
          </a:stretch>
        </p:blipFill>
        <p:spPr bwMode="auto">
          <a:xfrm>
            <a:off x="5410200" y="4323810"/>
            <a:ext cx="3276600" cy="217328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2" name="Picture 1" descr="FTBFmap1_sm.jpg"/>
          <p:cNvPicPr>
            <a:picLocks noChangeAspect="1"/>
          </p:cNvPicPr>
          <p:nvPr/>
        </p:nvPicPr>
        <p:blipFill>
          <a:blip r:embed="rId3"/>
          <a:srcRect/>
          <a:stretch>
            <a:fillRect/>
          </a:stretch>
        </p:blipFill>
        <p:spPr bwMode="auto">
          <a:xfrm>
            <a:off x="-361842" y="1298120"/>
            <a:ext cx="9144000" cy="5019675"/>
          </a:xfrm>
          <a:prstGeom prst="rect">
            <a:avLst/>
          </a:prstGeom>
          <a:noFill/>
          <a:ln w="9525">
            <a:noFill/>
            <a:miter lim="800000"/>
            <a:headEnd/>
            <a:tailEnd/>
          </a:ln>
        </p:spPr>
      </p:pic>
      <p:sp>
        <p:nvSpPr>
          <p:cNvPr id="20483" name="TextBox 2"/>
          <p:cNvSpPr txBox="1">
            <a:spLocks noChangeArrowheads="1"/>
          </p:cNvSpPr>
          <p:nvPr/>
        </p:nvSpPr>
        <p:spPr bwMode="auto">
          <a:xfrm>
            <a:off x="4214674" y="344013"/>
            <a:ext cx="4941724" cy="830997"/>
          </a:xfrm>
          <a:prstGeom prst="rect">
            <a:avLst/>
          </a:prstGeom>
          <a:noFill/>
          <a:ln w="9525">
            <a:solidFill>
              <a:srgbClr val="000000"/>
            </a:solidFill>
            <a:miter lim="800000"/>
            <a:headEnd/>
            <a:tailEnd/>
          </a:ln>
        </p:spPr>
        <p:txBody>
          <a:bodyPr wrap="square">
            <a:prstTxWarp prst="textNoShape">
              <a:avLst/>
            </a:prstTxWarp>
            <a:spAutoFit/>
          </a:bodyPr>
          <a:lstStyle/>
          <a:p>
            <a:pPr algn="ctr"/>
            <a:r>
              <a:rPr lang="en-US" sz="2400" dirty="0" err="1" smtClean="0">
                <a:solidFill>
                  <a:srgbClr val="0070C0"/>
                </a:solidFill>
              </a:rPr>
              <a:t>MTest</a:t>
            </a:r>
            <a:r>
              <a:rPr lang="en-US" sz="2400" dirty="0" smtClean="0">
                <a:solidFill>
                  <a:srgbClr val="0070C0"/>
                </a:solidFill>
              </a:rPr>
              <a:t> and </a:t>
            </a:r>
            <a:r>
              <a:rPr lang="en-US" sz="2400" dirty="0" err="1" smtClean="0">
                <a:solidFill>
                  <a:srgbClr val="0070C0"/>
                </a:solidFill>
              </a:rPr>
              <a:t>MCenter</a:t>
            </a:r>
            <a:r>
              <a:rPr lang="en-US" sz="2400" dirty="0" smtClean="0">
                <a:solidFill>
                  <a:srgbClr val="0070C0"/>
                </a:solidFill>
              </a:rPr>
              <a:t> layout as part of a unified Fermilab Test Beam Facility</a:t>
            </a:r>
            <a:endParaRPr lang="en-US" sz="2400" dirty="0">
              <a:solidFill>
                <a:srgbClr val="0070C0"/>
              </a:solidFill>
            </a:endParaRPr>
          </a:p>
        </p:txBody>
      </p:sp>
      <p:sp>
        <p:nvSpPr>
          <p:cNvPr id="5" name="Process 4"/>
          <p:cNvSpPr/>
          <p:nvPr/>
        </p:nvSpPr>
        <p:spPr>
          <a:xfrm>
            <a:off x="6115158" y="4117520"/>
            <a:ext cx="304800" cy="228600"/>
          </a:xfrm>
          <a:prstGeom prst="flowChartProcess">
            <a:avLst/>
          </a:prstGeom>
          <a:solidFill>
            <a:schemeClr val="bg1"/>
          </a:solidFill>
          <a:ln w="158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486" name="Rectangle 15"/>
          <p:cNvSpPr>
            <a:spLocks noChangeArrowheads="1"/>
          </p:cNvSpPr>
          <p:nvPr/>
        </p:nvSpPr>
        <p:spPr bwMode="auto">
          <a:xfrm>
            <a:off x="6038958" y="4727120"/>
            <a:ext cx="1600200" cy="152400"/>
          </a:xfrm>
          <a:prstGeom prst="rect">
            <a:avLst/>
          </a:prstGeom>
          <a:solidFill>
            <a:srgbClr val="92D050"/>
          </a:solidFill>
          <a:ln w="9525">
            <a:noFill/>
            <a:miter lim="800000"/>
            <a:headEnd/>
            <a:tailEnd/>
          </a:ln>
        </p:spPr>
        <p:txBody>
          <a:bodyPr wrap="none" anchor="ctr">
            <a:prstTxWarp prst="textNoShape">
              <a:avLst/>
            </a:prstTxWarp>
          </a:bodyPr>
          <a:lstStyle/>
          <a:p>
            <a:endParaRPr lang="en-US"/>
          </a:p>
        </p:txBody>
      </p:sp>
      <p:sp>
        <p:nvSpPr>
          <p:cNvPr id="20487" name="Freeform 23"/>
          <p:cNvSpPr>
            <a:spLocks/>
          </p:cNvSpPr>
          <p:nvPr/>
        </p:nvSpPr>
        <p:spPr bwMode="auto">
          <a:xfrm>
            <a:off x="5810358" y="4269920"/>
            <a:ext cx="1219200" cy="838200"/>
          </a:xfrm>
          <a:custGeom>
            <a:avLst/>
            <a:gdLst>
              <a:gd name="T0" fmla="*/ 2147483647 w 765"/>
              <a:gd name="T1" fmla="*/ 2147483647 h 610"/>
              <a:gd name="T2" fmla="*/ 2147483647 w 765"/>
              <a:gd name="T3" fmla="*/ 2147483647 h 610"/>
              <a:gd name="T4" fmla="*/ 2147483647 w 765"/>
              <a:gd name="T5" fmla="*/ 2147483647 h 610"/>
              <a:gd name="T6" fmla="*/ 2147483647 w 765"/>
              <a:gd name="T7" fmla="*/ 2147483647 h 610"/>
              <a:gd name="T8" fmla="*/ 2147483647 w 765"/>
              <a:gd name="T9" fmla="*/ 2147483647 h 610"/>
              <a:gd name="T10" fmla="*/ 0 w 765"/>
              <a:gd name="T11" fmla="*/ 2147483647 h 610"/>
              <a:gd name="T12" fmla="*/ 2147483647 w 765"/>
              <a:gd name="T13" fmla="*/ 2147483647 h 610"/>
              <a:gd name="T14" fmla="*/ 2147483647 w 765"/>
              <a:gd name="T15" fmla="*/ 2147483647 h 610"/>
              <a:gd name="T16" fmla="*/ 0 60000 65536"/>
              <a:gd name="T17" fmla="*/ 0 60000 65536"/>
              <a:gd name="T18" fmla="*/ 0 60000 65536"/>
              <a:gd name="T19" fmla="*/ 0 60000 65536"/>
              <a:gd name="T20" fmla="*/ 0 60000 65536"/>
              <a:gd name="T21" fmla="*/ 0 60000 65536"/>
              <a:gd name="T22" fmla="*/ 0 60000 65536"/>
              <a:gd name="T23" fmla="*/ 0 60000 65536"/>
              <a:gd name="T24" fmla="*/ 0 w 765"/>
              <a:gd name="T25" fmla="*/ 0 h 610"/>
              <a:gd name="T26" fmla="*/ 765 w 765"/>
              <a:gd name="T27" fmla="*/ 610 h 6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5" h="610">
                <a:moveTo>
                  <a:pt x="765" y="610"/>
                </a:moveTo>
                <a:cubicBezTo>
                  <a:pt x="599" y="500"/>
                  <a:pt x="332" y="544"/>
                  <a:pt x="169" y="540"/>
                </a:cubicBezTo>
                <a:cubicBezTo>
                  <a:pt x="149" y="533"/>
                  <a:pt x="129" y="527"/>
                  <a:pt x="109" y="520"/>
                </a:cubicBezTo>
                <a:cubicBezTo>
                  <a:pt x="99" y="517"/>
                  <a:pt x="79" y="510"/>
                  <a:pt x="79" y="510"/>
                </a:cubicBezTo>
                <a:cubicBezTo>
                  <a:pt x="33" y="478"/>
                  <a:pt x="28" y="456"/>
                  <a:pt x="10" y="401"/>
                </a:cubicBezTo>
                <a:cubicBezTo>
                  <a:pt x="7" y="391"/>
                  <a:pt x="0" y="371"/>
                  <a:pt x="0" y="371"/>
                </a:cubicBezTo>
                <a:cubicBezTo>
                  <a:pt x="3" y="288"/>
                  <a:pt x="4" y="206"/>
                  <a:pt x="10" y="123"/>
                </a:cubicBezTo>
                <a:cubicBezTo>
                  <a:pt x="19" y="0"/>
                  <a:pt x="308" y="14"/>
                  <a:pt x="367" y="14"/>
                </a:cubicBezTo>
              </a:path>
            </a:pathLst>
          </a:custGeom>
          <a:noFill/>
          <a:ln w="28575">
            <a:solidFill>
              <a:schemeClr val="accent2"/>
            </a:solidFill>
            <a:round/>
            <a:headEnd/>
            <a:tailEnd/>
          </a:ln>
        </p:spPr>
        <p:txBody>
          <a:bodyPr>
            <a:prstTxWarp prst="textNoShape">
              <a:avLst/>
            </a:prstTxWarp>
          </a:bodyPr>
          <a:lstStyle/>
          <a:p>
            <a:endParaRPr lang="en-US"/>
          </a:p>
        </p:txBody>
      </p:sp>
      <p:sp>
        <p:nvSpPr>
          <p:cNvPr id="20488" name="Rectangle 15"/>
          <p:cNvSpPr>
            <a:spLocks noChangeArrowheads="1"/>
          </p:cNvSpPr>
          <p:nvPr/>
        </p:nvSpPr>
        <p:spPr bwMode="auto">
          <a:xfrm>
            <a:off x="7639158" y="4727120"/>
            <a:ext cx="152400" cy="228600"/>
          </a:xfrm>
          <a:prstGeom prst="rect">
            <a:avLst/>
          </a:prstGeom>
          <a:solidFill>
            <a:srgbClr val="92D050"/>
          </a:solidFill>
          <a:ln w="9525">
            <a:noFill/>
            <a:miter lim="800000"/>
            <a:headEnd/>
            <a:tailEnd/>
          </a:ln>
        </p:spPr>
        <p:txBody>
          <a:bodyPr wrap="none" anchor="ctr">
            <a:prstTxWarp prst="textNoShape">
              <a:avLst/>
            </a:prstTxWarp>
          </a:bodyPr>
          <a:lstStyle/>
          <a:p>
            <a:endParaRPr lang="en-US"/>
          </a:p>
        </p:txBody>
      </p:sp>
      <p:sp>
        <p:nvSpPr>
          <p:cNvPr id="20490" name="Line 16"/>
          <p:cNvSpPr>
            <a:spLocks noChangeShapeType="1"/>
          </p:cNvSpPr>
          <p:nvPr/>
        </p:nvSpPr>
        <p:spPr bwMode="auto">
          <a:xfrm flipH="1">
            <a:off x="6419958" y="3465142"/>
            <a:ext cx="609600" cy="728578"/>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0491" name="Text Box 18"/>
          <p:cNvSpPr txBox="1">
            <a:spLocks noChangeArrowheads="1"/>
          </p:cNvSpPr>
          <p:nvPr/>
        </p:nvSpPr>
        <p:spPr bwMode="auto">
          <a:xfrm>
            <a:off x="6424244" y="3157365"/>
            <a:ext cx="2819400" cy="276999"/>
          </a:xfrm>
          <a:prstGeom prst="rect">
            <a:avLst/>
          </a:prstGeom>
          <a:solidFill>
            <a:schemeClr val="bg1"/>
          </a:solidFill>
          <a:ln w="9525">
            <a:noFill/>
            <a:miter lim="800000"/>
            <a:headEnd/>
            <a:tailEnd/>
          </a:ln>
        </p:spPr>
        <p:txBody>
          <a:bodyPr wrap="square">
            <a:prstTxWarp prst="textNoShape">
              <a:avLst/>
            </a:prstTxWarp>
            <a:spAutoFit/>
          </a:bodyPr>
          <a:lstStyle/>
          <a:p>
            <a:r>
              <a:rPr lang="en-US" sz="1200" dirty="0" smtClean="0"/>
              <a:t>Electronics room for </a:t>
            </a:r>
            <a:r>
              <a:rPr lang="en-US" sz="1200" dirty="0" err="1" smtClean="0"/>
              <a:t>MCenter</a:t>
            </a:r>
            <a:endParaRPr lang="en-US" sz="1200" dirty="0"/>
          </a:p>
        </p:txBody>
      </p:sp>
      <p:sp>
        <p:nvSpPr>
          <p:cNvPr id="20492" name="Line 21"/>
          <p:cNvSpPr>
            <a:spLocks noChangeShapeType="1"/>
          </p:cNvSpPr>
          <p:nvPr/>
        </p:nvSpPr>
        <p:spPr bwMode="auto">
          <a:xfrm flipH="1">
            <a:off x="7410558" y="4498520"/>
            <a:ext cx="228600" cy="3048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0493" name="Text Box 22"/>
          <p:cNvSpPr txBox="1">
            <a:spLocks noChangeArrowheads="1"/>
          </p:cNvSpPr>
          <p:nvPr/>
        </p:nvSpPr>
        <p:spPr bwMode="auto">
          <a:xfrm>
            <a:off x="7396035" y="4177050"/>
            <a:ext cx="1652823" cy="276999"/>
          </a:xfrm>
          <a:prstGeom prst="rect">
            <a:avLst/>
          </a:prstGeom>
          <a:solidFill>
            <a:srgbClr val="FFFFFF"/>
          </a:solidFill>
          <a:ln w="9525">
            <a:noFill/>
            <a:miter lim="800000"/>
            <a:headEnd/>
            <a:tailEnd/>
          </a:ln>
        </p:spPr>
        <p:txBody>
          <a:bodyPr wrap="square">
            <a:prstTxWarp prst="textNoShape">
              <a:avLst/>
            </a:prstTxWarp>
            <a:spAutoFit/>
          </a:bodyPr>
          <a:lstStyle/>
          <a:p>
            <a:r>
              <a:rPr lang="en-US" sz="1200" dirty="0"/>
              <a:t>Walkway to</a:t>
            </a:r>
            <a:r>
              <a:rPr lang="en-US" sz="1200" dirty="0" smtClean="0"/>
              <a:t> MC7</a:t>
            </a:r>
            <a:endParaRPr lang="en-US" sz="1200" dirty="0"/>
          </a:p>
        </p:txBody>
      </p:sp>
      <p:sp>
        <p:nvSpPr>
          <p:cNvPr id="20494" name="Line 24"/>
          <p:cNvSpPr>
            <a:spLocks noChangeShapeType="1"/>
          </p:cNvSpPr>
          <p:nvPr/>
        </p:nvSpPr>
        <p:spPr bwMode="auto">
          <a:xfrm>
            <a:off x="5276958" y="4117520"/>
            <a:ext cx="533400" cy="2286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0495" name="Text Box 25"/>
          <p:cNvSpPr txBox="1">
            <a:spLocks noChangeArrowheads="1"/>
          </p:cNvSpPr>
          <p:nvPr/>
        </p:nvSpPr>
        <p:spPr bwMode="auto">
          <a:xfrm>
            <a:off x="4057758" y="3841805"/>
            <a:ext cx="1752600" cy="276999"/>
          </a:xfrm>
          <a:prstGeom prst="rect">
            <a:avLst/>
          </a:prstGeom>
          <a:noFill/>
          <a:ln w="9525">
            <a:noFill/>
            <a:miter lim="800000"/>
            <a:headEnd/>
            <a:tailEnd/>
          </a:ln>
        </p:spPr>
        <p:txBody>
          <a:bodyPr wrap="square">
            <a:prstTxWarp prst="textNoShape">
              <a:avLst/>
            </a:prstTxWarp>
            <a:spAutoFit/>
          </a:bodyPr>
          <a:lstStyle/>
          <a:p>
            <a:r>
              <a:rPr lang="en-US" sz="1200" dirty="0"/>
              <a:t>Installed cable</a:t>
            </a:r>
            <a:r>
              <a:rPr lang="en-US" sz="1200" dirty="0" smtClean="0"/>
              <a:t> route</a:t>
            </a:r>
            <a:endParaRPr lang="en-US" sz="1200" dirty="0"/>
          </a:p>
        </p:txBody>
      </p:sp>
      <p:sp>
        <p:nvSpPr>
          <p:cNvPr id="20497" name="Line 11"/>
          <p:cNvSpPr>
            <a:spLocks noChangeShapeType="1"/>
          </p:cNvSpPr>
          <p:nvPr/>
        </p:nvSpPr>
        <p:spPr bwMode="auto">
          <a:xfrm flipV="1">
            <a:off x="6572358" y="5565320"/>
            <a:ext cx="266700" cy="609600"/>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sp>
        <p:nvSpPr>
          <p:cNvPr id="20498" name="Text Box 12"/>
          <p:cNvSpPr txBox="1">
            <a:spLocks noChangeArrowheads="1"/>
          </p:cNvSpPr>
          <p:nvPr/>
        </p:nvSpPr>
        <p:spPr bwMode="auto">
          <a:xfrm>
            <a:off x="4057758" y="6174920"/>
            <a:ext cx="3886200" cy="276999"/>
          </a:xfrm>
          <a:prstGeom prst="rect">
            <a:avLst/>
          </a:prstGeom>
          <a:noFill/>
          <a:ln w="9525">
            <a:noFill/>
            <a:miter lim="800000"/>
            <a:headEnd/>
            <a:tailEnd/>
          </a:ln>
        </p:spPr>
        <p:txBody>
          <a:bodyPr wrap="square">
            <a:prstTxWarp prst="textNoShape">
              <a:avLst/>
            </a:prstTxWarp>
            <a:spAutoFit/>
          </a:bodyPr>
          <a:lstStyle/>
          <a:p>
            <a:r>
              <a:rPr lang="en-US" sz="1200" dirty="0"/>
              <a:t>This section of pipe has been </a:t>
            </a:r>
            <a:r>
              <a:rPr lang="en-US" sz="1200" dirty="0" smtClean="0"/>
              <a:t>removed for users. </a:t>
            </a:r>
            <a:endParaRPr lang="en-US" sz="1200" dirty="0"/>
          </a:p>
        </p:txBody>
      </p:sp>
      <p:sp>
        <p:nvSpPr>
          <p:cNvPr id="22" name="Line 16"/>
          <p:cNvSpPr>
            <a:spLocks noChangeShapeType="1"/>
          </p:cNvSpPr>
          <p:nvPr/>
        </p:nvSpPr>
        <p:spPr bwMode="auto">
          <a:xfrm flipH="1">
            <a:off x="2219955" y="1076145"/>
            <a:ext cx="533177" cy="1822175"/>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3" name="Text Box 25"/>
          <p:cNvSpPr txBox="1">
            <a:spLocks noChangeArrowheads="1"/>
          </p:cNvSpPr>
          <p:nvPr/>
        </p:nvSpPr>
        <p:spPr bwMode="auto">
          <a:xfrm>
            <a:off x="2438152" y="344013"/>
            <a:ext cx="1619606" cy="830997"/>
          </a:xfrm>
          <a:prstGeom prst="rect">
            <a:avLst/>
          </a:prstGeom>
          <a:noFill/>
          <a:ln w="9525">
            <a:noFill/>
            <a:miter lim="800000"/>
            <a:headEnd/>
            <a:tailEnd/>
          </a:ln>
        </p:spPr>
        <p:txBody>
          <a:bodyPr wrap="square">
            <a:prstTxWarp prst="textNoShape">
              <a:avLst/>
            </a:prstTxWarp>
            <a:spAutoFit/>
          </a:bodyPr>
          <a:lstStyle/>
          <a:p>
            <a:r>
              <a:rPr lang="en-US" sz="1200" dirty="0" smtClean="0"/>
              <a:t>Tertiary spectrometer to be moved to </a:t>
            </a:r>
            <a:r>
              <a:rPr lang="en-US" sz="1200" dirty="0" err="1" smtClean="0"/>
              <a:t>MCenter</a:t>
            </a:r>
            <a:endParaRPr lang="en-US" sz="1200" dirty="0" smtClean="0"/>
          </a:p>
          <a:p>
            <a:endParaRPr lang="en-US" sz="1200" dirty="0"/>
          </a:p>
        </p:txBody>
      </p:sp>
      <p:sp>
        <p:nvSpPr>
          <p:cNvPr id="3" name="Slide Number Placeholder 2"/>
          <p:cNvSpPr>
            <a:spLocks noGrp="1"/>
          </p:cNvSpPr>
          <p:nvPr>
            <p:ph type="sldNum" sz="quarter" idx="12"/>
          </p:nvPr>
        </p:nvSpPr>
        <p:spPr>
          <a:xfrm>
            <a:off x="7943958" y="6511470"/>
            <a:ext cx="2133600" cy="365125"/>
          </a:xfrm>
        </p:spPr>
        <p:txBody>
          <a:bodyPr/>
          <a:lstStyle/>
          <a:p>
            <a:pPr>
              <a:defRPr/>
            </a:pPr>
            <a:fld id="{7CFF9F98-C158-134D-9651-4FEEFA072C2F}" type="slidenum">
              <a:rPr lang="en-US" smtClean="0"/>
              <a:pPr>
                <a:defRPr/>
              </a:pPr>
              <a:t>7</a:t>
            </a:fld>
            <a:endParaRPr lang="en-US"/>
          </a:p>
        </p:txBody>
      </p:sp>
      <p:sp>
        <p:nvSpPr>
          <p:cNvPr id="4" name="Rectangle 3"/>
          <p:cNvSpPr/>
          <p:nvPr/>
        </p:nvSpPr>
        <p:spPr>
          <a:xfrm>
            <a:off x="6191358" y="5260520"/>
            <a:ext cx="1905000" cy="228600"/>
          </a:xfrm>
          <a:prstGeom prst="rect">
            <a:avLst/>
          </a:prstGeom>
          <a:solidFill>
            <a:srgbClr val="CC00CC">
              <a:alpha val="18824"/>
            </a:srgbClr>
          </a:solid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ine 16"/>
          <p:cNvSpPr>
            <a:spLocks noChangeShapeType="1"/>
          </p:cNvSpPr>
          <p:nvPr/>
        </p:nvSpPr>
        <p:spPr bwMode="auto">
          <a:xfrm flipH="1">
            <a:off x="3751624" y="2354652"/>
            <a:ext cx="2672620" cy="696067"/>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7" name="Text Box 18"/>
          <p:cNvSpPr txBox="1">
            <a:spLocks noChangeArrowheads="1"/>
          </p:cNvSpPr>
          <p:nvPr/>
        </p:nvSpPr>
        <p:spPr bwMode="auto">
          <a:xfrm>
            <a:off x="6229458" y="2046875"/>
            <a:ext cx="2819400" cy="276999"/>
          </a:xfrm>
          <a:prstGeom prst="rect">
            <a:avLst/>
          </a:prstGeom>
          <a:solidFill>
            <a:schemeClr val="bg1"/>
          </a:solidFill>
          <a:ln w="9525">
            <a:noFill/>
            <a:miter lim="800000"/>
            <a:headEnd/>
            <a:tailEnd/>
          </a:ln>
        </p:spPr>
        <p:txBody>
          <a:bodyPr wrap="square">
            <a:prstTxWarp prst="textNoShape">
              <a:avLst/>
            </a:prstTxWarp>
            <a:spAutoFit/>
          </a:bodyPr>
          <a:lstStyle/>
          <a:p>
            <a:r>
              <a:rPr lang="en-US" sz="1200" dirty="0" smtClean="0"/>
              <a:t>Space for large </a:t>
            </a:r>
            <a:r>
              <a:rPr lang="en-US" sz="1200" dirty="0" err="1" smtClean="0"/>
              <a:t>calorimetry</a:t>
            </a:r>
            <a:r>
              <a:rPr lang="en-US" sz="1200" dirty="0" smtClean="0"/>
              <a:t> tests</a:t>
            </a:r>
            <a:endParaRPr lang="en-US" sz="1200" dirty="0"/>
          </a:p>
        </p:txBody>
      </p:sp>
      <p:sp>
        <p:nvSpPr>
          <p:cNvPr id="28" name="Line 16"/>
          <p:cNvSpPr>
            <a:spLocks noChangeShapeType="1"/>
          </p:cNvSpPr>
          <p:nvPr/>
        </p:nvSpPr>
        <p:spPr bwMode="auto">
          <a:xfrm>
            <a:off x="823998" y="1076145"/>
            <a:ext cx="181483" cy="1974575"/>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9" name="Text Box 25"/>
          <p:cNvSpPr txBox="1">
            <a:spLocks noChangeArrowheads="1"/>
          </p:cNvSpPr>
          <p:nvPr/>
        </p:nvSpPr>
        <p:spPr bwMode="auto">
          <a:xfrm>
            <a:off x="460547" y="576693"/>
            <a:ext cx="1977605" cy="646331"/>
          </a:xfrm>
          <a:prstGeom prst="rect">
            <a:avLst/>
          </a:prstGeom>
          <a:noFill/>
          <a:ln w="9525">
            <a:noFill/>
            <a:miter lim="800000"/>
            <a:headEnd/>
            <a:tailEnd/>
          </a:ln>
        </p:spPr>
        <p:txBody>
          <a:bodyPr wrap="square">
            <a:prstTxWarp prst="textNoShape">
              <a:avLst/>
            </a:prstTxWarp>
            <a:spAutoFit/>
          </a:bodyPr>
          <a:lstStyle/>
          <a:p>
            <a:r>
              <a:rPr lang="en-US" sz="1200" dirty="0" smtClean="0"/>
              <a:t>Environmental controlled area for silicon tests</a:t>
            </a:r>
          </a:p>
          <a:p>
            <a:endParaRPr lang="en-US"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pPr eaLnBrk="1" hangingPunct="1"/>
            <a:r>
              <a:rPr lang="en-US" sz="3600" dirty="0">
                <a:solidFill>
                  <a:srgbClr val="1F497D"/>
                </a:solidFill>
              </a:rPr>
              <a:t>Accommodating</a:t>
            </a:r>
            <a:r>
              <a:rPr lang="en-US" sz="3600" dirty="0" smtClean="0">
                <a:solidFill>
                  <a:srgbClr val="1F497D"/>
                </a:solidFill>
              </a:rPr>
              <a:t> Low Energy Users</a:t>
            </a:r>
            <a:endParaRPr lang="en-US" sz="3600" dirty="0">
              <a:solidFill>
                <a:srgbClr val="1F497D"/>
              </a:solidFill>
            </a:endParaRPr>
          </a:p>
        </p:txBody>
      </p:sp>
      <p:sp>
        <p:nvSpPr>
          <p:cNvPr id="11267" name="Content Placeholder 3"/>
          <p:cNvSpPr>
            <a:spLocks noGrp="1"/>
          </p:cNvSpPr>
          <p:nvPr>
            <p:ph idx="1"/>
          </p:nvPr>
        </p:nvSpPr>
        <p:spPr>
          <a:xfrm>
            <a:off x="457200" y="1600200"/>
            <a:ext cx="8458200" cy="4525963"/>
          </a:xfrm>
        </p:spPr>
        <p:txBody>
          <a:bodyPr>
            <a:normAutofit/>
          </a:bodyPr>
          <a:lstStyle/>
          <a:p>
            <a:pPr eaLnBrk="1" hangingPunct="1"/>
            <a:r>
              <a:rPr lang="en-US" sz="1800" dirty="0" smtClean="0"/>
              <a:t>The lowest energy we can realistically deliver with the secondary beam is ~1 </a:t>
            </a:r>
            <a:r>
              <a:rPr lang="en-US" sz="1800" dirty="0" err="1" smtClean="0"/>
              <a:t>GeV</a:t>
            </a:r>
            <a:r>
              <a:rPr lang="en-US" sz="1800" dirty="0" smtClean="0"/>
              <a:t>.</a:t>
            </a:r>
          </a:p>
          <a:p>
            <a:pPr eaLnBrk="1" hangingPunct="1"/>
            <a:r>
              <a:rPr lang="en-US" sz="1800" dirty="0" smtClean="0"/>
              <a:t>In </a:t>
            </a:r>
            <a:r>
              <a:rPr lang="en-US" sz="1800" dirty="0"/>
              <a:t>2008, T-977 </a:t>
            </a:r>
            <a:r>
              <a:rPr lang="en-US" sz="1800" dirty="0" err="1"/>
              <a:t>MINERvA</a:t>
            </a:r>
            <a:r>
              <a:rPr lang="en-US" sz="1800" dirty="0"/>
              <a:t> experiment requested</a:t>
            </a:r>
            <a:r>
              <a:rPr lang="en-US" sz="1800" dirty="0" smtClean="0"/>
              <a:t> </a:t>
            </a:r>
            <a:r>
              <a:rPr lang="en-US" sz="1800" dirty="0" err="1" smtClean="0"/>
              <a:t>pions</a:t>
            </a:r>
            <a:r>
              <a:rPr lang="en-US" sz="1800" dirty="0" smtClean="0"/>
              <a:t> with </a:t>
            </a:r>
            <a:r>
              <a:rPr lang="en-US" sz="1800" dirty="0"/>
              <a:t>momentum as low as 200 </a:t>
            </a:r>
            <a:r>
              <a:rPr lang="en-US" sz="1800" dirty="0" err="1"/>
              <a:t>MeV/c</a:t>
            </a:r>
            <a:r>
              <a:rPr lang="en-US" sz="1800" dirty="0"/>
              <a:t> </a:t>
            </a:r>
            <a:endParaRPr lang="en-US" sz="1800" dirty="0" smtClean="0"/>
          </a:p>
          <a:p>
            <a:pPr eaLnBrk="1" hangingPunct="1"/>
            <a:r>
              <a:rPr lang="en-US" sz="1800" dirty="0" smtClean="0"/>
              <a:t>To accommodate this request, Fermilab created a secondary target and tertiary beam spectrometer</a:t>
            </a:r>
          </a:p>
          <a:p>
            <a:pPr eaLnBrk="1" hangingPunct="1"/>
            <a:endParaRPr lang="en-US" sz="1800" dirty="0"/>
          </a:p>
        </p:txBody>
      </p:sp>
      <p:pic>
        <p:nvPicPr>
          <p:cNvPr id="11268" name="Picture 4" descr="Minerva-MTest-Beamline-RGB"/>
          <p:cNvPicPr>
            <a:picLocks noChangeAspect="1" noChangeArrowheads="1"/>
          </p:cNvPicPr>
          <p:nvPr/>
        </p:nvPicPr>
        <p:blipFill>
          <a:blip r:embed="rId2"/>
          <a:srcRect/>
          <a:stretch>
            <a:fillRect/>
          </a:stretch>
        </p:blipFill>
        <p:spPr bwMode="auto">
          <a:xfrm>
            <a:off x="587268" y="3580578"/>
            <a:ext cx="3702263" cy="2334006"/>
          </a:xfrm>
          <a:prstGeom prst="rect">
            <a:avLst/>
          </a:prstGeom>
          <a:noFill/>
          <a:ln w="9525">
            <a:solidFill>
              <a:schemeClr val="tx1"/>
            </a:solidFill>
            <a:miter lim="800000"/>
            <a:headEnd/>
            <a:tailEnd/>
          </a:ln>
        </p:spPr>
      </p:pic>
      <p:sp>
        <p:nvSpPr>
          <p:cNvPr id="5" name="Slide Number Placeholder 4"/>
          <p:cNvSpPr>
            <a:spLocks noGrp="1"/>
          </p:cNvSpPr>
          <p:nvPr>
            <p:ph type="sldNum" sz="quarter" idx="12"/>
          </p:nvPr>
        </p:nvSpPr>
        <p:spPr/>
        <p:txBody>
          <a:bodyPr/>
          <a:lstStyle/>
          <a:p>
            <a:fld id="{FCC78817-346B-3040-B3BD-259D67A348F4}" type="slidenum">
              <a:rPr lang="en-US"/>
              <a:pPr/>
              <a:t>8</a:t>
            </a:fld>
            <a:endParaRPr lang="en-US"/>
          </a:p>
        </p:txBody>
      </p:sp>
      <p:pic>
        <p:nvPicPr>
          <p:cNvPr id="6" name="Picture 2" descr="Y:\TBFpics\TertiaryLine\FitPvstofdmu-labels-plus.png"/>
          <p:cNvPicPr>
            <a:picLocks noChangeAspect="1" noChangeArrowheads="1"/>
          </p:cNvPicPr>
          <p:nvPr/>
        </p:nvPicPr>
        <p:blipFill>
          <a:blip r:embed="rId3"/>
          <a:srcRect/>
          <a:stretch>
            <a:fillRect/>
          </a:stretch>
        </p:blipFill>
        <p:spPr bwMode="auto">
          <a:xfrm>
            <a:off x="4956790" y="3580578"/>
            <a:ext cx="3455547" cy="2343417"/>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SLAC End Station Test Beam (ESTB)</a:t>
            </a:r>
            <a:endParaRPr lang="en-US" sz="3600" dirty="0"/>
          </a:p>
        </p:txBody>
      </p:sp>
      <p:sp>
        <p:nvSpPr>
          <p:cNvPr id="4" name="Content Placeholder 2"/>
          <p:cNvSpPr txBox="1">
            <a:spLocks/>
          </p:cNvSpPr>
          <p:nvPr/>
        </p:nvSpPr>
        <p:spPr>
          <a:xfrm>
            <a:off x="309082" y="1417638"/>
            <a:ext cx="8377718" cy="452596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noProof="0" dirty="0" smtClean="0">
              <a:ln>
                <a:noFill/>
              </a:ln>
              <a:solidFill>
                <a:schemeClr val="tx1"/>
              </a:solidFill>
              <a:effectLst/>
              <a:uLnTx/>
              <a:uFillTx/>
              <a:latin typeface="+mn-lt"/>
              <a:ea typeface="+mn-ea"/>
              <a:cs typeface="+mn-cs"/>
            </a:endParaRPr>
          </a:p>
          <a:p>
            <a:pPr marL="742950" lvl="1" indent="-285750">
              <a:spcBef>
                <a:spcPct val="20000"/>
              </a:spcBef>
              <a:buFont typeface="Arial"/>
              <a:buChar char="–"/>
              <a:defRPr/>
            </a:pPr>
            <a:r>
              <a:rPr lang="en-US" sz="2000" dirty="0" smtClean="0"/>
              <a:t>Shares beam time with LCLS</a:t>
            </a:r>
          </a:p>
          <a:p>
            <a:pPr marL="742950" lvl="1" indent="-285750">
              <a:spcBef>
                <a:spcPct val="20000"/>
              </a:spcBef>
              <a:buFont typeface="Arial"/>
              <a:buChar char="–"/>
              <a:defRPr/>
            </a:pPr>
            <a:r>
              <a:rPr lang="en-US" sz="2000" dirty="0" smtClean="0"/>
              <a:t>Electron energies from 1-15 </a:t>
            </a:r>
            <a:r>
              <a:rPr lang="en-US" sz="2000" dirty="0" err="1" smtClean="0"/>
              <a:t>GeV</a:t>
            </a:r>
            <a:endParaRPr lang="en-US" sz="2000" dirty="0" smtClean="0"/>
          </a:p>
          <a:p>
            <a:pPr marL="742950" lvl="1" indent="-285750">
              <a:spcBef>
                <a:spcPct val="20000"/>
              </a:spcBef>
              <a:buFont typeface="Arial"/>
              <a:buChar char="–"/>
              <a:defRPr/>
            </a:pPr>
            <a:r>
              <a:rPr lang="en-US" sz="2000" dirty="0" smtClean="0"/>
              <a:t>Rates from 1 particle/bunch to 0.25 </a:t>
            </a:r>
            <a:r>
              <a:rPr lang="en-US" sz="2000" dirty="0" err="1" smtClean="0"/>
              <a:t>nC</a:t>
            </a:r>
            <a:r>
              <a:rPr lang="en-US" sz="2000" dirty="0" smtClean="0"/>
              <a:t> at 5 Hz </a:t>
            </a:r>
            <a:r>
              <a:rPr lang="en-US" sz="2000" dirty="0" err="1" smtClean="0"/>
              <a:t>repitition</a:t>
            </a:r>
            <a:endParaRPr lang="en-US" sz="2000" dirty="0" smtClean="0"/>
          </a:p>
          <a:p>
            <a:pPr marL="742950" lvl="1" indent="-285750">
              <a:spcBef>
                <a:spcPct val="20000"/>
              </a:spcBef>
              <a:buFont typeface="Arial"/>
              <a:buChar char="–"/>
              <a:defRPr/>
            </a:pPr>
            <a:r>
              <a:rPr lang="en-US" sz="2000" dirty="0" smtClean="0"/>
              <a:t>Plans for </a:t>
            </a:r>
            <a:r>
              <a:rPr lang="en-US" sz="2000" dirty="0" err="1" smtClean="0"/>
              <a:t>hadron</a:t>
            </a:r>
            <a:r>
              <a:rPr lang="en-US" sz="2000" dirty="0" smtClean="0"/>
              <a:t> production and possibly tagged photon</a:t>
            </a:r>
          </a:p>
          <a:p>
            <a:pPr marL="742950" lvl="1" indent="-285750">
              <a:spcBef>
                <a:spcPct val="20000"/>
              </a:spcBef>
              <a:buFont typeface="Arial"/>
              <a:buChar char="–"/>
              <a:defRPr/>
            </a:pPr>
            <a:r>
              <a:rPr lang="en-US" sz="2000" dirty="0" smtClean="0"/>
              <a:t>Excellent for machine interface testing as well as detector testing</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lang="en-US" sz="2400" baseline="0" dirty="0" smtClean="0"/>
          </a:p>
          <a:p>
            <a:pPr marL="342900" marR="0" lvl="0" indent="-342900" algn="l" defTabSz="457200" rtl="0" eaLnBrk="1" fontAlgn="auto" latinLnBrk="0" hangingPunct="1">
              <a:lnSpc>
                <a:spcPct val="100000"/>
              </a:lnSpc>
              <a:spcBef>
                <a:spcPct val="20000"/>
              </a:spcBef>
              <a:spcAft>
                <a:spcPts val="0"/>
              </a:spcAft>
              <a:buClrTx/>
              <a:buSzTx/>
              <a:tabLst/>
              <a:defRPr/>
            </a:pPr>
            <a:r>
              <a:rPr lang="en-US" sz="2400" dirty="0" smtClean="0"/>
              <a:t>	</a:t>
            </a:r>
            <a:r>
              <a:rPr lang="en-US" sz="2000" dirty="0" smtClean="0"/>
              <a:t>User’s meeting last August: 					this last year:</a:t>
            </a:r>
            <a:endParaRPr lang="en-US" sz="2400" dirty="0" smtClean="0"/>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 typeface="Arial"/>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 name="Picture 4" descr="Screen shot 2012-12-27 at 1.37.22 PM.png"/>
          <p:cNvPicPr>
            <a:picLocks noChangeAspect="1"/>
          </p:cNvPicPr>
          <p:nvPr/>
        </p:nvPicPr>
        <p:blipFill>
          <a:blip r:embed="rId2"/>
          <a:stretch>
            <a:fillRect/>
          </a:stretch>
        </p:blipFill>
        <p:spPr>
          <a:xfrm>
            <a:off x="4235934" y="4022313"/>
            <a:ext cx="4642753" cy="269376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5923</TotalTime>
  <Words>2097</Words>
  <Application>Microsoft Macintosh PowerPoint</Application>
  <PresentationFormat>On-screen Show (4:3)</PresentationFormat>
  <Paragraphs>225</Paragraphs>
  <Slides>26</Slides>
  <Notes>2</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Office Theme</vt:lpstr>
      <vt:lpstr>Document</vt:lpstr>
      <vt:lpstr>Facilities for Detector R&amp;D</vt:lpstr>
      <vt:lpstr>The spectrum of particle detection in HEP</vt:lpstr>
      <vt:lpstr>Types of Facilities Required for Detector R&amp;D </vt:lpstr>
      <vt:lpstr>National HEP Lab Facilities Document (developed as part of 2012 DOE detector review) </vt:lpstr>
      <vt:lpstr>High Energy Charged Particle Test Beams</vt:lpstr>
      <vt:lpstr>Fermilab Test Beam Facility</vt:lpstr>
      <vt:lpstr>Slide 7</vt:lpstr>
      <vt:lpstr>Accommodating Low Energy Users</vt:lpstr>
      <vt:lpstr>SLAC End Station Test Beam (ESTB)</vt:lpstr>
      <vt:lpstr>LCLS and ESA</vt:lpstr>
      <vt:lpstr>A Word about CERN Test Beams</vt:lpstr>
      <vt:lpstr>Slide 12</vt:lpstr>
      <vt:lpstr>Irradiation Facilities</vt:lpstr>
      <vt:lpstr>Irradiation Facility Documentation</vt:lpstr>
      <vt:lpstr>High  Intensity,  High  Energy  γ’s</vt:lpstr>
      <vt:lpstr>High Intensity, Low Energy Protons and Neutrons</vt:lpstr>
      <vt:lpstr>High  Intensity,  Low  Energy  Protons (cont.)</vt:lpstr>
      <vt:lpstr>Underground labs</vt:lpstr>
      <vt:lpstr>Supporting Cryogenic and High Magnetic Field Detectors</vt:lpstr>
      <vt:lpstr>Low Mass Structural Engineering</vt:lpstr>
      <vt:lpstr>Vacuum Deposition, Thin Film Coatings and ALD</vt:lpstr>
      <vt:lpstr>A National Equipment Pool?</vt:lpstr>
      <vt:lpstr>A National Engineering Resource Sharing Program?</vt:lpstr>
      <vt:lpstr>Need a clearing house for national  detector facility information</vt:lpstr>
      <vt:lpstr>Facilities discussions during this workshop</vt:lpstr>
      <vt:lpstr>Summary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Facilities for Detector R&amp;D</dc:title>
  <dc:creator>Erik Ramberg</dc:creator>
  <cp:lastModifiedBy>Erik Ramberg</cp:lastModifiedBy>
  <cp:revision>19</cp:revision>
  <dcterms:created xsi:type="dcterms:W3CDTF">2013-01-09T17:55:36Z</dcterms:created>
  <dcterms:modified xsi:type="dcterms:W3CDTF">2013-01-09T17:56:11Z</dcterms:modified>
</cp:coreProperties>
</file>