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8" r:id="rId5"/>
    <p:sldId id="259" r:id="rId6"/>
    <p:sldId id="269" r:id="rId7"/>
    <p:sldId id="260" r:id="rId8"/>
    <p:sldId id="270" r:id="rId9"/>
    <p:sldId id="272" r:id="rId10"/>
    <p:sldId id="261" r:id="rId11"/>
    <p:sldId id="263" r:id="rId12"/>
    <p:sldId id="274" r:id="rId13"/>
    <p:sldId id="265" r:id="rId14"/>
    <p:sldId id="275" r:id="rId15"/>
    <p:sldId id="276" r:id="rId16"/>
    <p:sldId id="277" r:id="rId17"/>
    <p:sldId id="266" r:id="rId18"/>
    <p:sldId id="281" r:id="rId19"/>
    <p:sldId id="279" r:id="rId20"/>
    <p:sldId id="280" r:id="rId21"/>
    <p:sldId id="26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66FF"/>
    <a:srgbClr val="DDDDDD"/>
    <a:srgbClr val="FFCC00"/>
    <a:srgbClr val="66FF33"/>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48" autoAdjust="0"/>
    <p:restoredTop sz="94660"/>
  </p:normalViewPr>
  <p:slideViewPr>
    <p:cSldViewPr snapToGrid="0">
      <p:cViewPr>
        <p:scale>
          <a:sx n="75" d="100"/>
          <a:sy n="75" d="100"/>
        </p:scale>
        <p:origin x="58" y="1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61A04-72F3-225E-337D-3A8F81796E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E82EFA-0875-353F-6C99-C76F27F733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9559DE-028C-0957-9401-16288D47D8D2}"/>
              </a:ext>
            </a:extLst>
          </p:cNvPr>
          <p:cNvSpPr>
            <a:spLocks noGrp="1"/>
          </p:cNvSpPr>
          <p:nvPr>
            <p:ph type="dt" sz="half" idx="10"/>
          </p:nvPr>
        </p:nvSpPr>
        <p:spPr/>
        <p:txBody>
          <a:bodyPr/>
          <a:lstStyle/>
          <a:p>
            <a:fld id="{DC1CAF03-8DDF-4AE2-B589-4DB0034CEA77}" type="datetimeFigureOut">
              <a:rPr lang="en-US" smtClean="0"/>
              <a:t>7/11/2023</a:t>
            </a:fld>
            <a:endParaRPr lang="en-US"/>
          </a:p>
        </p:txBody>
      </p:sp>
      <p:sp>
        <p:nvSpPr>
          <p:cNvPr id="5" name="Footer Placeholder 4">
            <a:extLst>
              <a:ext uri="{FF2B5EF4-FFF2-40B4-BE49-F238E27FC236}">
                <a16:creationId xmlns:a16="http://schemas.microsoft.com/office/drawing/2014/main" id="{2178EC88-64B2-BF7B-F4EA-ABE89B5FC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B2180E-8D99-44A3-5669-CE77707F4711}"/>
              </a:ext>
            </a:extLst>
          </p:cNvPr>
          <p:cNvSpPr>
            <a:spLocks noGrp="1"/>
          </p:cNvSpPr>
          <p:nvPr>
            <p:ph type="sldNum" sz="quarter" idx="12"/>
          </p:nvPr>
        </p:nvSpPr>
        <p:spPr/>
        <p:txBody>
          <a:bodyPr/>
          <a:lstStyle/>
          <a:p>
            <a:fld id="{ADFFFE7C-FD9A-4A2C-80AD-3627A833C6B4}" type="slidenum">
              <a:rPr lang="en-US" smtClean="0"/>
              <a:t>‹#›</a:t>
            </a:fld>
            <a:endParaRPr lang="en-US"/>
          </a:p>
        </p:txBody>
      </p:sp>
    </p:spTree>
    <p:extLst>
      <p:ext uri="{BB962C8B-B14F-4D97-AF65-F5344CB8AC3E}">
        <p14:creationId xmlns:p14="http://schemas.microsoft.com/office/powerpoint/2010/main" val="1061455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0942E-38DF-639E-5EBE-B698B79645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8C1150-EC42-0B43-821F-7BA4B99202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3A6662-38B2-3A2A-5144-ECB1C3D8D94A}"/>
              </a:ext>
            </a:extLst>
          </p:cNvPr>
          <p:cNvSpPr>
            <a:spLocks noGrp="1"/>
          </p:cNvSpPr>
          <p:nvPr>
            <p:ph type="dt" sz="half" idx="10"/>
          </p:nvPr>
        </p:nvSpPr>
        <p:spPr/>
        <p:txBody>
          <a:bodyPr/>
          <a:lstStyle/>
          <a:p>
            <a:fld id="{DC1CAF03-8DDF-4AE2-B589-4DB0034CEA77}" type="datetimeFigureOut">
              <a:rPr lang="en-US" smtClean="0"/>
              <a:t>7/11/2023</a:t>
            </a:fld>
            <a:endParaRPr lang="en-US"/>
          </a:p>
        </p:txBody>
      </p:sp>
      <p:sp>
        <p:nvSpPr>
          <p:cNvPr id="5" name="Footer Placeholder 4">
            <a:extLst>
              <a:ext uri="{FF2B5EF4-FFF2-40B4-BE49-F238E27FC236}">
                <a16:creationId xmlns:a16="http://schemas.microsoft.com/office/drawing/2014/main" id="{4D3D6874-7E2A-9B0D-F56B-8E5F6FA93B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D2E7F-0948-EB5F-EFB0-AF1433AE447E}"/>
              </a:ext>
            </a:extLst>
          </p:cNvPr>
          <p:cNvSpPr>
            <a:spLocks noGrp="1"/>
          </p:cNvSpPr>
          <p:nvPr>
            <p:ph type="sldNum" sz="quarter" idx="12"/>
          </p:nvPr>
        </p:nvSpPr>
        <p:spPr/>
        <p:txBody>
          <a:bodyPr/>
          <a:lstStyle/>
          <a:p>
            <a:fld id="{ADFFFE7C-FD9A-4A2C-80AD-3627A833C6B4}" type="slidenum">
              <a:rPr lang="en-US" smtClean="0"/>
              <a:t>‹#›</a:t>
            </a:fld>
            <a:endParaRPr lang="en-US"/>
          </a:p>
        </p:txBody>
      </p:sp>
    </p:spTree>
    <p:extLst>
      <p:ext uri="{BB962C8B-B14F-4D97-AF65-F5344CB8AC3E}">
        <p14:creationId xmlns:p14="http://schemas.microsoft.com/office/powerpoint/2010/main" val="3460917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206739-A5F3-DB67-6007-BC9D579478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58DB90-F78C-FD8F-5592-FC7C4C2007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13AFD7-4CAB-0B55-7030-80F4B1BC6B7D}"/>
              </a:ext>
            </a:extLst>
          </p:cNvPr>
          <p:cNvSpPr>
            <a:spLocks noGrp="1"/>
          </p:cNvSpPr>
          <p:nvPr>
            <p:ph type="dt" sz="half" idx="10"/>
          </p:nvPr>
        </p:nvSpPr>
        <p:spPr/>
        <p:txBody>
          <a:bodyPr/>
          <a:lstStyle/>
          <a:p>
            <a:fld id="{DC1CAF03-8DDF-4AE2-B589-4DB0034CEA77}" type="datetimeFigureOut">
              <a:rPr lang="en-US" smtClean="0"/>
              <a:t>7/11/2023</a:t>
            </a:fld>
            <a:endParaRPr lang="en-US"/>
          </a:p>
        </p:txBody>
      </p:sp>
      <p:sp>
        <p:nvSpPr>
          <p:cNvPr id="5" name="Footer Placeholder 4">
            <a:extLst>
              <a:ext uri="{FF2B5EF4-FFF2-40B4-BE49-F238E27FC236}">
                <a16:creationId xmlns:a16="http://schemas.microsoft.com/office/drawing/2014/main" id="{57149B37-7626-D76B-BEDB-9510730086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946984-5F28-EE5F-A4F1-679A3CA420E2}"/>
              </a:ext>
            </a:extLst>
          </p:cNvPr>
          <p:cNvSpPr>
            <a:spLocks noGrp="1"/>
          </p:cNvSpPr>
          <p:nvPr>
            <p:ph type="sldNum" sz="quarter" idx="12"/>
          </p:nvPr>
        </p:nvSpPr>
        <p:spPr/>
        <p:txBody>
          <a:bodyPr/>
          <a:lstStyle/>
          <a:p>
            <a:fld id="{ADFFFE7C-FD9A-4A2C-80AD-3627A833C6B4}" type="slidenum">
              <a:rPr lang="en-US" smtClean="0"/>
              <a:t>‹#›</a:t>
            </a:fld>
            <a:endParaRPr lang="en-US"/>
          </a:p>
        </p:txBody>
      </p:sp>
    </p:spTree>
    <p:extLst>
      <p:ext uri="{BB962C8B-B14F-4D97-AF65-F5344CB8AC3E}">
        <p14:creationId xmlns:p14="http://schemas.microsoft.com/office/powerpoint/2010/main" val="115286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87430-5EB2-94EF-ED73-3160AD4B0B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A75319-7421-52F6-C2FF-BFBD746196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98EFB8-3F05-E946-C6E7-4EA41A31F6FB}"/>
              </a:ext>
            </a:extLst>
          </p:cNvPr>
          <p:cNvSpPr>
            <a:spLocks noGrp="1"/>
          </p:cNvSpPr>
          <p:nvPr>
            <p:ph type="dt" sz="half" idx="10"/>
          </p:nvPr>
        </p:nvSpPr>
        <p:spPr/>
        <p:txBody>
          <a:bodyPr/>
          <a:lstStyle/>
          <a:p>
            <a:fld id="{DC1CAF03-8DDF-4AE2-B589-4DB0034CEA77}" type="datetimeFigureOut">
              <a:rPr lang="en-US" smtClean="0"/>
              <a:t>7/11/2023</a:t>
            </a:fld>
            <a:endParaRPr lang="en-US"/>
          </a:p>
        </p:txBody>
      </p:sp>
      <p:sp>
        <p:nvSpPr>
          <p:cNvPr id="5" name="Footer Placeholder 4">
            <a:extLst>
              <a:ext uri="{FF2B5EF4-FFF2-40B4-BE49-F238E27FC236}">
                <a16:creationId xmlns:a16="http://schemas.microsoft.com/office/drawing/2014/main" id="{8CFCBEB4-E35E-B89A-9078-5393EFC85B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994699-7687-536D-5B7A-B56B977B29DC}"/>
              </a:ext>
            </a:extLst>
          </p:cNvPr>
          <p:cNvSpPr>
            <a:spLocks noGrp="1"/>
          </p:cNvSpPr>
          <p:nvPr>
            <p:ph type="sldNum" sz="quarter" idx="12"/>
          </p:nvPr>
        </p:nvSpPr>
        <p:spPr/>
        <p:txBody>
          <a:bodyPr/>
          <a:lstStyle/>
          <a:p>
            <a:fld id="{ADFFFE7C-FD9A-4A2C-80AD-3627A833C6B4}" type="slidenum">
              <a:rPr lang="en-US" smtClean="0"/>
              <a:t>‹#›</a:t>
            </a:fld>
            <a:endParaRPr lang="en-US"/>
          </a:p>
        </p:txBody>
      </p:sp>
    </p:spTree>
    <p:extLst>
      <p:ext uri="{BB962C8B-B14F-4D97-AF65-F5344CB8AC3E}">
        <p14:creationId xmlns:p14="http://schemas.microsoft.com/office/powerpoint/2010/main" val="1949430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FF730-7EB9-604F-96DC-F32E461C81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6FE1E2-A25D-CDF4-5216-C2C59B8E24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E4E81A-FAE9-FA47-181E-4BEB77DCFCD2}"/>
              </a:ext>
            </a:extLst>
          </p:cNvPr>
          <p:cNvSpPr>
            <a:spLocks noGrp="1"/>
          </p:cNvSpPr>
          <p:nvPr>
            <p:ph type="dt" sz="half" idx="10"/>
          </p:nvPr>
        </p:nvSpPr>
        <p:spPr/>
        <p:txBody>
          <a:bodyPr/>
          <a:lstStyle/>
          <a:p>
            <a:fld id="{DC1CAF03-8DDF-4AE2-B589-4DB0034CEA77}" type="datetimeFigureOut">
              <a:rPr lang="en-US" smtClean="0"/>
              <a:t>7/11/2023</a:t>
            </a:fld>
            <a:endParaRPr lang="en-US"/>
          </a:p>
        </p:txBody>
      </p:sp>
      <p:sp>
        <p:nvSpPr>
          <p:cNvPr id="5" name="Footer Placeholder 4">
            <a:extLst>
              <a:ext uri="{FF2B5EF4-FFF2-40B4-BE49-F238E27FC236}">
                <a16:creationId xmlns:a16="http://schemas.microsoft.com/office/drawing/2014/main" id="{92D212F1-BF5A-9220-AF9E-D761185D2E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653DBA-31F0-292B-36D1-787F7C826A31}"/>
              </a:ext>
            </a:extLst>
          </p:cNvPr>
          <p:cNvSpPr>
            <a:spLocks noGrp="1"/>
          </p:cNvSpPr>
          <p:nvPr>
            <p:ph type="sldNum" sz="quarter" idx="12"/>
          </p:nvPr>
        </p:nvSpPr>
        <p:spPr/>
        <p:txBody>
          <a:bodyPr/>
          <a:lstStyle/>
          <a:p>
            <a:fld id="{ADFFFE7C-FD9A-4A2C-80AD-3627A833C6B4}" type="slidenum">
              <a:rPr lang="en-US" smtClean="0"/>
              <a:t>‹#›</a:t>
            </a:fld>
            <a:endParaRPr lang="en-US"/>
          </a:p>
        </p:txBody>
      </p:sp>
    </p:spTree>
    <p:extLst>
      <p:ext uri="{BB962C8B-B14F-4D97-AF65-F5344CB8AC3E}">
        <p14:creationId xmlns:p14="http://schemas.microsoft.com/office/powerpoint/2010/main" val="3725506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09CFD-E8BB-29A6-1336-CCB8EA913F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4A9F24-8803-CA58-9520-33A98C6FF6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112BF1-6D0A-B449-6E8D-6C8D5CBC94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ECC8DD-4E39-D9F0-1E83-9AAF1636241A}"/>
              </a:ext>
            </a:extLst>
          </p:cNvPr>
          <p:cNvSpPr>
            <a:spLocks noGrp="1"/>
          </p:cNvSpPr>
          <p:nvPr>
            <p:ph type="dt" sz="half" idx="10"/>
          </p:nvPr>
        </p:nvSpPr>
        <p:spPr/>
        <p:txBody>
          <a:bodyPr/>
          <a:lstStyle/>
          <a:p>
            <a:fld id="{DC1CAF03-8DDF-4AE2-B589-4DB0034CEA77}" type="datetimeFigureOut">
              <a:rPr lang="en-US" smtClean="0"/>
              <a:t>7/11/2023</a:t>
            </a:fld>
            <a:endParaRPr lang="en-US"/>
          </a:p>
        </p:txBody>
      </p:sp>
      <p:sp>
        <p:nvSpPr>
          <p:cNvPr id="6" name="Footer Placeholder 5">
            <a:extLst>
              <a:ext uri="{FF2B5EF4-FFF2-40B4-BE49-F238E27FC236}">
                <a16:creationId xmlns:a16="http://schemas.microsoft.com/office/drawing/2014/main" id="{7C2256E7-689F-085E-118C-FF5148C515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903DF3-DDAD-8CF4-78F9-2DC04855D212}"/>
              </a:ext>
            </a:extLst>
          </p:cNvPr>
          <p:cNvSpPr>
            <a:spLocks noGrp="1"/>
          </p:cNvSpPr>
          <p:nvPr>
            <p:ph type="sldNum" sz="quarter" idx="12"/>
          </p:nvPr>
        </p:nvSpPr>
        <p:spPr/>
        <p:txBody>
          <a:bodyPr/>
          <a:lstStyle/>
          <a:p>
            <a:fld id="{ADFFFE7C-FD9A-4A2C-80AD-3627A833C6B4}" type="slidenum">
              <a:rPr lang="en-US" smtClean="0"/>
              <a:t>‹#›</a:t>
            </a:fld>
            <a:endParaRPr lang="en-US"/>
          </a:p>
        </p:txBody>
      </p:sp>
    </p:spTree>
    <p:extLst>
      <p:ext uri="{BB962C8B-B14F-4D97-AF65-F5344CB8AC3E}">
        <p14:creationId xmlns:p14="http://schemas.microsoft.com/office/powerpoint/2010/main" val="1363868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2BAE4-FAE4-3149-1061-D54214DC13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BFC577-931C-E5A5-0A81-002C74B645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9CA13D-F981-5E62-1DD8-E1462853AF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BE9CCE-041C-8F62-B864-1E40765A61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D83CBE-9E82-76F1-2105-8140CC5FF3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0F3BE1-4A36-0B80-9B0B-E18ABF84595E}"/>
              </a:ext>
            </a:extLst>
          </p:cNvPr>
          <p:cNvSpPr>
            <a:spLocks noGrp="1"/>
          </p:cNvSpPr>
          <p:nvPr>
            <p:ph type="dt" sz="half" idx="10"/>
          </p:nvPr>
        </p:nvSpPr>
        <p:spPr/>
        <p:txBody>
          <a:bodyPr/>
          <a:lstStyle/>
          <a:p>
            <a:fld id="{DC1CAF03-8DDF-4AE2-B589-4DB0034CEA77}" type="datetimeFigureOut">
              <a:rPr lang="en-US" smtClean="0"/>
              <a:t>7/11/2023</a:t>
            </a:fld>
            <a:endParaRPr lang="en-US"/>
          </a:p>
        </p:txBody>
      </p:sp>
      <p:sp>
        <p:nvSpPr>
          <p:cNvPr id="8" name="Footer Placeholder 7">
            <a:extLst>
              <a:ext uri="{FF2B5EF4-FFF2-40B4-BE49-F238E27FC236}">
                <a16:creationId xmlns:a16="http://schemas.microsoft.com/office/drawing/2014/main" id="{4E130CDD-165A-7753-AFA6-C7949168B6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876647-7704-2563-F503-62EF55B24BB3}"/>
              </a:ext>
            </a:extLst>
          </p:cNvPr>
          <p:cNvSpPr>
            <a:spLocks noGrp="1"/>
          </p:cNvSpPr>
          <p:nvPr>
            <p:ph type="sldNum" sz="quarter" idx="12"/>
          </p:nvPr>
        </p:nvSpPr>
        <p:spPr/>
        <p:txBody>
          <a:bodyPr/>
          <a:lstStyle/>
          <a:p>
            <a:fld id="{ADFFFE7C-FD9A-4A2C-80AD-3627A833C6B4}" type="slidenum">
              <a:rPr lang="en-US" smtClean="0"/>
              <a:t>‹#›</a:t>
            </a:fld>
            <a:endParaRPr lang="en-US"/>
          </a:p>
        </p:txBody>
      </p:sp>
    </p:spTree>
    <p:extLst>
      <p:ext uri="{BB962C8B-B14F-4D97-AF65-F5344CB8AC3E}">
        <p14:creationId xmlns:p14="http://schemas.microsoft.com/office/powerpoint/2010/main" val="2850178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13D98-77BA-2399-AE37-FDAE600B1C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0FCE0B-81FF-E0A5-5FA1-DF6636948089}"/>
              </a:ext>
            </a:extLst>
          </p:cNvPr>
          <p:cNvSpPr>
            <a:spLocks noGrp="1"/>
          </p:cNvSpPr>
          <p:nvPr>
            <p:ph type="dt" sz="half" idx="10"/>
          </p:nvPr>
        </p:nvSpPr>
        <p:spPr/>
        <p:txBody>
          <a:bodyPr/>
          <a:lstStyle/>
          <a:p>
            <a:fld id="{DC1CAF03-8DDF-4AE2-B589-4DB0034CEA77}" type="datetimeFigureOut">
              <a:rPr lang="en-US" smtClean="0"/>
              <a:t>7/11/2023</a:t>
            </a:fld>
            <a:endParaRPr lang="en-US"/>
          </a:p>
        </p:txBody>
      </p:sp>
      <p:sp>
        <p:nvSpPr>
          <p:cNvPr id="4" name="Footer Placeholder 3">
            <a:extLst>
              <a:ext uri="{FF2B5EF4-FFF2-40B4-BE49-F238E27FC236}">
                <a16:creationId xmlns:a16="http://schemas.microsoft.com/office/drawing/2014/main" id="{E421AC32-FAEC-8B41-1E77-CDAE6D372E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5E4308-33FB-66AC-D847-9D0F654789DD}"/>
              </a:ext>
            </a:extLst>
          </p:cNvPr>
          <p:cNvSpPr>
            <a:spLocks noGrp="1"/>
          </p:cNvSpPr>
          <p:nvPr>
            <p:ph type="sldNum" sz="quarter" idx="12"/>
          </p:nvPr>
        </p:nvSpPr>
        <p:spPr/>
        <p:txBody>
          <a:bodyPr/>
          <a:lstStyle/>
          <a:p>
            <a:fld id="{ADFFFE7C-FD9A-4A2C-80AD-3627A833C6B4}" type="slidenum">
              <a:rPr lang="en-US" smtClean="0"/>
              <a:t>‹#›</a:t>
            </a:fld>
            <a:endParaRPr lang="en-US"/>
          </a:p>
        </p:txBody>
      </p:sp>
    </p:spTree>
    <p:extLst>
      <p:ext uri="{BB962C8B-B14F-4D97-AF65-F5344CB8AC3E}">
        <p14:creationId xmlns:p14="http://schemas.microsoft.com/office/powerpoint/2010/main" val="3984083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7E914F-8BE3-0D1A-1FFF-562650446F9B}"/>
              </a:ext>
            </a:extLst>
          </p:cNvPr>
          <p:cNvSpPr>
            <a:spLocks noGrp="1"/>
          </p:cNvSpPr>
          <p:nvPr>
            <p:ph type="dt" sz="half" idx="10"/>
          </p:nvPr>
        </p:nvSpPr>
        <p:spPr/>
        <p:txBody>
          <a:bodyPr/>
          <a:lstStyle/>
          <a:p>
            <a:fld id="{DC1CAF03-8DDF-4AE2-B589-4DB0034CEA77}" type="datetimeFigureOut">
              <a:rPr lang="en-US" smtClean="0"/>
              <a:t>7/11/2023</a:t>
            </a:fld>
            <a:endParaRPr lang="en-US"/>
          </a:p>
        </p:txBody>
      </p:sp>
      <p:sp>
        <p:nvSpPr>
          <p:cNvPr id="3" name="Footer Placeholder 2">
            <a:extLst>
              <a:ext uri="{FF2B5EF4-FFF2-40B4-BE49-F238E27FC236}">
                <a16:creationId xmlns:a16="http://schemas.microsoft.com/office/drawing/2014/main" id="{F4B7D4FA-0D6F-51D7-DB44-2839850BE2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922411-4E3E-465A-701B-46635680F4DE}"/>
              </a:ext>
            </a:extLst>
          </p:cNvPr>
          <p:cNvSpPr>
            <a:spLocks noGrp="1"/>
          </p:cNvSpPr>
          <p:nvPr>
            <p:ph type="sldNum" sz="quarter" idx="12"/>
          </p:nvPr>
        </p:nvSpPr>
        <p:spPr/>
        <p:txBody>
          <a:bodyPr/>
          <a:lstStyle/>
          <a:p>
            <a:fld id="{ADFFFE7C-FD9A-4A2C-80AD-3627A833C6B4}" type="slidenum">
              <a:rPr lang="en-US" smtClean="0"/>
              <a:t>‹#›</a:t>
            </a:fld>
            <a:endParaRPr lang="en-US"/>
          </a:p>
        </p:txBody>
      </p:sp>
    </p:spTree>
    <p:extLst>
      <p:ext uri="{BB962C8B-B14F-4D97-AF65-F5344CB8AC3E}">
        <p14:creationId xmlns:p14="http://schemas.microsoft.com/office/powerpoint/2010/main" val="2927875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3E0D4-8761-2C47-E561-232045B54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84C6A5-5EC4-8EDA-B81C-F2B5443A62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98C281-01F1-D1C1-AA33-02AC05B02B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17A34F-3833-019E-57FB-538A08E635DC}"/>
              </a:ext>
            </a:extLst>
          </p:cNvPr>
          <p:cNvSpPr>
            <a:spLocks noGrp="1"/>
          </p:cNvSpPr>
          <p:nvPr>
            <p:ph type="dt" sz="half" idx="10"/>
          </p:nvPr>
        </p:nvSpPr>
        <p:spPr/>
        <p:txBody>
          <a:bodyPr/>
          <a:lstStyle/>
          <a:p>
            <a:fld id="{DC1CAF03-8DDF-4AE2-B589-4DB0034CEA77}" type="datetimeFigureOut">
              <a:rPr lang="en-US" smtClean="0"/>
              <a:t>7/11/2023</a:t>
            </a:fld>
            <a:endParaRPr lang="en-US"/>
          </a:p>
        </p:txBody>
      </p:sp>
      <p:sp>
        <p:nvSpPr>
          <p:cNvPr id="6" name="Footer Placeholder 5">
            <a:extLst>
              <a:ext uri="{FF2B5EF4-FFF2-40B4-BE49-F238E27FC236}">
                <a16:creationId xmlns:a16="http://schemas.microsoft.com/office/drawing/2014/main" id="{81AAA4A7-6E59-B86C-2CAE-D96FBCF572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484F39-1EB8-6CFF-FDDB-69C846369CFF}"/>
              </a:ext>
            </a:extLst>
          </p:cNvPr>
          <p:cNvSpPr>
            <a:spLocks noGrp="1"/>
          </p:cNvSpPr>
          <p:nvPr>
            <p:ph type="sldNum" sz="quarter" idx="12"/>
          </p:nvPr>
        </p:nvSpPr>
        <p:spPr/>
        <p:txBody>
          <a:bodyPr/>
          <a:lstStyle/>
          <a:p>
            <a:fld id="{ADFFFE7C-FD9A-4A2C-80AD-3627A833C6B4}" type="slidenum">
              <a:rPr lang="en-US" smtClean="0"/>
              <a:t>‹#›</a:t>
            </a:fld>
            <a:endParaRPr lang="en-US"/>
          </a:p>
        </p:txBody>
      </p:sp>
    </p:spTree>
    <p:extLst>
      <p:ext uri="{BB962C8B-B14F-4D97-AF65-F5344CB8AC3E}">
        <p14:creationId xmlns:p14="http://schemas.microsoft.com/office/powerpoint/2010/main" val="766957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8B579-7497-07E4-0791-C14FA49BA1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FB16C5-E8AB-2496-21F1-1F5C88098F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D19478-0BBF-C490-E6AC-CE217D11CA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081BF8-0C27-4949-0DAB-C7F96C948AC8}"/>
              </a:ext>
            </a:extLst>
          </p:cNvPr>
          <p:cNvSpPr>
            <a:spLocks noGrp="1"/>
          </p:cNvSpPr>
          <p:nvPr>
            <p:ph type="dt" sz="half" idx="10"/>
          </p:nvPr>
        </p:nvSpPr>
        <p:spPr/>
        <p:txBody>
          <a:bodyPr/>
          <a:lstStyle/>
          <a:p>
            <a:fld id="{DC1CAF03-8DDF-4AE2-B589-4DB0034CEA77}" type="datetimeFigureOut">
              <a:rPr lang="en-US" smtClean="0"/>
              <a:t>7/11/2023</a:t>
            </a:fld>
            <a:endParaRPr lang="en-US"/>
          </a:p>
        </p:txBody>
      </p:sp>
      <p:sp>
        <p:nvSpPr>
          <p:cNvPr id="6" name="Footer Placeholder 5">
            <a:extLst>
              <a:ext uri="{FF2B5EF4-FFF2-40B4-BE49-F238E27FC236}">
                <a16:creationId xmlns:a16="http://schemas.microsoft.com/office/drawing/2014/main" id="{A0FC87C8-D732-13AE-DB87-0364158C9E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4E1A8E-0579-B0B3-1894-299A2580406B}"/>
              </a:ext>
            </a:extLst>
          </p:cNvPr>
          <p:cNvSpPr>
            <a:spLocks noGrp="1"/>
          </p:cNvSpPr>
          <p:nvPr>
            <p:ph type="sldNum" sz="quarter" idx="12"/>
          </p:nvPr>
        </p:nvSpPr>
        <p:spPr/>
        <p:txBody>
          <a:bodyPr/>
          <a:lstStyle/>
          <a:p>
            <a:fld id="{ADFFFE7C-FD9A-4A2C-80AD-3627A833C6B4}" type="slidenum">
              <a:rPr lang="en-US" smtClean="0"/>
              <a:t>‹#›</a:t>
            </a:fld>
            <a:endParaRPr lang="en-US"/>
          </a:p>
        </p:txBody>
      </p:sp>
    </p:spTree>
    <p:extLst>
      <p:ext uri="{BB962C8B-B14F-4D97-AF65-F5344CB8AC3E}">
        <p14:creationId xmlns:p14="http://schemas.microsoft.com/office/powerpoint/2010/main" val="1177577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AB1601-921E-E8C4-892E-7793C7767B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6CFA7C-8DD3-0ABF-FDCC-AED1AF3631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8B3EC2-E410-9D0A-F7C2-977221F1CD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1CAF03-8DDF-4AE2-B589-4DB0034CEA77}" type="datetimeFigureOut">
              <a:rPr lang="en-US" smtClean="0"/>
              <a:t>7/11/2023</a:t>
            </a:fld>
            <a:endParaRPr lang="en-US"/>
          </a:p>
        </p:txBody>
      </p:sp>
      <p:sp>
        <p:nvSpPr>
          <p:cNvPr id="5" name="Footer Placeholder 4">
            <a:extLst>
              <a:ext uri="{FF2B5EF4-FFF2-40B4-BE49-F238E27FC236}">
                <a16:creationId xmlns:a16="http://schemas.microsoft.com/office/drawing/2014/main" id="{0E065383-87A0-102A-DB73-7ACA6B789B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480BA4-291B-A37D-2022-8502F51B4E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FFFE7C-FD9A-4A2C-80AD-3627A833C6B4}" type="slidenum">
              <a:rPr lang="en-US" smtClean="0"/>
              <a:t>‹#›</a:t>
            </a:fld>
            <a:endParaRPr lang="en-US"/>
          </a:p>
        </p:txBody>
      </p:sp>
    </p:spTree>
    <p:extLst>
      <p:ext uri="{BB962C8B-B14F-4D97-AF65-F5344CB8AC3E}">
        <p14:creationId xmlns:p14="http://schemas.microsoft.com/office/powerpoint/2010/main" val="4141047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nndc.bnl.gov/nudat3/decaysearchdirect.jsp?nuc=207BI&amp;unc=nds" TargetMode="External"/><Relationship Id="rId2" Type="http://schemas.openxmlformats.org/officeDocument/2006/relationships/hyperlink" Target="https://www.ezag.com/fileadmin/ezag/user-uploads/isotopes/isotopes/Isotrak/isotrak-pdf/Decay_Schema_Data/Bi-207.pdf" TargetMode="External"/><Relationship Id="rId1" Type="http://schemas.openxmlformats.org/officeDocument/2006/relationships/slideLayout" Target="../slideLayouts/slideLayout2.xml"/><Relationship Id="rId5" Type="http://schemas.openxmlformats.org/officeDocument/2006/relationships/hyperlink" Target="https://physics.nist.gov/PhysRefData/Xcom/html/xcom1.html" TargetMode="External"/><Relationship Id="rId4" Type="http://schemas.openxmlformats.org/officeDocument/2006/relationships/hyperlink" Target="https://physics.nist.gov/PhysRefData/Star/Text/ESTAR.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sky, outdoor&#10;&#10;Description automatically generated">
            <a:extLst>
              <a:ext uri="{FF2B5EF4-FFF2-40B4-BE49-F238E27FC236}">
                <a16:creationId xmlns:a16="http://schemas.microsoft.com/office/drawing/2014/main" id="{521C1660-74DA-30BE-F7B1-10D779BDC0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81675"/>
            <a:ext cx="1685468" cy="1685468"/>
          </a:xfrm>
          <a:prstGeom prst="rect">
            <a:avLst/>
          </a:prstGeom>
        </p:spPr>
      </p:pic>
      <p:pic>
        <p:nvPicPr>
          <p:cNvPr id="7" name="Picture 6" descr="Logo&#10;&#10;Description automatically generated">
            <a:extLst>
              <a:ext uri="{FF2B5EF4-FFF2-40B4-BE49-F238E27FC236}">
                <a16:creationId xmlns:a16="http://schemas.microsoft.com/office/drawing/2014/main" id="{B0035FDE-248E-1BA6-7AEB-DA7B085F21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0593" y="81675"/>
            <a:ext cx="2640607" cy="1178021"/>
          </a:xfrm>
          <a:prstGeom prst="rect">
            <a:avLst/>
          </a:prstGeom>
        </p:spPr>
      </p:pic>
      <p:sp>
        <p:nvSpPr>
          <p:cNvPr id="8" name="Title 1">
            <a:extLst>
              <a:ext uri="{FF2B5EF4-FFF2-40B4-BE49-F238E27FC236}">
                <a16:creationId xmlns:a16="http://schemas.microsoft.com/office/drawing/2014/main" id="{81E8EBF5-4CA4-E2FD-D02B-85467A6B2547}"/>
              </a:ext>
            </a:extLst>
          </p:cNvPr>
          <p:cNvSpPr>
            <a:spLocks noGrp="1"/>
          </p:cNvSpPr>
          <p:nvPr>
            <p:ph type="ctrTitle"/>
          </p:nvPr>
        </p:nvSpPr>
        <p:spPr>
          <a:xfrm>
            <a:off x="1524000" y="1851081"/>
            <a:ext cx="9144000" cy="2287245"/>
          </a:xfrm>
        </p:spPr>
        <p:txBody>
          <a:bodyPr>
            <a:normAutofit fontScale="90000"/>
          </a:bodyPr>
          <a:lstStyle/>
          <a:p>
            <a:r>
              <a:rPr lang="en-US" b="1" dirty="0"/>
              <a:t>Radioactive Bi207 Source Simulation for </a:t>
            </a:r>
            <a:r>
              <a:rPr lang="en-US" b="1" dirty="0" err="1"/>
              <a:t>LArTPC</a:t>
            </a:r>
            <a:r>
              <a:rPr lang="en-US" b="1" dirty="0"/>
              <a:t> Calibration</a:t>
            </a:r>
          </a:p>
        </p:txBody>
      </p:sp>
      <p:sp>
        <p:nvSpPr>
          <p:cNvPr id="10" name="Subtitle 2">
            <a:extLst>
              <a:ext uri="{FF2B5EF4-FFF2-40B4-BE49-F238E27FC236}">
                <a16:creationId xmlns:a16="http://schemas.microsoft.com/office/drawing/2014/main" id="{400F921C-A3AC-4934-6ED1-B842FCA648F2}"/>
              </a:ext>
            </a:extLst>
          </p:cNvPr>
          <p:cNvSpPr txBox="1">
            <a:spLocks/>
          </p:cNvSpPr>
          <p:nvPr/>
        </p:nvSpPr>
        <p:spPr>
          <a:xfrm>
            <a:off x="4875037" y="4830614"/>
            <a:ext cx="2441925" cy="466109"/>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dirty="0"/>
              <a:t>Luke Saunders </a:t>
            </a:r>
          </a:p>
        </p:txBody>
      </p:sp>
      <p:sp>
        <p:nvSpPr>
          <p:cNvPr id="11" name="TextBox 10">
            <a:extLst>
              <a:ext uri="{FF2B5EF4-FFF2-40B4-BE49-F238E27FC236}">
                <a16:creationId xmlns:a16="http://schemas.microsoft.com/office/drawing/2014/main" id="{ED519EE7-D3F3-2E33-569B-6491BE785704}"/>
              </a:ext>
            </a:extLst>
          </p:cNvPr>
          <p:cNvSpPr txBox="1"/>
          <p:nvPr/>
        </p:nvSpPr>
        <p:spPr>
          <a:xfrm>
            <a:off x="3540348" y="5727401"/>
            <a:ext cx="5111302" cy="523220"/>
          </a:xfrm>
          <a:prstGeom prst="rect">
            <a:avLst/>
          </a:prstGeom>
          <a:noFill/>
        </p:spPr>
        <p:txBody>
          <a:bodyPr wrap="square">
            <a:spAutoFit/>
          </a:bodyPr>
          <a:lstStyle/>
          <a:p>
            <a:r>
              <a:rPr lang="en-US" sz="2800" dirty="0"/>
              <a:t>DUNE Calibration Meeting, CERN</a:t>
            </a:r>
          </a:p>
        </p:txBody>
      </p:sp>
      <p:sp>
        <p:nvSpPr>
          <p:cNvPr id="12" name="TextBox 11">
            <a:extLst>
              <a:ext uri="{FF2B5EF4-FFF2-40B4-BE49-F238E27FC236}">
                <a16:creationId xmlns:a16="http://schemas.microsoft.com/office/drawing/2014/main" id="{9C8B69C9-EE4A-06B2-E528-231282DCD8D0}"/>
              </a:ext>
            </a:extLst>
          </p:cNvPr>
          <p:cNvSpPr txBox="1"/>
          <p:nvPr/>
        </p:nvSpPr>
        <p:spPr>
          <a:xfrm>
            <a:off x="0" y="6550561"/>
            <a:ext cx="12192000" cy="338554"/>
          </a:xfrm>
          <a:prstGeom prst="rect">
            <a:avLst/>
          </a:prstGeom>
          <a:solidFill>
            <a:schemeClr val="accent1">
              <a:lumMod val="40000"/>
              <a:lumOff val="60000"/>
            </a:schemeClr>
          </a:solidFill>
        </p:spPr>
        <p:txBody>
          <a:bodyPr wrap="square" rtlCol="0">
            <a:spAutoFit/>
          </a:bodyPr>
          <a:lstStyle/>
          <a:p>
            <a:r>
              <a:rPr lang="en-US" sz="1600" dirty="0"/>
              <a:t>Luke Saunders | DUNE Calibration Meeting | July 13th, 2023								</a:t>
            </a:r>
            <a:fld id="{85BC5240-0A8B-4E44-B919-52F3A71E855A}" type="slidenum">
              <a:rPr lang="en-US" sz="1600"/>
              <a:t>1</a:t>
            </a:fld>
            <a:endParaRPr lang="en-US" sz="1600" baseline="30000" dirty="0"/>
          </a:p>
        </p:txBody>
      </p:sp>
    </p:spTree>
    <p:extLst>
      <p:ext uri="{BB962C8B-B14F-4D97-AF65-F5344CB8AC3E}">
        <p14:creationId xmlns:p14="http://schemas.microsoft.com/office/powerpoint/2010/main" val="3465289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C1061-CC79-8325-A981-7D4111B62481}"/>
              </a:ext>
            </a:extLst>
          </p:cNvPr>
          <p:cNvSpPr>
            <a:spLocks noGrp="1"/>
          </p:cNvSpPr>
          <p:nvPr>
            <p:ph type="title"/>
          </p:nvPr>
        </p:nvSpPr>
        <p:spPr/>
        <p:txBody>
          <a:bodyPr/>
          <a:lstStyle/>
          <a:p>
            <a:r>
              <a:rPr lang="en-US" dirty="0"/>
              <a:t>Photon Decay Products </a:t>
            </a:r>
          </a:p>
        </p:txBody>
      </p:sp>
      <p:sp>
        <p:nvSpPr>
          <p:cNvPr id="3" name="Content Placeholder 2">
            <a:extLst>
              <a:ext uri="{FF2B5EF4-FFF2-40B4-BE49-F238E27FC236}">
                <a16:creationId xmlns:a16="http://schemas.microsoft.com/office/drawing/2014/main" id="{13BE3D39-6A56-638D-6DC9-3C9A5640EB28}"/>
              </a:ext>
            </a:extLst>
          </p:cNvPr>
          <p:cNvSpPr>
            <a:spLocks noGrp="1"/>
          </p:cNvSpPr>
          <p:nvPr>
            <p:ph idx="1"/>
          </p:nvPr>
        </p:nvSpPr>
        <p:spPr>
          <a:xfrm>
            <a:off x="838200" y="1825625"/>
            <a:ext cx="5257800" cy="4667250"/>
          </a:xfrm>
        </p:spPr>
        <p:txBody>
          <a:bodyPr>
            <a:normAutofit fontScale="77500" lnSpcReduction="20000"/>
          </a:bodyPr>
          <a:lstStyle/>
          <a:p>
            <a:r>
              <a:rPr lang="en-US" dirty="0"/>
              <a:t>Originally, photons had the process:</a:t>
            </a:r>
          </a:p>
          <a:p>
            <a:pPr lvl="1"/>
            <a:r>
              <a:rPr lang="en-US" dirty="0"/>
              <a:t>Photons are given a random trajectory (polar and azimuthal angle). </a:t>
            </a:r>
          </a:p>
          <a:p>
            <a:pPr lvl="1"/>
            <a:r>
              <a:rPr lang="en-US" dirty="0"/>
              <a:t>Using data from NIST [4], an interaction distance is determined based on its given energy.</a:t>
            </a:r>
          </a:p>
          <a:p>
            <a:pPr lvl="1"/>
            <a:r>
              <a:rPr lang="en-US" dirty="0"/>
              <a:t>The probability distribution for the range of the photon determines the track length.</a:t>
            </a:r>
          </a:p>
          <a:p>
            <a:pPr lvl="1"/>
            <a:r>
              <a:rPr lang="en-US" dirty="0"/>
              <a:t>A Compton scattering interaction occurs and the scattered electron is treated like a point particle that has absorbed some fraction of the photon’s energy.</a:t>
            </a:r>
          </a:p>
          <a:p>
            <a:r>
              <a:rPr lang="en-US" dirty="0"/>
              <a:t>This method is still applied; however, the simulation is close to implementing continual Compton scattering.</a:t>
            </a:r>
          </a:p>
          <a:p>
            <a:r>
              <a:rPr lang="en-US" dirty="0"/>
              <a:t>The scattered electron is now treated as an electron cloud, rather than a point-like particle.</a:t>
            </a:r>
          </a:p>
        </p:txBody>
      </p:sp>
      <p:pic>
        <p:nvPicPr>
          <p:cNvPr id="6" name="Picture 5" descr="A graph of a blue square with a red and yellow center&#10;&#10;Description automatically generated">
            <a:extLst>
              <a:ext uri="{FF2B5EF4-FFF2-40B4-BE49-F238E27FC236}">
                <a16:creationId xmlns:a16="http://schemas.microsoft.com/office/drawing/2014/main" id="{73B8927D-4EA4-EE63-C037-CCAAE9BF5F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383249"/>
            <a:ext cx="5992142" cy="4793714"/>
          </a:xfrm>
          <a:prstGeom prst="rect">
            <a:avLst/>
          </a:prstGeom>
        </p:spPr>
      </p:pic>
      <p:sp>
        <p:nvSpPr>
          <p:cNvPr id="7" name="TextBox 6">
            <a:extLst>
              <a:ext uri="{FF2B5EF4-FFF2-40B4-BE49-F238E27FC236}">
                <a16:creationId xmlns:a16="http://schemas.microsoft.com/office/drawing/2014/main" id="{F06AE3F4-1B7C-821E-BD63-670F5301D4D5}"/>
              </a:ext>
            </a:extLst>
          </p:cNvPr>
          <p:cNvSpPr txBox="1"/>
          <p:nvPr/>
        </p:nvSpPr>
        <p:spPr>
          <a:xfrm>
            <a:off x="0" y="6550561"/>
            <a:ext cx="12192000" cy="338554"/>
          </a:xfrm>
          <a:prstGeom prst="rect">
            <a:avLst/>
          </a:prstGeom>
          <a:solidFill>
            <a:schemeClr val="accent1">
              <a:lumMod val="40000"/>
              <a:lumOff val="60000"/>
            </a:schemeClr>
          </a:solidFill>
        </p:spPr>
        <p:txBody>
          <a:bodyPr wrap="square" rtlCol="0">
            <a:spAutoFit/>
          </a:bodyPr>
          <a:lstStyle/>
          <a:p>
            <a:r>
              <a:rPr lang="en-US" sz="1600" dirty="0"/>
              <a:t>Luke Saunders | DUNE Calibration Meeting | July 13th, 2023							                  </a:t>
            </a:r>
            <a:fld id="{85BC5240-0A8B-4E44-B919-52F3A71E855A}" type="slidenum">
              <a:rPr lang="en-US" sz="1600" smtClean="0"/>
              <a:t>10</a:t>
            </a:fld>
            <a:endParaRPr lang="en-US" sz="1600" baseline="30000" dirty="0"/>
          </a:p>
        </p:txBody>
      </p:sp>
    </p:spTree>
    <p:extLst>
      <p:ext uri="{BB962C8B-B14F-4D97-AF65-F5344CB8AC3E}">
        <p14:creationId xmlns:p14="http://schemas.microsoft.com/office/powerpoint/2010/main" val="3078888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aph of a diagram&#10;&#10;Description automatically generated">
            <a:extLst>
              <a:ext uri="{FF2B5EF4-FFF2-40B4-BE49-F238E27FC236}">
                <a16:creationId xmlns:a16="http://schemas.microsoft.com/office/drawing/2014/main" id="{8218740F-A8BA-8A7B-082C-DA3DDB307E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3920" y="1310925"/>
            <a:ext cx="6725920" cy="5380737"/>
          </a:xfrm>
          <a:prstGeom prst="rect">
            <a:avLst/>
          </a:prstGeom>
        </p:spPr>
      </p:pic>
      <p:sp>
        <p:nvSpPr>
          <p:cNvPr id="2" name="Title 1">
            <a:extLst>
              <a:ext uri="{FF2B5EF4-FFF2-40B4-BE49-F238E27FC236}">
                <a16:creationId xmlns:a16="http://schemas.microsoft.com/office/drawing/2014/main" id="{EF201249-4278-8AF0-1624-19B8789DBC21}"/>
              </a:ext>
            </a:extLst>
          </p:cNvPr>
          <p:cNvSpPr>
            <a:spLocks noGrp="1"/>
          </p:cNvSpPr>
          <p:nvPr>
            <p:ph type="title"/>
          </p:nvPr>
        </p:nvSpPr>
        <p:spPr/>
        <p:txBody>
          <a:bodyPr/>
          <a:lstStyle/>
          <a:p>
            <a:r>
              <a:rPr lang="en-US" dirty="0"/>
              <a:t>Data Cuts</a:t>
            </a:r>
          </a:p>
        </p:txBody>
      </p:sp>
      <p:sp>
        <p:nvSpPr>
          <p:cNvPr id="3" name="Content Placeholder 2">
            <a:extLst>
              <a:ext uri="{FF2B5EF4-FFF2-40B4-BE49-F238E27FC236}">
                <a16:creationId xmlns:a16="http://schemas.microsoft.com/office/drawing/2014/main" id="{E91C972F-7D72-BA6C-40EA-11911DA333A6}"/>
              </a:ext>
            </a:extLst>
          </p:cNvPr>
          <p:cNvSpPr>
            <a:spLocks noGrp="1"/>
          </p:cNvSpPr>
          <p:nvPr>
            <p:ph idx="1"/>
          </p:nvPr>
        </p:nvSpPr>
        <p:spPr>
          <a:xfrm>
            <a:off x="838200" y="1825625"/>
            <a:ext cx="5532120" cy="4351338"/>
          </a:xfrm>
        </p:spPr>
        <p:txBody>
          <a:bodyPr>
            <a:normAutofit fontScale="85000" lnSpcReduction="20000"/>
          </a:bodyPr>
          <a:lstStyle/>
          <a:p>
            <a:r>
              <a:rPr lang="en-US" dirty="0"/>
              <a:t>The energy cut that occurs is the trigger.</a:t>
            </a:r>
          </a:p>
          <a:p>
            <a:pPr lvl="1"/>
            <a:r>
              <a:rPr lang="en-US" dirty="0"/>
              <a:t>For the given experiment, it is </a:t>
            </a:r>
            <a:r>
              <a:rPr lang="en-US" b="1" dirty="0"/>
              <a:t>roughly</a:t>
            </a:r>
            <a:r>
              <a:rPr lang="en-US" dirty="0"/>
              <a:t> .3 MeV.</a:t>
            </a:r>
          </a:p>
          <a:p>
            <a:r>
              <a:rPr lang="en-US" dirty="0"/>
              <a:t>Two geometric cuts taken.</a:t>
            </a:r>
          </a:p>
          <a:p>
            <a:pPr lvl="1"/>
            <a:r>
              <a:rPr lang="en-US" dirty="0"/>
              <a:t>The first requires that events occur within the active volume of the TPC.</a:t>
            </a:r>
          </a:p>
          <a:p>
            <a:pPr lvl="1"/>
            <a:r>
              <a:rPr lang="en-US" dirty="0"/>
              <a:t>The second is what will be referred to as the “hexagon cut.” </a:t>
            </a:r>
          </a:p>
          <a:p>
            <a:r>
              <a:rPr lang="en-US" dirty="0"/>
              <a:t>The hexagon cut ignores channels that do not run directly above the source. The hexagon shape is created from the orientation of the collection, induction 1, and induction 2 strips.</a:t>
            </a:r>
          </a:p>
          <a:p>
            <a:pPr lvl="1"/>
            <a:r>
              <a:rPr lang="en-US" dirty="0"/>
              <a:t>It should be noted that one or more adjacent channels are taken as well, something I will discuss more in detail in the slides 13-16.</a:t>
            </a:r>
          </a:p>
        </p:txBody>
      </p:sp>
      <p:sp>
        <p:nvSpPr>
          <p:cNvPr id="9" name="TextBox 8">
            <a:extLst>
              <a:ext uri="{FF2B5EF4-FFF2-40B4-BE49-F238E27FC236}">
                <a16:creationId xmlns:a16="http://schemas.microsoft.com/office/drawing/2014/main" id="{2E0FD2B4-4CDE-AC98-84C2-01DE45D4C889}"/>
              </a:ext>
            </a:extLst>
          </p:cNvPr>
          <p:cNvSpPr txBox="1"/>
          <p:nvPr/>
        </p:nvSpPr>
        <p:spPr>
          <a:xfrm>
            <a:off x="0" y="6550561"/>
            <a:ext cx="12192000" cy="338554"/>
          </a:xfrm>
          <a:prstGeom prst="rect">
            <a:avLst/>
          </a:prstGeom>
          <a:solidFill>
            <a:schemeClr val="accent1">
              <a:lumMod val="40000"/>
              <a:lumOff val="60000"/>
            </a:schemeClr>
          </a:solidFill>
        </p:spPr>
        <p:txBody>
          <a:bodyPr wrap="square" rtlCol="0">
            <a:spAutoFit/>
          </a:bodyPr>
          <a:lstStyle/>
          <a:p>
            <a:r>
              <a:rPr lang="en-US" sz="1600" dirty="0"/>
              <a:t>Luke Saunders | DUNE Calibration Meeting | July 13th, 2023							                  </a:t>
            </a:r>
            <a:fld id="{85BC5240-0A8B-4E44-B919-52F3A71E855A}" type="slidenum">
              <a:rPr lang="en-US" sz="1600" smtClean="0"/>
              <a:t>11</a:t>
            </a:fld>
            <a:endParaRPr lang="en-US" sz="1600" baseline="30000" dirty="0"/>
          </a:p>
        </p:txBody>
      </p:sp>
    </p:spTree>
    <p:extLst>
      <p:ext uri="{BB962C8B-B14F-4D97-AF65-F5344CB8AC3E}">
        <p14:creationId xmlns:p14="http://schemas.microsoft.com/office/powerpoint/2010/main" val="3979219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of a yellow square in a grid&#10;&#10;Description automatically generated">
            <a:extLst>
              <a:ext uri="{FF2B5EF4-FFF2-40B4-BE49-F238E27FC236}">
                <a16:creationId xmlns:a16="http://schemas.microsoft.com/office/drawing/2014/main" id="{0D6428AA-3364-F950-4970-9D7FFBCC5A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294002"/>
            <a:ext cx="6498590" cy="5198873"/>
          </a:xfrm>
          <a:prstGeom prst="rect">
            <a:avLst/>
          </a:prstGeom>
        </p:spPr>
      </p:pic>
      <p:sp>
        <p:nvSpPr>
          <p:cNvPr id="2" name="Title 1">
            <a:extLst>
              <a:ext uri="{FF2B5EF4-FFF2-40B4-BE49-F238E27FC236}">
                <a16:creationId xmlns:a16="http://schemas.microsoft.com/office/drawing/2014/main" id="{A9A85803-F45B-3564-E7B5-01C45F86F7A0}"/>
              </a:ext>
            </a:extLst>
          </p:cNvPr>
          <p:cNvSpPr>
            <a:spLocks noGrp="1"/>
          </p:cNvSpPr>
          <p:nvPr>
            <p:ph type="title"/>
          </p:nvPr>
        </p:nvSpPr>
        <p:spPr/>
        <p:txBody>
          <a:bodyPr/>
          <a:lstStyle/>
          <a:p>
            <a:r>
              <a:rPr lang="en-US" dirty="0"/>
              <a:t>Hexagon Cut Calculation</a:t>
            </a:r>
          </a:p>
        </p:txBody>
      </p:sp>
      <p:sp>
        <p:nvSpPr>
          <p:cNvPr id="3" name="Content Placeholder 2">
            <a:extLst>
              <a:ext uri="{FF2B5EF4-FFF2-40B4-BE49-F238E27FC236}">
                <a16:creationId xmlns:a16="http://schemas.microsoft.com/office/drawing/2014/main" id="{8BCB7ADE-DBD3-CFC7-2D58-BC9F681705D4}"/>
              </a:ext>
            </a:extLst>
          </p:cNvPr>
          <p:cNvSpPr>
            <a:spLocks noGrp="1"/>
          </p:cNvSpPr>
          <p:nvPr>
            <p:ph idx="1"/>
          </p:nvPr>
        </p:nvSpPr>
        <p:spPr>
          <a:xfrm>
            <a:off x="838200" y="1825625"/>
            <a:ext cx="5532120" cy="4351338"/>
          </a:xfrm>
        </p:spPr>
        <p:txBody>
          <a:bodyPr>
            <a:normAutofit fontScale="92500" lnSpcReduction="10000"/>
          </a:bodyPr>
          <a:lstStyle/>
          <a:p>
            <a:r>
              <a:rPr lang="en-US" dirty="0"/>
              <a:t>The hexagon cut automatically updates depending on the position of the source.</a:t>
            </a:r>
          </a:p>
          <a:p>
            <a:pPr lvl="1"/>
            <a:r>
              <a:rPr lang="en-US" dirty="0"/>
              <a:t>The calculation is dependent on whether the lines that define the boundaries of the channels intersect the circle that defines the active source region.</a:t>
            </a:r>
          </a:p>
          <a:p>
            <a:pPr lvl="1"/>
            <a:r>
              <a:rPr lang="en-US" dirty="0"/>
              <a:t>When the source lies perfectly on a strip without intersection, the center point of the source is used.</a:t>
            </a:r>
          </a:p>
          <a:p>
            <a:r>
              <a:rPr lang="en-US" dirty="0"/>
              <a:t>The number of adjacent channels is fully customizable and does not have to be symmetric around the source.</a:t>
            </a:r>
          </a:p>
        </p:txBody>
      </p:sp>
      <p:sp>
        <p:nvSpPr>
          <p:cNvPr id="9" name="TextBox 8">
            <a:extLst>
              <a:ext uri="{FF2B5EF4-FFF2-40B4-BE49-F238E27FC236}">
                <a16:creationId xmlns:a16="http://schemas.microsoft.com/office/drawing/2014/main" id="{0F5A0A5D-FD32-0662-912B-6BEE4608F229}"/>
              </a:ext>
            </a:extLst>
          </p:cNvPr>
          <p:cNvSpPr txBox="1"/>
          <p:nvPr/>
        </p:nvSpPr>
        <p:spPr>
          <a:xfrm>
            <a:off x="0" y="6550561"/>
            <a:ext cx="12192000" cy="338554"/>
          </a:xfrm>
          <a:prstGeom prst="rect">
            <a:avLst/>
          </a:prstGeom>
          <a:solidFill>
            <a:schemeClr val="accent1">
              <a:lumMod val="40000"/>
              <a:lumOff val="60000"/>
            </a:schemeClr>
          </a:solidFill>
        </p:spPr>
        <p:txBody>
          <a:bodyPr wrap="square" rtlCol="0">
            <a:spAutoFit/>
          </a:bodyPr>
          <a:lstStyle/>
          <a:p>
            <a:r>
              <a:rPr lang="en-US" sz="1600" dirty="0"/>
              <a:t>Luke Saunders | DUNE Calibration Meeting | July 13th, 2023							                  </a:t>
            </a:r>
            <a:fld id="{85BC5240-0A8B-4E44-B919-52F3A71E855A}" type="slidenum">
              <a:rPr lang="en-US" sz="1600" smtClean="0"/>
              <a:t>12</a:t>
            </a:fld>
            <a:endParaRPr lang="en-US" sz="1600" baseline="30000" dirty="0"/>
          </a:p>
        </p:txBody>
      </p:sp>
    </p:spTree>
    <p:extLst>
      <p:ext uri="{BB962C8B-B14F-4D97-AF65-F5344CB8AC3E}">
        <p14:creationId xmlns:p14="http://schemas.microsoft.com/office/powerpoint/2010/main" val="453268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ABE99-2D52-BAE5-03BC-9726823DB39C}"/>
              </a:ext>
            </a:extLst>
          </p:cNvPr>
          <p:cNvSpPr>
            <a:spLocks noGrp="1"/>
          </p:cNvSpPr>
          <p:nvPr>
            <p:ph type="title"/>
          </p:nvPr>
        </p:nvSpPr>
        <p:spPr/>
        <p:txBody>
          <a:bodyPr/>
          <a:lstStyle/>
          <a:p>
            <a:r>
              <a:rPr lang="en-US" dirty="0"/>
              <a:t>Energy Spectrum Analysis</a:t>
            </a:r>
          </a:p>
        </p:txBody>
      </p:sp>
      <p:sp>
        <p:nvSpPr>
          <p:cNvPr id="3" name="Content Placeholder 2">
            <a:extLst>
              <a:ext uri="{FF2B5EF4-FFF2-40B4-BE49-F238E27FC236}">
                <a16:creationId xmlns:a16="http://schemas.microsoft.com/office/drawing/2014/main" id="{E319F5A7-0FA3-1934-3E65-94E3092D2976}"/>
              </a:ext>
            </a:extLst>
          </p:cNvPr>
          <p:cNvSpPr>
            <a:spLocks noGrp="1"/>
          </p:cNvSpPr>
          <p:nvPr>
            <p:ph idx="1"/>
          </p:nvPr>
        </p:nvSpPr>
        <p:spPr>
          <a:xfrm>
            <a:off x="838200" y="1825625"/>
            <a:ext cx="5735320" cy="4724936"/>
          </a:xfrm>
        </p:spPr>
        <p:txBody>
          <a:bodyPr>
            <a:normAutofit fontScale="85000" lnSpcReduction="20000"/>
          </a:bodyPr>
          <a:lstStyle/>
          <a:p>
            <a:r>
              <a:rPr lang="en-US" dirty="0"/>
              <a:t>A central component of the calibration effort with Bi207 is to properly recreate its electron energy decay spectrum.</a:t>
            </a:r>
          </a:p>
          <a:p>
            <a:pPr lvl="1"/>
            <a:r>
              <a:rPr lang="en-US" dirty="0"/>
              <a:t>The simulation can aid in this pursuit as the analysis methods used on real data can be mimicked in the simulation, allowing for a method confirmation.</a:t>
            </a:r>
          </a:p>
          <a:p>
            <a:r>
              <a:rPr lang="en-US" dirty="0"/>
              <a:t>Assuming adjacent channels, those that do not lie above the source, have similar photon energy spectra, one can scale the average adjacent energy spectrum and subtract it from the central channel(s) </a:t>
            </a:r>
            <a:r>
              <a:rPr lang="en-US" b="1" dirty="0"/>
              <a:t>in order to remove the photon spectrum (the background).</a:t>
            </a:r>
          </a:p>
          <a:p>
            <a:pPr lvl="1"/>
            <a:r>
              <a:rPr lang="en-US" dirty="0"/>
              <a:t>This is viable since the electron events are almost entirely contained on the central channel(s).</a:t>
            </a:r>
          </a:p>
        </p:txBody>
      </p:sp>
      <p:pic>
        <p:nvPicPr>
          <p:cNvPr id="13" name="Picture 12" descr="A graph of a graph&#10;&#10;Description automatically generated">
            <a:extLst>
              <a:ext uri="{FF2B5EF4-FFF2-40B4-BE49-F238E27FC236}">
                <a16:creationId xmlns:a16="http://schemas.microsoft.com/office/drawing/2014/main" id="{F6C03669-EB22-6E0D-75BB-B1BA81DAF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3520" y="1690688"/>
            <a:ext cx="5528468" cy="4422775"/>
          </a:xfrm>
          <a:prstGeom prst="rect">
            <a:avLst/>
          </a:prstGeom>
        </p:spPr>
      </p:pic>
      <p:sp>
        <p:nvSpPr>
          <p:cNvPr id="14" name="TextBox 13">
            <a:extLst>
              <a:ext uri="{FF2B5EF4-FFF2-40B4-BE49-F238E27FC236}">
                <a16:creationId xmlns:a16="http://schemas.microsoft.com/office/drawing/2014/main" id="{5D3EF534-2A5D-411E-5E64-2616F51B16FE}"/>
              </a:ext>
            </a:extLst>
          </p:cNvPr>
          <p:cNvSpPr txBox="1"/>
          <p:nvPr/>
        </p:nvSpPr>
        <p:spPr>
          <a:xfrm>
            <a:off x="0" y="6550561"/>
            <a:ext cx="12192000" cy="338554"/>
          </a:xfrm>
          <a:prstGeom prst="rect">
            <a:avLst/>
          </a:prstGeom>
          <a:solidFill>
            <a:schemeClr val="accent1">
              <a:lumMod val="40000"/>
              <a:lumOff val="60000"/>
            </a:schemeClr>
          </a:solidFill>
        </p:spPr>
        <p:txBody>
          <a:bodyPr wrap="square" rtlCol="0">
            <a:spAutoFit/>
          </a:bodyPr>
          <a:lstStyle/>
          <a:p>
            <a:r>
              <a:rPr lang="en-US" sz="1600" dirty="0"/>
              <a:t>Luke Saunders | DUNE Calibration Meeting | July 13th, 2023							                  </a:t>
            </a:r>
            <a:fld id="{85BC5240-0A8B-4E44-B919-52F3A71E855A}" type="slidenum">
              <a:rPr lang="en-US" sz="1600" smtClean="0"/>
              <a:t>13</a:t>
            </a:fld>
            <a:endParaRPr lang="en-US" sz="1600" baseline="30000" dirty="0"/>
          </a:p>
        </p:txBody>
      </p:sp>
    </p:spTree>
    <p:extLst>
      <p:ext uri="{BB962C8B-B14F-4D97-AF65-F5344CB8AC3E}">
        <p14:creationId xmlns:p14="http://schemas.microsoft.com/office/powerpoint/2010/main" val="1276056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graph of energy distribution&#10;&#10;Description automatically generated">
            <a:extLst>
              <a:ext uri="{FF2B5EF4-FFF2-40B4-BE49-F238E27FC236}">
                <a16:creationId xmlns:a16="http://schemas.microsoft.com/office/drawing/2014/main" id="{68FD9C4A-B467-AB30-4BE4-F4D931117E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0123" y="3887120"/>
            <a:ext cx="3457438" cy="2765951"/>
          </a:xfrm>
          <a:prstGeom prst="rect">
            <a:avLst/>
          </a:prstGeom>
        </p:spPr>
      </p:pic>
      <p:pic>
        <p:nvPicPr>
          <p:cNvPr id="20" name="Picture 19" descr="A graph of energy distribution&#10;&#10;Description automatically generated">
            <a:extLst>
              <a:ext uri="{FF2B5EF4-FFF2-40B4-BE49-F238E27FC236}">
                <a16:creationId xmlns:a16="http://schemas.microsoft.com/office/drawing/2014/main" id="{72A74D3B-639A-A3BB-3BF8-91B6C2B94F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8224" y="3875609"/>
            <a:ext cx="3457438" cy="2765951"/>
          </a:xfrm>
          <a:prstGeom prst="rect">
            <a:avLst/>
          </a:prstGeom>
        </p:spPr>
      </p:pic>
      <p:pic>
        <p:nvPicPr>
          <p:cNvPr id="18" name="Picture 17" descr="A graph of energy distribution&#10;&#10;Description automatically generated">
            <a:extLst>
              <a:ext uri="{FF2B5EF4-FFF2-40B4-BE49-F238E27FC236}">
                <a16:creationId xmlns:a16="http://schemas.microsoft.com/office/drawing/2014/main" id="{297DED6C-98BF-2B4D-6C30-8B0EDE1996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542" y="3922692"/>
            <a:ext cx="3357846" cy="2686277"/>
          </a:xfrm>
          <a:prstGeom prst="rect">
            <a:avLst/>
          </a:prstGeom>
        </p:spPr>
      </p:pic>
      <p:pic>
        <p:nvPicPr>
          <p:cNvPr id="12" name="Picture 11" descr="A graph of a graph showing the amount of energy&#10;&#10;Description automatically generated">
            <a:extLst>
              <a:ext uri="{FF2B5EF4-FFF2-40B4-BE49-F238E27FC236}">
                <a16:creationId xmlns:a16="http://schemas.microsoft.com/office/drawing/2014/main" id="{84AD13E1-0203-F9FD-DB93-EE1ECCB9F9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048862"/>
            <a:ext cx="3840933" cy="3072747"/>
          </a:xfrm>
          <a:prstGeom prst="rect">
            <a:avLst/>
          </a:prstGeom>
        </p:spPr>
      </p:pic>
      <p:pic>
        <p:nvPicPr>
          <p:cNvPr id="16" name="Picture 15" descr="A graph of energy distribution&#10;&#10;Description automatically generated">
            <a:extLst>
              <a:ext uri="{FF2B5EF4-FFF2-40B4-BE49-F238E27FC236}">
                <a16:creationId xmlns:a16="http://schemas.microsoft.com/office/drawing/2014/main" id="{68004ECF-FFE2-6957-FF28-B8ECB8C506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53370" y="1046893"/>
            <a:ext cx="3840933" cy="3072747"/>
          </a:xfrm>
          <a:prstGeom prst="rect">
            <a:avLst/>
          </a:prstGeom>
        </p:spPr>
      </p:pic>
      <p:pic>
        <p:nvPicPr>
          <p:cNvPr id="14" name="Picture 13" descr="A graph of energy distribution&#10;&#10;Description automatically generated">
            <a:extLst>
              <a:ext uri="{FF2B5EF4-FFF2-40B4-BE49-F238E27FC236}">
                <a16:creationId xmlns:a16="http://schemas.microsoft.com/office/drawing/2014/main" id="{AEF096A4-BC00-87DF-B7EA-812436DB1BC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26685" y="1046894"/>
            <a:ext cx="3840932" cy="3072746"/>
          </a:xfrm>
          <a:prstGeom prst="rect">
            <a:avLst/>
          </a:prstGeom>
        </p:spPr>
      </p:pic>
      <p:sp>
        <p:nvSpPr>
          <p:cNvPr id="9" name="Title 1">
            <a:extLst>
              <a:ext uri="{FF2B5EF4-FFF2-40B4-BE49-F238E27FC236}">
                <a16:creationId xmlns:a16="http://schemas.microsoft.com/office/drawing/2014/main" id="{66665353-98F2-50E2-6D18-4FD77AC36CDC}"/>
              </a:ext>
            </a:extLst>
          </p:cNvPr>
          <p:cNvSpPr>
            <a:spLocks noGrp="1"/>
          </p:cNvSpPr>
          <p:nvPr>
            <p:ph type="title"/>
          </p:nvPr>
        </p:nvSpPr>
        <p:spPr>
          <a:xfrm>
            <a:off x="838200" y="249031"/>
            <a:ext cx="10515600" cy="1325563"/>
          </a:xfrm>
        </p:spPr>
        <p:txBody>
          <a:bodyPr/>
          <a:lstStyle/>
          <a:p>
            <a:r>
              <a:rPr lang="en-US" dirty="0"/>
              <a:t>Adjacent and Central Channel Comparison</a:t>
            </a:r>
          </a:p>
        </p:txBody>
      </p:sp>
      <p:sp>
        <p:nvSpPr>
          <p:cNvPr id="10" name="TextBox 9">
            <a:extLst>
              <a:ext uri="{FF2B5EF4-FFF2-40B4-BE49-F238E27FC236}">
                <a16:creationId xmlns:a16="http://schemas.microsoft.com/office/drawing/2014/main" id="{EAA74E1F-5603-F1A5-5087-996BDBF90D41}"/>
              </a:ext>
            </a:extLst>
          </p:cNvPr>
          <p:cNvSpPr txBox="1"/>
          <p:nvPr/>
        </p:nvSpPr>
        <p:spPr>
          <a:xfrm>
            <a:off x="0" y="6550561"/>
            <a:ext cx="12192000" cy="338554"/>
          </a:xfrm>
          <a:prstGeom prst="rect">
            <a:avLst/>
          </a:prstGeom>
          <a:solidFill>
            <a:schemeClr val="accent1">
              <a:lumMod val="40000"/>
              <a:lumOff val="60000"/>
            </a:schemeClr>
          </a:solidFill>
        </p:spPr>
        <p:txBody>
          <a:bodyPr wrap="square" rtlCol="0">
            <a:spAutoFit/>
          </a:bodyPr>
          <a:lstStyle/>
          <a:p>
            <a:r>
              <a:rPr lang="en-US" sz="1600" dirty="0"/>
              <a:t>Luke Saunders | DUNE Calibration Meeting | July 13th, 2023							                  </a:t>
            </a:r>
            <a:fld id="{85BC5240-0A8B-4E44-B919-52F3A71E855A}" type="slidenum">
              <a:rPr lang="en-US" sz="1600" smtClean="0"/>
              <a:t>14</a:t>
            </a:fld>
            <a:endParaRPr lang="en-US" sz="1600" baseline="30000" dirty="0"/>
          </a:p>
        </p:txBody>
      </p:sp>
      <p:sp>
        <p:nvSpPr>
          <p:cNvPr id="23" name="TextBox 22">
            <a:extLst>
              <a:ext uri="{FF2B5EF4-FFF2-40B4-BE49-F238E27FC236}">
                <a16:creationId xmlns:a16="http://schemas.microsoft.com/office/drawing/2014/main" id="{31F64F3D-EF63-7210-C28E-E296970F8444}"/>
              </a:ext>
            </a:extLst>
          </p:cNvPr>
          <p:cNvSpPr txBox="1"/>
          <p:nvPr/>
        </p:nvSpPr>
        <p:spPr>
          <a:xfrm>
            <a:off x="2218469" y="5191846"/>
            <a:ext cx="1700337" cy="369332"/>
          </a:xfrm>
          <a:prstGeom prst="rect">
            <a:avLst/>
          </a:prstGeom>
          <a:noFill/>
        </p:spPr>
        <p:txBody>
          <a:bodyPr wrap="none" rtlCol="0">
            <a:spAutoFit/>
          </a:bodyPr>
          <a:lstStyle/>
          <a:p>
            <a:r>
              <a:rPr lang="en-US" b="1" dirty="0"/>
              <a:t>Central Channel</a:t>
            </a:r>
          </a:p>
        </p:txBody>
      </p:sp>
      <p:sp>
        <p:nvSpPr>
          <p:cNvPr id="24" name="TextBox 23">
            <a:extLst>
              <a:ext uri="{FF2B5EF4-FFF2-40B4-BE49-F238E27FC236}">
                <a16:creationId xmlns:a16="http://schemas.microsoft.com/office/drawing/2014/main" id="{26491746-CBF1-FF67-4E78-CC2BB5245854}"/>
              </a:ext>
            </a:extLst>
          </p:cNvPr>
          <p:cNvSpPr txBox="1"/>
          <p:nvPr/>
        </p:nvSpPr>
        <p:spPr>
          <a:xfrm>
            <a:off x="10365688" y="2266824"/>
            <a:ext cx="1700337" cy="369332"/>
          </a:xfrm>
          <a:prstGeom prst="rect">
            <a:avLst/>
          </a:prstGeom>
          <a:noFill/>
        </p:spPr>
        <p:txBody>
          <a:bodyPr wrap="none" rtlCol="0">
            <a:spAutoFit/>
          </a:bodyPr>
          <a:lstStyle/>
          <a:p>
            <a:r>
              <a:rPr lang="en-US" b="1" dirty="0"/>
              <a:t>Central Channel</a:t>
            </a:r>
          </a:p>
        </p:txBody>
      </p:sp>
      <p:sp>
        <p:nvSpPr>
          <p:cNvPr id="25" name="TextBox 24">
            <a:extLst>
              <a:ext uri="{FF2B5EF4-FFF2-40B4-BE49-F238E27FC236}">
                <a16:creationId xmlns:a16="http://schemas.microsoft.com/office/drawing/2014/main" id="{F16F7A12-2C85-C15E-8A3C-661BFB6EEFE6}"/>
              </a:ext>
            </a:extLst>
          </p:cNvPr>
          <p:cNvSpPr txBox="1"/>
          <p:nvPr/>
        </p:nvSpPr>
        <p:spPr>
          <a:xfrm>
            <a:off x="2136587" y="2301111"/>
            <a:ext cx="1864100" cy="369332"/>
          </a:xfrm>
          <a:prstGeom prst="rect">
            <a:avLst/>
          </a:prstGeom>
          <a:noFill/>
        </p:spPr>
        <p:txBody>
          <a:bodyPr wrap="none" rtlCol="0">
            <a:spAutoFit/>
          </a:bodyPr>
          <a:lstStyle/>
          <a:p>
            <a:r>
              <a:rPr lang="en-US" b="1" dirty="0"/>
              <a:t>Adjacent Channel</a:t>
            </a:r>
          </a:p>
        </p:txBody>
      </p:sp>
      <p:sp>
        <p:nvSpPr>
          <p:cNvPr id="26" name="TextBox 25">
            <a:extLst>
              <a:ext uri="{FF2B5EF4-FFF2-40B4-BE49-F238E27FC236}">
                <a16:creationId xmlns:a16="http://schemas.microsoft.com/office/drawing/2014/main" id="{85E0B679-BC25-450D-E67C-6D9A8B5569CD}"/>
              </a:ext>
            </a:extLst>
          </p:cNvPr>
          <p:cNvSpPr txBox="1"/>
          <p:nvPr/>
        </p:nvSpPr>
        <p:spPr>
          <a:xfrm>
            <a:off x="6167280" y="2290817"/>
            <a:ext cx="1864100" cy="369332"/>
          </a:xfrm>
          <a:prstGeom prst="rect">
            <a:avLst/>
          </a:prstGeom>
          <a:noFill/>
        </p:spPr>
        <p:txBody>
          <a:bodyPr wrap="none" rtlCol="0">
            <a:spAutoFit/>
          </a:bodyPr>
          <a:lstStyle/>
          <a:p>
            <a:r>
              <a:rPr lang="en-US" b="1" dirty="0"/>
              <a:t>Adjacent Channel</a:t>
            </a:r>
          </a:p>
        </p:txBody>
      </p:sp>
      <p:sp>
        <p:nvSpPr>
          <p:cNvPr id="27" name="TextBox 26">
            <a:extLst>
              <a:ext uri="{FF2B5EF4-FFF2-40B4-BE49-F238E27FC236}">
                <a16:creationId xmlns:a16="http://schemas.microsoft.com/office/drawing/2014/main" id="{8F721FE0-AAA4-5444-1DB3-CDE1C793859C}"/>
              </a:ext>
            </a:extLst>
          </p:cNvPr>
          <p:cNvSpPr txBox="1"/>
          <p:nvPr/>
        </p:nvSpPr>
        <p:spPr>
          <a:xfrm>
            <a:off x="6317746" y="5150434"/>
            <a:ext cx="1864100" cy="369332"/>
          </a:xfrm>
          <a:prstGeom prst="rect">
            <a:avLst/>
          </a:prstGeom>
          <a:noFill/>
        </p:spPr>
        <p:txBody>
          <a:bodyPr wrap="none" rtlCol="0">
            <a:spAutoFit/>
          </a:bodyPr>
          <a:lstStyle/>
          <a:p>
            <a:r>
              <a:rPr lang="en-US" b="1" dirty="0"/>
              <a:t>Adjacent Channel</a:t>
            </a:r>
          </a:p>
        </p:txBody>
      </p:sp>
      <p:sp>
        <p:nvSpPr>
          <p:cNvPr id="28" name="TextBox 27">
            <a:extLst>
              <a:ext uri="{FF2B5EF4-FFF2-40B4-BE49-F238E27FC236}">
                <a16:creationId xmlns:a16="http://schemas.microsoft.com/office/drawing/2014/main" id="{C2A4C0DA-F690-D98D-47C8-B045CE18364E}"/>
              </a:ext>
            </a:extLst>
          </p:cNvPr>
          <p:cNvSpPr txBox="1"/>
          <p:nvPr/>
        </p:nvSpPr>
        <p:spPr>
          <a:xfrm>
            <a:off x="10121958" y="5109023"/>
            <a:ext cx="1864100" cy="369332"/>
          </a:xfrm>
          <a:prstGeom prst="rect">
            <a:avLst/>
          </a:prstGeom>
          <a:noFill/>
        </p:spPr>
        <p:txBody>
          <a:bodyPr wrap="none" rtlCol="0">
            <a:spAutoFit/>
          </a:bodyPr>
          <a:lstStyle/>
          <a:p>
            <a:r>
              <a:rPr lang="en-US" b="1" dirty="0"/>
              <a:t>Adjacent Channel</a:t>
            </a:r>
          </a:p>
        </p:txBody>
      </p:sp>
    </p:spTree>
    <p:extLst>
      <p:ext uri="{BB962C8B-B14F-4D97-AF65-F5344CB8AC3E}">
        <p14:creationId xmlns:p14="http://schemas.microsoft.com/office/powerpoint/2010/main" val="3584385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1168E-C1F9-1BE1-AE58-9058B19F5A53}"/>
              </a:ext>
            </a:extLst>
          </p:cNvPr>
          <p:cNvSpPr>
            <a:spLocks noGrp="1"/>
          </p:cNvSpPr>
          <p:nvPr>
            <p:ph type="title"/>
          </p:nvPr>
        </p:nvSpPr>
        <p:spPr/>
        <p:txBody>
          <a:bodyPr/>
          <a:lstStyle/>
          <a:p>
            <a:r>
              <a:rPr lang="en-US" dirty="0"/>
              <a:t>Scaling the Adjacent Channel</a:t>
            </a:r>
          </a:p>
        </p:txBody>
      </p:sp>
      <p:pic>
        <p:nvPicPr>
          <p:cNvPr id="5" name="Picture 4" descr="A graph of energy cut&#10;&#10;Description automatically generated">
            <a:extLst>
              <a:ext uri="{FF2B5EF4-FFF2-40B4-BE49-F238E27FC236}">
                <a16:creationId xmlns:a16="http://schemas.microsoft.com/office/drawing/2014/main" id="{1D644662-8608-E077-CF50-69160A86F4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1360" y="1311211"/>
            <a:ext cx="6477079" cy="5181664"/>
          </a:xfrm>
          <a:prstGeom prst="rect">
            <a:avLst/>
          </a:prstGeom>
        </p:spPr>
      </p:pic>
      <p:sp>
        <p:nvSpPr>
          <p:cNvPr id="6" name="TextBox 5">
            <a:extLst>
              <a:ext uri="{FF2B5EF4-FFF2-40B4-BE49-F238E27FC236}">
                <a16:creationId xmlns:a16="http://schemas.microsoft.com/office/drawing/2014/main" id="{4B4D72C6-1384-394B-FFB4-EAD5A8983327}"/>
              </a:ext>
            </a:extLst>
          </p:cNvPr>
          <p:cNvSpPr txBox="1"/>
          <p:nvPr/>
        </p:nvSpPr>
        <p:spPr>
          <a:xfrm>
            <a:off x="838200" y="1761137"/>
            <a:ext cx="5090160"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a:t>By averaging over the adjacent channels’ energy spectra, we can find the outer channel spectrum.</a:t>
            </a:r>
          </a:p>
          <a:p>
            <a:pPr marL="285750" indent="-285750">
              <a:buFont typeface="Arial" panose="020B0604020202020204" pitchFamily="34" charset="0"/>
              <a:buChar char="•"/>
            </a:pPr>
            <a:r>
              <a:rPr lang="en-US" sz="2000" dirty="0"/>
              <a:t>This spectrum can be compared to the average of the inner channel spectra.</a:t>
            </a:r>
          </a:p>
          <a:p>
            <a:pPr marL="742950" lvl="1" indent="-285750">
              <a:buFont typeface="Arial" panose="020B0604020202020204" pitchFamily="34" charset="0"/>
              <a:buChar char="•"/>
            </a:pPr>
            <a:r>
              <a:rPr lang="en-US" sz="2000" dirty="0"/>
              <a:t>It can then be determined how much each bin needs to be scaled for the two spectra to be similarly sized.</a:t>
            </a:r>
          </a:p>
          <a:p>
            <a:pPr marL="285750" indent="-285750">
              <a:buFont typeface="Arial" panose="020B0604020202020204" pitchFamily="34" charset="0"/>
              <a:buChar char="•"/>
            </a:pPr>
            <a:r>
              <a:rPr lang="en-US" sz="2000" dirty="0"/>
              <a:t>Finally, the scaled outer channel spectrum can be subtracted from the inner spectrum, leaving only the energies due to electron decay products from the Bi207.</a:t>
            </a:r>
          </a:p>
        </p:txBody>
      </p:sp>
      <p:cxnSp>
        <p:nvCxnSpPr>
          <p:cNvPr id="9" name="Straight Arrow Connector 8">
            <a:extLst>
              <a:ext uri="{FF2B5EF4-FFF2-40B4-BE49-F238E27FC236}">
                <a16:creationId xmlns:a16="http://schemas.microsoft.com/office/drawing/2014/main" id="{950B1FEA-D74C-8F1C-BD60-2C86D43B8CCD}"/>
              </a:ext>
            </a:extLst>
          </p:cNvPr>
          <p:cNvCxnSpPr>
            <a:cxnSpLocks/>
          </p:cNvCxnSpPr>
          <p:nvPr/>
        </p:nvCxnSpPr>
        <p:spPr>
          <a:xfrm>
            <a:off x="5181600" y="2407920"/>
            <a:ext cx="2479040" cy="22961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71238500-D30F-7B56-CE93-0D0436782BBE}"/>
              </a:ext>
            </a:extLst>
          </p:cNvPr>
          <p:cNvCxnSpPr>
            <a:cxnSpLocks/>
          </p:cNvCxnSpPr>
          <p:nvPr/>
        </p:nvCxnSpPr>
        <p:spPr>
          <a:xfrm flipV="1">
            <a:off x="5864860" y="2712720"/>
            <a:ext cx="1795780" cy="104976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8" name="TextBox 17">
            <a:extLst>
              <a:ext uri="{FF2B5EF4-FFF2-40B4-BE49-F238E27FC236}">
                <a16:creationId xmlns:a16="http://schemas.microsoft.com/office/drawing/2014/main" id="{C532F3A3-FAE6-1DE3-EA62-7841DF398AD8}"/>
              </a:ext>
            </a:extLst>
          </p:cNvPr>
          <p:cNvSpPr txBox="1"/>
          <p:nvPr/>
        </p:nvSpPr>
        <p:spPr>
          <a:xfrm>
            <a:off x="0" y="6550561"/>
            <a:ext cx="12192000" cy="338554"/>
          </a:xfrm>
          <a:prstGeom prst="rect">
            <a:avLst/>
          </a:prstGeom>
          <a:solidFill>
            <a:schemeClr val="accent1">
              <a:lumMod val="40000"/>
              <a:lumOff val="60000"/>
            </a:schemeClr>
          </a:solidFill>
        </p:spPr>
        <p:txBody>
          <a:bodyPr wrap="square" rtlCol="0">
            <a:spAutoFit/>
          </a:bodyPr>
          <a:lstStyle/>
          <a:p>
            <a:r>
              <a:rPr lang="en-US" sz="1600" dirty="0"/>
              <a:t>Luke Saunders | DUNE Calibration Meeting | July 13th, 2023							                  </a:t>
            </a:r>
            <a:fld id="{85BC5240-0A8B-4E44-B919-52F3A71E855A}" type="slidenum">
              <a:rPr lang="en-US" sz="1600" smtClean="0"/>
              <a:t>15</a:t>
            </a:fld>
            <a:endParaRPr lang="en-US" sz="1600" baseline="30000" dirty="0"/>
          </a:p>
        </p:txBody>
      </p:sp>
    </p:spTree>
    <p:extLst>
      <p:ext uri="{BB962C8B-B14F-4D97-AF65-F5344CB8AC3E}">
        <p14:creationId xmlns:p14="http://schemas.microsoft.com/office/powerpoint/2010/main" val="1406190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F874A-1087-D463-4424-71863FBF38CD}"/>
              </a:ext>
            </a:extLst>
          </p:cNvPr>
          <p:cNvSpPr>
            <a:spLocks noGrp="1"/>
          </p:cNvSpPr>
          <p:nvPr>
            <p:ph type="title"/>
          </p:nvPr>
        </p:nvSpPr>
        <p:spPr/>
        <p:txBody>
          <a:bodyPr/>
          <a:lstStyle/>
          <a:p>
            <a:r>
              <a:rPr lang="en-US" dirty="0"/>
              <a:t>Electron Energy Spectrum Recreation</a:t>
            </a:r>
          </a:p>
        </p:txBody>
      </p:sp>
      <p:pic>
        <p:nvPicPr>
          <p:cNvPr id="5" name="Content Placeholder 4" descr="A green graph with lines and numbers&#10;&#10;Description automatically generated">
            <a:extLst>
              <a:ext uri="{FF2B5EF4-FFF2-40B4-BE49-F238E27FC236}">
                <a16:creationId xmlns:a16="http://schemas.microsoft.com/office/drawing/2014/main" id="{DD92E44C-685B-4D33-B4AF-0419FDFA93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82080" y="2392163"/>
            <a:ext cx="4998720" cy="3998976"/>
          </a:xfrm>
        </p:spPr>
      </p:pic>
      <p:pic>
        <p:nvPicPr>
          <p:cNvPr id="7" name="Picture 6" descr="A graph with red lines and numbers&#10;&#10;Description automatically generated">
            <a:extLst>
              <a:ext uri="{FF2B5EF4-FFF2-40B4-BE49-F238E27FC236}">
                <a16:creationId xmlns:a16="http://schemas.microsoft.com/office/drawing/2014/main" id="{42CD295A-EE7B-A588-FFBD-F0431B7CD1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167" y="2392163"/>
            <a:ext cx="4939832" cy="3868778"/>
          </a:xfrm>
          <a:prstGeom prst="rect">
            <a:avLst/>
          </a:prstGeom>
        </p:spPr>
      </p:pic>
      <p:sp>
        <p:nvSpPr>
          <p:cNvPr id="8" name="TextBox 7">
            <a:extLst>
              <a:ext uri="{FF2B5EF4-FFF2-40B4-BE49-F238E27FC236}">
                <a16:creationId xmlns:a16="http://schemas.microsoft.com/office/drawing/2014/main" id="{830E08E4-58AA-A75C-1D24-34416E4C0273}"/>
              </a:ext>
            </a:extLst>
          </p:cNvPr>
          <p:cNvSpPr txBox="1"/>
          <p:nvPr/>
        </p:nvSpPr>
        <p:spPr>
          <a:xfrm>
            <a:off x="1049529" y="1586411"/>
            <a:ext cx="10092941" cy="646331"/>
          </a:xfrm>
          <a:prstGeom prst="rect">
            <a:avLst/>
          </a:prstGeom>
          <a:noFill/>
        </p:spPr>
        <p:txBody>
          <a:bodyPr wrap="square" rtlCol="0">
            <a:spAutoFit/>
          </a:bodyPr>
          <a:lstStyle/>
          <a:p>
            <a:r>
              <a:rPr lang="en-US" dirty="0"/>
              <a:t>One can clearly see the similarities between these two plots, meaning that this method of removing the background is viable for calibration purposes.</a:t>
            </a:r>
          </a:p>
        </p:txBody>
      </p:sp>
      <p:sp>
        <p:nvSpPr>
          <p:cNvPr id="10" name="TextBox 9">
            <a:extLst>
              <a:ext uri="{FF2B5EF4-FFF2-40B4-BE49-F238E27FC236}">
                <a16:creationId xmlns:a16="http://schemas.microsoft.com/office/drawing/2014/main" id="{671227F2-BDC6-90FB-6422-AAAB672A3110}"/>
              </a:ext>
            </a:extLst>
          </p:cNvPr>
          <p:cNvSpPr txBox="1"/>
          <p:nvPr/>
        </p:nvSpPr>
        <p:spPr>
          <a:xfrm>
            <a:off x="1715749" y="2522362"/>
            <a:ext cx="2618922" cy="369332"/>
          </a:xfrm>
          <a:prstGeom prst="rect">
            <a:avLst/>
          </a:prstGeom>
          <a:noFill/>
        </p:spPr>
        <p:txBody>
          <a:bodyPr wrap="none" rtlCol="0">
            <a:spAutoFit/>
          </a:bodyPr>
          <a:lstStyle/>
          <a:p>
            <a:r>
              <a:rPr lang="en-US" b="1" dirty="0"/>
              <a:t>Experimental Data (2022)</a:t>
            </a:r>
          </a:p>
        </p:txBody>
      </p:sp>
      <p:sp>
        <p:nvSpPr>
          <p:cNvPr id="11" name="TextBox 10">
            <a:extLst>
              <a:ext uri="{FF2B5EF4-FFF2-40B4-BE49-F238E27FC236}">
                <a16:creationId xmlns:a16="http://schemas.microsoft.com/office/drawing/2014/main" id="{70662C2E-79E5-6DE1-5A1F-B91C5538A89F}"/>
              </a:ext>
            </a:extLst>
          </p:cNvPr>
          <p:cNvSpPr txBox="1"/>
          <p:nvPr/>
        </p:nvSpPr>
        <p:spPr>
          <a:xfrm>
            <a:off x="8157977" y="2361825"/>
            <a:ext cx="1646926" cy="369332"/>
          </a:xfrm>
          <a:prstGeom prst="rect">
            <a:avLst/>
          </a:prstGeom>
          <a:noFill/>
        </p:spPr>
        <p:txBody>
          <a:bodyPr wrap="none" rtlCol="0">
            <a:spAutoFit/>
          </a:bodyPr>
          <a:lstStyle/>
          <a:p>
            <a:r>
              <a:rPr lang="en-US" b="1" dirty="0"/>
              <a:t>Simulated Data</a:t>
            </a:r>
          </a:p>
        </p:txBody>
      </p:sp>
      <p:sp>
        <p:nvSpPr>
          <p:cNvPr id="12" name="TextBox 11">
            <a:extLst>
              <a:ext uri="{FF2B5EF4-FFF2-40B4-BE49-F238E27FC236}">
                <a16:creationId xmlns:a16="http://schemas.microsoft.com/office/drawing/2014/main" id="{A7C2A1C1-44F6-C736-0F5E-926E3BA27ACB}"/>
              </a:ext>
            </a:extLst>
          </p:cNvPr>
          <p:cNvSpPr txBox="1"/>
          <p:nvPr/>
        </p:nvSpPr>
        <p:spPr>
          <a:xfrm>
            <a:off x="0" y="6550561"/>
            <a:ext cx="12192000" cy="338554"/>
          </a:xfrm>
          <a:prstGeom prst="rect">
            <a:avLst/>
          </a:prstGeom>
          <a:solidFill>
            <a:schemeClr val="accent1">
              <a:lumMod val="40000"/>
              <a:lumOff val="60000"/>
            </a:schemeClr>
          </a:solidFill>
        </p:spPr>
        <p:txBody>
          <a:bodyPr wrap="square" rtlCol="0">
            <a:spAutoFit/>
          </a:bodyPr>
          <a:lstStyle/>
          <a:p>
            <a:r>
              <a:rPr lang="en-US" sz="1600" dirty="0"/>
              <a:t>Luke Saunders | DUNE Calibration Meeting | July 13th, 2023							                  </a:t>
            </a:r>
            <a:fld id="{85BC5240-0A8B-4E44-B919-52F3A71E855A}" type="slidenum">
              <a:rPr lang="en-US" sz="1600" smtClean="0"/>
              <a:t>16</a:t>
            </a:fld>
            <a:endParaRPr lang="en-US" sz="1600" baseline="30000" dirty="0"/>
          </a:p>
        </p:txBody>
      </p:sp>
      <p:sp>
        <p:nvSpPr>
          <p:cNvPr id="14" name="TextBox 13">
            <a:extLst>
              <a:ext uri="{FF2B5EF4-FFF2-40B4-BE49-F238E27FC236}">
                <a16:creationId xmlns:a16="http://schemas.microsoft.com/office/drawing/2014/main" id="{692D97B0-F136-2A2F-F55F-7400D4CB6BF6}"/>
              </a:ext>
            </a:extLst>
          </p:cNvPr>
          <p:cNvSpPr txBox="1"/>
          <p:nvPr/>
        </p:nvSpPr>
        <p:spPr>
          <a:xfrm>
            <a:off x="11480800" y="6113262"/>
            <a:ext cx="6130212" cy="369332"/>
          </a:xfrm>
          <a:prstGeom prst="rect">
            <a:avLst/>
          </a:prstGeom>
          <a:noFill/>
        </p:spPr>
        <p:txBody>
          <a:bodyPr wrap="square">
            <a:spAutoFit/>
          </a:bodyPr>
          <a:lstStyle/>
          <a:p>
            <a:r>
              <a:rPr lang="en-US" dirty="0"/>
              <a:t>[5]</a:t>
            </a:r>
          </a:p>
        </p:txBody>
      </p:sp>
      <p:sp>
        <p:nvSpPr>
          <p:cNvPr id="15" name="TextBox 14">
            <a:extLst>
              <a:ext uri="{FF2B5EF4-FFF2-40B4-BE49-F238E27FC236}">
                <a16:creationId xmlns:a16="http://schemas.microsoft.com/office/drawing/2014/main" id="{E34AD84A-AA5C-A31E-9FEA-D0AF6442D782}"/>
              </a:ext>
            </a:extLst>
          </p:cNvPr>
          <p:cNvSpPr txBox="1"/>
          <p:nvPr/>
        </p:nvSpPr>
        <p:spPr>
          <a:xfrm>
            <a:off x="9947181" y="6113262"/>
            <a:ext cx="1761123" cy="369332"/>
          </a:xfrm>
          <a:prstGeom prst="rect">
            <a:avLst/>
          </a:prstGeom>
          <a:noFill/>
        </p:spPr>
        <p:txBody>
          <a:bodyPr wrap="none" rtlCol="0">
            <a:spAutoFit/>
          </a:bodyPr>
          <a:lstStyle/>
          <a:p>
            <a:r>
              <a:rPr lang="en-US" dirty="0"/>
              <a:t>[F. </a:t>
            </a:r>
            <a:r>
              <a:rPr lang="en-US" dirty="0" err="1"/>
              <a:t>Dolek</a:t>
            </a:r>
            <a:r>
              <a:rPr lang="en-US" dirty="0"/>
              <a:t> (CERN)]</a:t>
            </a:r>
          </a:p>
        </p:txBody>
      </p:sp>
    </p:spTree>
    <p:extLst>
      <p:ext uri="{BB962C8B-B14F-4D97-AF65-F5344CB8AC3E}">
        <p14:creationId xmlns:p14="http://schemas.microsoft.com/office/powerpoint/2010/main" val="2833528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graph of a graph&#10;&#10;Description automatically generated">
            <a:extLst>
              <a:ext uri="{FF2B5EF4-FFF2-40B4-BE49-F238E27FC236}">
                <a16:creationId xmlns:a16="http://schemas.microsoft.com/office/drawing/2014/main" id="{F9B2DBDC-C7CA-7DFF-13D2-5697550EC5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3357" y="4505005"/>
            <a:ext cx="5999004" cy="1687220"/>
          </a:xfrm>
          <a:prstGeom prst="rect">
            <a:avLst/>
          </a:prstGeom>
        </p:spPr>
      </p:pic>
      <p:pic>
        <p:nvPicPr>
          <p:cNvPr id="18" name="Picture 17" descr="A graph showing a number of ticks&#10;&#10;Description automatically generated">
            <a:extLst>
              <a:ext uri="{FF2B5EF4-FFF2-40B4-BE49-F238E27FC236}">
                <a16:creationId xmlns:a16="http://schemas.microsoft.com/office/drawing/2014/main" id="{578F9010-2B4A-A0E1-864B-0261F73060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1963" y="2794242"/>
            <a:ext cx="6466901" cy="1818816"/>
          </a:xfrm>
          <a:prstGeom prst="rect">
            <a:avLst/>
          </a:prstGeom>
        </p:spPr>
      </p:pic>
      <p:sp>
        <p:nvSpPr>
          <p:cNvPr id="2" name="Title 1">
            <a:extLst>
              <a:ext uri="{FF2B5EF4-FFF2-40B4-BE49-F238E27FC236}">
                <a16:creationId xmlns:a16="http://schemas.microsoft.com/office/drawing/2014/main" id="{9EC9FB82-B3A5-95A2-6ECB-4DD3A4303A98}"/>
              </a:ext>
            </a:extLst>
          </p:cNvPr>
          <p:cNvSpPr>
            <a:spLocks noGrp="1"/>
          </p:cNvSpPr>
          <p:nvPr>
            <p:ph type="title"/>
          </p:nvPr>
        </p:nvSpPr>
        <p:spPr/>
        <p:txBody>
          <a:bodyPr/>
          <a:lstStyle/>
          <a:p>
            <a:r>
              <a:rPr lang="en-US" dirty="0"/>
              <a:t>Waveform Reconstruction </a:t>
            </a:r>
          </a:p>
        </p:txBody>
      </p:sp>
      <p:sp>
        <p:nvSpPr>
          <p:cNvPr id="3" name="Content Placeholder 2">
            <a:extLst>
              <a:ext uri="{FF2B5EF4-FFF2-40B4-BE49-F238E27FC236}">
                <a16:creationId xmlns:a16="http://schemas.microsoft.com/office/drawing/2014/main" id="{EFD9FE55-9096-4A56-77A5-004DF474F0E6}"/>
              </a:ext>
            </a:extLst>
          </p:cNvPr>
          <p:cNvSpPr>
            <a:spLocks noGrp="1"/>
          </p:cNvSpPr>
          <p:nvPr>
            <p:ph idx="1"/>
          </p:nvPr>
        </p:nvSpPr>
        <p:spPr>
          <a:xfrm>
            <a:off x="838200" y="1498294"/>
            <a:ext cx="5501640" cy="5164574"/>
          </a:xfrm>
        </p:spPr>
        <p:txBody>
          <a:bodyPr>
            <a:normAutofit fontScale="85000" lnSpcReduction="20000"/>
          </a:bodyPr>
          <a:lstStyle/>
          <a:p>
            <a:r>
              <a:rPr lang="en-US" dirty="0"/>
              <a:t>The output of experimental data are waveforms; therefore, the simulation should create the same for generated events.</a:t>
            </a:r>
          </a:p>
          <a:p>
            <a:pPr lvl="1"/>
            <a:r>
              <a:rPr lang="en-US" dirty="0"/>
              <a:t>Due to the complex geometry of the perforated PCBs, the field created near the detector planes is quite complex and cannot be calculated analytically.</a:t>
            </a:r>
          </a:p>
          <a:p>
            <a:r>
              <a:rPr lang="en-US" dirty="0"/>
              <a:t>Presently, the simulation employs a numerical method for solving Laplace’s equation within the TPC, given the boundary conditions of the cathode, as well as the detector planes.</a:t>
            </a:r>
          </a:p>
          <a:p>
            <a:r>
              <a:rPr lang="en-US" dirty="0"/>
              <a:t>The waveform reconstruction is not currently complete; however, previous work done for slightly different geometries will be discussed in the following slide.</a:t>
            </a:r>
          </a:p>
        </p:txBody>
      </p:sp>
      <p:sp>
        <p:nvSpPr>
          <p:cNvPr id="10" name="TextBox 9">
            <a:extLst>
              <a:ext uri="{FF2B5EF4-FFF2-40B4-BE49-F238E27FC236}">
                <a16:creationId xmlns:a16="http://schemas.microsoft.com/office/drawing/2014/main" id="{488526AB-3417-D2AB-C08E-E4BB2D304CA2}"/>
              </a:ext>
            </a:extLst>
          </p:cNvPr>
          <p:cNvSpPr txBox="1"/>
          <p:nvPr/>
        </p:nvSpPr>
        <p:spPr>
          <a:xfrm>
            <a:off x="0" y="6550561"/>
            <a:ext cx="12192000" cy="338554"/>
          </a:xfrm>
          <a:prstGeom prst="rect">
            <a:avLst/>
          </a:prstGeom>
          <a:solidFill>
            <a:schemeClr val="accent1">
              <a:lumMod val="40000"/>
              <a:lumOff val="60000"/>
            </a:schemeClr>
          </a:solidFill>
        </p:spPr>
        <p:txBody>
          <a:bodyPr wrap="square" rtlCol="0">
            <a:spAutoFit/>
          </a:bodyPr>
          <a:lstStyle/>
          <a:p>
            <a:r>
              <a:rPr lang="en-US" sz="1600" dirty="0"/>
              <a:t>Luke Saunders | DUNE Calibration Meeting | July 13th, 2023							                  </a:t>
            </a:r>
            <a:fld id="{85BC5240-0A8B-4E44-B919-52F3A71E855A}" type="slidenum">
              <a:rPr lang="en-US" sz="1600" smtClean="0"/>
              <a:t>17</a:t>
            </a:fld>
            <a:endParaRPr lang="en-US" sz="1600" baseline="30000" dirty="0"/>
          </a:p>
        </p:txBody>
      </p:sp>
      <p:sp>
        <p:nvSpPr>
          <p:cNvPr id="13" name="TextBox 12">
            <a:extLst>
              <a:ext uri="{FF2B5EF4-FFF2-40B4-BE49-F238E27FC236}">
                <a16:creationId xmlns:a16="http://schemas.microsoft.com/office/drawing/2014/main" id="{9F80355A-A13D-D48B-3817-B49F2E05D774}"/>
              </a:ext>
            </a:extLst>
          </p:cNvPr>
          <p:cNvSpPr txBox="1"/>
          <p:nvPr/>
        </p:nvSpPr>
        <p:spPr>
          <a:xfrm>
            <a:off x="11650986" y="6127234"/>
            <a:ext cx="442750" cy="369332"/>
          </a:xfrm>
          <a:prstGeom prst="rect">
            <a:avLst/>
          </a:prstGeom>
          <a:noFill/>
        </p:spPr>
        <p:txBody>
          <a:bodyPr wrap="none" rtlCol="0">
            <a:spAutoFit/>
          </a:bodyPr>
          <a:lstStyle/>
          <a:p>
            <a:r>
              <a:rPr lang="en-US" dirty="0"/>
              <a:t>[6]</a:t>
            </a:r>
          </a:p>
        </p:txBody>
      </p:sp>
      <p:sp>
        <p:nvSpPr>
          <p:cNvPr id="14" name="TextBox 13">
            <a:extLst>
              <a:ext uri="{FF2B5EF4-FFF2-40B4-BE49-F238E27FC236}">
                <a16:creationId xmlns:a16="http://schemas.microsoft.com/office/drawing/2014/main" id="{0669C5C0-305E-27EF-9CA5-EE6F1314FDC8}"/>
              </a:ext>
            </a:extLst>
          </p:cNvPr>
          <p:cNvSpPr txBox="1"/>
          <p:nvPr/>
        </p:nvSpPr>
        <p:spPr>
          <a:xfrm>
            <a:off x="10111238" y="6133586"/>
            <a:ext cx="1690078" cy="369332"/>
          </a:xfrm>
          <a:prstGeom prst="rect">
            <a:avLst/>
          </a:prstGeom>
          <a:noFill/>
        </p:spPr>
        <p:txBody>
          <a:bodyPr wrap="none" rtlCol="0">
            <a:spAutoFit/>
          </a:bodyPr>
          <a:lstStyle/>
          <a:p>
            <a:r>
              <a:rPr lang="en-US" dirty="0"/>
              <a:t>[M. Fani (LANL)]</a:t>
            </a:r>
          </a:p>
        </p:txBody>
      </p:sp>
      <p:pic>
        <p:nvPicPr>
          <p:cNvPr id="20" name="Picture 19" descr="A graph showing a line&#10;&#10;Description automatically generated">
            <a:extLst>
              <a:ext uri="{FF2B5EF4-FFF2-40B4-BE49-F238E27FC236}">
                <a16:creationId xmlns:a16="http://schemas.microsoft.com/office/drawing/2014/main" id="{8EB6804A-71C3-745E-9D4E-26DE4A492F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6496" y="1230718"/>
            <a:ext cx="5857240" cy="1647349"/>
          </a:xfrm>
          <a:prstGeom prst="rect">
            <a:avLst/>
          </a:prstGeom>
        </p:spPr>
      </p:pic>
    </p:spTree>
    <p:extLst>
      <p:ext uri="{BB962C8B-B14F-4D97-AF65-F5344CB8AC3E}">
        <p14:creationId xmlns:p14="http://schemas.microsoft.com/office/powerpoint/2010/main" val="2732147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719A3-05F7-9796-FAD2-B3EE0F7F627E}"/>
              </a:ext>
            </a:extLst>
          </p:cNvPr>
          <p:cNvSpPr>
            <a:spLocks noGrp="1"/>
          </p:cNvSpPr>
          <p:nvPr>
            <p:ph type="title"/>
          </p:nvPr>
        </p:nvSpPr>
        <p:spPr>
          <a:xfrm>
            <a:off x="838200" y="0"/>
            <a:ext cx="10515600" cy="1325563"/>
          </a:xfrm>
        </p:spPr>
        <p:txBody>
          <a:bodyPr/>
          <a:lstStyle/>
          <a:p>
            <a:r>
              <a:rPr lang="en-US" dirty="0"/>
              <a:t>Particle Trajectories</a:t>
            </a:r>
          </a:p>
        </p:txBody>
      </p:sp>
      <p:sp>
        <p:nvSpPr>
          <p:cNvPr id="3" name="Content Placeholder 2">
            <a:extLst>
              <a:ext uri="{FF2B5EF4-FFF2-40B4-BE49-F238E27FC236}">
                <a16:creationId xmlns:a16="http://schemas.microsoft.com/office/drawing/2014/main" id="{6955EAF8-8B4B-2B4A-84EE-3B5D95950EE3}"/>
              </a:ext>
            </a:extLst>
          </p:cNvPr>
          <p:cNvSpPr>
            <a:spLocks noGrp="1"/>
          </p:cNvSpPr>
          <p:nvPr>
            <p:ph idx="1"/>
          </p:nvPr>
        </p:nvSpPr>
        <p:spPr>
          <a:xfrm>
            <a:off x="642643" y="1383139"/>
            <a:ext cx="4770120" cy="4351338"/>
          </a:xfrm>
        </p:spPr>
        <p:txBody>
          <a:bodyPr/>
          <a:lstStyle/>
          <a:p>
            <a:r>
              <a:rPr lang="en-US" dirty="0"/>
              <a:t>Once the Laplacian has been solved for the TPC volume, the particle trajectories can be determined.</a:t>
            </a:r>
          </a:p>
        </p:txBody>
      </p:sp>
      <p:pic>
        <p:nvPicPr>
          <p:cNvPr id="6" name="Picture 5">
            <a:extLst>
              <a:ext uri="{FF2B5EF4-FFF2-40B4-BE49-F238E27FC236}">
                <a16:creationId xmlns:a16="http://schemas.microsoft.com/office/drawing/2014/main" id="{A7A1C3DA-BB3D-B673-CEE4-03898825AE9B}"/>
              </a:ext>
            </a:extLst>
          </p:cNvPr>
          <p:cNvPicPr>
            <a:picLocks noChangeAspect="1"/>
          </p:cNvPicPr>
          <p:nvPr/>
        </p:nvPicPr>
        <p:blipFill>
          <a:blip r:embed="rId2"/>
          <a:stretch>
            <a:fillRect/>
          </a:stretch>
        </p:blipFill>
        <p:spPr bwMode="auto">
          <a:xfrm>
            <a:off x="6096000" y="275532"/>
            <a:ext cx="3020341" cy="6112982"/>
          </a:xfrm>
          <a:prstGeom prst="rect">
            <a:avLst/>
          </a:prstGeom>
        </p:spPr>
      </p:pic>
      <p:sp>
        <p:nvSpPr>
          <p:cNvPr id="7" name="TextBox 35">
            <a:extLst>
              <a:ext uri="{FF2B5EF4-FFF2-40B4-BE49-F238E27FC236}">
                <a16:creationId xmlns:a16="http://schemas.microsoft.com/office/drawing/2014/main" id="{817F30B6-5484-D0AF-3BF5-8741C43E92C0}"/>
              </a:ext>
            </a:extLst>
          </p:cNvPr>
          <p:cNvSpPr/>
          <p:nvPr/>
        </p:nvSpPr>
        <p:spPr bwMode="auto">
          <a:xfrm>
            <a:off x="7007456" y="6226466"/>
            <a:ext cx="1197428" cy="369332"/>
          </a:xfrm>
          <a:prstGeom prst="rect">
            <a:avLst/>
          </a:prstGeom>
          <a:noFill/>
          <a:ln>
            <a:noFill/>
          </a:ln>
        </p:spPr>
        <p:txBody>
          <a:bodyPr wrap="square" rtlCol="0">
            <a:spAutoFit/>
          </a:bodyPr>
          <a:lstStyle>
            <a:defPPr>
              <a:defRP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en-US" b="1" dirty="0"/>
              <a:t>X-axis mm</a:t>
            </a:r>
            <a:endParaRPr b="1" dirty="0"/>
          </a:p>
        </p:txBody>
      </p:sp>
      <p:sp>
        <p:nvSpPr>
          <p:cNvPr id="8" name="TextBox 36">
            <a:extLst>
              <a:ext uri="{FF2B5EF4-FFF2-40B4-BE49-F238E27FC236}">
                <a16:creationId xmlns:a16="http://schemas.microsoft.com/office/drawing/2014/main" id="{6DD4E018-2B05-6062-4C42-CBB33E683879}"/>
              </a:ext>
            </a:extLst>
          </p:cNvPr>
          <p:cNvSpPr/>
          <p:nvPr/>
        </p:nvSpPr>
        <p:spPr bwMode="auto">
          <a:xfrm rot="16199998">
            <a:off x="5317968" y="3084884"/>
            <a:ext cx="1186732" cy="369332"/>
          </a:xfrm>
          <a:prstGeom prst="rect">
            <a:avLst/>
          </a:prstGeom>
          <a:noFill/>
          <a:ln>
            <a:noFill/>
          </a:ln>
        </p:spPr>
        <p:txBody>
          <a:bodyPr wrap="square" rtlCol="0">
            <a:spAutoFit/>
          </a:bodyPr>
          <a:lstStyle>
            <a:defPPr>
              <a:defRP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en-US" b="1" dirty="0"/>
              <a:t>Z-axis mm</a:t>
            </a:r>
            <a:endParaRPr b="1" dirty="0"/>
          </a:p>
        </p:txBody>
      </p:sp>
      <p:pic>
        <p:nvPicPr>
          <p:cNvPr id="9" name="Content Placeholder 8">
            <a:extLst>
              <a:ext uri="{FF2B5EF4-FFF2-40B4-BE49-F238E27FC236}">
                <a16:creationId xmlns:a16="http://schemas.microsoft.com/office/drawing/2014/main" id="{639D8A05-B88B-FD30-5997-37B8DAEE4204}"/>
              </a:ext>
            </a:extLst>
          </p:cNvPr>
          <p:cNvPicPr>
            <a:picLocks noChangeAspect="1"/>
          </p:cNvPicPr>
          <p:nvPr/>
        </p:nvPicPr>
        <p:blipFill>
          <a:blip r:embed="rId3"/>
          <a:stretch>
            <a:fillRect/>
          </a:stretch>
        </p:blipFill>
        <p:spPr bwMode="auto">
          <a:xfrm>
            <a:off x="9406351" y="324412"/>
            <a:ext cx="2572289" cy="5852551"/>
          </a:xfrm>
          <a:prstGeom prst="rect">
            <a:avLst/>
          </a:prstGeom>
        </p:spPr>
      </p:pic>
      <p:sp>
        <p:nvSpPr>
          <p:cNvPr id="10" name="Rectangle 9">
            <a:extLst>
              <a:ext uri="{FF2B5EF4-FFF2-40B4-BE49-F238E27FC236}">
                <a16:creationId xmlns:a16="http://schemas.microsoft.com/office/drawing/2014/main" id="{F186D297-8552-1146-D99D-D6AF5EBABD3C}"/>
              </a:ext>
            </a:extLst>
          </p:cNvPr>
          <p:cNvSpPr/>
          <p:nvPr/>
        </p:nvSpPr>
        <p:spPr bwMode="auto">
          <a:xfrm>
            <a:off x="7102114" y="3888586"/>
            <a:ext cx="1008112" cy="360039"/>
          </a:xfrm>
          <a:prstGeom prst="rect">
            <a:avLst/>
          </a:prstGeom>
          <a:solidFill>
            <a:srgbClr val="92D05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a:defPPr>
            <a:lvl1pPr marL="0" algn="l" defTabSz="914400">
              <a:defRPr sz="1800">
                <a:solidFill>
                  <a:schemeClr val="lt1"/>
                </a:solidFill>
                <a:latin typeface="+mn-lt"/>
                <a:ea typeface="+mn-ea"/>
                <a:cs typeface="+mn-cs"/>
              </a:defRPr>
            </a:lvl1pPr>
            <a:lvl2pPr marL="457200" algn="l" defTabSz="914400">
              <a:defRPr sz="1800">
                <a:solidFill>
                  <a:schemeClr val="lt1"/>
                </a:solidFill>
                <a:latin typeface="+mn-lt"/>
                <a:ea typeface="+mn-ea"/>
                <a:cs typeface="+mn-cs"/>
              </a:defRPr>
            </a:lvl2pPr>
            <a:lvl3pPr marL="914400" algn="l" defTabSz="914400">
              <a:defRPr sz="1800">
                <a:solidFill>
                  <a:schemeClr val="lt1"/>
                </a:solidFill>
                <a:latin typeface="+mn-lt"/>
                <a:ea typeface="+mn-ea"/>
                <a:cs typeface="+mn-cs"/>
              </a:defRPr>
            </a:lvl3pPr>
            <a:lvl4pPr marL="1371600" algn="l" defTabSz="914400">
              <a:defRPr sz="1800">
                <a:solidFill>
                  <a:schemeClr val="lt1"/>
                </a:solidFill>
                <a:latin typeface="+mn-lt"/>
                <a:ea typeface="+mn-ea"/>
                <a:cs typeface="+mn-cs"/>
              </a:defRPr>
            </a:lvl4pPr>
            <a:lvl5pPr marL="1828800" algn="l" defTabSz="914400">
              <a:defRPr sz="1800">
                <a:solidFill>
                  <a:schemeClr val="lt1"/>
                </a:solidFill>
                <a:latin typeface="+mn-lt"/>
                <a:ea typeface="+mn-ea"/>
                <a:cs typeface="+mn-cs"/>
              </a:defRPr>
            </a:lvl5pPr>
            <a:lvl6pPr marL="2286000" algn="l" defTabSz="914400">
              <a:defRPr sz="1800">
                <a:solidFill>
                  <a:schemeClr val="lt1"/>
                </a:solidFill>
                <a:latin typeface="+mn-lt"/>
                <a:ea typeface="+mn-ea"/>
                <a:cs typeface="+mn-cs"/>
              </a:defRPr>
            </a:lvl6pPr>
            <a:lvl7pPr marL="2743200" algn="l" defTabSz="914400">
              <a:defRPr sz="1800">
                <a:solidFill>
                  <a:schemeClr val="lt1"/>
                </a:solidFill>
                <a:latin typeface="+mn-lt"/>
                <a:ea typeface="+mn-ea"/>
                <a:cs typeface="+mn-cs"/>
              </a:defRPr>
            </a:lvl7pPr>
            <a:lvl8pPr marL="3200400" algn="l" defTabSz="914400">
              <a:defRPr sz="1800">
                <a:solidFill>
                  <a:schemeClr val="lt1"/>
                </a:solidFill>
                <a:latin typeface="+mn-lt"/>
                <a:ea typeface="+mn-ea"/>
                <a:cs typeface="+mn-cs"/>
              </a:defRPr>
            </a:lvl8pPr>
            <a:lvl9pPr marL="3657600" algn="l" defTabSz="914400">
              <a:defRPr sz="1800">
                <a:solidFill>
                  <a:schemeClr val="lt1"/>
                </a:solidFill>
                <a:latin typeface="+mn-lt"/>
                <a:ea typeface="+mn-ea"/>
                <a:cs typeface="+mn-cs"/>
              </a:defRPr>
            </a:lvl9pPr>
          </a:lstStyle>
          <a:p>
            <a:pPr algn="ctr">
              <a:defRPr/>
            </a:pPr>
            <a:endParaRPr lang="en-US"/>
          </a:p>
        </p:txBody>
      </p:sp>
      <p:sp>
        <p:nvSpPr>
          <p:cNvPr id="11" name="TextBox 38">
            <a:extLst>
              <a:ext uri="{FF2B5EF4-FFF2-40B4-BE49-F238E27FC236}">
                <a16:creationId xmlns:a16="http://schemas.microsoft.com/office/drawing/2014/main" id="{620D1439-ACDE-D942-4F84-8F1B3A510D7E}"/>
              </a:ext>
            </a:extLst>
          </p:cNvPr>
          <p:cNvSpPr/>
          <p:nvPr/>
        </p:nvSpPr>
        <p:spPr bwMode="auto">
          <a:xfrm rot="21375302">
            <a:off x="10347822" y="5955718"/>
            <a:ext cx="1197428" cy="369332"/>
          </a:xfrm>
          <a:prstGeom prst="rect">
            <a:avLst/>
          </a:prstGeom>
          <a:noFill/>
          <a:ln>
            <a:noFill/>
          </a:ln>
        </p:spPr>
        <p:txBody>
          <a:bodyPr wrap="square" rtlCol="0">
            <a:spAutoFit/>
          </a:bodyPr>
          <a:lstStyle>
            <a:defPPr>
              <a:defRP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en-US" b="1" dirty="0"/>
              <a:t>X-axis mm</a:t>
            </a:r>
            <a:endParaRPr b="1" dirty="0"/>
          </a:p>
        </p:txBody>
      </p:sp>
      <p:sp>
        <p:nvSpPr>
          <p:cNvPr id="12" name="TextBox 39">
            <a:extLst>
              <a:ext uri="{FF2B5EF4-FFF2-40B4-BE49-F238E27FC236}">
                <a16:creationId xmlns:a16="http://schemas.microsoft.com/office/drawing/2014/main" id="{EB907C2E-D0B9-6921-BCBD-EE01BC7A6FF3}"/>
              </a:ext>
            </a:extLst>
          </p:cNvPr>
          <p:cNvSpPr/>
          <p:nvPr/>
        </p:nvSpPr>
        <p:spPr bwMode="auto">
          <a:xfrm rot="14900638">
            <a:off x="8777123" y="5498456"/>
            <a:ext cx="1197428" cy="369332"/>
          </a:xfrm>
          <a:prstGeom prst="rect">
            <a:avLst/>
          </a:prstGeom>
          <a:noFill/>
          <a:ln>
            <a:noFill/>
          </a:ln>
        </p:spPr>
        <p:txBody>
          <a:bodyPr wrap="square" rtlCol="0">
            <a:spAutoFit/>
          </a:bodyPr>
          <a:lstStyle>
            <a:defPPr>
              <a:defRP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en-US" b="1" dirty="0"/>
              <a:t>Y-axis mm</a:t>
            </a:r>
            <a:endParaRPr b="1" dirty="0"/>
          </a:p>
        </p:txBody>
      </p:sp>
      <p:sp>
        <p:nvSpPr>
          <p:cNvPr id="13" name="Rectangle 12">
            <a:extLst>
              <a:ext uri="{FF2B5EF4-FFF2-40B4-BE49-F238E27FC236}">
                <a16:creationId xmlns:a16="http://schemas.microsoft.com/office/drawing/2014/main" id="{515BC468-A056-0890-355C-CE8618C0F356}"/>
              </a:ext>
            </a:extLst>
          </p:cNvPr>
          <p:cNvSpPr/>
          <p:nvPr/>
        </p:nvSpPr>
        <p:spPr bwMode="auto">
          <a:xfrm>
            <a:off x="7558304" y="45522"/>
            <a:ext cx="3134191" cy="369332"/>
          </a:xfrm>
          <a:prstGeom prst="rect">
            <a:avLst/>
          </a:prstGeom>
        </p:spPr>
        <p:txBody>
          <a:bodyPr wrap="none">
            <a:spAutoFit/>
          </a:bodyPr>
          <a:lstStyle>
            <a:defPPr>
              <a:defRP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en-GB" dirty="0"/>
              <a:t>Example of </a:t>
            </a:r>
            <a:r>
              <a:rPr lang="en-US" dirty="0"/>
              <a:t>electron </a:t>
            </a:r>
            <a:r>
              <a:rPr dirty="0"/>
              <a:t>trajectories</a:t>
            </a:r>
          </a:p>
        </p:txBody>
      </p:sp>
      <p:pic>
        <p:nvPicPr>
          <p:cNvPr id="14" name="Picture 13">
            <a:extLst>
              <a:ext uri="{FF2B5EF4-FFF2-40B4-BE49-F238E27FC236}">
                <a16:creationId xmlns:a16="http://schemas.microsoft.com/office/drawing/2014/main" id="{854DDBDB-C972-5340-B3AF-BA238B551A37}"/>
              </a:ext>
            </a:extLst>
          </p:cNvPr>
          <p:cNvPicPr>
            <a:picLocks noChangeAspect="1"/>
          </p:cNvPicPr>
          <p:nvPr/>
        </p:nvPicPr>
        <p:blipFill>
          <a:blip r:embed="rId4"/>
          <a:stretch/>
        </p:blipFill>
        <p:spPr bwMode="auto">
          <a:xfrm rot="10800000">
            <a:off x="483644" y="3494551"/>
            <a:ext cx="5063613" cy="2817349"/>
          </a:xfrm>
          <a:prstGeom prst="rect">
            <a:avLst/>
          </a:prstGeom>
        </p:spPr>
      </p:pic>
      <p:sp>
        <p:nvSpPr>
          <p:cNvPr id="15" name="TextBox 14">
            <a:extLst>
              <a:ext uri="{FF2B5EF4-FFF2-40B4-BE49-F238E27FC236}">
                <a16:creationId xmlns:a16="http://schemas.microsoft.com/office/drawing/2014/main" id="{09982D1F-6957-A033-D9C0-837B4653014C}"/>
              </a:ext>
            </a:extLst>
          </p:cNvPr>
          <p:cNvSpPr txBox="1"/>
          <p:nvPr/>
        </p:nvSpPr>
        <p:spPr>
          <a:xfrm>
            <a:off x="483642" y="5957853"/>
            <a:ext cx="1079142" cy="369332"/>
          </a:xfrm>
          <a:prstGeom prst="rect">
            <a:avLst/>
          </a:prstGeom>
          <a:noFill/>
        </p:spPr>
        <p:txBody>
          <a:bodyPr wrap="none" rtlCol="0">
            <a:spAutoFit/>
          </a:bodyPr>
          <a:lstStyle/>
          <a:p>
            <a:r>
              <a:rPr lang="en-US" dirty="0">
                <a:solidFill>
                  <a:srgbClr val="FF0000"/>
                </a:solidFill>
              </a:rPr>
              <a:t>Induction</a:t>
            </a:r>
          </a:p>
        </p:txBody>
      </p:sp>
      <p:sp>
        <p:nvSpPr>
          <p:cNvPr id="16" name="Oval 15">
            <a:extLst>
              <a:ext uri="{FF2B5EF4-FFF2-40B4-BE49-F238E27FC236}">
                <a16:creationId xmlns:a16="http://schemas.microsoft.com/office/drawing/2014/main" id="{A6036058-16BA-3F58-B654-4F825EBFD569}"/>
              </a:ext>
            </a:extLst>
          </p:cNvPr>
          <p:cNvSpPr/>
          <p:nvPr/>
        </p:nvSpPr>
        <p:spPr>
          <a:xfrm>
            <a:off x="3820160" y="4724400"/>
            <a:ext cx="264160" cy="2946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1A2A7E0E-288D-553F-3CB0-45FF9A2769B1}"/>
              </a:ext>
            </a:extLst>
          </p:cNvPr>
          <p:cNvCxnSpPr>
            <a:cxnSpLocks/>
            <a:stCxn id="16" idx="6"/>
            <a:endCxn id="10" idx="1"/>
          </p:cNvCxnSpPr>
          <p:nvPr/>
        </p:nvCxnSpPr>
        <p:spPr>
          <a:xfrm flipV="1">
            <a:off x="4084320" y="4068606"/>
            <a:ext cx="3017794" cy="80311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CEC916D-F284-532E-8CFE-858A4FD8F1F5}"/>
              </a:ext>
            </a:extLst>
          </p:cNvPr>
          <p:cNvCxnSpPr>
            <a:cxnSpLocks/>
            <a:stCxn id="16" idx="6"/>
          </p:cNvCxnSpPr>
          <p:nvPr/>
        </p:nvCxnSpPr>
        <p:spPr>
          <a:xfrm flipV="1">
            <a:off x="4084320" y="4333557"/>
            <a:ext cx="6421120" cy="5381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147A0FC-3CBF-C462-1E91-FB3257A32DA0}"/>
              </a:ext>
            </a:extLst>
          </p:cNvPr>
          <p:cNvSpPr txBox="1"/>
          <p:nvPr/>
        </p:nvSpPr>
        <p:spPr>
          <a:xfrm>
            <a:off x="11701036" y="6215673"/>
            <a:ext cx="442750" cy="369332"/>
          </a:xfrm>
          <a:prstGeom prst="rect">
            <a:avLst/>
          </a:prstGeom>
          <a:noFill/>
        </p:spPr>
        <p:txBody>
          <a:bodyPr wrap="none" rtlCol="0">
            <a:spAutoFit/>
          </a:bodyPr>
          <a:lstStyle/>
          <a:p>
            <a:r>
              <a:rPr lang="en-US" dirty="0"/>
              <a:t>[7]</a:t>
            </a:r>
          </a:p>
        </p:txBody>
      </p:sp>
      <p:sp>
        <p:nvSpPr>
          <p:cNvPr id="24" name="TextBox 23">
            <a:extLst>
              <a:ext uri="{FF2B5EF4-FFF2-40B4-BE49-F238E27FC236}">
                <a16:creationId xmlns:a16="http://schemas.microsoft.com/office/drawing/2014/main" id="{66062FA8-E90C-00DB-3991-26658345FFE2}"/>
              </a:ext>
            </a:extLst>
          </p:cNvPr>
          <p:cNvSpPr txBox="1"/>
          <p:nvPr/>
        </p:nvSpPr>
        <p:spPr>
          <a:xfrm>
            <a:off x="0" y="6550561"/>
            <a:ext cx="12192000" cy="338554"/>
          </a:xfrm>
          <a:prstGeom prst="rect">
            <a:avLst/>
          </a:prstGeom>
          <a:solidFill>
            <a:schemeClr val="accent1">
              <a:lumMod val="40000"/>
              <a:lumOff val="60000"/>
            </a:schemeClr>
          </a:solidFill>
        </p:spPr>
        <p:txBody>
          <a:bodyPr wrap="square" rtlCol="0">
            <a:spAutoFit/>
          </a:bodyPr>
          <a:lstStyle/>
          <a:p>
            <a:r>
              <a:rPr lang="en-US" sz="1600" dirty="0"/>
              <a:t>Luke Saunders | DUNE Calibration Meeting | July 13th, 2023							                  </a:t>
            </a:r>
            <a:fld id="{85BC5240-0A8B-4E44-B919-52F3A71E855A}" type="slidenum">
              <a:rPr lang="en-US" sz="1600" smtClean="0"/>
              <a:t>18</a:t>
            </a:fld>
            <a:endParaRPr lang="en-US" sz="1600" baseline="30000" dirty="0"/>
          </a:p>
        </p:txBody>
      </p:sp>
      <p:sp>
        <p:nvSpPr>
          <p:cNvPr id="25" name="TextBox 24">
            <a:extLst>
              <a:ext uri="{FF2B5EF4-FFF2-40B4-BE49-F238E27FC236}">
                <a16:creationId xmlns:a16="http://schemas.microsoft.com/office/drawing/2014/main" id="{3E8049A4-330F-6ABF-CA66-85E4694AF250}"/>
              </a:ext>
            </a:extLst>
          </p:cNvPr>
          <p:cNvSpPr txBox="1"/>
          <p:nvPr/>
        </p:nvSpPr>
        <p:spPr>
          <a:xfrm>
            <a:off x="9608380" y="6217233"/>
            <a:ext cx="2314031" cy="369332"/>
          </a:xfrm>
          <a:prstGeom prst="rect">
            <a:avLst/>
          </a:prstGeom>
          <a:noFill/>
        </p:spPr>
        <p:txBody>
          <a:bodyPr wrap="none" rtlCol="0">
            <a:spAutoFit/>
          </a:bodyPr>
          <a:lstStyle/>
          <a:p>
            <a:r>
              <a:rPr lang="en-US" dirty="0"/>
              <a:t>[F. Pietropaolo (CERN)]</a:t>
            </a:r>
          </a:p>
        </p:txBody>
      </p:sp>
    </p:spTree>
    <p:extLst>
      <p:ext uri="{BB962C8B-B14F-4D97-AF65-F5344CB8AC3E}">
        <p14:creationId xmlns:p14="http://schemas.microsoft.com/office/powerpoint/2010/main" val="1080780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6F1D-60BF-744A-C188-BE71796C3A4A}"/>
              </a:ext>
            </a:extLst>
          </p:cNvPr>
          <p:cNvSpPr>
            <a:spLocks noGrp="1"/>
          </p:cNvSpPr>
          <p:nvPr>
            <p:ph type="title"/>
          </p:nvPr>
        </p:nvSpPr>
        <p:spPr>
          <a:xfrm>
            <a:off x="838200" y="79744"/>
            <a:ext cx="10515600" cy="1325563"/>
          </a:xfrm>
        </p:spPr>
        <p:txBody>
          <a:bodyPr/>
          <a:lstStyle/>
          <a:p>
            <a:r>
              <a:rPr lang="en-US" dirty="0"/>
              <a:t>Shockley-</a:t>
            </a:r>
            <a:r>
              <a:rPr lang="en-US" dirty="0" err="1"/>
              <a:t>Ramo</a:t>
            </a:r>
            <a:r>
              <a:rPr lang="en-US" dirty="0"/>
              <a:t> Theorem</a:t>
            </a:r>
          </a:p>
        </p:txBody>
      </p:sp>
      <p:pic>
        <p:nvPicPr>
          <p:cNvPr id="2050" name="Picture 2">
            <a:extLst>
              <a:ext uri="{FF2B5EF4-FFF2-40B4-BE49-F238E27FC236}">
                <a16:creationId xmlns:a16="http://schemas.microsoft.com/office/drawing/2014/main" id="{5670281B-D1D2-99B9-BCD7-8A3BA2CD0B8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78483" y="1691879"/>
            <a:ext cx="4386571" cy="43513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4052A07-3EA7-D2BC-B2C2-4A4E4261D1BE}"/>
              </a:ext>
            </a:extLst>
          </p:cNvPr>
          <p:cNvSpPr txBox="1"/>
          <p:nvPr/>
        </p:nvSpPr>
        <p:spPr>
          <a:xfrm>
            <a:off x="6808617" y="6032577"/>
            <a:ext cx="3457785" cy="369332"/>
          </a:xfrm>
          <a:prstGeom prst="rect">
            <a:avLst/>
          </a:prstGeom>
          <a:noFill/>
        </p:spPr>
        <p:txBody>
          <a:bodyPr wrap="square">
            <a:spAutoFit/>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Strip #   0       1        2        3</a:t>
            </a:r>
            <a:endParaRPr lang="en-US" dirty="0">
              <a:effectLst/>
            </a:endParaRPr>
          </a:p>
        </p:txBody>
      </p:sp>
      <p:sp>
        <p:nvSpPr>
          <p:cNvPr id="8" name="TextBox 7">
            <a:extLst>
              <a:ext uri="{FF2B5EF4-FFF2-40B4-BE49-F238E27FC236}">
                <a16:creationId xmlns:a16="http://schemas.microsoft.com/office/drawing/2014/main" id="{D174BDA8-D450-C520-3C3F-10EAA1ECCFA9}"/>
              </a:ext>
            </a:extLst>
          </p:cNvPr>
          <p:cNvSpPr txBox="1"/>
          <p:nvPr/>
        </p:nvSpPr>
        <p:spPr>
          <a:xfrm>
            <a:off x="7708266" y="1045548"/>
            <a:ext cx="4156788" cy="646331"/>
          </a:xfrm>
          <a:prstGeom prst="rect">
            <a:avLst/>
          </a:prstGeom>
          <a:noFill/>
        </p:spPr>
        <p:txBody>
          <a:bodyPr wrap="square">
            <a:spAutoFit/>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	weighting potential</a:t>
            </a:r>
            <a:endParaRPr lang="en-US"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at y = 1.67 mm                         at y = 0 mm</a:t>
            </a:r>
            <a:endParaRPr lang="en-US" dirty="0">
              <a:effectLst/>
            </a:endParaRPr>
          </a:p>
        </p:txBody>
      </p:sp>
      <p:sp>
        <p:nvSpPr>
          <p:cNvPr id="10" name="TextBox 9">
            <a:extLst>
              <a:ext uri="{FF2B5EF4-FFF2-40B4-BE49-F238E27FC236}">
                <a16:creationId xmlns:a16="http://schemas.microsoft.com/office/drawing/2014/main" id="{480932F5-43FC-2AA4-E7CB-8B01BD1570D0}"/>
              </a:ext>
            </a:extLst>
          </p:cNvPr>
          <p:cNvSpPr txBox="1"/>
          <p:nvPr/>
        </p:nvSpPr>
        <p:spPr>
          <a:xfrm>
            <a:off x="8626151" y="2288351"/>
            <a:ext cx="517849" cy="369332"/>
          </a:xfrm>
          <a:prstGeom prst="rect">
            <a:avLst/>
          </a:prstGeom>
          <a:solidFill>
            <a:schemeClr val="bg1"/>
          </a:solidFill>
        </p:spPr>
        <p:txBody>
          <a:bodyPr wrap="square">
            <a:spAutoFit/>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4%</a:t>
            </a:r>
            <a:endParaRPr lang="en-US" dirty="0">
              <a:effectLst/>
            </a:endParaRPr>
          </a:p>
        </p:txBody>
      </p:sp>
      <p:sp>
        <p:nvSpPr>
          <p:cNvPr id="11" name="TextBox 10">
            <a:extLst>
              <a:ext uri="{FF2B5EF4-FFF2-40B4-BE49-F238E27FC236}">
                <a16:creationId xmlns:a16="http://schemas.microsoft.com/office/drawing/2014/main" id="{57429090-A0C0-67AD-1844-F1E6889B5EC7}"/>
              </a:ext>
            </a:extLst>
          </p:cNvPr>
          <p:cNvSpPr txBox="1"/>
          <p:nvPr/>
        </p:nvSpPr>
        <p:spPr>
          <a:xfrm>
            <a:off x="8537510" y="3751888"/>
            <a:ext cx="517849" cy="369332"/>
          </a:xfrm>
          <a:prstGeom prst="rect">
            <a:avLst/>
          </a:prstGeom>
          <a:solidFill>
            <a:schemeClr val="bg1"/>
          </a:solidFill>
        </p:spPr>
        <p:txBody>
          <a:bodyPr wrap="square">
            <a:spAutoFit/>
          </a:bodyPr>
          <a:lstStyle/>
          <a:p>
            <a:pPr rtl="0">
              <a:spcBef>
                <a:spcPts val="0"/>
              </a:spcBef>
              <a:spcAft>
                <a:spcPts val="0"/>
              </a:spcAft>
            </a:pPr>
            <a:r>
              <a:rPr lang="en-US" dirty="0">
                <a:solidFill>
                  <a:srgbClr val="000000"/>
                </a:solidFill>
                <a:latin typeface="Calibri" panose="020F0502020204030204" pitchFamily="34" charset="0"/>
              </a:rPr>
              <a:t>6</a:t>
            </a:r>
            <a:r>
              <a:rPr lang="en-US" sz="1800" b="0" i="0" u="none" strike="noStrike" dirty="0">
                <a:solidFill>
                  <a:srgbClr val="000000"/>
                </a:solidFill>
                <a:effectLst/>
                <a:latin typeface="Calibri" panose="020F0502020204030204" pitchFamily="34" charset="0"/>
              </a:rPr>
              <a:t>%</a:t>
            </a:r>
            <a:endParaRPr lang="en-US" dirty="0">
              <a:effectLst/>
            </a:endParaRPr>
          </a:p>
        </p:txBody>
      </p:sp>
      <p:sp>
        <p:nvSpPr>
          <p:cNvPr id="12" name="TextBox 11">
            <a:extLst>
              <a:ext uri="{FF2B5EF4-FFF2-40B4-BE49-F238E27FC236}">
                <a16:creationId xmlns:a16="http://schemas.microsoft.com/office/drawing/2014/main" id="{4540B9A6-F6FE-4B2B-38FD-480D856CCFC7}"/>
              </a:ext>
            </a:extLst>
          </p:cNvPr>
          <p:cNvSpPr txBox="1"/>
          <p:nvPr/>
        </p:nvSpPr>
        <p:spPr>
          <a:xfrm>
            <a:off x="8108302" y="4034384"/>
            <a:ext cx="517849" cy="369332"/>
          </a:xfrm>
          <a:prstGeom prst="rect">
            <a:avLst/>
          </a:prstGeom>
          <a:solidFill>
            <a:schemeClr val="bg1"/>
          </a:solidFill>
        </p:spPr>
        <p:txBody>
          <a:bodyPr wrap="square">
            <a:spAutoFit/>
          </a:bodyPr>
          <a:lstStyle/>
          <a:p>
            <a:pPr rtl="0">
              <a:spcBef>
                <a:spcPts val="0"/>
              </a:spcBef>
              <a:spcAft>
                <a:spcPts val="0"/>
              </a:spcAft>
            </a:pPr>
            <a:r>
              <a:rPr lang="en-US" dirty="0">
                <a:solidFill>
                  <a:srgbClr val="000000"/>
                </a:solidFill>
                <a:latin typeface="Calibri" panose="020F0502020204030204" pitchFamily="34" charset="0"/>
              </a:rPr>
              <a:t>8</a:t>
            </a:r>
            <a:r>
              <a:rPr lang="en-US" sz="1800" b="0" i="0" u="none" strike="noStrike" dirty="0">
                <a:solidFill>
                  <a:srgbClr val="000000"/>
                </a:solidFill>
                <a:effectLst/>
                <a:latin typeface="Calibri" panose="020F0502020204030204" pitchFamily="34" charset="0"/>
              </a:rPr>
              <a:t>%</a:t>
            </a:r>
            <a:endParaRPr lang="en-US" dirty="0">
              <a:effectLst/>
            </a:endParaRPr>
          </a:p>
        </p:txBody>
      </p:sp>
      <p:sp>
        <p:nvSpPr>
          <p:cNvPr id="14" name="TextBox 13">
            <a:extLst>
              <a:ext uri="{FF2B5EF4-FFF2-40B4-BE49-F238E27FC236}">
                <a16:creationId xmlns:a16="http://schemas.microsoft.com/office/drawing/2014/main" id="{215C85F0-FCFB-7F02-B18B-82E7A1D60B41}"/>
              </a:ext>
            </a:extLst>
          </p:cNvPr>
          <p:cNvSpPr txBox="1"/>
          <p:nvPr/>
        </p:nvSpPr>
        <p:spPr>
          <a:xfrm rot="16200000">
            <a:off x="6656485" y="3677443"/>
            <a:ext cx="1214789" cy="369332"/>
          </a:xfrm>
          <a:prstGeom prst="rect">
            <a:avLst/>
          </a:prstGeom>
          <a:noFill/>
        </p:spPr>
        <p:txBody>
          <a:bodyPr wrap="square">
            <a:spAutoFit/>
          </a:bodyPr>
          <a:lstStyle/>
          <a:p>
            <a:pPr rtl="0">
              <a:spcBef>
                <a:spcPts val="0"/>
              </a:spcBef>
              <a:spcAft>
                <a:spcPts val="0"/>
              </a:spcAft>
            </a:pPr>
            <a:r>
              <a:rPr lang="en-US" sz="1800" b="1" i="0" u="none" strike="noStrike" dirty="0">
                <a:solidFill>
                  <a:srgbClr val="000000"/>
                </a:solidFill>
                <a:effectLst/>
                <a:latin typeface="Calibri" panose="020F0502020204030204" pitchFamily="34" charset="0"/>
              </a:rPr>
              <a:t>Z-axis mm</a:t>
            </a:r>
            <a:endParaRPr lang="en-US" dirty="0">
              <a:effectLst/>
            </a:endParaRPr>
          </a:p>
        </p:txBody>
      </p:sp>
      <p:cxnSp>
        <p:nvCxnSpPr>
          <p:cNvPr id="16" name="Straight Connector 15">
            <a:extLst>
              <a:ext uri="{FF2B5EF4-FFF2-40B4-BE49-F238E27FC236}">
                <a16:creationId xmlns:a16="http://schemas.microsoft.com/office/drawing/2014/main" id="{CE20D974-CF23-6833-78A8-FC892A67AFA1}"/>
              </a:ext>
            </a:extLst>
          </p:cNvPr>
          <p:cNvCxnSpPr>
            <a:cxnSpLocks/>
          </p:cNvCxnSpPr>
          <p:nvPr/>
        </p:nvCxnSpPr>
        <p:spPr>
          <a:xfrm flipH="1">
            <a:off x="7633621" y="6058068"/>
            <a:ext cx="223935" cy="0"/>
          </a:xfrm>
          <a:prstGeom prst="line">
            <a:avLst/>
          </a:prstGeom>
          <a:ln w="762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023A467-E21F-3FCC-4387-03394E9B90E9}"/>
              </a:ext>
            </a:extLst>
          </p:cNvPr>
          <p:cNvCxnSpPr>
            <a:cxnSpLocks/>
          </p:cNvCxnSpPr>
          <p:nvPr/>
        </p:nvCxnSpPr>
        <p:spPr>
          <a:xfrm>
            <a:off x="7977673" y="6058068"/>
            <a:ext cx="389553"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8DA0363-3327-9BB2-D5A3-F3B7E4A66A34}"/>
              </a:ext>
            </a:extLst>
          </p:cNvPr>
          <p:cNvCxnSpPr>
            <a:cxnSpLocks/>
          </p:cNvCxnSpPr>
          <p:nvPr/>
        </p:nvCxnSpPr>
        <p:spPr>
          <a:xfrm>
            <a:off x="8458200" y="6048037"/>
            <a:ext cx="499188"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ACB7E4C-333E-CB25-4FD7-BFE84E623D4E}"/>
              </a:ext>
            </a:extLst>
          </p:cNvPr>
          <p:cNvCxnSpPr>
            <a:cxnSpLocks/>
          </p:cNvCxnSpPr>
          <p:nvPr/>
        </p:nvCxnSpPr>
        <p:spPr>
          <a:xfrm>
            <a:off x="9055359" y="6043217"/>
            <a:ext cx="389553"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1D6C903-6ED7-5C6E-3FEC-9A34083EC8AA}"/>
              </a:ext>
            </a:extLst>
          </p:cNvPr>
          <p:cNvCxnSpPr>
            <a:cxnSpLocks/>
          </p:cNvCxnSpPr>
          <p:nvPr/>
        </p:nvCxnSpPr>
        <p:spPr>
          <a:xfrm>
            <a:off x="11353800" y="6043217"/>
            <a:ext cx="389553"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A0DC76B-0A15-DEBE-ED9A-3805BFA793D5}"/>
              </a:ext>
            </a:extLst>
          </p:cNvPr>
          <p:cNvCxnSpPr>
            <a:cxnSpLocks/>
          </p:cNvCxnSpPr>
          <p:nvPr/>
        </p:nvCxnSpPr>
        <p:spPr>
          <a:xfrm>
            <a:off x="10775302" y="6043217"/>
            <a:ext cx="499188"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57C455-7A8C-66DC-219C-E0101C6818D9}"/>
              </a:ext>
            </a:extLst>
          </p:cNvPr>
          <p:cNvCxnSpPr>
            <a:cxnSpLocks/>
          </p:cNvCxnSpPr>
          <p:nvPr/>
        </p:nvCxnSpPr>
        <p:spPr>
          <a:xfrm>
            <a:off x="10266402" y="6043217"/>
            <a:ext cx="389553"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2369DC5-BD43-558C-3B7E-F691580A29F6}"/>
              </a:ext>
            </a:extLst>
          </p:cNvPr>
          <p:cNvCxnSpPr>
            <a:cxnSpLocks/>
          </p:cNvCxnSpPr>
          <p:nvPr/>
        </p:nvCxnSpPr>
        <p:spPr>
          <a:xfrm flipH="1">
            <a:off x="9968204" y="6043217"/>
            <a:ext cx="223935" cy="0"/>
          </a:xfrm>
          <a:prstGeom prst="line">
            <a:avLst/>
          </a:prstGeom>
          <a:ln w="76200">
            <a:solidFill>
              <a:srgbClr val="0066FF"/>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0B29BEFD-D653-FFE4-787C-7B1AACC223CE}"/>
              </a:ext>
            </a:extLst>
          </p:cNvPr>
          <p:cNvSpPr txBox="1"/>
          <p:nvPr/>
        </p:nvSpPr>
        <p:spPr>
          <a:xfrm>
            <a:off x="7954347" y="6247226"/>
            <a:ext cx="1189653" cy="369332"/>
          </a:xfrm>
          <a:prstGeom prst="rect">
            <a:avLst/>
          </a:prstGeom>
          <a:noFill/>
        </p:spPr>
        <p:txBody>
          <a:bodyPr wrap="square">
            <a:spAutoFit/>
          </a:bodyPr>
          <a:lstStyle/>
          <a:p>
            <a:pPr rtl="0">
              <a:spcBef>
                <a:spcPts val="0"/>
              </a:spcBef>
              <a:spcAft>
                <a:spcPts val="0"/>
              </a:spcAft>
            </a:pPr>
            <a:r>
              <a:rPr lang="en-US" sz="1800" b="1" i="0" u="none" strike="noStrike" dirty="0">
                <a:solidFill>
                  <a:srgbClr val="000000"/>
                </a:solidFill>
                <a:effectLst/>
                <a:latin typeface="Calibri" panose="020F0502020204030204" pitchFamily="34" charset="0"/>
              </a:rPr>
              <a:t>X-axis mm</a:t>
            </a:r>
            <a:endParaRPr lang="en-US" dirty="0">
              <a:effectLst/>
            </a:endParaRPr>
          </a:p>
        </p:txBody>
      </p:sp>
      <p:sp>
        <p:nvSpPr>
          <p:cNvPr id="34" name="Content Placeholder 2">
            <a:extLst>
              <a:ext uri="{FF2B5EF4-FFF2-40B4-BE49-F238E27FC236}">
                <a16:creationId xmlns:a16="http://schemas.microsoft.com/office/drawing/2014/main" id="{16395044-44EE-4AF1-2838-CC61FB1555C0}"/>
              </a:ext>
            </a:extLst>
          </p:cNvPr>
          <p:cNvSpPr txBox="1">
            <a:spLocks/>
          </p:cNvSpPr>
          <p:nvPr/>
        </p:nvSpPr>
        <p:spPr>
          <a:xfrm>
            <a:off x="914217" y="1405307"/>
            <a:ext cx="5257800"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Employing the Shockley-</a:t>
            </a:r>
            <a:r>
              <a:rPr lang="en-US" dirty="0" err="1"/>
              <a:t>Ramo</a:t>
            </a:r>
            <a:r>
              <a:rPr lang="en-US" dirty="0"/>
              <a:t> theorem, one can deduce the induced charge on each detector channel.</a:t>
            </a:r>
          </a:p>
          <a:p>
            <a:pPr lvl="1"/>
            <a:r>
              <a:rPr lang="en-US" dirty="0"/>
              <a:t>A crucial component for recreating waveforms.</a:t>
            </a:r>
          </a:p>
          <a:p>
            <a:r>
              <a:rPr lang="en-US" dirty="0"/>
              <a:t>These two plots are 2D slices, plotting x and z at a specific y.</a:t>
            </a:r>
          </a:p>
          <a:p>
            <a:r>
              <a:rPr lang="en-US" dirty="0"/>
              <a:t>One can see that at distances far from the detector planes, the lines of equal induced charge are nearly straight.</a:t>
            </a:r>
          </a:p>
          <a:p>
            <a:pPr lvl="1"/>
            <a:endParaRPr lang="en-US" dirty="0"/>
          </a:p>
        </p:txBody>
      </p:sp>
      <p:cxnSp>
        <p:nvCxnSpPr>
          <p:cNvPr id="36" name="Straight Arrow Connector 35">
            <a:extLst>
              <a:ext uri="{FF2B5EF4-FFF2-40B4-BE49-F238E27FC236}">
                <a16:creationId xmlns:a16="http://schemas.microsoft.com/office/drawing/2014/main" id="{D627C091-638F-46CD-3DAF-229596505BD3}"/>
              </a:ext>
            </a:extLst>
          </p:cNvPr>
          <p:cNvCxnSpPr>
            <a:cxnSpLocks/>
          </p:cNvCxnSpPr>
          <p:nvPr/>
        </p:nvCxnSpPr>
        <p:spPr>
          <a:xfrm flipV="1">
            <a:off x="6180173" y="2469539"/>
            <a:ext cx="1677383" cy="2429032"/>
          </a:xfrm>
          <a:prstGeom prst="straightConnector1">
            <a:avLst/>
          </a:prstGeom>
          <a:ln w="28575">
            <a:solidFill>
              <a:srgbClr val="0066FF"/>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A8E844B-E7F4-AEEF-B4EC-B89D97EE9E7E}"/>
              </a:ext>
            </a:extLst>
          </p:cNvPr>
          <p:cNvCxnSpPr>
            <a:cxnSpLocks/>
          </p:cNvCxnSpPr>
          <p:nvPr/>
        </p:nvCxnSpPr>
        <p:spPr>
          <a:xfrm flipV="1">
            <a:off x="6186985" y="2473017"/>
            <a:ext cx="4255325" cy="2425554"/>
          </a:xfrm>
          <a:prstGeom prst="straightConnector1">
            <a:avLst/>
          </a:prstGeom>
          <a:ln w="28575">
            <a:solidFill>
              <a:srgbClr val="0066FF"/>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F85C5F00-BADF-1251-1C60-653324D3E54A}"/>
              </a:ext>
            </a:extLst>
          </p:cNvPr>
          <p:cNvSpPr txBox="1"/>
          <p:nvPr/>
        </p:nvSpPr>
        <p:spPr>
          <a:xfrm>
            <a:off x="11833070" y="6181229"/>
            <a:ext cx="442750" cy="369332"/>
          </a:xfrm>
          <a:prstGeom prst="rect">
            <a:avLst/>
          </a:prstGeom>
          <a:noFill/>
        </p:spPr>
        <p:txBody>
          <a:bodyPr wrap="none" rtlCol="0">
            <a:spAutoFit/>
          </a:bodyPr>
          <a:lstStyle/>
          <a:p>
            <a:r>
              <a:rPr lang="en-US" dirty="0"/>
              <a:t>[8]</a:t>
            </a:r>
          </a:p>
        </p:txBody>
      </p:sp>
      <p:sp>
        <p:nvSpPr>
          <p:cNvPr id="42" name="TextBox 41">
            <a:extLst>
              <a:ext uri="{FF2B5EF4-FFF2-40B4-BE49-F238E27FC236}">
                <a16:creationId xmlns:a16="http://schemas.microsoft.com/office/drawing/2014/main" id="{A770036D-997B-7777-D989-8AFDFE394C0F}"/>
              </a:ext>
            </a:extLst>
          </p:cNvPr>
          <p:cNvSpPr txBox="1"/>
          <p:nvPr/>
        </p:nvSpPr>
        <p:spPr>
          <a:xfrm>
            <a:off x="0" y="6550561"/>
            <a:ext cx="12192000" cy="338554"/>
          </a:xfrm>
          <a:prstGeom prst="rect">
            <a:avLst/>
          </a:prstGeom>
          <a:solidFill>
            <a:schemeClr val="accent1">
              <a:lumMod val="40000"/>
              <a:lumOff val="60000"/>
            </a:schemeClr>
          </a:solidFill>
        </p:spPr>
        <p:txBody>
          <a:bodyPr wrap="square" rtlCol="0">
            <a:spAutoFit/>
          </a:bodyPr>
          <a:lstStyle/>
          <a:p>
            <a:r>
              <a:rPr lang="en-US" sz="1600" dirty="0"/>
              <a:t>Luke Saunders | DUNE Calibration Meeting | July 13th, 2023							                  </a:t>
            </a:r>
            <a:fld id="{85BC5240-0A8B-4E44-B919-52F3A71E855A}" type="slidenum">
              <a:rPr lang="en-US" sz="1600" smtClean="0"/>
              <a:t>19</a:t>
            </a:fld>
            <a:endParaRPr lang="en-US" sz="1600" baseline="30000" dirty="0"/>
          </a:p>
        </p:txBody>
      </p:sp>
      <p:sp>
        <p:nvSpPr>
          <p:cNvPr id="43" name="TextBox 42">
            <a:extLst>
              <a:ext uri="{FF2B5EF4-FFF2-40B4-BE49-F238E27FC236}">
                <a16:creationId xmlns:a16="http://schemas.microsoft.com/office/drawing/2014/main" id="{058A3F75-3423-571F-1CD6-B1252B233967}"/>
              </a:ext>
            </a:extLst>
          </p:cNvPr>
          <p:cNvSpPr txBox="1"/>
          <p:nvPr/>
        </p:nvSpPr>
        <p:spPr>
          <a:xfrm>
            <a:off x="9715533" y="6176261"/>
            <a:ext cx="2314031" cy="369332"/>
          </a:xfrm>
          <a:prstGeom prst="rect">
            <a:avLst/>
          </a:prstGeom>
          <a:noFill/>
        </p:spPr>
        <p:txBody>
          <a:bodyPr wrap="none" rtlCol="0">
            <a:spAutoFit/>
          </a:bodyPr>
          <a:lstStyle/>
          <a:p>
            <a:r>
              <a:rPr lang="en-US" dirty="0"/>
              <a:t>[F. Pietropaolo (CERN)]</a:t>
            </a:r>
          </a:p>
        </p:txBody>
      </p:sp>
    </p:spTree>
    <p:extLst>
      <p:ext uri="{BB962C8B-B14F-4D97-AF65-F5344CB8AC3E}">
        <p14:creationId xmlns:p14="http://schemas.microsoft.com/office/powerpoint/2010/main" val="1656049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2C0D6-873B-4ADA-8EBC-706705C716C8}"/>
              </a:ext>
            </a:extLst>
          </p:cNvPr>
          <p:cNvSpPr>
            <a:spLocks noGrp="1"/>
          </p:cNvSpPr>
          <p:nvPr>
            <p:ph type="title"/>
          </p:nvPr>
        </p:nvSpPr>
        <p:spPr/>
        <p:txBody>
          <a:bodyPr/>
          <a:lstStyle/>
          <a:p>
            <a:r>
              <a:rPr lang="en-US" dirty="0"/>
              <a:t>Presentation Outline</a:t>
            </a:r>
          </a:p>
        </p:txBody>
      </p:sp>
      <p:sp>
        <p:nvSpPr>
          <p:cNvPr id="3" name="Content Placeholder 2">
            <a:extLst>
              <a:ext uri="{FF2B5EF4-FFF2-40B4-BE49-F238E27FC236}">
                <a16:creationId xmlns:a16="http://schemas.microsoft.com/office/drawing/2014/main" id="{AF2BFEFB-4BE9-11DC-3C35-E10C636C3CBB}"/>
              </a:ext>
            </a:extLst>
          </p:cNvPr>
          <p:cNvSpPr>
            <a:spLocks noGrp="1"/>
          </p:cNvSpPr>
          <p:nvPr>
            <p:ph idx="1"/>
          </p:nvPr>
        </p:nvSpPr>
        <p:spPr/>
        <p:txBody>
          <a:bodyPr>
            <a:normAutofit fontScale="92500" lnSpcReduction="20000"/>
          </a:bodyPr>
          <a:lstStyle/>
          <a:p>
            <a:r>
              <a:rPr lang="en-US" dirty="0"/>
              <a:t>Motivations</a:t>
            </a:r>
          </a:p>
          <a:p>
            <a:r>
              <a:rPr lang="en-US" dirty="0"/>
              <a:t>General Features</a:t>
            </a:r>
          </a:p>
          <a:p>
            <a:r>
              <a:rPr lang="en-US" dirty="0"/>
              <a:t>Particle Generation</a:t>
            </a:r>
          </a:p>
          <a:p>
            <a:pPr lvl="1"/>
            <a:r>
              <a:rPr lang="en-US" dirty="0"/>
              <a:t>Treatment of electron decay products</a:t>
            </a:r>
          </a:p>
          <a:p>
            <a:pPr lvl="1"/>
            <a:r>
              <a:rPr lang="en-US" dirty="0"/>
              <a:t>Treatment of photon decay products</a:t>
            </a:r>
          </a:p>
          <a:p>
            <a:r>
              <a:rPr lang="en-US" dirty="0"/>
              <a:t>Data Cuts</a:t>
            </a:r>
          </a:p>
          <a:p>
            <a:pPr lvl="1"/>
            <a:r>
              <a:rPr lang="en-US" dirty="0"/>
              <a:t>Geometric</a:t>
            </a:r>
          </a:p>
          <a:p>
            <a:pPr lvl="1"/>
            <a:r>
              <a:rPr lang="en-US" dirty="0"/>
              <a:t>Energy</a:t>
            </a:r>
          </a:p>
          <a:p>
            <a:r>
              <a:rPr lang="en-US" dirty="0"/>
              <a:t>Energy Spectrum Analysis</a:t>
            </a:r>
          </a:p>
          <a:p>
            <a:r>
              <a:rPr lang="en-US" dirty="0"/>
              <a:t>Waveform Reconstruction</a:t>
            </a:r>
          </a:p>
          <a:p>
            <a:r>
              <a:rPr lang="en-US" dirty="0"/>
              <a:t>Future Improvements</a:t>
            </a:r>
          </a:p>
        </p:txBody>
      </p:sp>
      <p:sp>
        <p:nvSpPr>
          <p:cNvPr id="5" name="TextBox 4">
            <a:extLst>
              <a:ext uri="{FF2B5EF4-FFF2-40B4-BE49-F238E27FC236}">
                <a16:creationId xmlns:a16="http://schemas.microsoft.com/office/drawing/2014/main" id="{3CFBFC72-A66E-ECFF-5D14-2216AF0AECFE}"/>
              </a:ext>
            </a:extLst>
          </p:cNvPr>
          <p:cNvSpPr txBox="1"/>
          <p:nvPr/>
        </p:nvSpPr>
        <p:spPr>
          <a:xfrm>
            <a:off x="0" y="6550561"/>
            <a:ext cx="12192000" cy="338554"/>
          </a:xfrm>
          <a:prstGeom prst="rect">
            <a:avLst/>
          </a:prstGeom>
          <a:solidFill>
            <a:schemeClr val="accent1">
              <a:lumMod val="40000"/>
              <a:lumOff val="60000"/>
            </a:schemeClr>
          </a:solidFill>
        </p:spPr>
        <p:txBody>
          <a:bodyPr wrap="square" rtlCol="0">
            <a:spAutoFit/>
          </a:bodyPr>
          <a:lstStyle/>
          <a:p>
            <a:r>
              <a:rPr lang="en-US" sz="1600" dirty="0"/>
              <a:t>Luke Saunders | DUNE Calibration Meeting | July 13th, 2023								</a:t>
            </a:r>
            <a:fld id="{85BC5240-0A8B-4E44-B919-52F3A71E855A}" type="slidenum">
              <a:rPr lang="en-US" sz="1600"/>
              <a:t>2</a:t>
            </a:fld>
            <a:endParaRPr lang="en-US" sz="1600" baseline="30000" dirty="0"/>
          </a:p>
        </p:txBody>
      </p:sp>
    </p:spTree>
    <p:extLst>
      <p:ext uri="{BB962C8B-B14F-4D97-AF65-F5344CB8AC3E}">
        <p14:creationId xmlns:p14="http://schemas.microsoft.com/office/powerpoint/2010/main" val="2345574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A0C30-248F-CF8C-8F4E-5DB102914529}"/>
              </a:ext>
            </a:extLst>
          </p:cNvPr>
          <p:cNvSpPr>
            <a:spLocks noGrp="1"/>
          </p:cNvSpPr>
          <p:nvPr>
            <p:ph type="title"/>
          </p:nvPr>
        </p:nvSpPr>
        <p:spPr/>
        <p:txBody>
          <a:bodyPr/>
          <a:lstStyle/>
          <a:p>
            <a:r>
              <a:rPr lang="en-US" dirty="0"/>
              <a:t>Waveform Reconstruction Examples</a:t>
            </a:r>
          </a:p>
        </p:txBody>
      </p:sp>
      <p:pic>
        <p:nvPicPr>
          <p:cNvPr id="1026" name="Picture 2">
            <a:extLst>
              <a:ext uri="{FF2B5EF4-FFF2-40B4-BE49-F238E27FC236}">
                <a16:creationId xmlns:a16="http://schemas.microsoft.com/office/drawing/2014/main" id="{82A95CB5-7E7E-C999-CE8C-D9D926AE606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6200000">
            <a:off x="8844907" y="-173030"/>
            <a:ext cx="1325562" cy="4705017"/>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Shape 8">
            <a:extLst>
              <a:ext uri="{FF2B5EF4-FFF2-40B4-BE49-F238E27FC236}">
                <a16:creationId xmlns:a16="http://schemas.microsoft.com/office/drawing/2014/main" id="{0CCA602C-6B89-D034-0363-D41406C7B339}"/>
              </a:ext>
            </a:extLst>
          </p:cNvPr>
          <p:cNvSpPr/>
          <p:nvPr/>
        </p:nvSpPr>
        <p:spPr>
          <a:xfrm>
            <a:off x="7155180" y="2156460"/>
            <a:ext cx="716280" cy="685800"/>
          </a:xfrm>
          <a:custGeom>
            <a:avLst/>
            <a:gdLst>
              <a:gd name="connsiteX0" fmla="*/ 7620 w 716280"/>
              <a:gd name="connsiteY0" fmla="*/ 7620 h 685800"/>
              <a:gd name="connsiteX1" fmla="*/ 198120 w 716280"/>
              <a:gd name="connsiteY1" fmla="*/ 0 h 685800"/>
              <a:gd name="connsiteX2" fmla="*/ 716280 w 716280"/>
              <a:gd name="connsiteY2" fmla="*/ 678180 h 685800"/>
              <a:gd name="connsiteX3" fmla="*/ 0 w 716280"/>
              <a:gd name="connsiteY3" fmla="*/ 685800 h 685800"/>
              <a:gd name="connsiteX4" fmla="*/ 7620 w 716280"/>
              <a:gd name="connsiteY4" fmla="*/ 762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280" h="685800">
                <a:moveTo>
                  <a:pt x="7620" y="7620"/>
                </a:moveTo>
                <a:lnTo>
                  <a:pt x="198120" y="0"/>
                </a:lnTo>
                <a:lnTo>
                  <a:pt x="716280" y="678180"/>
                </a:lnTo>
                <a:lnTo>
                  <a:pt x="0" y="685800"/>
                </a:lnTo>
                <a:lnTo>
                  <a:pt x="7620" y="7620"/>
                </a:lnTo>
                <a:close/>
              </a:path>
            </a:pathLst>
          </a:custGeom>
          <a:solidFill>
            <a:srgbClr val="FF3300">
              <a:alpha val="23922"/>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C922F47-2765-7D60-530F-228F22A1C143}"/>
              </a:ext>
            </a:extLst>
          </p:cNvPr>
          <p:cNvSpPr/>
          <p:nvPr/>
        </p:nvSpPr>
        <p:spPr>
          <a:xfrm rot="10800000">
            <a:off x="7368540" y="2156460"/>
            <a:ext cx="716280" cy="685800"/>
          </a:xfrm>
          <a:custGeom>
            <a:avLst/>
            <a:gdLst>
              <a:gd name="connsiteX0" fmla="*/ 7620 w 716280"/>
              <a:gd name="connsiteY0" fmla="*/ 7620 h 685800"/>
              <a:gd name="connsiteX1" fmla="*/ 198120 w 716280"/>
              <a:gd name="connsiteY1" fmla="*/ 0 h 685800"/>
              <a:gd name="connsiteX2" fmla="*/ 716280 w 716280"/>
              <a:gd name="connsiteY2" fmla="*/ 678180 h 685800"/>
              <a:gd name="connsiteX3" fmla="*/ 0 w 716280"/>
              <a:gd name="connsiteY3" fmla="*/ 685800 h 685800"/>
              <a:gd name="connsiteX4" fmla="*/ 7620 w 716280"/>
              <a:gd name="connsiteY4" fmla="*/ 762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280" h="685800">
                <a:moveTo>
                  <a:pt x="7620" y="7620"/>
                </a:moveTo>
                <a:lnTo>
                  <a:pt x="198120" y="0"/>
                </a:lnTo>
                <a:lnTo>
                  <a:pt x="716280" y="678180"/>
                </a:lnTo>
                <a:lnTo>
                  <a:pt x="0" y="685800"/>
                </a:lnTo>
                <a:lnTo>
                  <a:pt x="7620" y="7620"/>
                </a:lnTo>
                <a:close/>
              </a:path>
            </a:pathLst>
          </a:custGeom>
          <a:solidFill>
            <a:srgbClr val="0066FF">
              <a:alpha val="18824"/>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A2DB8A8-F352-2ACE-4DF8-E93E9F654FC8}"/>
              </a:ext>
            </a:extLst>
          </p:cNvPr>
          <p:cNvSpPr/>
          <p:nvPr/>
        </p:nvSpPr>
        <p:spPr>
          <a:xfrm rot="10800000" flipH="1">
            <a:off x="8084820" y="2156460"/>
            <a:ext cx="716280" cy="685800"/>
          </a:xfrm>
          <a:custGeom>
            <a:avLst/>
            <a:gdLst>
              <a:gd name="connsiteX0" fmla="*/ 7620 w 716280"/>
              <a:gd name="connsiteY0" fmla="*/ 7620 h 685800"/>
              <a:gd name="connsiteX1" fmla="*/ 198120 w 716280"/>
              <a:gd name="connsiteY1" fmla="*/ 0 h 685800"/>
              <a:gd name="connsiteX2" fmla="*/ 716280 w 716280"/>
              <a:gd name="connsiteY2" fmla="*/ 678180 h 685800"/>
              <a:gd name="connsiteX3" fmla="*/ 0 w 716280"/>
              <a:gd name="connsiteY3" fmla="*/ 685800 h 685800"/>
              <a:gd name="connsiteX4" fmla="*/ 7620 w 716280"/>
              <a:gd name="connsiteY4" fmla="*/ 762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280" h="685800">
                <a:moveTo>
                  <a:pt x="7620" y="7620"/>
                </a:moveTo>
                <a:lnTo>
                  <a:pt x="198120" y="0"/>
                </a:lnTo>
                <a:lnTo>
                  <a:pt x="716280" y="678180"/>
                </a:lnTo>
                <a:lnTo>
                  <a:pt x="0" y="685800"/>
                </a:lnTo>
                <a:lnTo>
                  <a:pt x="7620" y="7620"/>
                </a:lnTo>
                <a:close/>
              </a:path>
            </a:pathLst>
          </a:custGeom>
          <a:solidFill>
            <a:srgbClr val="66FF33">
              <a:alpha val="18039"/>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64D8AD4-8CC8-A48C-94A5-DC2A0636CA6E}"/>
              </a:ext>
            </a:extLst>
          </p:cNvPr>
          <p:cNvSpPr/>
          <p:nvPr/>
        </p:nvSpPr>
        <p:spPr>
          <a:xfrm flipH="1">
            <a:off x="8298180" y="2156460"/>
            <a:ext cx="716280" cy="685800"/>
          </a:xfrm>
          <a:custGeom>
            <a:avLst/>
            <a:gdLst>
              <a:gd name="connsiteX0" fmla="*/ 7620 w 716280"/>
              <a:gd name="connsiteY0" fmla="*/ 7620 h 685800"/>
              <a:gd name="connsiteX1" fmla="*/ 198120 w 716280"/>
              <a:gd name="connsiteY1" fmla="*/ 0 h 685800"/>
              <a:gd name="connsiteX2" fmla="*/ 716280 w 716280"/>
              <a:gd name="connsiteY2" fmla="*/ 678180 h 685800"/>
              <a:gd name="connsiteX3" fmla="*/ 0 w 716280"/>
              <a:gd name="connsiteY3" fmla="*/ 685800 h 685800"/>
              <a:gd name="connsiteX4" fmla="*/ 7620 w 716280"/>
              <a:gd name="connsiteY4" fmla="*/ 762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280" h="685800">
                <a:moveTo>
                  <a:pt x="7620" y="7620"/>
                </a:moveTo>
                <a:lnTo>
                  <a:pt x="198120" y="0"/>
                </a:lnTo>
                <a:lnTo>
                  <a:pt x="716280" y="678180"/>
                </a:lnTo>
                <a:lnTo>
                  <a:pt x="0" y="685800"/>
                </a:lnTo>
                <a:lnTo>
                  <a:pt x="7620" y="7620"/>
                </a:lnTo>
                <a:close/>
              </a:path>
            </a:pathLst>
          </a:custGeom>
          <a:solidFill>
            <a:srgbClr val="FFCC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647EF85-8790-43AA-D77F-D69B94BE851E}"/>
              </a:ext>
            </a:extLst>
          </p:cNvPr>
          <p:cNvSpPr/>
          <p:nvPr/>
        </p:nvSpPr>
        <p:spPr>
          <a:xfrm>
            <a:off x="8991600" y="2156460"/>
            <a:ext cx="716280" cy="685800"/>
          </a:xfrm>
          <a:custGeom>
            <a:avLst/>
            <a:gdLst>
              <a:gd name="connsiteX0" fmla="*/ 7620 w 716280"/>
              <a:gd name="connsiteY0" fmla="*/ 7620 h 685800"/>
              <a:gd name="connsiteX1" fmla="*/ 198120 w 716280"/>
              <a:gd name="connsiteY1" fmla="*/ 0 h 685800"/>
              <a:gd name="connsiteX2" fmla="*/ 716280 w 716280"/>
              <a:gd name="connsiteY2" fmla="*/ 678180 h 685800"/>
              <a:gd name="connsiteX3" fmla="*/ 0 w 716280"/>
              <a:gd name="connsiteY3" fmla="*/ 685800 h 685800"/>
              <a:gd name="connsiteX4" fmla="*/ 7620 w 716280"/>
              <a:gd name="connsiteY4" fmla="*/ 762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280" h="685800">
                <a:moveTo>
                  <a:pt x="7620" y="7620"/>
                </a:moveTo>
                <a:lnTo>
                  <a:pt x="198120" y="0"/>
                </a:lnTo>
                <a:lnTo>
                  <a:pt x="716280" y="678180"/>
                </a:lnTo>
                <a:lnTo>
                  <a:pt x="0" y="685800"/>
                </a:lnTo>
                <a:lnTo>
                  <a:pt x="7620" y="7620"/>
                </a:lnTo>
                <a:close/>
              </a:path>
            </a:pathLst>
          </a:custGeom>
          <a:solidFill>
            <a:srgbClr val="9900CC">
              <a:alpha val="23922"/>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F328A7C-65C0-4CC3-B7BA-87DB022E0472}"/>
              </a:ext>
            </a:extLst>
          </p:cNvPr>
          <p:cNvSpPr/>
          <p:nvPr/>
        </p:nvSpPr>
        <p:spPr>
          <a:xfrm rot="10800000">
            <a:off x="9204960" y="2156460"/>
            <a:ext cx="716280" cy="685800"/>
          </a:xfrm>
          <a:custGeom>
            <a:avLst/>
            <a:gdLst>
              <a:gd name="connsiteX0" fmla="*/ 7620 w 716280"/>
              <a:gd name="connsiteY0" fmla="*/ 7620 h 685800"/>
              <a:gd name="connsiteX1" fmla="*/ 198120 w 716280"/>
              <a:gd name="connsiteY1" fmla="*/ 0 h 685800"/>
              <a:gd name="connsiteX2" fmla="*/ 716280 w 716280"/>
              <a:gd name="connsiteY2" fmla="*/ 678180 h 685800"/>
              <a:gd name="connsiteX3" fmla="*/ 0 w 716280"/>
              <a:gd name="connsiteY3" fmla="*/ 685800 h 685800"/>
              <a:gd name="connsiteX4" fmla="*/ 7620 w 716280"/>
              <a:gd name="connsiteY4" fmla="*/ 762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280" h="685800">
                <a:moveTo>
                  <a:pt x="7620" y="7620"/>
                </a:moveTo>
                <a:lnTo>
                  <a:pt x="198120" y="0"/>
                </a:lnTo>
                <a:lnTo>
                  <a:pt x="716280" y="678180"/>
                </a:lnTo>
                <a:lnTo>
                  <a:pt x="0" y="685800"/>
                </a:lnTo>
                <a:lnTo>
                  <a:pt x="7620" y="7620"/>
                </a:lnTo>
                <a:close/>
              </a:path>
            </a:pathLst>
          </a:custGeom>
          <a:solidFill>
            <a:srgbClr val="DDDDDD">
              <a:alpha val="18824"/>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6837E0DD-481A-BF63-D803-325C79835A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290" y="3598807"/>
            <a:ext cx="3244288" cy="2328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E81D6DB-AB35-D86B-CEA7-2259782F55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358" y="3598807"/>
            <a:ext cx="3252871" cy="23287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838CBA3-06D3-DF64-D2D3-636839D99A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3156" y="3609360"/>
            <a:ext cx="3271355" cy="232876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7208FF9D-DB55-6602-E8B5-E3EEA4F120E1}"/>
              </a:ext>
            </a:extLst>
          </p:cNvPr>
          <p:cNvSpPr txBox="1"/>
          <p:nvPr/>
        </p:nvSpPr>
        <p:spPr>
          <a:xfrm rot="16200000">
            <a:off x="-442464" y="4335990"/>
            <a:ext cx="2247900" cy="646331"/>
          </a:xfrm>
          <a:prstGeom prst="rect">
            <a:avLst/>
          </a:prstGeom>
          <a:noFill/>
        </p:spPr>
        <p:txBody>
          <a:bodyPr wrap="square">
            <a:spAutoFit/>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Fraction of the charge induced on the strip </a:t>
            </a:r>
            <a:endParaRPr lang="en-US" dirty="0">
              <a:effectLst/>
            </a:endParaRPr>
          </a:p>
        </p:txBody>
      </p:sp>
      <p:sp>
        <p:nvSpPr>
          <p:cNvPr id="19" name="TextBox 18">
            <a:extLst>
              <a:ext uri="{FF2B5EF4-FFF2-40B4-BE49-F238E27FC236}">
                <a16:creationId xmlns:a16="http://schemas.microsoft.com/office/drawing/2014/main" id="{9D61F558-9301-ED4E-B0B2-551C244CA86A}"/>
              </a:ext>
            </a:extLst>
          </p:cNvPr>
          <p:cNvSpPr txBox="1"/>
          <p:nvPr/>
        </p:nvSpPr>
        <p:spPr>
          <a:xfrm>
            <a:off x="1863091" y="5920402"/>
            <a:ext cx="1654408" cy="369332"/>
          </a:xfrm>
          <a:prstGeom prst="rect">
            <a:avLst/>
          </a:prstGeom>
          <a:noFill/>
        </p:spPr>
        <p:txBody>
          <a:bodyPr wrap="square">
            <a:spAutoFit/>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 drift time(us)</a:t>
            </a:r>
            <a:endParaRPr lang="en-US" dirty="0">
              <a:effectLst/>
            </a:endParaRPr>
          </a:p>
        </p:txBody>
      </p:sp>
      <p:sp>
        <p:nvSpPr>
          <p:cNvPr id="21" name="TextBox 20">
            <a:extLst>
              <a:ext uri="{FF2B5EF4-FFF2-40B4-BE49-F238E27FC236}">
                <a16:creationId xmlns:a16="http://schemas.microsoft.com/office/drawing/2014/main" id="{C032E62B-D893-323D-D761-DC09C8E50A06}"/>
              </a:ext>
            </a:extLst>
          </p:cNvPr>
          <p:cNvSpPr txBox="1"/>
          <p:nvPr/>
        </p:nvSpPr>
        <p:spPr>
          <a:xfrm>
            <a:off x="5497859" y="5904380"/>
            <a:ext cx="1654408" cy="369332"/>
          </a:xfrm>
          <a:prstGeom prst="rect">
            <a:avLst/>
          </a:prstGeom>
          <a:noFill/>
        </p:spPr>
        <p:txBody>
          <a:bodyPr wrap="square">
            <a:spAutoFit/>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 drift time(us)</a:t>
            </a:r>
            <a:endParaRPr lang="en-US" dirty="0">
              <a:effectLst/>
            </a:endParaRPr>
          </a:p>
        </p:txBody>
      </p:sp>
      <p:sp>
        <p:nvSpPr>
          <p:cNvPr id="23" name="TextBox 22">
            <a:extLst>
              <a:ext uri="{FF2B5EF4-FFF2-40B4-BE49-F238E27FC236}">
                <a16:creationId xmlns:a16="http://schemas.microsoft.com/office/drawing/2014/main" id="{A0812BF4-544D-1835-6A07-E1D9E2F95A74}"/>
              </a:ext>
            </a:extLst>
          </p:cNvPr>
          <p:cNvSpPr txBox="1"/>
          <p:nvPr/>
        </p:nvSpPr>
        <p:spPr>
          <a:xfrm>
            <a:off x="9132570" y="5920402"/>
            <a:ext cx="1577340" cy="369332"/>
          </a:xfrm>
          <a:prstGeom prst="rect">
            <a:avLst/>
          </a:prstGeom>
          <a:noFill/>
        </p:spPr>
        <p:txBody>
          <a:bodyPr wrap="square">
            <a:spAutoFit/>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 drift time(us)</a:t>
            </a:r>
            <a:endParaRPr lang="en-US" dirty="0">
              <a:effectLst/>
            </a:endParaRPr>
          </a:p>
        </p:txBody>
      </p:sp>
      <p:sp>
        <p:nvSpPr>
          <p:cNvPr id="27" name="TextBox 26">
            <a:extLst>
              <a:ext uri="{FF2B5EF4-FFF2-40B4-BE49-F238E27FC236}">
                <a16:creationId xmlns:a16="http://schemas.microsoft.com/office/drawing/2014/main" id="{87F43BE7-0CC6-AC51-970C-C4D38EF0F240}"/>
              </a:ext>
            </a:extLst>
          </p:cNvPr>
          <p:cNvSpPr txBox="1"/>
          <p:nvPr/>
        </p:nvSpPr>
        <p:spPr>
          <a:xfrm>
            <a:off x="849035" y="5633338"/>
            <a:ext cx="236220" cy="369332"/>
          </a:xfrm>
          <a:prstGeom prst="rect">
            <a:avLst/>
          </a:prstGeom>
          <a:noFill/>
        </p:spPr>
        <p:txBody>
          <a:bodyPr wrap="square">
            <a:spAutoFit/>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0</a:t>
            </a:r>
            <a:endParaRPr lang="en-US" dirty="0">
              <a:effectLst/>
            </a:endParaRPr>
          </a:p>
        </p:txBody>
      </p:sp>
      <p:sp>
        <p:nvSpPr>
          <p:cNvPr id="29" name="TextBox 28">
            <a:extLst>
              <a:ext uri="{FF2B5EF4-FFF2-40B4-BE49-F238E27FC236}">
                <a16:creationId xmlns:a16="http://schemas.microsoft.com/office/drawing/2014/main" id="{3FB487A0-B28E-90CE-1E0E-9EEA6EE60A2B}"/>
              </a:ext>
            </a:extLst>
          </p:cNvPr>
          <p:cNvSpPr txBox="1"/>
          <p:nvPr/>
        </p:nvSpPr>
        <p:spPr>
          <a:xfrm>
            <a:off x="983700" y="5910628"/>
            <a:ext cx="458068" cy="369332"/>
          </a:xfrm>
          <a:prstGeom prst="rect">
            <a:avLst/>
          </a:prstGeom>
          <a:noFill/>
        </p:spPr>
        <p:txBody>
          <a:bodyPr wrap="square">
            <a:spAutoFit/>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75</a:t>
            </a:r>
            <a:endParaRPr lang="en-US" dirty="0">
              <a:effectLst/>
            </a:endParaRPr>
          </a:p>
        </p:txBody>
      </p:sp>
      <p:sp>
        <p:nvSpPr>
          <p:cNvPr id="31" name="TextBox 30">
            <a:extLst>
              <a:ext uri="{FF2B5EF4-FFF2-40B4-BE49-F238E27FC236}">
                <a16:creationId xmlns:a16="http://schemas.microsoft.com/office/drawing/2014/main" id="{2A695905-14B2-C67E-5507-3A90B588DCAD}"/>
              </a:ext>
            </a:extLst>
          </p:cNvPr>
          <p:cNvSpPr txBox="1"/>
          <p:nvPr/>
        </p:nvSpPr>
        <p:spPr>
          <a:xfrm>
            <a:off x="4000512" y="5903939"/>
            <a:ext cx="563880" cy="369332"/>
          </a:xfrm>
          <a:prstGeom prst="rect">
            <a:avLst/>
          </a:prstGeom>
          <a:noFill/>
        </p:spPr>
        <p:txBody>
          <a:bodyPr wrap="square">
            <a:spAutoFit/>
          </a:bodyPr>
          <a:lstStyle/>
          <a:p>
            <a:pPr rtl="0">
              <a:spcBef>
                <a:spcPts val="0"/>
              </a:spcBef>
              <a:spcAft>
                <a:spcPts val="0"/>
              </a:spcAft>
            </a:pPr>
            <a:r>
              <a:rPr lang="en-US" dirty="0">
                <a:solidFill>
                  <a:srgbClr val="000000"/>
                </a:solidFill>
                <a:latin typeface="Calibri" panose="020F0502020204030204" pitchFamily="34" charset="0"/>
              </a:rPr>
              <a:t>100</a:t>
            </a:r>
            <a:endParaRPr lang="en-US" dirty="0">
              <a:effectLst/>
            </a:endParaRPr>
          </a:p>
        </p:txBody>
      </p:sp>
      <p:sp>
        <p:nvSpPr>
          <p:cNvPr id="32" name="TextBox 31">
            <a:extLst>
              <a:ext uri="{FF2B5EF4-FFF2-40B4-BE49-F238E27FC236}">
                <a16:creationId xmlns:a16="http://schemas.microsoft.com/office/drawing/2014/main" id="{CF2122F3-550A-4AD9-133E-301C65271AF5}"/>
              </a:ext>
            </a:extLst>
          </p:cNvPr>
          <p:cNvSpPr txBox="1"/>
          <p:nvPr/>
        </p:nvSpPr>
        <p:spPr>
          <a:xfrm>
            <a:off x="11246565" y="5894916"/>
            <a:ext cx="563880" cy="369332"/>
          </a:xfrm>
          <a:prstGeom prst="rect">
            <a:avLst/>
          </a:prstGeom>
          <a:noFill/>
        </p:spPr>
        <p:txBody>
          <a:bodyPr wrap="square">
            <a:spAutoFit/>
          </a:bodyPr>
          <a:lstStyle/>
          <a:p>
            <a:pPr rtl="0">
              <a:spcBef>
                <a:spcPts val="0"/>
              </a:spcBef>
              <a:spcAft>
                <a:spcPts val="0"/>
              </a:spcAft>
            </a:pPr>
            <a:r>
              <a:rPr lang="en-US" dirty="0">
                <a:solidFill>
                  <a:srgbClr val="000000"/>
                </a:solidFill>
                <a:latin typeface="Calibri" panose="020F0502020204030204" pitchFamily="34" charset="0"/>
              </a:rPr>
              <a:t>100</a:t>
            </a:r>
            <a:endParaRPr lang="en-US" dirty="0">
              <a:effectLst/>
            </a:endParaRPr>
          </a:p>
        </p:txBody>
      </p:sp>
      <p:sp>
        <p:nvSpPr>
          <p:cNvPr id="33" name="TextBox 32">
            <a:extLst>
              <a:ext uri="{FF2B5EF4-FFF2-40B4-BE49-F238E27FC236}">
                <a16:creationId xmlns:a16="http://schemas.microsoft.com/office/drawing/2014/main" id="{E3E56FE2-4437-D5BB-0BE6-17B59C213E8B}"/>
              </a:ext>
            </a:extLst>
          </p:cNvPr>
          <p:cNvSpPr txBox="1"/>
          <p:nvPr/>
        </p:nvSpPr>
        <p:spPr>
          <a:xfrm>
            <a:off x="7654289" y="5926257"/>
            <a:ext cx="563880" cy="369332"/>
          </a:xfrm>
          <a:prstGeom prst="rect">
            <a:avLst/>
          </a:prstGeom>
          <a:noFill/>
        </p:spPr>
        <p:txBody>
          <a:bodyPr wrap="square">
            <a:spAutoFit/>
          </a:bodyPr>
          <a:lstStyle/>
          <a:p>
            <a:pPr rtl="0">
              <a:spcBef>
                <a:spcPts val="0"/>
              </a:spcBef>
              <a:spcAft>
                <a:spcPts val="0"/>
              </a:spcAft>
            </a:pPr>
            <a:r>
              <a:rPr lang="en-US" dirty="0">
                <a:solidFill>
                  <a:srgbClr val="000000"/>
                </a:solidFill>
                <a:latin typeface="Calibri" panose="020F0502020204030204" pitchFamily="34" charset="0"/>
              </a:rPr>
              <a:t>100</a:t>
            </a:r>
            <a:endParaRPr lang="en-US" dirty="0">
              <a:effectLst/>
            </a:endParaRPr>
          </a:p>
        </p:txBody>
      </p:sp>
      <p:sp>
        <p:nvSpPr>
          <p:cNvPr id="34" name="TextBox 33">
            <a:extLst>
              <a:ext uri="{FF2B5EF4-FFF2-40B4-BE49-F238E27FC236}">
                <a16:creationId xmlns:a16="http://schemas.microsoft.com/office/drawing/2014/main" id="{8C81C52E-681A-808D-B4A2-5AE0E2B6BD18}"/>
              </a:ext>
            </a:extLst>
          </p:cNvPr>
          <p:cNvSpPr txBox="1"/>
          <p:nvPr/>
        </p:nvSpPr>
        <p:spPr>
          <a:xfrm>
            <a:off x="4504010" y="5901028"/>
            <a:ext cx="563880" cy="369332"/>
          </a:xfrm>
          <a:prstGeom prst="rect">
            <a:avLst/>
          </a:prstGeom>
          <a:noFill/>
        </p:spPr>
        <p:txBody>
          <a:bodyPr wrap="square">
            <a:spAutoFit/>
          </a:bodyPr>
          <a:lstStyle/>
          <a:p>
            <a:pPr rtl="0">
              <a:spcBef>
                <a:spcPts val="0"/>
              </a:spcBef>
              <a:spcAft>
                <a:spcPts val="0"/>
              </a:spcAft>
            </a:pPr>
            <a:r>
              <a:rPr lang="en-US" dirty="0">
                <a:solidFill>
                  <a:srgbClr val="000000"/>
                </a:solidFill>
                <a:effectLst/>
                <a:latin typeface="Calibri" panose="020F0502020204030204" pitchFamily="34" charset="0"/>
              </a:rPr>
              <a:t>75</a:t>
            </a:r>
            <a:endParaRPr lang="en-US" dirty="0">
              <a:effectLst/>
            </a:endParaRPr>
          </a:p>
        </p:txBody>
      </p:sp>
      <p:sp>
        <p:nvSpPr>
          <p:cNvPr id="35" name="TextBox 34">
            <a:extLst>
              <a:ext uri="{FF2B5EF4-FFF2-40B4-BE49-F238E27FC236}">
                <a16:creationId xmlns:a16="http://schemas.microsoft.com/office/drawing/2014/main" id="{22EE8DAB-331A-3A7A-05EE-C93DE2F0518E}"/>
              </a:ext>
            </a:extLst>
          </p:cNvPr>
          <p:cNvSpPr txBox="1"/>
          <p:nvPr/>
        </p:nvSpPr>
        <p:spPr>
          <a:xfrm>
            <a:off x="8175677" y="5925837"/>
            <a:ext cx="563880" cy="369332"/>
          </a:xfrm>
          <a:prstGeom prst="rect">
            <a:avLst/>
          </a:prstGeom>
          <a:noFill/>
        </p:spPr>
        <p:txBody>
          <a:bodyPr wrap="square">
            <a:spAutoFit/>
          </a:bodyPr>
          <a:lstStyle/>
          <a:p>
            <a:pPr rtl="0">
              <a:spcBef>
                <a:spcPts val="0"/>
              </a:spcBef>
              <a:spcAft>
                <a:spcPts val="0"/>
              </a:spcAft>
            </a:pPr>
            <a:r>
              <a:rPr lang="en-US" dirty="0">
                <a:solidFill>
                  <a:srgbClr val="000000"/>
                </a:solidFill>
                <a:effectLst/>
                <a:latin typeface="Calibri" panose="020F0502020204030204" pitchFamily="34" charset="0"/>
              </a:rPr>
              <a:t>75</a:t>
            </a:r>
            <a:endParaRPr lang="en-US" dirty="0">
              <a:effectLst/>
            </a:endParaRPr>
          </a:p>
        </p:txBody>
      </p:sp>
      <p:sp>
        <p:nvSpPr>
          <p:cNvPr id="36" name="TextBox 35">
            <a:extLst>
              <a:ext uri="{FF2B5EF4-FFF2-40B4-BE49-F238E27FC236}">
                <a16:creationId xmlns:a16="http://schemas.microsoft.com/office/drawing/2014/main" id="{7B687740-F027-A088-7193-A50FEEA38E20}"/>
              </a:ext>
            </a:extLst>
          </p:cNvPr>
          <p:cNvSpPr txBox="1"/>
          <p:nvPr/>
        </p:nvSpPr>
        <p:spPr>
          <a:xfrm>
            <a:off x="802353" y="3387078"/>
            <a:ext cx="563880" cy="369332"/>
          </a:xfrm>
          <a:prstGeom prst="rect">
            <a:avLst/>
          </a:prstGeom>
          <a:noFill/>
        </p:spPr>
        <p:txBody>
          <a:bodyPr wrap="square">
            <a:spAutoFit/>
          </a:bodyPr>
          <a:lstStyle/>
          <a:p>
            <a:pPr rtl="0">
              <a:spcBef>
                <a:spcPts val="0"/>
              </a:spcBef>
              <a:spcAft>
                <a:spcPts val="0"/>
              </a:spcAft>
            </a:pPr>
            <a:r>
              <a:rPr lang="en-US" dirty="0">
                <a:solidFill>
                  <a:srgbClr val="000000"/>
                </a:solidFill>
                <a:latin typeface="Calibri" panose="020F0502020204030204" pitchFamily="34" charset="0"/>
              </a:rPr>
              <a:t>1</a:t>
            </a:r>
            <a:endParaRPr lang="en-US" dirty="0">
              <a:effectLst/>
            </a:endParaRPr>
          </a:p>
        </p:txBody>
      </p:sp>
      <p:cxnSp>
        <p:nvCxnSpPr>
          <p:cNvPr id="38" name="Straight Arrow Connector 37">
            <a:extLst>
              <a:ext uri="{FF2B5EF4-FFF2-40B4-BE49-F238E27FC236}">
                <a16:creationId xmlns:a16="http://schemas.microsoft.com/office/drawing/2014/main" id="{BDF31329-AF1F-69FB-E44A-D12F4877A81F}"/>
              </a:ext>
            </a:extLst>
          </p:cNvPr>
          <p:cNvCxnSpPr>
            <a:cxnSpLocks/>
          </p:cNvCxnSpPr>
          <p:nvPr/>
        </p:nvCxnSpPr>
        <p:spPr>
          <a:xfrm flipH="1">
            <a:off x="3857460" y="2643148"/>
            <a:ext cx="3518700" cy="1412295"/>
          </a:xfrm>
          <a:prstGeom prst="straightConnector1">
            <a:avLst/>
          </a:prstGeom>
          <a:ln w="12700">
            <a:solidFill>
              <a:srgbClr val="FF33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AC31750-ECD1-604B-4D83-4DC43D691BDF}"/>
              </a:ext>
            </a:extLst>
          </p:cNvPr>
          <p:cNvCxnSpPr>
            <a:cxnSpLocks/>
          </p:cNvCxnSpPr>
          <p:nvPr/>
        </p:nvCxnSpPr>
        <p:spPr>
          <a:xfrm flipH="1">
            <a:off x="3723238" y="2545889"/>
            <a:ext cx="4209182" cy="1975257"/>
          </a:xfrm>
          <a:prstGeom prst="straightConnector1">
            <a:avLst/>
          </a:prstGeom>
          <a:ln w="12700">
            <a:solidFill>
              <a:srgbClr val="0066FF"/>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204AC1F-854C-17B2-91E4-36238F63D0AF}"/>
              </a:ext>
            </a:extLst>
          </p:cNvPr>
          <p:cNvCxnSpPr>
            <a:cxnSpLocks/>
          </p:cNvCxnSpPr>
          <p:nvPr/>
        </p:nvCxnSpPr>
        <p:spPr>
          <a:xfrm flipH="1">
            <a:off x="7399019" y="2542079"/>
            <a:ext cx="891542" cy="2206168"/>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A0D068B5-4D95-A261-2811-EC241324A800}"/>
              </a:ext>
            </a:extLst>
          </p:cNvPr>
          <p:cNvCxnSpPr>
            <a:cxnSpLocks/>
          </p:cNvCxnSpPr>
          <p:nvPr/>
        </p:nvCxnSpPr>
        <p:spPr>
          <a:xfrm flipH="1">
            <a:off x="7399018" y="2643148"/>
            <a:ext cx="1348742" cy="3039581"/>
          </a:xfrm>
          <a:prstGeom prst="straightConnector1">
            <a:avLst/>
          </a:prstGeom>
          <a:ln w="12700">
            <a:solidFill>
              <a:srgbClr val="FFCC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AC81FDCB-3CCA-FA5B-9BE4-F0514EB0A88D}"/>
              </a:ext>
            </a:extLst>
          </p:cNvPr>
          <p:cNvCxnSpPr>
            <a:cxnSpLocks/>
          </p:cNvCxnSpPr>
          <p:nvPr/>
        </p:nvCxnSpPr>
        <p:spPr>
          <a:xfrm>
            <a:off x="9204960" y="2643148"/>
            <a:ext cx="1196340" cy="2824591"/>
          </a:xfrm>
          <a:prstGeom prst="straightConnector1">
            <a:avLst/>
          </a:prstGeom>
          <a:ln w="127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0C1FCC3E-2865-BF9B-A82E-52D1EA931131}"/>
              </a:ext>
            </a:extLst>
          </p:cNvPr>
          <p:cNvCxnSpPr>
            <a:cxnSpLocks/>
          </p:cNvCxnSpPr>
          <p:nvPr/>
        </p:nvCxnSpPr>
        <p:spPr>
          <a:xfrm>
            <a:off x="9707880" y="2499359"/>
            <a:ext cx="947467" cy="3082489"/>
          </a:xfrm>
          <a:prstGeom prst="straightConnector1">
            <a:avLst/>
          </a:prstGeom>
          <a:ln w="12700">
            <a:solidFill>
              <a:srgbClr val="DDDDDD"/>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B91E8DA5-52E4-975D-0E84-3D16A52EB8BD}"/>
              </a:ext>
            </a:extLst>
          </p:cNvPr>
          <p:cNvSpPr txBox="1"/>
          <p:nvPr/>
        </p:nvSpPr>
        <p:spPr>
          <a:xfrm>
            <a:off x="11833070" y="6181229"/>
            <a:ext cx="442750" cy="369332"/>
          </a:xfrm>
          <a:prstGeom prst="rect">
            <a:avLst/>
          </a:prstGeom>
          <a:noFill/>
        </p:spPr>
        <p:txBody>
          <a:bodyPr wrap="none" rtlCol="0">
            <a:spAutoFit/>
          </a:bodyPr>
          <a:lstStyle/>
          <a:p>
            <a:r>
              <a:rPr lang="en-US" dirty="0"/>
              <a:t>[9]</a:t>
            </a:r>
          </a:p>
        </p:txBody>
      </p:sp>
      <p:sp>
        <p:nvSpPr>
          <p:cNvPr id="62" name="Content Placeholder 2">
            <a:extLst>
              <a:ext uri="{FF2B5EF4-FFF2-40B4-BE49-F238E27FC236}">
                <a16:creationId xmlns:a16="http://schemas.microsoft.com/office/drawing/2014/main" id="{F2928FE0-E132-D13D-8BDC-F65FB88F6EEA}"/>
              </a:ext>
            </a:extLst>
          </p:cNvPr>
          <p:cNvSpPr txBox="1">
            <a:spLocks/>
          </p:cNvSpPr>
          <p:nvPr/>
        </p:nvSpPr>
        <p:spPr>
          <a:xfrm>
            <a:off x="838200" y="1743163"/>
            <a:ext cx="5708247" cy="173956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Here one sees previously completed waveform reconstruction on collection.</a:t>
            </a:r>
          </a:p>
          <a:p>
            <a:pPr lvl="1"/>
            <a:r>
              <a:rPr lang="en-US" dirty="0"/>
              <a:t>Reproducing these plots is the goal of the current reconstruction effort.</a:t>
            </a:r>
          </a:p>
        </p:txBody>
      </p:sp>
      <p:sp>
        <p:nvSpPr>
          <p:cNvPr id="63" name="TextBox 62">
            <a:extLst>
              <a:ext uri="{FF2B5EF4-FFF2-40B4-BE49-F238E27FC236}">
                <a16:creationId xmlns:a16="http://schemas.microsoft.com/office/drawing/2014/main" id="{C58C7DD4-0BE3-D436-EFAD-8EFE42B93A0A}"/>
              </a:ext>
            </a:extLst>
          </p:cNvPr>
          <p:cNvSpPr txBox="1"/>
          <p:nvPr/>
        </p:nvSpPr>
        <p:spPr>
          <a:xfrm>
            <a:off x="0" y="6550561"/>
            <a:ext cx="12192000" cy="338554"/>
          </a:xfrm>
          <a:prstGeom prst="rect">
            <a:avLst/>
          </a:prstGeom>
          <a:solidFill>
            <a:schemeClr val="accent1">
              <a:lumMod val="40000"/>
              <a:lumOff val="60000"/>
            </a:schemeClr>
          </a:solidFill>
        </p:spPr>
        <p:txBody>
          <a:bodyPr wrap="square" rtlCol="0">
            <a:spAutoFit/>
          </a:bodyPr>
          <a:lstStyle/>
          <a:p>
            <a:r>
              <a:rPr lang="en-US" sz="1600" dirty="0"/>
              <a:t>Luke Saunders | DUNE Calibration Meeting | July 13th, 2023							                  </a:t>
            </a:r>
            <a:fld id="{85BC5240-0A8B-4E44-B919-52F3A71E855A}" type="slidenum">
              <a:rPr lang="en-US" sz="1600" smtClean="0"/>
              <a:t>20</a:t>
            </a:fld>
            <a:endParaRPr lang="en-US" sz="1600" baseline="30000" dirty="0"/>
          </a:p>
        </p:txBody>
      </p:sp>
      <p:sp>
        <p:nvSpPr>
          <p:cNvPr id="1024" name="TextBox 1023">
            <a:extLst>
              <a:ext uri="{FF2B5EF4-FFF2-40B4-BE49-F238E27FC236}">
                <a16:creationId xmlns:a16="http://schemas.microsoft.com/office/drawing/2014/main" id="{38A93E52-0238-2957-8C1A-5C44DD5C996F}"/>
              </a:ext>
            </a:extLst>
          </p:cNvPr>
          <p:cNvSpPr txBox="1"/>
          <p:nvPr/>
        </p:nvSpPr>
        <p:spPr>
          <a:xfrm>
            <a:off x="1835343" y="3276405"/>
            <a:ext cx="1700337" cy="369332"/>
          </a:xfrm>
          <a:prstGeom prst="rect">
            <a:avLst/>
          </a:prstGeom>
          <a:noFill/>
        </p:spPr>
        <p:txBody>
          <a:bodyPr wrap="none" rtlCol="0">
            <a:spAutoFit/>
          </a:bodyPr>
          <a:lstStyle/>
          <a:p>
            <a:r>
              <a:rPr lang="en-US" b="1" dirty="0"/>
              <a:t>Central Channel</a:t>
            </a:r>
          </a:p>
        </p:txBody>
      </p:sp>
      <p:sp>
        <p:nvSpPr>
          <p:cNvPr id="1025" name="TextBox 1024">
            <a:extLst>
              <a:ext uri="{FF2B5EF4-FFF2-40B4-BE49-F238E27FC236}">
                <a16:creationId xmlns:a16="http://schemas.microsoft.com/office/drawing/2014/main" id="{70E23715-C45B-1962-65C7-7BBEFD578B13}"/>
              </a:ext>
            </a:extLst>
          </p:cNvPr>
          <p:cNvSpPr txBox="1"/>
          <p:nvPr/>
        </p:nvSpPr>
        <p:spPr>
          <a:xfrm>
            <a:off x="5364870" y="3244334"/>
            <a:ext cx="1864100" cy="369332"/>
          </a:xfrm>
          <a:prstGeom prst="rect">
            <a:avLst/>
          </a:prstGeom>
          <a:noFill/>
        </p:spPr>
        <p:txBody>
          <a:bodyPr wrap="none" rtlCol="0">
            <a:spAutoFit/>
          </a:bodyPr>
          <a:lstStyle/>
          <a:p>
            <a:r>
              <a:rPr lang="en-US" b="1" dirty="0"/>
              <a:t>Adjacent Channel</a:t>
            </a:r>
          </a:p>
        </p:txBody>
      </p:sp>
      <p:sp>
        <p:nvSpPr>
          <p:cNvPr id="1027" name="TextBox 1026">
            <a:extLst>
              <a:ext uri="{FF2B5EF4-FFF2-40B4-BE49-F238E27FC236}">
                <a16:creationId xmlns:a16="http://schemas.microsoft.com/office/drawing/2014/main" id="{87F8725B-228C-94A2-0C99-BA7C2A4BA78A}"/>
              </a:ext>
            </a:extLst>
          </p:cNvPr>
          <p:cNvSpPr txBox="1"/>
          <p:nvPr/>
        </p:nvSpPr>
        <p:spPr>
          <a:xfrm>
            <a:off x="9001807" y="3235993"/>
            <a:ext cx="1864100" cy="369332"/>
          </a:xfrm>
          <a:prstGeom prst="rect">
            <a:avLst/>
          </a:prstGeom>
          <a:noFill/>
        </p:spPr>
        <p:txBody>
          <a:bodyPr wrap="none" rtlCol="0">
            <a:spAutoFit/>
          </a:bodyPr>
          <a:lstStyle/>
          <a:p>
            <a:r>
              <a:rPr lang="en-US" b="1" dirty="0"/>
              <a:t>Adjacent Channel</a:t>
            </a:r>
          </a:p>
        </p:txBody>
      </p:sp>
      <p:sp>
        <p:nvSpPr>
          <p:cNvPr id="1029" name="TextBox 1028">
            <a:extLst>
              <a:ext uri="{FF2B5EF4-FFF2-40B4-BE49-F238E27FC236}">
                <a16:creationId xmlns:a16="http://schemas.microsoft.com/office/drawing/2014/main" id="{8292C4FA-203E-EDF6-4DE4-965165E46169}"/>
              </a:ext>
            </a:extLst>
          </p:cNvPr>
          <p:cNvSpPr txBox="1"/>
          <p:nvPr/>
        </p:nvSpPr>
        <p:spPr>
          <a:xfrm>
            <a:off x="9718739" y="6181229"/>
            <a:ext cx="2314031" cy="369332"/>
          </a:xfrm>
          <a:prstGeom prst="rect">
            <a:avLst/>
          </a:prstGeom>
          <a:noFill/>
        </p:spPr>
        <p:txBody>
          <a:bodyPr wrap="none" rtlCol="0">
            <a:spAutoFit/>
          </a:bodyPr>
          <a:lstStyle/>
          <a:p>
            <a:r>
              <a:rPr lang="en-US" dirty="0"/>
              <a:t>[F. Pietropaolo (CERN)]</a:t>
            </a:r>
          </a:p>
        </p:txBody>
      </p:sp>
    </p:spTree>
    <p:extLst>
      <p:ext uri="{BB962C8B-B14F-4D97-AF65-F5344CB8AC3E}">
        <p14:creationId xmlns:p14="http://schemas.microsoft.com/office/powerpoint/2010/main" val="2274577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8340A-C7FF-4B49-1D4D-E7F50E89B67D}"/>
              </a:ext>
            </a:extLst>
          </p:cNvPr>
          <p:cNvSpPr>
            <a:spLocks noGrp="1"/>
          </p:cNvSpPr>
          <p:nvPr>
            <p:ph type="title"/>
          </p:nvPr>
        </p:nvSpPr>
        <p:spPr/>
        <p:txBody>
          <a:bodyPr/>
          <a:lstStyle/>
          <a:p>
            <a:r>
              <a:rPr lang="en-US" dirty="0"/>
              <a:t>Future Improvements</a:t>
            </a:r>
          </a:p>
        </p:txBody>
      </p:sp>
      <p:sp>
        <p:nvSpPr>
          <p:cNvPr id="3" name="Content Placeholder 2">
            <a:extLst>
              <a:ext uri="{FF2B5EF4-FFF2-40B4-BE49-F238E27FC236}">
                <a16:creationId xmlns:a16="http://schemas.microsoft.com/office/drawing/2014/main" id="{47F2F63D-ED4B-E701-C422-7AA81384DCCF}"/>
              </a:ext>
            </a:extLst>
          </p:cNvPr>
          <p:cNvSpPr>
            <a:spLocks noGrp="1"/>
          </p:cNvSpPr>
          <p:nvPr>
            <p:ph idx="1"/>
          </p:nvPr>
        </p:nvSpPr>
        <p:spPr/>
        <p:txBody>
          <a:bodyPr/>
          <a:lstStyle/>
          <a:p>
            <a:r>
              <a:rPr lang="en-US" dirty="0"/>
              <a:t>Completion of waveform reconstruction.</a:t>
            </a:r>
          </a:p>
          <a:p>
            <a:r>
              <a:rPr lang="en-US" dirty="0"/>
              <a:t>Consideration given to scintillating light, not only charge.</a:t>
            </a:r>
          </a:p>
          <a:p>
            <a:r>
              <a:rPr lang="en-US" dirty="0"/>
              <a:t>No longer treat generated decay products as entirely independent from one another.</a:t>
            </a:r>
          </a:p>
          <a:p>
            <a:pPr lvl="1"/>
            <a:r>
              <a:rPr lang="en-US" dirty="0"/>
              <a:t>Further refine the probability of certain energy transitions or chains of transitions occurring. </a:t>
            </a:r>
          </a:p>
          <a:p>
            <a:r>
              <a:rPr lang="en-US" dirty="0"/>
              <a:t>Adding in multiple Coulomb scattering, further increasing the accuracy of the simulated electron clouds.</a:t>
            </a:r>
          </a:p>
          <a:p>
            <a:endParaRPr lang="en-US" dirty="0"/>
          </a:p>
        </p:txBody>
      </p:sp>
      <p:sp>
        <p:nvSpPr>
          <p:cNvPr id="7" name="TextBox 6">
            <a:extLst>
              <a:ext uri="{FF2B5EF4-FFF2-40B4-BE49-F238E27FC236}">
                <a16:creationId xmlns:a16="http://schemas.microsoft.com/office/drawing/2014/main" id="{504974BD-DFA7-2B96-0B04-A8385F0C2690}"/>
              </a:ext>
            </a:extLst>
          </p:cNvPr>
          <p:cNvSpPr txBox="1"/>
          <p:nvPr/>
        </p:nvSpPr>
        <p:spPr>
          <a:xfrm>
            <a:off x="0" y="6550561"/>
            <a:ext cx="12192000" cy="338554"/>
          </a:xfrm>
          <a:prstGeom prst="rect">
            <a:avLst/>
          </a:prstGeom>
          <a:solidFill>
            <a:schemeClr val="accent1">
              <a:lumMod val="40000"/>
              <a:lumOff val="60000"/>
            </a:schemeClr>
          </a:solidFill>
        </p:spPr>
        <p:txBody>
          <a:bodyPr wrap="square" rtlCol="0">
            <a:spAutoFit/>
          </a:bodyPr>
          <a:lstStyle/>
          <a:p>
            <a:r>
              <a:rPr lang="en-US" sz="1600" dirty="0"/>
              <a:t>Luke Saunders | DUNE Calibration Meeting | July 13th, 2023							                  </a:t>
            </a:r>
            <a:fld id="{85BC5240-0A8B-4E44-B919-52F3A71E855A}" type="slidenum">
              <a:rPr lang="en-US" sz="1600" smtClean="0"/>
              <a:t>21</a:t>
            </a:fld>
            <a:endParaRPr lang="en-US" sz="1600" baseline="30000" dirty="0"/>
          </a:p>
        </p:txBody>
      </p:sp>
    </p:spTree>
    <p:extLst>
      <p:ext uri="{BB962C8B-B14F-4D97-AF65-F5344CB8AC3E}">
        <p14:creationId xmlns:p14="http://schemas.microsoft.com/office/powerpoint/2010/main" val="3889280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F4504-3E9E-DF3D-0C7C-4EE2BF706E5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8B805A0F-A948-D8CA-59E3-A0D216B1A72C}"/>
              </a:ext>
            </a:extLst>
          </p:cNvPr>
          <p:cNvSpPr>
            <a:spLocks noGrp="1"/>
          </p:cNvSpPr>
          <p:nvPr>
            <p:ph idx="1"/>
          </p:nvPr>
        </p:nvSpPr>
        <p:spPr>
          <a:xfrm>
            <a:off x="838200" y="1825625"/>
            <a:ext cx="10515600" cy="4724936"/>
          </a:xfrm>
        </p:spPr>
        <p:txBody>
          <a:bodyPr>
            <a:normAutofit fontScale="70000" lnSpcReduction="20000"/>
          </a:bodyPr>
          <a:lstStyle/>
          <a:p>
            <a:r>
              <a:rPr lang="en-US" dirty="0"/>
              <a:t>[1] – </a:t>
            </a:r>
            <a:r>
              <a:rPr lang="en-US" dirty="0">
                <a:hlinkClick r:id="rId2"/>
              </a:rPr>
              <a:t>Eckert &amp; Ziegler Bi207 Decay Data </a:t>
            </a:r>
            <a:endParaRPr lang="en-US" dirty="0"/>
          </a:p>
          <a:p>
            <a:r>
              <a:rPr lang="en-US" dirty="0"/>
              <a:t>[2] – </a:t>
            </a:r>
            <a:r>
              <a:rPr lang="en-US" dirty="0">
                <a:hlinkClick r:id="rId3"/>
              </a:rPr>
              <a:t>NNDC Bi207 Decay Data</a:t>
            </a:r>
            <a:r>
              <a:rPr lang="en-US" dirty="0"/>
              <a:t> ; Plot on slide 6</a:t>
            </a:r>
          </a:p>
          <a:p>
            <a:r>
              <a:rPr lang="en-US" dirty="0"/>
              <a:t>[3] – </a:t>
            </a:r>
            <a:r>
              <a:rPr lang="en-US" dirty="0">
                <a:hlinkClick r:id="rId4"/>
              </a:rPr>
              <a:t>NIST Energy Deposition Data</a:t>
            </a:r>
            <a:endParaRPr lang="en-US" dirty="0"/>
          </a:p>
          <a:p>
            <a:r>
              <a:rPr lang="en-US" dirty="0"/>
              <a:t>[4] – </a:t>
            </a:r>
            <a:r>
              <a:rPr lang="en-US" dirty="0">
                <a:hlinkClick r:id="rId5"/>
              </a:rPr>
              <a:t>NIST Interaction Distance Data</a:t>
            </a:r>
            <a:endParaRPr lang="en-US" dirty="0"/>
          </a:p>
          <a:p>
            <a:r>
              <a:rPr lang="en-US" dirty="0"/>
              <a:t>[5] – Experimental Data Plot</a:t>
            </a:r>
          </a:p>
          <a:p>
            <a:pPr lvl="1"/>
            <a:r>
              <a:rPr lang="en-US" dirty="0"/>
              <a:t>F. </a:t>
            </a:r>
            <a:r>
              <a:rPr lang="en-US" dirty="0" err="1"/>
              <a:t>Dolek</a:t>
            </a:r>
            <a:r>
              <a:rPr lang="en-US" dirty="0"/>
              <a:t>. Rd with bi207 source in </a:t>
            </a:r>
            <a:r>
              <a:rPr lang="en-US" dirty="0" err="1"/>
              <a:t>lartpc</a:t>
            </a:r>
            <a:r>
              <a:rPr lang="en-US" dirty="0"/>
              <a:t>. Technical report, CERN, 2023.</a:t>
            </a:r>
          </a:p>
          <a:p>
            <a:r>
              <a:rPr lang="en-US" dirty="0">
                <a:solidFill>
                  <a:srgbClr val="000000"/>
                </a:solidFill>
              </a:rPr>
              <a:t>[6] </a:t>
            </a:r>
            <a:r>
              <a:rPr lang="en-US" dirty="0"/>
              <a:t>– Waveform Plots</a:t>
            </a:r>
          </a:p>
          <a:p>
            <a:pPr lvl="1"/>
            <a:r>
              <a:rPr lang="en-US" dirty="0"/>
              <a:t>M. Fani</a:t>
            </a:r>
          </a:p>
          <a:p>
            <a:r>
              <a:rPr lang="en-US" dirty="0"/>
              <a:t>[7] – All slide 18 plots</a:t>
            </a:r>
          </a:p>
          <a:p>
            <a:pPr lvl="1"/>
            <a:r>
              <a:rPr lang="en-US" dirty="0"/>
              <a:t>F. Pietropaolo. </a:t>
            </a:r>
            <a:r>
              <a:rPr lang="en-US" b="0" i="0" u="none" strike="noStrike" dirty="0">
                <a:solidFill>
                  <a:srgbClr val="000000"/>
                </a:solidFill>
                <a:effectLst/>
              </a:rPr>
              <a:t>Simple 3D signal calculation for the perforated anode PCB. Technical report, CERN, 2023.</a:t>
            </a:r>
            <a:endParaRPr lang="en-US" dirty="0"/>
          </a:p>
          <a:p>
            <a:r>
              <a:rPr lang="en-US" dirty="0"/>
              <a:t>[8] – All slide 19 plots</a:t>
            </a:r>
          </a:p>
          <a:p>
            <a:pPr lvl="1"/>
            <a:r>
              <a:rPr lang="en-US" dirty="0"/>
              <a:t>F. Pietropaolo. </a:t>
            </a:r>
            <a:r>
              <a:rPr lang="en-US" b="0" i="0" u="none" strike="noStrike" dirty="0">
                <a:solidFill>
                  <a:srgbClr val="000000"/>
                </a:solidFill>
                <a:effectLst/>
              </a:rPr>
              <a:t>Simple 3D signal calculation for the perforated anode PCB. Technical report, CERN, 2023.</a:t>
            </a:r>
            <a:endParaRPr lang="en-US" dirty="0"/>
          </a:p>
          <a:p>
            <a:r>
              <a:rPr lang="en-US" dirty="0"/>
              <a:t>[9] – All slide 20 plots</a:t>
            </a:r>
          </a:p>
          <a:p>
            <a:pPr lvl="1"/>
            <a:r>
              <a:rPr lang="en-US" dirty="0"/>
              <a:t>F. Pietropaolo. </a:t>
            </a:r>
            <a:r>
              <a:rPr lang="en-US" b="0" i="0" u="none" strike="noStrike" dirty="0">
                <a:solidFill>
                  <a:srgbClr val="000000"/>
                </a:solidFill>
                <a:effectLst/>
              </a:rPr>
              <a:t>Simple 3D signal calculation for the perforated anode PCB. Technical report, CERN, 2023.</a:t>
            </a:r>
          </a:p>
          <a:p>
            <a:pPr lvl="1"/>
            <a:endParaRPr lang="en-US" dirty="0"/>
          </a:p>
        </p:txBody>
      </p:sp>
      <p:sp>
        <p:nvSpPr>
          <p:cNvPr id="5" name="TextBox 4">
            <a:extLst>
              <a:ext uri="{FF2B5EF4-FFF2-40B4-BE49-F238E27FC236}">
                <a16:creationId xmlns:a16="http://schemas.microsoft.com/office/drawing/2014/main" id="{C5EBC768-4F79-D80E-FDE3-3915006BFDD8}"/>
              </a:ext>
            </a:extLst>
          </p:cNvPr>
          <p:cNvSpPr txBox="1"/>
          <p:nvPr/>
        </p:nvSpPr>
        <p:spPr>
          <a:xfrm>
            <a:off x="0" y="6550561"/>
            <a:ext cx="12192000" cy="338554"/>
          </a:xfrm>
          <a:prstGeom prst="rect">
            <a:avLst/>
          </a:prstGeom>
          <a:solidFill>
            <a:schemeClr val="accent1">
              <a:lumMod val="40000"/>
              <a:lumOff val="60000"/>
            </a:schemeClr>
          </a:solidFill>
        </p:spPr>
        <p:txBody>
          <a:bodyPr wrap="square" rtlCol="0">
            <a:spAutoFit/>
          </a:bodyPr>
          <a:lstStyle/>
          <a:p>
            <a:r>
              <a:rPr lang="en-US" sz="1600" dirty="0"/>
              <a:t>Luke Saunders | DUNE Calibration Meeting | July 13th, 2023							                  </a:t>
            </a:r>
            <a:fld id="{85BC5240-0A8B-4E44-B919-52F3A71E855A}" type="slidenum">
              <a:rPr lang="en-US" sz="1600" smtClean="0"/>
              <a:t>22</a:t>
            </a:fld>
            <a:endParaRPr lang="en-US" sz="1600" baseline="30000" dirty="0"/>
          </a:p>
        </p:txBody>
      </p:sp>
    </p:spTree>
    <p:extLst>
      <p:ext uri="{BB962C8B-B14F-4D97-AF65-F5344CB8AC3E}">
        <p14:creationId xmlns:p14="http://schemas.microsoft.com/office/powerpoint/2010/main" val="2347462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E7543-D0CB-29E8-EFA2-9DDE70BF8966}"/>
              </a:ext>
            </a:extLst>
          </p:cNvPr>
          <p:cNvSpPr>
            <a:spLocks noGrp="1"/>
          </p:cNvSpPr>
          <p:nvPr>
            <p:ph type="title"/>
          </p:nvPr>
        </p:nvSpPr>
        <p:spPr/>
        <p:txBody>
          <a:bodyPr/>
          <a:lstStyle/>
          <a:p>
            <a:r>
              <a:rPr lang="en-US" dirty="0"/>
              <a:t>Motivations</a:t>
            </a:r>
          </a:p>
        </p:txBody>
      </p:sp>
      <p:sp>
        <p:nvSpPr>
          <p:cNvPr id="3" name="Content Placeholder 2">
            <a:extLst>
              <a:ext uri="{FF2B5EF4-FFF2-40B4-BE49-F238E27FC236}">
                <a16:creationId xmlns:a16="http://schemas.microsoft.com/office/drawing/2014/main" id="{7FB0D3BE-8887-DFD2-4E78-82EF5C84C4AE}"/>
              </a:ext>
            </a:extLst>
          </p:cNvPr>
          <p:cNvSpPr>
            <a:spLocks noGrp="1"/>
          </p:cNvSpPr>
          <p:nvPr>
            <p:ph idx="1"/>
          </p:nvPr>
        </p:nvSpPr>
        <p:spPr/>
        <p:txBody>
          <a:bodyPr/>
          <a:lstStyle/>
          <a:p>
            <a:r>
              <a:rPr lang="en-US" dirty="0"/>
              <a:t>Creating a full-fledged simulation modeling the physics in the TPC during Bi207 radioactive decay allows one to confirm and validate experimental data collected.</a:t>
            </a:r>
          </a:p>
          <a:p>
            <a:pPr lvl="1"/>
            <a:r>
              <a:rPr lang="en-US" dirty="0"/>
              <a:t>The simulation can serve as a check on real data, giving further credit to the capabilities of the detector, as well as the methods employed in experimental data analysis. </a:t>
            </a:r>
          </a:p>
          <a:p>
            <a:r>
              <a:rPr lang="en-US" dirty="0"/>
              <a:t>Python has been chosen due to its increasing popularity, as well as its extensive package library.</a:t>
            </a:r>
          </a:p>
          <a:p>
            <a:pPr lvl="1"/>
            <a:r>
              <a:rPr lang="en-US" dirty="0"/>
              <a:t>This form of the code would eventually be converted into a more computationally powerful language as the Python version is a proof of concept.</a:t>
            </a:r>
          </a:p>
        </p:txBody>
      </p:sp>
      <p:sp>
        <p:nvSpPr>
          <p:cNvPr id="5" name="TextBox 4">
            <a:extLst>
              <a:ext uri="{FF2B5EF4-FFF2-40B4-BE49-F238E27FC236}">
                <a16:creationId xmlns:a16="http://schemas.microsoft.com/office/drawing/2014/main" id="{D7C85945-41BA-B400-D59D-A26055515EC0}"/>
              </a:ext>
            </a:extLst>
          </p:cNvPr>
          <p:cNvSpPr txBox="1"/>
          <p:nvPr/>
        </p:nvSpPr>
        <p:spPr>
          <a:xfrm>
            <a:off x="0" y="6550561"/>
            <a:ext cx="12192000" cy="338554"/>
          </a:xfrm>
          <a:prstGeom prst="rect">
            <a:avLst/>
          </a:prstGeom>
          <a:solidFill>
            <a:schemeClr val="accent1">
              <a:lumMod val="40000"/>
              <a:lumOff val="60000"/>
            </a:schemeClr>
          </a:solidFill>
        </p:spPr>
        <p:txBody>
          <a:bodyPr wrap="square" rtlCol="0">
            <a:spAutoFit/>
          </a:bodyPr>
          <a:lstStyle/>
          <a:p>
            <a:r>
              <a:rPr lang="en-US" sz="1600" dirty="0"/>
              <a:t>Luke Saunders | DUNE Calibration Meeting | July 13th, 2023								</a:t>
            </a:r>
            <a:fld id="{85BC5240-0A8B-4E44-B919-52F3A71E855A}" type="slidenum">
              <a:rPr lang="en-US" sz="1600"/>
              <a:t>3</a:t>
            </a:fld>
            <a:endParaRPr lang="en-US" sz="1600" baseline="30000" dirty="0"/>
          </a:p>
        </p:txBody>
      </p:sp>
    </p:spTree>
    <p:extLst>
      <p:ext uri="{BB962C8B-B14F-4D97-AF65-F5344CB8AC3E}">
        <p14:creationId xmlns:p14="http://schemas.microsoft.com/office/powerpoint/2010/main" val="2639198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of a diagram&#10;&#10;Description automatically generated">
            <a:extLst>
              <a:ext uri="{FF2B5EF4-FFF2-40B4-BE49-F238E27FC236}">
                <a16:creationId xmlns:a16="http://schemas.microsoft.com/office/drawing/2014/main" id="{53ADA84F-8685-813C-6286-8306A2285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1360" y="1169824"/>
            <a:ext cx="6725920" cy="5380737"/>
          </a:xfrm>
          <a:prstGeom prst="rect">
            <a:avLst/>
          </a:prstGeom>
        </p:spPr>
      </p:pic>
      <p:sp>
        <p:nvSpPr>
          <p:cNvPr id="2" name="Title 1">
            <a:extLst>
              <a:ext uri="{FF2B5EF4-FFF2-40B4-BE49-F238E27FC236}">
                <a16:creationId xmlns:a16="http://schemas.microsoft.com/office/drawing/2014/main" id="{D6C3B01E-1AA9-E13B-028C-E10F6AAA3F5F}"/>
              </a:ext>
            </a:extLst>
          </p:cNvPr>
          <p:cNvSpPr>
            <a:spLocks noGrp="1"/>
          </p:cNvSpPr>
          <p:nvPr>
            <p:ph type="title"/>
          </p:nvPr>
        </p:nvSpPr>
        <p:spPr/>
        <p:txBody>
          <a:bodyPr/>
          <a:lstStyle/>
          <a:p>
            <a:r>
              <a:rPr lang="en-US" dirty="0"/>
              <a:t>General Features</a:t>
            </a:r>
          </a:p>
        </p:txBody>
      </p:sp>
      <p:sp>
        <p:nvSpPr>
          <p:cNvPr id="3" name="Content Placeholder 2">
            <a:extLst>
              <a:ext uri="{FF2B5EF4-FFF2-40B4-BE49-F238E27FC236}">
                <a16:creationId xmlns:a16="http://schemas.microsoft.com/office/drawing/2014/main" id="{D9014A39-A126-CA93-0E03-2463F7B3AF12}"/>
              </a:ext>
            </a:extLst>
          </p:cNvPr>
          <p:cNvSpPr>
            <a:spLocks noGrp="1"/>
          </p:cNvSpPr>
          <p:nvPr>
            <p:ph idx="1"/>
          </p:nvPr>
        </p:nvSpPr>
        <p:spPr>
          <a:xfrm>
            <a:off x="1122680" y="1835785"/>
            <a:ext cx="5257800" cy="4351338"/>
          </a:xfrm>
        </p:spPr>
        <p:txBody>
          <a:bodyPr>
            <a:normAutofit fontScale="92500" lnSpcReduction="10000"/>
          </a:bodyPr>
          <a:lstStyle/>
          <a:p>
            <a:r>
              <a:rPr lang="en-US" dirty="0"/>
              <a:t>The current simulation is fully scalable in the following ways: pitch size, strip placement, number of strips, induction 1 and 2 rotation angle, and the placement of the source.</a:t>
            </a:r>
          </a:p>
          <a:p>
            <a:pPr lvl="1"/>
            <a:r>
              <a:rPr lang="en-US" dirty="0"/>
              <a:t>The analysis automatically adjusts to changes made to these parameters.</a:t>
            </a:r>
          </a:p>
          <a:p>
            <a:pPr lvl="1"/>
            <a:r>
              <a:rPr lang="en-US" dirty="0"/>
              <a:t>Variables are all contained within one file for ease of access.</a:t>
            </a:r>
          </a:p>
          <a:p>
            <a:r>
              <a:rPr lang="en-US" dirty="0"/>
              <a:t>The entirety of the Python simulation is available on a GitLab repository.</a:t>
            </a:r>
          </a:p>
          <a:p>
            <a:pPr lvl="1"/>
            <a:endParaRPr lang="en-US" dirty="0"/>
          </a:p>
          <a:p>
            <a:pPr lvl="1"/>
            <a:endParaRPr lang="en-US" dirty="0"/>
          </a:p>
        </p:txBody>
      </p:sp>
      <p:sp>
        <p:nvSpPr>
          <p:cNvPr id="7" name="TextBox 6">
            <a:extLst>
              <a:ext uri="{FF2B5EF4-FFF2-40B4-BE49-F238E27FC236}">
                <a16:creationId xmlns:a16="http://schemas.microsoft.com/office/drawing/2014/main" id="{EE5C5D18-834A-DBC8-ABB0-87A0281FAC5F}"/>
              </a:ext>
            </a:extLst>
          </p:cNvPr>
          <p:cNvSpPr txBox="1"/>
          <p:nvPr/>
        </p:nvSpPr>
        <p:spPr>
          <a:xfrm>
            <a:off x="0" y="6550561"/>
            <a:ext cx="12192000" cy="338554"/>
          </a:xfrm>
          <a:prstGeom prst="rect">
            <a:avLst/>
          </a:prstGeom>
          <a:solidFill>
            <a:schemeClr val="accent1">
              <a:lumMod val="40000"/>
              <a:lumOff val="60000"/>
            </a:schemeClr>
          </a:solidFill>
        </p:spPr>
        <p:txBody>
          <a:bodyPr wrap="square" rtlCol="0">
            <a:spAutoFit/>
          </a:bodyPr>
          <a:lstStyle/>
          <a:p>
            <a:r>
              <a:rPr lang="en-US" sz="1600" dirty="0"/>
              <a:t>Luke Saunders | DUNE Calibration Meeting | July 13th, 2023								</a:t>
            </a:r>
            <a:fld id="{85BC5240-0A8B-4E44-B919-52F3A71E855A}" type="slidenum">
              <a:rPr lang="en-US" sz="1600"/>
              <a:t>4</a:t>
            </a:fld>
            <a:endParaRPr lang="en-US" sz="1600" baseline="30000" dirty="0"/>
          </a:p>
        </p:txBody>
      </p:sp>
    </p:spTree>
    <p:extLst>
      <p:ext uri="{BB962C8B-B14F-4D97-AF65-F5344CB8AC3E}">
        <p14:creationId xmlns:p14="http://schemas.microsoft.com/office/powerpoint/2010/main" val="775404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3AF19-2737-5526-2319-EF1A61BE74CC}"/>
              </a:ext>
            </a:extLst>
          </p:cNvPr>
          <p:cNvSpPr>
            <a:spLocks noGrp="1"/>
          </p:cNvSpPr>
          <p:nvPr>
            <p:ph type="title"/>
          </p:nvPr>
        </p:nvSpPr>
        <p:spPr/>
        <p:txBody>
          <a:bodyPr/>
          <a:lstStyle/>
          <a:p>
            <a:r>
              <a:rPr lang="en-US" dirty="0"/>
              <a:t>Particle Generation</a:t>
            </a:r>
          </a:p>
        </p:txBody>
      </p:sp>
      <p:sp>
        <p:nvSpPr>
          <p:cNvPr id="3" name="Content Placeholder 2">
            <a:extLst>
              <a:ext uri="{FF2B5EF4-FFF2-40B4-BE49-F238E27FC236}">
                <a16:creationId xmlns:a16="http://schemas.microsoft.com/office/drawing/2014/main" id="{0B825850-49A7-4CB1-96B8-E2C7E9482B61}"/>
              </a:ext>
            </a:extLst>
          </p:cNvPr>
          <p:cNvSpPr>
            <a:spLocks noGrp="1"/>
          </p:cNvSpPr>
          <p:nvPr>
            <p:ph idx="1"/>
          </p:nvPr>
        </p:nvSpPr>
        <p:spPr>
          <a:xfrm>
            <a:off x="838200" y="1589306"/>
            <a:ext cx="5143501" cy="4961255"/>
          </a:xfrm>
        </p:spPr>
        <p:txBody>
          <a:bodyPr>
            <a:normAutofit fontScale="92500"/>
          </a:bodyPr>
          <a:lstStyle/>
          <a:p>
            <a:r>
              <a:rPr lang="en-US" dirty="0"/>
              <a:t>The radioactive decay of Bi207 is modeled off data given by Eckert &amp; Ziegler [1] as well as NNDC [2].</a:t>
            </a:r>
          </a:p>
          <a:p>
            <a:pPr lvl="1"/>
            <a:r>
              <a:rPr lang="en-US" dirty="0"/>
              <a:t>When discrepancies are present between the two, the data from NNDC is used.</a:t>
            </a:r>
          </a:p>
          <a:p>
            <a:r>
              <a:rPr lang="en-US" dirty="0"/>
              <a:t>Originally, only a few processes were modeled.</a:t>
            </a:r>
          </a:p>
          <a:p>
            <a:pPr lvl="1"/>
            <a:r>
              <a:rPr lang="en-US" dirty="0"/>
              <a:t>This was due to their high intensity and energy well above the trigger threshold.</a:t>
            </a:r>
          </a:p>
          <a:p>
            <a:r>
              <a:rPr lang="en-US" dirty="0"/>
              <a:t>All decay products are now modeled.</a:t>
            </a:r>
          </a:p>
        </p:txBody>
      </p:sp>
      <p:pic>
        <p:nvPicPr>
          <p:cNvPr id="15" name="Picture 14" descr="A screenshot of a data table&#10;&#10;Description automatically generated">
            <a:extLst>
              <a:ext uri="{FF2B5EF4-FFF2-40B4-BE49-F238E27FC236}">
                <a16:creationId xmlns:a16="http://schemas.microsoft.com/office/drawing/2014/main" id="{C70BAA51-762E-98DF-7DED-C663E4B011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0301" y="1825625"/>
            <a:ext cx="5689110" cy="4074795"/>
          </a:xfrm>
          <a:prstGeom prst="rect">
            <a:avLst/>
          </a:prstGeom>
        </p:spPr>
      </p:pic>
      <p:sp>
        <p:nvSpPr>
          <p:cNvPr id="18" name="TextBox 17">
            <a:extLst>
              <a:ext uri="{FF2B5EF4-FFF2-40B4-BE49-F238E27FC236}">
                <a16:creationId xmlns:a16="http://schemas.microsoft.com/office/drawing/2014/main" id="{B42FBBF3-0FAF-26F6-5148-FEFE50512844}"/>
              </a:ext>
            </a:extLst>
          </p:cNvPr>
          <p:cNvSpPr txBox="1"/>
          <p:nvPr/>
        </p:nvSpPr>
        <p:spPr>
          <a:xfrm>
            <a:off x="0" y="6550561"/>
            <a:ext cx="12192000" cy="338554"/>
          </a:xfrm>
          <a:prstGeom prst="rect">
            <a:avLst/>
          </a:prstGeom>
          <a:solidFill>
            <a:schemeClr val="accent1">
              <a:lumMod val="40000"/>
              <a:lumOff val="60000"/>
            </a:schemeClr>
          </a:solidFill>
        </p:spPr>
        <p:txBody>
          <a:bodyPr wrap="square" rtlCol="0">
            <a:spAutoFit/>
          </a:bodyPr>
          <a:lstStyle/>
          <a:p>
            <a:r>
              <a:rPr lang="en-US" sz="1600" dirty="0"/>
              <a:t>Luke Saunders | DUNE Calibration Meeting | July 13th, 2023								</a:t>
            </a:r>
            <a:fld id="{85BC5240-0A8B-4E44-B919-52F3A71E855A}" type="slidenum">
              <a:rPr lang="en-US" sz="1600"/>
              <a:t>5</a:t>
            </a:fld>
            <a:endParaRPr lang="en-US" sz="1600" baseline="30000" dirty="0"/>
          </a:p>
        </p:txBody>
      </p:sp>
    </p:spTree>
    <p:extLst>
      <p:ext uri="{BB962C8B-B14F-4D97-AF65-F5344CB8AC3E}">
        <p14:creationId xmlns:p14="http://schemas.microsoft.com/office/powerpoint/2010/main" val="2924966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1B17D-91F2-D9FC-10CA-219DEEC69286}"/>
              </a:ext>
            </a:extLst>
          </p:cNvPr>
          <p:cNvSpPr>
            <a:spLocks noGrp="1"/>
          </p:cNvSpPr>
          <p:nvPr>
            <p:ph type="title"/>
          </p:nvPr>
        </p:nvSpPr>
        <p:spPr/>
        <p:txBody>
          <a:bodyPr/>
          <a:lstStyle/>
          <a:p>
            <a:r>
              <a:rPr lang="en-US" dirty="0"/>
              <a:t>Particle Generation Cont.</a:t>
            </a:r>
          </a:p>
        </p:txBody>
      </p:sp>
      <p:sp>
        <p:nvSpPr>
          <p:cNvPr id="3" name="Content Placeholder 2">
            <a:extLst>
              <a:ext uri="{FF2B5EF4-FFF2-40B4-BE49-F238E27FC236}">
                <a16:creationId xmlns:a16="http://schemas.microsoft.com/office/drawing/2014/main" id="{2388E232-8039-8428-CA25-3F53FFF3FA67}"/>
              </a:ext>
            </a:extLst>
          </p:cNvPr>
          <p:cNvSpPr>
            <a:spLocks noGrp="1"/>
          </p:cNvSpPr>
          <p:nvPr>
            <p:ph idx="1"/>
          </p:nvPr>
        </p:nvSpPr>
        <p:spPr>
          <a:xfrm>
            <a:off x="838200" y="1825625"/>
            <a:ext cx="6010469" cy="4351338"/>
          </a:xfrm>
        </p:spPr>
        <p:txBody>
          <a:bodyPr>
            <a:normAutofit fontScale="92500" lnSpcReduction="20000"/>
          </a:bodyPr>
          <a:lstStyle/>
          <a:p>
            <a:r>
              <a:rPr lang="en-US" dirty="0"/>
              <a:t>The intensities of the decay products are used as probabilities. The sum is normalized, and an event is chosen given this distribution.</a:t>
            </a:r>
          </a:p>
          <a:p>
            <a:pPr lvl="1"/>
            <a:r>
              <a:rPr lang="en-US" dirty="0"/>
              <a:t>The generated particle is then placed randomly on the area of the active source. Electron and photon decay products are treated differently however, and this difference will be discussed in slides 7-10.</a:t>
            </a:r>
          </a:p>
          <a:p>
            <a:r>
              <a:rPr lang="en-US" dirty="0"/>
              <a:t>Presently, the simulation only focuses on charge, not scintillating light.</a:t>
            </a:r>
          </a:p>
          <a:p>
            <a:r>
              <a:rPr lang="en-US" dirty="0"/>
              <a:t>Each generated event is independent of all other events. There is currently no correlation between decay methods.</a:t>
            </a:r>
          </a:p>
          <a:p>
            <a:pPr marL="0" indent="0">
              <a:buNone/>
            </a:pPr>
            <a:endParaRPr lang="en-US" dirty="0"/>
          </a:p>
        </p:txBody>
      </p:sp>
      <p:sp>
        <p:nvSpPr>
          <p:cNvPr id="5" name="TextBox 4">
            <a:extLst>
              <a:ext uri="{FF2B5EF4-FFF2-40B4-BE49-F238E27FC236}">
                <a16:creationId xmlns:a16="http://schemas.microsoft.com/office/drawing/2014/main" id="{4C1C9836-AE9F-9CBD-F3F1-DB20FC812A8C}"/>
              </a:ext>
            </a:extLst>
          </p:cNvPr>
          <p:cNvSpPr txBox="1"/>
          <p:nvPr/>
        </p:nvSpPr>
        <p:spPr>
          <a:xfrm>
            <a:off x="0" y="6550561"/>
            <a:ext cx="12192000" cy="338554"/>
          </a:xfrm>
          <a:prstGeom prst="rect">
            <a:avLst/>
          </a:prstGeom>
          <a:solidFill>
            <a:schemeClr val="accent1">
              <a:lumMod val="40000"/>
              <a:lumOff val="60000"/>
            </a:schemeClr>
          </a:solidFill>
        </p:spPr>
        <p:txBody>
          <a:bodyPr wrap="square" rtlCol="0">
            <a:spAutoFit/>
          </a:bodyPr>
          <a:lstStyle/>
          <a:p>
            <a:r>
              <a:rPr lang="en-US" sz="1600" dirty="0"/>
              <a:t>Luke Saunders | DUNE Calibration Meeting | July 13th, 2023								</a:t>
            </a:r>
            <a:fld id="{85BC5240-0A8B-4E44-B919-52F3A71E855A}" type="slidenum">
              <a:rPr lang="en-US" sz="1600"/>
              <a:t>6</a:t>
            </a:fld>
            <a:endParaRPr lang="en-US" sz="1600" baseline="30000" dirty="0"/>
          </a:p>
        </p:txBody>
      </p:sp>
      <p:pic>
        <p:nvPicPr>
          <p:cNvPr id="7" name="Picture 6" descr="A screenshot of a computer&#10;&#10;Description automatically generated">
            <a:extLst>
              <a:ext uri="{FF2B5EF4-FFF2-40B4-BE49-F238E27FC236}">
                <a16:creationId xmlns:a16="http://schemas.microsoft.com/office/drawing/2014/main" id="{1B5C020C-0B30-8AD7-413B-3A97971C78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3295" y="330295"/>
            <a:ext cx="4743450" cy="5715000"/>
          </a:xfrm>
          <a:prstGeom prst="rect">
            <a:avLst/>
          </a:prstGeom>
        </p:spPr>
      </p:pic>
      <p:sp>
        <p:nvSpPr>
          <p:cNvPr id="8" name="TextBox 7">
            <a:extLst>
              <a:ext uri="{FF2B5EF4-FFF2-40B4-BE49-F238E27FC236}">
                <a16:creationId xmlns:a16="http://schemas.microsoft.com/office/drawing/2014/main" id="{6ECAE3AB-8F01-F08B-C0E0-EE083B609108}"/>
              </a:ext>
            </a:extLst>
          </p:cNvPr>
          <p:cNvSpPr txBox="1"/>
          <p:nvPr/>
        </p:nvSpPr>
        <p:spPr>
          <a:xfrm>
            <a:off x="11480800" y="6113262"/>
            <a:ext cx="6130212" cy="369332"/>
          </a:xfrm>
          <a:prstGeom prst="rect">
            <a:avLst/>
          </a:prstGeom>
          <a:noFill/>
        </p:spPr>
        <p:txBody>
          <a:bodyPr wrap="square">
            <a:spAutoFit/>
          </a:bodyPr>
          <a:lstStyle/>
          <a:p>
            <a:r>
              <a:rPr lang="en-US" dirty="0"/>
              <a:t>[2]</a:t>
            </a:r>
          </a:p>
        </p:txBody>
      </p:sp>
    </p:spTree>
    <p:extLst>
      <p:ext uri="{BB962C8B-B14F-4D97-AF65-F5344CB8AC3E}">
        <p14:creationId xmlns:p14="http://schemas.microsoft.com/office/powerpoint/2010/main" val="1621931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B87B0-1A50-7CA2-4875-0BE38192AA31}"/>
              </a:ext>
            </a:extLst>
          </p:cNvPr>
          <p:cNvSpPr>
            <a:spLocks noGrp="1"/>
          </p:cNvSpPr>
          <p:nvPr>
            <p:ph type="title"/>
          </p:nvPr>
        </p:nvSpPr>
        <p:spPr/>
        <p:txBody>
          <a:bodyPr/>
          <a:lstStyle/>
          <a:p>
            <a:r>
              <a:rPr lang="en-US" dirty="0"/>
              <a:t>Electron Decay Products</a:t>
            </a:r>
          </a:p>
        </p:txBody>
      </p:sp>
      <p:sp>
        <p:nvSpPr>
          <p:cNvPr id="3" name="Content Placeholder 2">
            <a:extLst>
              <a:ext uri="{FF2B5EF4-FFF2-40B4-BE49-F238E27FC236}">
                <a16:creationId xmlns:a16="http://schemas.microsoft.com/office/drawing/2014/main" id="{63168AEE-FF67-2591-A72F-F01E85B71EF3}"/>
              </a:ext>
            </a:extLst>
          </p:cNvPr>
          <p:cNvSpPr>
            <a:spLocks noGrp="1"/>
          </p:cNvSpPr>
          <p:nvPr>
            <p:ph idx="1"/>
          </p:nvPr>
        </p:nvSpPr>
        <p:spPr>
          <a:xfrm>
            <a:off x="838200" y="1690688"/>
            <a:ext cx="5440680" cy="4859873"/>
          </a:xfrm>
        </p:spPr>
        <p:txBody>
          <a:bodyPr>
            <a:normAutofit fontScale="85000" lnSpcReduction="20000"/>
          </a:bodyPr>
          <a:lstStyle/>
          <a:p>
            <a:r>
              <a:rPr lang="en-US" dirty="0"/>
              <a:t>Originally, electrons were treated as point-like objects, generated at the source and then tracked directly up to the detector.</a:t>
            </a:r>
          </a:p>
          <a:p>
            <a:pPr lvl="1"/>
            <a:r>
              <a:rPr lang="en-US" dirty="0"/>
              <a:t>A reasonable approximation; however, the simulation should be as accurate as possible. </a:t>
            </a:r>
          </a:p>
          <a:p>
            <a:r>
              <a:rPr lang="en-US" dirty="0"/>
              <a:t>The new process is as follows:</a:t>
            </a:r>
          </a:p>
          <a:p>
            <a:pPr lvl="1"/>
            <a:r>
              <a:rPr lang="en-US" dirty="0"/>
              <a:t>Electrons are given a random trajectory (polar and azimuthal angle). </a:t>
            </a:r>
          </a:p>
          <a:p>
            <a:pPr lvl="1"/>
            <a:r>
              <a:rPr lang="en-US" dirty="0"/>
              <a:t>NIST data [3] on the energy deposition of electrons in liquid argon is interpolated and the length of a track is determined.</a:t>
            </a:r>
          </a:p>
          <a:p>
            <a:pPr lvl="1"/>
            <a:r>
              <a:rPr lang="en-US" dirty="0"/>
              <a:t>The track is discretized into segments and using the interpolated data, the ionizing radiation produced in that region can be calculated.</a:t>
            </a:r>
          </a:p>
        </p:txBody>
      </p:sp>
      <p:pic>
        <p:nvPicPr>
          <p:cNvPr id="6" name="Picture 5" descr="A graph of a graph of a hexagon cut&#10;&#10;Description automatically generated">
            <a:extLst>
              <a:ext uri="{FF2B5EF4-FFF2-40B4-BE49-F238E27FC236}">
                <a16:creationId xmlns:a16="http://schemas.microsoft.com/office/drawing/2014/main" id="{E18BE133-2146-A524-898E-AD26CCD397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6097" y="1412240"/>
            <a:ext cx="5955903" cy="4764723"/>
          </a:xfrm>
          <a:prstGeom prst="rect">
            <a:avLst/>
          </a:prstGeom>
        </p:spPr>
      </p:pic>
      <p:sp>
        <p:nvSpPr>
          <p:cNvPr id="7" name="TextBox 6">
            <a:extLst>
              <a:ext uri="{FF2B5EF4-FFF2-40B4-BE49-F238E27FC236}">
                <a16:creationId xmlns:a16="http://schemas.microsoft.com/office/drawing/2014/main" id="{517989E9-7B9D-6966-613F-FB2355E4925E}"/>
              </a:ext>
            </a:extLst>
          </p:cNvPr>
          <p:cNvSpPr txBox="1"/>
          <p:nvPr/>
        </p:nvSpPr>
        <p:spPr>
          <a:xfrm>
            <a:off x="0" y="6550561"/>
            <a:ext cx="12192000" cy="338554"/>
          </a:xfrm>
          <a:prstGeom prst="rect">
            <a:avLst/>
          </a:prstGeom>
          <a:solidFill>
            <a:schemeClr val="accent1">
              <a:lumMod val="40000"/>
              <a:lumOff val="60000"/>
            </a:schemeClr>
          </a:solidFill>
        </p:spPr>
        <p:txBody>
          <a:bodyPr wrap="square" rtlCol="0">
            <a:spAutoFit/>
          </a:bodyPr>
          <a:lstStyle/>
          <a:p>
            <a:r>
              <a:rPr lang="en-US" sz="1600" dirty="0"/>
              <a:t>Luke Saunders | DUNE Calibration Meeting | July 13th, 2023								</a:t>
            </a:r>
            <a:fld id="{85BC5240-0A8B-4E44-B919-52F3A71E855A}" type="slidenum">
              <a:rPr lang="en-US" sz="1600"/>
              <a:t>7</a:t>
            </a:fld>
            <a:endParaRPr lang="en-US" sz="1600" baseline="30000" dirty="0"/>
          </a:p>
        </p:txBody>
      </p:sp>
    </p:spTree>
    <p:extLst>
      <p:ext uri="{BB962C8B-B14F-4D97-AF65-F5344CB8AC3E}">
        <p14:creationId xmlns:p14="http://schemas.microsoft.com/office/powerpoint/2010/main" val="2206220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1B373-EE4A-2907-C40B-2C9E3B748711}"/>
              </a:ext>
            </a:extLst>
          </p:cNvPr>
          <p:cNvSpPr>
            <a:spLocks noGrp="1"/>
          </p:cNvSpPr>
          <p:nvPr>
            <p:ph type="title"/>
          </p:nvPr>
        </p:nvSpPr>
        <p:spPr/>
        <p:txBody>
          <a:bodyPr/>
          <a:lstStyle/>
          <a:p>
            <a:r>
              <a:rPr lang="en-US" dirty="0"/>
              <a:t>Electron Energy Deposition in Liquid Argon</a:t>
            </a:r>
          </a:p>
        </p:txBody>
      </p:sp>
      <p:pic>
        <p:nvPicPr>
          <p:cNvPr id="4" name="Picture 3" descr="A picture containing text, line, plot, diagram">
            <a:extLst>
              <a:ext uri="{FF2B5EF4-FFF2-40B4-BE49-F238E27FC236}">
                <a16:creationId xmlns:a16="http://schemas.microsoft.com/office/drawing/2014/main" id="{B7A3B592-00BA-26F3-D7E4-24F32235C7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249" y="1944331"/>
            <a:ext cx="5600359" cy="3971683"/>
          </a:xfrm>
          <a:prstGeom prst="rect">
            <a:avLst/>
          </a:prstGeom>
        </p:spPr>
      </p:pic>
      <p:pic>
        <p:nvPicPr>
          <p:cNvPr id="5" name="Picture 4" descr="A picture containing text, line, plot, diagram">
            <a:extLst>
              <a:ext uri="{FF2B5EF4-FFF2-40B4-BE49-F238E27FC236}">
                <a16:creationId xmlns:a16="http://schemas.microsoft.com/office/drawing/2014/main" id="{7A33FD59-4DCE-9B94-5562-9BBACB623D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960222"/>
            <a:ext cx="5720245" cy="3955792"/>
          </a:xfrm>
          <a:prstGeom prst="rect">
            <a:avLst/>
          </a:prstGeom>
        </p:spPr>
      </p:pic>
      <p:sp>
        <p:nvSpPr>
          <p:cNvPr id="6" name="TextBox 5">
            <a:extLst>
              <a:ext uri="{FF2B5EF4-FFF2-40B4-BE49-F238E27FC236}">
                <a16:creationId xmlns:a16="http://schemas.microsoft.com/office/drawing/2014/main" id="{75BA989A-3967-29E3-2FEC-B6FD6A7F022D}"/>
              </a:ext>
            </a:extLst>
          </p:cNvPr>
          <p:cNvSpPr txBox="1"/>
          <p:nvPr/>
        </p:nvSpPr>
        <p:spPr>
          <a:xfrm>
            <a:off x="985520" y="1367522"/>
            <a:ext cx="10368280" cy="369332"/>
          </a:xfrm>
          <a:prstGeom prst="rect">
            <a:avLst/>
          </a:prstGeom>
          <a:noFill/>
        </p:spPr>
        <p:txBody>
          <a:bodyPr wrap="square" rtlCol="0">
            <a:spAutoFit/>
          </a:bodyPr>
          <a:lstStyle/>
          <a:p>
            <a:r>
              <a:rPr lang="en-US" dirty="0"/>
              <a:t>The data from NIST is interpolated using SciPy’s </a:t>
            </a:r>
            <a:r>
              <a:rPr lang="en-US" dirty="0" err="1"/>
              <a:t>CubicSpline</a:t>
            </a:r>
            <a:r>
              <a:rPr lang="en-US" dirty="0"/>
              <a:t> interpolation method. </a:t>
            </a: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5B4A8948-5BA6-6EAB-2B2A-685B0E9D9080}"/>
                  </a:ext>
                </a:extLst>
              </p:cNvPr>
              <p:cNvSpPr txBox="1"/>
              <p:nvPr/>
            </p:nvSpPr>
            <p:spPr>
              <a:xfrm>
                <a:off x="6070600" y="5856804"/>
                <a:ext cx="6121400" cy="65748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1=</m:t>
                      </m:r>
                      <m:r>
                        <a:rPr lang="en-US" b="0" i="1" smtClean="0">
                          <a:latin typeface="Cambria Math" panose="02040503050406030204" pitchFamily="18" charset="0"/>
                        </a:rPr>
                        <m:t>𝐸</m:t>
                      </m:r>
                      <m:r>
                        <a:rPr lang="en-US" b="0" i="1" smtClean="0">
                          <a:latin typeface="Cambria Math" panose="02040503050406030204" pitchFamily="18" charset="0"/>
                        </a:rPr>
                        <m:t>0 −</m:t>
                      </m:r>
                      <m:f>
                        <m:fPr>
                          <m:ctrlPr>
                            <a:rPr lang="en-US" b="0" i="1" smtClean="0">
                              <a:latin typeface="Cambria Math" panose="02040503050406030204" pitchFamily="18" charset="0"/>
                            </a:rPr>
                          </m:ctrlPr>
                        </m:fPr>
                        <m:num>
                          <m:r>
                            <a:rPr lang="en-US" b="0" i="1" smtClean="0">
                              <a:latin typeface="Cambria Math" panose="02040503050406030204" pitchFamily="18" charset="0"/>
                            </a:rPr>
                            <m:t>𝑑𝐸</m:t>
                          </m:r>
                        </m:num>
                        <m:den>
                          <m:r>
                            <a:rPr lang="en-US" b="0" i="1" smtClean="0">
                              <a:latin typeface="Cambria Math" panose="02040503050406030204" pitchFamily="18" charset="0"/>
                            </a:rPr>
                            <m:t>𝑑𝑥</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den>
                      </m:f>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oMath>
                  </m:oMathPara>
                </a14:m>
                <a:endParaRPr lang="en-US" dirty="0"/>
              </a:p>
            </p:txBody>
          </p:sp>
        </mc:Choice>
        <mc:Fallback>
          <p:sp>
            <p:nvSpPr>
              <p:cNvPr id="9" name="TextBox 8">
                <a:extLst>
                  <a:ext uri="{FF2B5EF4-FFF2-40B4-BE49-F238E27FC236}">
                    <a16:creationId xmlns:a16="http://schemas.microsoft.com/office/drawing/2014/main" id="{5B4A8948-5BA6-6EAB-2B2A-685B0E9D9080}"/>
                  </a:ext>
                </a:extLst>
              </p:cNvPr>
              <p:cNvSpPr txBox="1">
                <a:spLocks noRot="1" noChangeAspect="1" noMove="1" noResize="1" noEditPoints="1" noAdjustHandles="1" noChangeArrowheads="1" noChangeShapeType="1" noTextEdit="1"/>
              </p:cNvSpPr>
              <p:nvPr/>
            </p:nvSpPr>
            <p:spPr>
              <a:xfrm>
                <a:off x="6070600" y="5856804"/>
                <a:ext cx="6121400" cy="657488"/>
              </a:xfrm>
              <a:prstGeom prst="rect">
                <a:avLst/>
              </a:prstGeom>
              <a:blipFill>
                <a:blip r:embed="rId4"/>
                <a:stretch>
                  <a:fillRect/>
                </a:stretch>
              </a:blipFill>
            </p:spPr>
            <p:txBody>
              <a:bodyPr/>
              <a:lstStyle/>
              <a:p>
                <a:r>
                  <a:rPr lang="en-US">
                    <a:noFill/>
                  </a:rPr>
                  <a:t> </a:t>
                </a:r>
              </a:p>
            </p:txBody>
          </p:sp>
        </mc:Fallback>
      </mc:AlternateContent>
      <p:cxnSp>
        <p:nvCxnSpPr>
          <p:cNvPr id="11" name="Straight Connector 10">
            <a:extLst>
              <a:ext uri="{FF2B5EF4-FFF2-40B4-BE49-F238E27FC236}">
                <a16:creationId xmlns:a16="http://schemas.microsoft.com/office/drawing/2014/main" id="{9D8FD16B-0CC7-E73D-8187-1BD0141AE909}"/>
              </a:ext>
            </a:extLst>
          </p:cNvPr>
          <p:cNvCxnSpPr>
            <a:cxnSpLocks/>
          </p:cNvCxnSpPr>
          <p:nvPr/>
        </p:nvCxnSpPr>
        <p:spPr>
          <a:xfrm>
            <a:off x="9712960" y="4942840"/>
            <a:ext cx="0" cy="23368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a:extLst>
              <a:ext uri="{FF2B5EF4-FFF2-40B4-BE49-F238E27FC236}">
                <a16:creationId xmlns:a16="http://schemas.microsoft.com/office/drawing/2014/main" id="{95C710D7-6CD3-04F4-3841-0637DC1001BD}"/>
              </a:ext>
            </a:extLst>
          </p:cNvPr>
          <p:cNvCxnSpPr>
            <a:cxnSpLocks/>
          </p:cNvCxnSpPr>
          <p:nvPr/>
        </p:nvCxnSpPr>
        <p:spPr>
          <a:xfrm>
            <a:off x="9906000" y="4947920"/>
            <a:ext cx="0" cy="233680"/>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Straight Arrow Connector 19">
            <a:extLst>
              <a:ext uri="{FF2B5EF4-FFF2-40B4-BE49-F238E27FC236}">
                <a16:creationId xmlns:a16="http://schemas.microsoft.com/office/drawing/2014/main" id="{D411DBF6-769C-F613-7564-64306969E8DF}"/>
              </a:ext>
            </a:extLst>
          </p:cNvPr>
          <p:cNvCxnSpPr>
            <a:cxnSpLocks/>
          </p:cNvCxnSpPr>
          <p:nvPr/>
        </p:nvCxnSpPr>
        <p:spPr>
          <a:xfrm flipH="1" flipV="1">
            <a:off x="9842022" y="5176520"/>
            <a:ext cx="206218" cy="89083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6" name="TextBox 25">
            <a:extLst>
              <a:ext uri="{FF2B5EF4-FFF2-40B4-BE49-F238E27FC236}">
                <a16:creationId xmlns:a16="http://schemas.microsoft.com/office/drawing/2014/main" id="{8DEDF78F-DDDE-9972-4BDE-7115B70ACB12}"/>
              </a:ext>
            </a:extLst>
          </p:cNvPr>
          <p:cNvSpPr txBox="1"/>
          <p:nvPr/>
        </p:nvSpPr>
        <p:spPr>
          <a:xfrm>
            <a:off x="9240248" y="3841115"/>
            <a:ext cx="413896" cy="261610"/>
          </a:xfrm>
          <a:prstGeom prst="rect">
            <a:avLst/>
          </a:prstGeom>
          <a:noFill/>
        </p:spPr>
        <p:txBody>
          <a:bodyPr wrap="square" rtlCol="0">
            <a:spAutoFit/>
          </a:bodyPr>
          <a:lstStyle/>
          <a:p>
            <a:r>
              <a:rPr lang="en-US" sz="1100" dirty="0"/>
              <a:t>E1</a:t>
            </a:r>
          </a:p>
        </p:txBody>
      </p:sp>
      <p:sp>
        <p:nvSpPr>
          <p:cNvPr id="29" name="TextBox 28">
            <a:extLst>
              <a:ext uri="{FF2B5EF4-FFF2-40B4-BE49-F238E27FC236}">
                <a16:creationId xmlns:a16="http://schemas.microsoft.com/office/drawing/2014/main" id="{8377F371-EA37-38C4-2CA6-42856DB3F40D}"/>
              </a:ext>
            </a:extLst>
          </p:cNvPr>
          <p:cNvSpPr txBox="1"/>
          <p:nvPr/>
        </p:nvSpPr>
        <p:spPr>
          <a:xfrm>
            <a:off x="9428126" y="3742761"/>
            <a:ext cx="413896" cy="261610"/>
          </a:xfrm>
          <a:prstGeom prst="rect">
            <a:avLst/>
          </a:prstGeom>
          <a:noFill/>
        </p:spPr>
        <p:txBody>
          <a:bodyPr wrap="square" rtlCol="0">
            <a:spAutoFit/>
          </a:bodyPr>
          <a:lstStyle/>
          <a:p>
            <a:r>
              <a:rPr lang="en-US" sz="1100" dirty="0"/>
              <a:t>E0</a:t>
            </a:r>
          </a:p>
        </p:txBody>
      </p:sp>
      <p:cxnSp>
        <p:nvCxnSpPr>
          <p:cNvPr id="45" name="Straight Connector 44">
            <a:extLst>
              <a:ext uri="{FF2B5EF4-FFF2-40B4-BE49-F238E27FC236}">
                <a16:creationId xmlns:a16="http://schemas.microsoft.com/office/drawing/2014/main" id="{15DABC58-BEE1-737F-11D9-8C17BEC3F1EC}"/>
              </a:ext>
            </a:extLst>
          </p:cNvPr>
          <p:cNvCxnSpPr>
            <a:cxnSpLocks/>
          </p:cNvCxnSpPr>
          <p:nvPr/>
        </p:nvCxnSpPr>
        <p:spPr>
          <a:xfrm flipH="1">
            <a:off x="3049428" y="6350000"/>
            <a:ext cx="6081872" cy="0"/>
          </a:xfrm>
          <a:prstGeom prst="line">
            <a:avLst/>
          </a:prstGeom>
        </p:spPr>
        <p:style>
          <a:lnRef idx="3">
            <a:schemeClr val="dk1"/>
          </a:lnRef>
          <a:fillRef idx="0">
            <a:schemeClr val="dk1"/>
          </a:fillRef>
          <a:effectRef idx="2">
            <a:schemeClr val="dk1"/>
          </a:effectRef>
          <a:fontRef idx="minor">
            <a:schemeClr val="tx1"/>
          </a:fontRef>
        </p:style>
      </p:cxnSp>
      <p:cxnSp>
        <p:nvCxnSpPr>
          <p:cNvPr id="48" name="Straight Arrow Connector 47">
            <a:extLst>
              <a:ext uri="{FF2B5EF4-FFF2-40B4-BE49-F238E27FC236}">
                <a16:creationId xmlns:a16="http://schemas.microsoft.com/office/drawing/2014/main" id="{CE4D322E-26D0-A82A-84AB-66858116D1FF}"/>
              </a:ext>
            </a:extLst>
          </p:cNvPr>
          <p:cNvCxnSpPr>
            <a:cxnSpLocks/>
            <a:endCxn id="4" idx="2"/>
          </p:cNvCxnSpPr>
          <p:nvPr/>
        </p:nvCxnSpPr>
        <p:spPr>
          <a:xfrm flipV="1">
            <a:off x="3049428" y="5916014"/>
            <a:ext cx="1" cy="43398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1" name="Straight Connector 50">
            <a:extLst>
              <a:ext uri="{FF2B5EF4-FFF2-40B4-BE49-F238E27FC236}">
                <a16:creationId xmlns:a16="http://schemas.microsoft.com/office/drawing/2014/main" id="{7FC69010-CBA5-6541-35DC-C6922B7412AE}"/>
              </a:ext>
            </a:extLst>
          </p:cNvPr>
          <p:cNvCxnSpPr>
            <a:cxnSpLocks/>
          </p:cNvCxnSpPr>
          <p:nvPr/>
        </p:nvCxnSpPr>
        <p:spPr>
          <a:xfrm flipV="1">
            <a:off x="9503623" y="3971920"/>
            <a:ext cx="408432" cy="7946"/>
          </a:xfrm>
          <a:prstGeom prst="line">
            <a:avLst/>
          </a:prstGeom>
          <a:ln w="19050">
            <a:solidFill>
              <a:srgbClr val="7030A0"/>
            </a:solidFill>
          </a:ln>
        </p:spPr>
        <p:style>
          <a:lnRef idx="1">
            <a:schemeClr val="accent2"/>
          </a:lnRef>
          <a:fillRef idx="0">
            <a:schemeClr val="accent2"/>
          </a:fillRef>
          <a:effectRef idx="0">
            <a:schemeClr val="accent2"/>
          </a:effectRef>
          <a:fontRef idx="minor">
            <a:schemeClr val="tx1"/>
          </a:fontRef>
        </p:style>
      </p:cxnSp>
      <p:cxnSp>
        <p:nvCxnSpPr>
          <p:cNvPr id="53" name="Straight Connector 52">
            <a:extLst>
              <a:ext uri="{FF2B5EF4-FFF2-40B4-BE49-F238E27FC236}">
                <a16:creationId xmlns:a16="http://schemas.microsoft.com/office/drawing/2014/main" id="{FE518043-9BD3-0C2B-E50F-F565F08D9830}"/>
              </a:ext>
            </a:extLst>
          </p:cNvPr>
          <p:cNvCxnSpPr>
            <a:cxnSpLocks/>
          </p:cNvCxnSpPr>
          <p:nvPr/>
        </p:nvCxnSpPr>
        <p:spPr>
          <a:xfrm flipV="1">
            <a:off x="9699052" y="3896594"/>
            <a:ext cx="408432" cy="7946"/>
          </a:xfrm>
          <a:prstGeom prst="line">
            <a:avLst/>
          </a:prstGeom>
          <a:ln w="19050">
            <a:solidFill>
              <a:srgbClr val="7030A0"/>
            </a:solidFill>
          </a:ln>
        </p:spPr>
        <p:style>
          <a:lnRef idx="1">
            <a:schemeClr val="accent2"/>
          </a:lnRef>
          <a:fillRef idx="0">
            <a:schemeClr val="accent2"/>
          </a:fillRef>
          <a:effectRef idx="0">
            <a:schemeClr val="accent2"/>
          </a:effectRef>
          <a:fontRef idx="minor">
            <a:schemeClr val="tx1"/>
          </a:fontRef>
        </p:style>
      </p:cxnSp>
      <p:sp>
        <p:nvSpPr>
          <p:cNvPr id="55" name="TextBox 54">
            <a:extLst>
              <a:ext uri="{FF2B5EF4-FFF2-40B4-BE49-F238E27FC236}">
                <a16:creationId xmlns:a16="http://schemas.microsoft.com/office/drawing/2014/main" id="{3B8505AE-6CAD-3578-93C5-822017E3DE6C}"/>
              </a:ext>
            </a:extLst>
          </p:cNvPr>
          <p:cNvSpPr txBox="1"/>
          <p:nvPr/>
        </p:nvSpPr>
        <p:spPr>
          <a:xfrm>
            <a:off x="0" y="6550561"/>
            <a:ext cx="12192000" cy="338554"/>
          </a:xfrm>
          <a:prstGeom prst="rect">
            <a:avLst/>
          </a:prstGeom>
          <a:solidFill>
            <a:schemeClr val="accent1">
              <a:lumMod val="40000"/>
              <a:lumOff val="60000"/>
            </a:schemeClr>
          </a:solidFill>
        </p:spPr>
        <p:txBody>
          <a:bodyPr wrap="square" rtlCol="0">
            <a:spAutoFit/>
          </a:bodyPr>
          <a:lstStyle/>
          <a:p>
            <a:r>
              <a:rPr lang="en-US" sz="1600" dirty="0"/>
              <a:t>Luke Saunders | DUNE Calibration Meeting | July 13th, 2023								</a:t>
            </a:r>
            <a:fld id="{85BC5240-0A8B-4E44-B919-52F3A71E855A}" type="slidenum">
              <a:rPr lang="en-US" sz="1600"/>
              <a:t>8</a:t>
            </a:fld>
            <a:endParaRPr lang="en-US" sz="1600" baseline="30000" dirty="0"/>
          </a:p>
        </p:txBody>
      </p:sp>
    </p:spTree>
    <p:extLst>
      <p:ext uri="{BB962C8B-B14F-4D97-AF65-F5344CB8AC3E}">
        <p14:creationId xmlns:p14="http://schemas.microsoft.com/office/powerpoint/2010/main" val="904551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hart, bar chart&#10;&#10;Description automatically generated">
            <a:extLst>
              <a:ext uri="{FF2B5EF4-FFF2-40B4-BE49-F238E27FC236}">
                <a16:creationId xmlns:a16="http://schemas.microsoft.com/office/drawing/2014/main" id="{0A2D3600-E68F-7EE2-3353-033579ED00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047" y="2405958"/>
            <a:ext cx="5311051" cy="4248841"/>
          </a:xfrm>
          <a:prstGeom prst="rect">
            <a:avLst/>
          </a:prstGeom>
        </p:spPr>
      </p:pic>
      <p:sp>
        <p:nvSpPr>
          <p:cNvPr id="2" name="Title 1">
            <a:extLst>
              <a:ext uri="{FF2B5EF4-FFF2-40B4-BE49-F238E27FC236}">
                <a16:creationId xmlns:a16="http://schemas.microsoft.com/office/drawing/2014/main" id="{7E3A0299-D85E-834B-0BA1-5B14BC52A373}"/>
              </a:ext>
            </a:extLst>
          </p:cNvPr>
          <p:cNvSpPr>
            <a:spLocks noGrp="1"/>
          </p:cNvSpPr>
          <p:nvPr>
            <p:ph type="title"/>
          </p:nvPr>
        </p:nvSpPr>
        <p:spPr/>
        <p:txBody>
          <a:bodyPr/>
          <a:lstStyle/>
          <a:p>
            <a:r>
              <a:rPr lang="en-US" dirty="0"/>
              <a:t>Visualizing the Electron Segmentation</a:t>
            </a:r>
          </a:p>
        </p:txBody>
      </p:sp>
      <p:pic>
        <p:nvPicPr>
          <p:cNvPr id="5" name="Picture 4" descr="A graph of yellow bars&#10;&#10;Description automatically generated">
            <a:extLst>
              <a:ext uri="{FF2B5EF4-FFF2-40B4-BE49-F238E27FC236}">
                <a16:creationId xmlns:a16="http://schemas.microsoft.com/office/drawing/2014/main" id="{D7E7FE32-CE67-2A94-72D2-BAD1CA6A78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949" y="2484530"/>
            <a:ext cx="5082538" cy="4066031"/>
          </a:xfrm>
          <a:prstGeom prst="rect">
            <a:avLst/>
          </a:prstGeom>
        </p:spPr>
      </p:pic>
      <p:sp>
        <p:nvSpPr>
          <p:cNvPr id="9" name="TextBox 8">
            <a:extLst>
              <a:ext uri="{FF2B5EF4-FFF2-40B4-BE49-F238E27FC236}">
                <a16:creationId xmlns:a16="http://schemas.microsoft.com/office/drawing/2014/main" id="{5FEAB168-8F4B-B2A4-59BD-2D7DCF866CBC}"/>
              </a:ext>
            </a:extLst>
          </p:cNvPr>
          <p:cNvSpPr txBox="1"/>
          <p:nvPr/>
        </p:nvSpPr>
        <p:spPr>
          <a:xfrm>
            <a:off x="985520" y="1426455"/>
            <a:ext cx="10368280" cy="923330"/>
          </a:xfrm>
          <a:prstGeom prst="rect">
            <a:avLst/>
          </a:prstGeom>
          <a:noFill/>
        </p:spPr>
        <p:txBody>
          <a:bodyPr wrap="square" rtlCol="0">
            <a:spAutoFit/>
          </a:bodyPr>
          <a:lstStyle/>
          <a:p>
            <a:r>
              <a:rPr lang="en-US" dirty="0"/>
              <a:t>In the experimental data analysis events occur on the channel with the greatest signal peak (where most of the electron cloud passes), the same is done in the simulation. This leads to a small smearing effect in collection.</a:t>
            </a:r>
          </a:p>
        </p:txBody>
      </p:sp>
      <p:sp>
        <p:nvSpPr>
          <p:cNvPr id="13" name="TextBox 12">
            <a:extLst>
              <a:ext uri="{FF2B5EF4-FFF2-40B4-BE49-F238E27FC236}">
                <a16:creationId xmlns:a16="http://schemas.microsoft.com/office/drawing/2014/main" id="{5A667111-F1DA-A7D9-F222-2DA7EF91A0DC}"/>
              </a:ext>
            </a:extLst>
          </p:cNvPr>
          <p:cNvSpPr txBox="1"/>
          <p:nvPr/>
        </p:nvSpPr>
        <p:spPr>
          <a:xfrm>
            <a:off x="2184400" y="2349785"/>
            <a:ext cx="2017988" cy="369332"/>
          </a:xfrm>
          <a:prstGeom prst="rect">
            <a:avLst/>
          </a:prstGeom>
          <a:noFill/>
        </p:spPr>
        <p:txBody>
          <a:bodyPr wrap="none" rtlCol="0">
            <a:spAutoFit/>
          </a:bodyPr>
          <a:lstStyle/>
          <a:p>
            <a:r>
              <a:rPr lang="en-US" b="1" dirty="0"/>
              <a:t>Point-like Electrons</a:t>
            </a:r>
          </a:p>
        </p:txBody>
      </p:sp>
      <p:sp>
        <p:nvSpPr>
          <p:cNvPr id="14" name="TextBox 13">
            <a:extLst>
              <a:ext uri="{FF2B5EF4-FFF2-40B4-BE49-F238E27FC236}">
                <a16:creationId xmlns:a16="http://schemas.microsoft.com/office/drawing/2014/main" id="{F714F395-D70B-FB7C-179B-E1B451BE3B42}"/>
              </a:ext>
            </a:extLst>
          </p:cNvPr>
          <p:cNvSpPr txBox="1"/>
          <p:nvPr/>
        </p:nvSpPr>
        <p:spPr>
          <a:xfrm>
            <a:off x="8194724" y="2149730"/>
            <a:ext cx="1571649" cy="369332"/>
          </a:xfrm>
          <a:prstGeom prst="rect">
            <a:avLst/>
          </a:prstGeom>
          <a:noFill/>
        </p:spPr>
        <p:txBody>
          <a:bodyPr wrap="none" rtlCol="0">
            <a:spAutoFit/>
          </a:bodyPr>
          <a:lstStyle/>
          <a:p>
            <a:r>
              <a:rPr lang="en-US" b="1" dirty="0"/>
              <a:t>Electron Cloud</a:t>
            </a:r>
          </a:p>
        </p:txBody>
      </p:sp>
      <p:sp>
        <p:nvSpPr>
          <p:cNvPr id="16" name="Oval 15">
            <a:extLst>
              <a:ext uri="{FF2B5EF4-FFF2-40B4-BE49-F238E27FC236}">
                <a16:creationId xmlns:a16="http://schemas.microsoft.com/office/drawing/2014/main" id="{C930AAEA-37FE-3F8C-2E74-ABC78308E4A9}"/>
              </a:ext>
            </a:extLst>
          </p:cNvPr>
          <p:cNvSpPr/>
          <p:nvPr/>
        </p:nvSpPr>
        <p:spPr>
          <a:xfrm>
            <a:off x="6746240" y="5894915"/>
            <a:ext cx="1270000" cy="572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0E0B398-50F2-07E9-DA87-8CDD7A39BA1A}"/>
              </a:ext>
            </a:extLst>
          </p:cNvPr>
          <p:cNvSpPr/>
          <p:nvPr/>
        </p:nvSpPr>
        <p:spPr>
          <a:xfrm>
            <a:off x="1107440" y="5851781"/>
            <a:ext cx="1270000" cy="572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090F73A-BFC3-E04F-D5C4-6DE2B6B18344}"/>
              </a:ext>
            </a:extLst>
          </p:cNvPr>
          <p:cNvSpPr txBox="1"/>
          <p:nvPr/>
        </p:nvSpPr>
        <p:spPr>
          <a:xfrm>
            <a:off x="0" y="6550561"/>
            <a:ext cx="12192000" cy="338554"/>
          </a:xfrm>
          <a:prstGeom prst="rect">
            <a:avLst/>
          </a:prstGeom>
          <a:solidFill>
            <a:schemeClr val="accent1">
              <a:lumMod val="40000"/>
              <a:lumOff val="60000"/>
            </a:schemeClr>
          </a:solidFill>
        </p:spPr>
        <p:txBody>
          <a:bodyPr wrap="square" rtlCol="0">
            <a:spAutoFit/>
          </a:bodyPr>
          <a:lstStyle/>
          <a:p>
            <a:r>
              <a:rPr lang="en-US" sz="1600" dirty="0"/>
              <a:t>Luke Saunders | DUNE Calibration Meeting | July 13th, 2023								</a:t>
            </a:r>
            <a:fld id="{85BC5240-0A8B-4E44-B919-52F3A71E855A}" type="slidenum">
              <a:rPr lang="en-US" sz="1600"/>
              <a:t>9</a:t>
            </a:fld>
            <a:endParaRPr lang="en-US" sz="1600" baseline="30000" dirty="0"/>
          </a:p>
        </p:txBody>
      </p:sp>
    </p:spTree>
    <p:extLst>
      <p:ext uri="{BB962C8B-B14F-4D97-AF65-F5344CB8AC3E}">
        <p14:creationId xmlns:p14="http://schemas.microsoft.com/office/powerpoint/2010/main" val="21813981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2718</TotalTime>
  <Words>2143</Words>
  <Application>Microsoft Office PowerPoint</Application>
  <PresentationFormat>Widescreen</PresentationFormat>
  <Paragraphs>192</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Cambria Math</vt:lpstr>
      <vt:lpstr>Office Theme</vt:lpstr>
      <vt:lpstr>Radioactive Bi207 Source Simulation for LArTPC Calibration</vt:lpstr>
      <vt:lpstr>Presentation Outline</vt:lpstr>
      <vt:lpstr>Motivations</vt:lpstr>
      <vt:lpstr>General Features</vt:lpstr>
      <vt:lpstr>Particle Generation</vt:lpstr>
      <vt:lpstr>Particle Generation Cont.</vt:lpstr>
      <vt:lpstr>Electron Decay Products</vt:lpstr>
      <vt:lpstr>Electron Energy Deposition in Liquid Argon</vt:lpstr>
      <vt:lpstr>Visualizing the Electron Segmentation</vt:lpstr>
      <vt:lpstr>Photon Decay Products </vt:lpstr>
      <vt:lpstr>Data Cuts</vt:lpstr>
      <vt:lpstr>Hexagon Cut Calculation</vt:lpstr>
      <vt:lpstr>Energy Spectrum Analysis</vt:lpstr>
      <vt:lpstr>Adjacent and Central Channel Comparison</vt:lpstr>
      <vt:lpstr>Scaling the Adjacent Channel</vt:lpstr>
      <vt:lpstr>Electron Energy Spectrum Recreation</vt:lpstr>
      <vt:lpstr>Waveform Reconstruction </vt:lpstr>
      <vt:lpstr>Particle Trajectories</vt:lpstr>
      <vt:lpstr>Shockley-Ramo Theorem</vt:lpstr>
      <vt:lpstr>Waveform Reconstruction Examples</vt:lpstr>
      <vt:lpstr>Future Improvements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Radioactive Bi207 Source Simulation for LArTPC Calibration</dc:title>
  <dc:creator>Saunders, Luke, E</dc:creator>
  <cp:lastModifiedBy>Saunders, Luke, E</cp:lastModifiedBy>
  <cp:revision>49</cp:revision>
  <dcterms:created xsi:type="dcterms:W3CDTF">2023-07-11T18:53:19Z</dcterms:created>
  <dcterms:modified xsi:type="dcterms:W3CDTF">2023-07-13T16:11:43Z</dcterms:modified>
</cp:coreProperties>
</file>