
<file path=[Content_Types].xml><?xml version="1.0" encoding="utf-8"?>
<Types xmlns="http://schemas.openxmlformats.org/package/2006/content-types">
  <Default Extension="emf" ContentType="image/x-em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handoutMasterIdLst>
    <p:handoutMasterId r:id="rId18"/>
  </p:handoutMasterIdLst>
  <p:sldIdLst>
    <p:sldId id="261" r:id="rId2"/>
    <p:sldId id="1037" r:id="rId3"/>
    <p:sldId id="1041" r:id="rId4"/>
    <p:sldId id="345" r:id="rId5"/>
    <p:sldId id="1040" r:id="rId6"/>
    <p:sldId id="1042" r:id="rId7"/>
    <p:sldId id="1043" r:id="rId8"/>
    <p:sldId id="1044" r:id="rId9"/>
    <p:sldId id="422" r:id="rId10"/>
    <p:sldId id="423" r:id="rId11"/>
    <p:sldId id="1047" r:id="rId12"/>
    <p:sldId id="1049" r:id="rId13"/>
    <p:sldId id="1050" r:id="rId14"/>
    <p:sldId id="1051" r:id="rId15"/>
    <p:sldId id="104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94" autoAdjust="0"/>
  </p:normalViewPr>
  <p:slideViewPr>
    <p:cSldViewPr snapToGrid="0" snapToObjects="1">
      <p:cViewPr varScale="1">
        <p:scale>
          <a:sx n="81" d="100"/>
          <a:sy n="81" d="100"/>
        </p:scale>
        <p:origin x="90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6D1952-4C8C-594A-8D47-CC3EBD31CD69}" type="datetimeFigureOut">
              <a:rPr lang="en-US" smtClean="0"/>
              <a:t>8/4/2023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2BA9-193E-D440-8A2C-9653656F2AE3}" type="datetimeFigureOut">
              <a:rPr lang="en-US" smtClean="0"/>
              <a:t>8/4/2023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405128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565A552-A772-CC23-4C62-619D9650C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37931725" indent="-37474525"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eaLnBrk="0" hangingPunct="0">
              <a:defRPr sz="2400">
                <a:solidFill>
                  <a:schemeClr val="tx1"/>
                </a:solidFill>
                <a:latin typeface="Times New Roman" panose="02020603050405020304" pitchFamily="18" charset="0"/>
                <a:cs typeface="Arial" panose="020B0604020202020204" pitchFamily="34" charset="0"/>
              </a:defRPr>
            </a:lvl4pPr>
            <a:lvl5pPr eaLnBrk="0" hangingPunct="0">
              <a:defRPr sz="2400">
                <a:solidFill>
                  <a:schemeClr val="tx1"/>
                </a:solidFill>
                <a:latin typeface="Times New Roman"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658A6B8-5305-4EEC-B0AC-61D52947BE9B}"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
        <p:nvSpPr>
          <p:cNvPr id="34819" name="Rectangle 2">
            <a:extLst>
              <a:ext uri="{FF2B5EF4-FFF2-40B4-BE49-F238E27FC236}">
                <a16:creationId xmlns:a16="http://schemas.microsoft.com/office/drawing/2014/main" id="{CC09A01A-CAA3-8349-3185-37B65315D4F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1F7AB66-8A32-A247-0FA9-CA117205D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19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11</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30249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12</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412508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13</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47881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14</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6765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2</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98124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For most</a:t>
            </a:r>
            <a:r>
              <a:rPr lang="en-US" baseline="0" dirty="0"/>
              <a:t> of the cooling sequence, we follow a fairly standard procedure by loading a 3D MOT and then evaporating down to BEC.  However, because of our large atom number, we are dominated by chemical potential of a whole micro kelvin.  At that point, we have a micro K of temperature. If we were to let the cloud expand from this point, the cloud would end up exceeding our vacuum tube diameter by the end of the interferometer. </a:t>
            </a:r>
          </a:p>
          <a:p>
            <a:endParaRPr lang="en-US" baseline="0" dirty="0"/>
          </a:p>
          <a:p>
            <a:r>
              <a:rPr lang="en-US" baseline="0" dirty="0"/>
              <a:t>So we want to unwind this chemical potential and create a dilute, cold cloud of atoms.</a:t>
            </a:r>
          </a:p>
          <a:p>
            <a:endParaRPr lang="en-US" baseline="0" dirty="0"/>
          </a:p>
          <a:p>
            <a:r>
              <a:rPr lang="en-US" baseline="0" dirty="0"/>
              <a:t>We do this with a method that is related to delta kick cooling, for those familiar with that. In this procedure, we allow the atom to expand in a harmonic potential, to exchange their kinetic energy for potential energy, and then when all the atoms have left is potential energy, we abruptly turn off the trap, leaving a very dilute, cold cloud of atoms. Just what we were looking for. The cooling power you can acheive by this method are limited by the ratio of the initial size of the cloud to the final size. So to get the coldest temperatures, you would want to start with as small a cloud as possible, and then expand in as shallow a bowl as possible. </a:t>
            </a:r>
          </a:p>
          <a:p>
            <a:endParaRPr lang="en-US" baseline="0" dirty="0"/>
          </a:p>
          <a:p>
            <a:endParaRPr lang="en-US" baseline="0" dirty="0"/>
          </a:p>
          <a:p>
            <a:r>
              <a:rPr lang="en-US" baseline="0" dirty="0"/>
              <a:t>As the trap evolves there’s an oscillation between the size and the temperature. By the time they’re large, they’re slow and cold and then we turn off the trap</a:t>
            </a:r>
          </a:p>
          <a:p>
            <a:endParaRPr lang="en-US" baseline="0" dirty="0"/>
          </a:p>
          <a:p>
            <a:r>
              <a:rPr lang="en-US" baseline="0" dirty="0"/>
              <a:t>So to solve this, we have another stage of cooling, that is related to delta-kick cooling, for those familiar with that.  Essentially we allow the atoms to expand from a point against a harmonic potential. In the ideal case, all the atoms reach their turning point, their position of zero velocity at the same time, which is when we choose to turn off the harmonic trap.  The optimal temperature that you can achieve is limited by ratio of the square of the initial size to the final size. So to get the coldest temperatures, you would want to start with as small a cloud as possible, and then expand in as shallow a bowl as possible.</a:t>
            </a:r>
            <a:endParaRPr lang="en-US" dirty="0"/>
          </a:p>
          <a:p>
            <a:endParaRPr lang="en-US" dirty="0"/>
          </a:p>
          <a:p>
            <a:endParaRPr lang="en-US" dirty="0"/>
          </a:p>
          <a:p>
            <a:r>
              <a:rPr lang="en-US" dirty="0"/>
              <a:t>Point out that the</a:t>
            </a:r>
            <a:r>
              <a:rPr lang="en-US" baseline="0" dirty="0"/>
              <a:t> mag lens is not just for BECs</a:t>
            </a:r>
            <a:endParaRPr lang="en-US" dirty="0"/>
          </a:p>
          <a:p>
            <a:endParaRPr lang="en-US" dirty="0"/>
          </a:p>
          <a:p>
            <a:r>
              <a:rPr lang="en-US" dirty="0"/>
              <a:t>Potential energy, ditch ½ mvx^2</a:t>
            </a:r>
          </a:p>
          <a:p>
            <a:r>
              <a:rPr lang="en-US" dirty="0"/>
              <a:t> x^2</a:t>
            </a:r>
          </a:p>
          <a:p>
            <a:r>
              <a:rPr lang="en-US" dirty="0"/>
              <a:t>Keep temperature</a:t>
            </a:r>
            <a:r>
              <a:rPr lang="en-US" baseline="0" dirty="0"/>
              <a:t> box on there</a:t>
            </a:r>
          </a:p>
          <a:p>
            <a:r>
              <a:rPr lang="en-US" baseline="0" dirty="0"/>
              <a:t>Possibly make text bigger and ditch vxtlens</a:t>
            </a:r>
          </a:p>
          <a:p>
            <a:endParaRPr lang="en-US" baseline="0" dirty="0"/>
          </a:p>
          <a:p>
            <a:r>
              <a:rPr lang="en-US" sz="1300" dirty="0"/>
              <a:t>\frac{T_f}{T_i} = \left(\</a:t>
            </a:r>
            <a:r>
              <a:rPr lang="en-US" sz="1300" dirty="0" err="1"/>
              <a:t>frac</a:t>
            </a:r>
            <a:r>
              <a:rPr lang="en-US" sz="1300" dirty="0"/>
              <a:t>{\Delta </a:t>
            </a:r>
            <a:r>
              <a:rPr lang="en-US" sz="1300" dirty="0" err="1"/>
              <a:t>x_i</a:t>
            </a:r>
            <a:r>
              <a:rPr lang="en-US" sz="1300" dirty="0"/>
              <a:t>}{\Delta x_f}\right)^2</a:t>
            </a:r>
            <a:endParaRPr lang="en-US" dirty="0"/>
          </a:p>
        </p:txBody>
      </p:sp>
      <p:sp>
        <p:nvSpPr>
          <p:cNvPr id="4" name="Slide Number Placeholder 3"/>
          <p:cNvSpPr>
            <a:spLocks noGrp="1"/>
          </p:cNvSpPr>
          <p:nvPr>
            <p:ph type="sldNum" sz="quarter" idx="10"/>
          </p:nvPr>
        </p:nvSpPr>
        <p:spPr/>
        <p:txBody>
          <a:bodyPr/>
          <a:lstStyle/>
          <a:p>
            <a:fld id="{FF632FC9-8DE6-CA48-B2B6-C8D4B9CC22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4</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149323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5</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35263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6</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11062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4AA9D21-E4A6-474A-A589-C5F2DC0F46D6}" type="slidenum">
              <a:rPr lang="en-US"/>
              <a:pPr/>
              <a:t>7</a:t>
            </a:fld>
            <a:endParaRPr 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charset="0"/>
              <a:ea typeface="Arial" charset="0"/>
              <a:cs typeface="Arial" charset="0"/>
            </a:endParaRPr>
          </a:p>
        </p:txBody>
      </p:sp>
    </p:spTree>
    <p:extLst>
      <p:ext uri="{BB962C8B-B14F-4D97-AF65-F5344CB8AC3E}">
        <p14:creationId xmlns:p14="http://schemas.microsoft.com/office/powerpoint/2010/main" val="348891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E8636A9-E1FE-F544-75D9-6A50EFD67D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37931725" indent="-37474525"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eaLnBrk="0" hangingPunct="0">
              <a:defRPr sz="2400">
                <a:solidFill>
                  <a:schemeClr val="tx1"/>
                </a:solidFill>
                <a:latin typeface="Times New Roman" panose="02020603050405020304" pitchFamily="18" charset="0"/>
                <a:cs typeface="Arial" panose="020B0604020202020204" pitchFamily="34" charset="0"/>
              </a:defRPr>
            </a:lvl4pPr>
            <a:lvl5pPr eaLnBrk="0" hangingPunct="0">
              <a:defRPr sz="2400">
                <a:solidFill>
                  <a:schemeClr val="tx1"/>
                </a:solidFill>
                <a:latin typeface="Times New Roman"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9500063-CA73-4F9C-878E-602F9758C57A}"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
        <p:nvSpPr>
          <p:cNvPr id="32771" name="Rectangle 2">
            <a:extLst>
              <a:ext uri="{FF2B5EF4-FFF2-40B4-BE49-F238E27FC236}">
                <a16:creationId xmlns:a16="http://schemas.microsoft.com/office/drawing/2014/main" id="{28BCE20F-D5C4-E64E-A648-4A2A85B07D0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4537C2B-B299-7874-491A-E1AAE7976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565A552-A772-CC23-4C62-619D9650C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37931725" indent="-37474525"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eaLnBrk="0" hangingPunct="0">
              <a:defRPr sz="2400">
                <a:solidFill>
                  <a:schemeClr val="tx1"/>
                </a:solidFill>
                <a:latin typeface="Times New Roman" panose="02020603050405020304" pitchFamily="18" charset="0"/>
                <a:cs typeface="Arial" panose="020B0604020202020204" pitchFamily="34" charset="0"/>
              </a:defRPr>
            </a:lvl4pPr>
            <a:lvl5pPr eaLnBrk="0" hangingPunct="0">
              <a:defRPr sz="2400">
                <a:solidFill>
                  <a:schemeClr val="tx1"/>
                </a:solidFill>
                <a:latin typeface="Times New Roman"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5658A6B8-5305-4EEC-B0AC-61D52947BE9B}" type="slidenum">
              <a:rPr lang="en-US" altLang="en-US" sz="1200">
                <a:latin typeface="Arial" panose="020B0604020202020204" pitchFamily="34" charset="0"/>
              </a:rPr>
              <a:pPr eaLnBrk="1" hangingPunct="1"/>
              <a:t>9</a:t>
            </a:fld>
            <a:endParaRPr lang="en-US" altLang="en-US" sz="1200">
              <a:latin typeface="Arial" panose="020B0604020202020204" pitchFamily="34" charset="0"/>
            </a:endParaRPr>
          </a:p>
        </p:txBody>
      </p:sp>
      <p:sp>
        <p:nvSpPr>
          <p:cNvPr id="34819" name="Rectangle 2">
            <a:extLst>
              <a:ext uri="{FF2B5EF4-FFF2-40B4-BE49-F238E27FC236}">
                <a16:creationId xmlns:a16="http://schemas.microsoft.com/office/drawing/2014/main" id="{CC09A01A-CAA3-8349-3185-37B65315D4F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1F7AB66-8A32-A247-0FA9-CA117205D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parator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056080"/>
            <a:ext cx="9144000" cy="2738880"/>
          </a:xfrm>
        </p:spPr>
        <p:txBody>
          <a:bodyPr/>
          <a:lstStyle>
            <a:lvl1pPr algn="ctr">
              <a:defRPr>
                <a:solidFill>
                  <a:srgbClr val="404040"/>
                </a:solidFill>
                <a:latin typeface="Arial"/>
              </a:defRPr>
            </a:lvl1pPr>
          </a:lstStyle>
          <a:p>
            <a:r>
              <a:rPr lang="en-US" dirty="0"/>
              <a:t>Separator </a:t>
            </a:r>
          </a:p>
        </p:txBody>
      </p:sp>
    </p:spTree>
    <p:extLst>
      <p:ext uri="{BB962C8B-B14F-4D97-AF65-F5344CB8AC3E}">
        <p14:creationId xmlns:p14="http://schemas.microsoft.com/office/powerpoint/2010/main" val="6117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B362BA78-8688-C546-A03A-2A39F84C0B58}" type="datetime1">
              <a:rPr lang="en-US" smtClean="0"/>
              <a:pPr/>
              <a:t>8/4/2023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77027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EF5B9135-15EF-DE46-84CC-16626B0FAF7F}" type="datetime1">
              <a:rPr lang="en-US" smtClean="0"/>
              <a:pPr/>
              <a:t>8/4/2023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TextBox 6"/>
          <p:cNvSpPr txBox="1"/>
          <p:nvPr userDrawn="1"/>
        </p:nvSpPr>
        <p:spPr>
          <a:xfrm>
            <a:off x="3136197" y="-406080"/>
            <a:ext cx="184666" cy="369332"/>
          </a:xfrm>
          <a:prstGeom prst="rect">
            <a:avLst/>
          </a:prstGeom>
          <a:noFill/>
        </p:spPr>
        <p:txBody>
          <a:bodyPr wrap="none" rtlCol="0">
            <a:spAutoFit/>
          </a:bodyPr>
          <a:lstStyle/>
          <a:p>
            <a:endParaRPr lang="en-US" dirty="0"/>
          </a:p>
        </p:txBody>
      </p:sp>
      <p:sp>
        <p:nvSpPr>
          <p:cNvPr id="8"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78502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77ADD-011F-3541-9724-9C7FC92455D5}" type="datetime1">
              <a:rPr lang="en-US" smtClean="0"/>
              <a:t>8/4/2023</a:t>
            </a:fld>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
        <p:nvSpPr>
          <p:cNvPr id="7" name="Footer Placeholder 5"/>
          <p:cNvSpPr>
            <a:spLocks noGrp="1"/>
          </p:cNvSpPr>
          <p:nvPr>
            <p:ph type="ftr" sz="quarter" idx="11"/>
          </p:nvPr>
        </p:nvSpPr>
        <p:spPr>
          <a:xfrm>
            <a:off x="3124200" y="6356350"/>
            <a:ext cx="2895600" cy="365125"/>
          </a:xfrm>
        </p:spPr>
        <p:txBody>
          <a:bodyPr/>
          <a:lstStyle/>
          <a:p>
            <a:endParaRPr lang="en-US"/>
          </a:p>
        </p:txBody>
      </p:sp>
    </p:spTree>
    <p:extLst>
      <p:ext uri="{BB962C8B-B14F-4D97-AF65-F5344CB8AC3E}">
        <p14:creationId xmlns:p14="http://schemas.microsoft.com/office/powerpoint/2010/main" val="334923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327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fld id="{D3421027-4EC0-9C48-8CFB-B8A3104CB056}" type="datetime1">
              <a:rPr lang="en-US" smtClean="0"/>
              <a:pPr/>
              <a:t>8/4/2023</a:t>
            </a:fld>
            <a:endParaRPr lang="en-US"/>
          </a:p>
        </p:txBody>
      </p:sp>
      <p:sp>
        <p:nvSpPr>
          <p:cNvPr id="3" name="Footer Placeholder 2"/>
          <p:cNvSpPr>
            <a:spLocks noGrp="1"/>
          </p:cNvSpPr>
          <p:nvPr>
            <p:ph type="ftr" sz="quarter" idx="11"/>
          </p:nvPr>
        </p:nvSpPr>
        <p:spPr/>
        <p:txBody>
          <a:bodyPr/>
          <a:lstStyle>
            <a:lvl1pPr>
              <a:defRPr>
                <a:latin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5320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defRPr>
            </a:lvl1pPr>
          </a:lstStyle>
          <a:p>
            <a:fld id="{FA5DAB8B-8178-D047-869E-5A62AF236443}"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34414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fld id="{B9AB8213-A564-3C44-8CA0-968996562138}" type="datetime1">
              <a:rPr lang="en-US" smtClean="0"/>
              <a:pPr/>
              <a:t>8/4/2023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0965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fld id="{0A83DA12-03A5-114A-ABAE-78CD6BB6AC19}" type="datetime1">
              <a:rPr lang="en-US" smtClean="0"/>
              <a:pPr/>
              <a:t>8/4/2023</a:t>
            </a:fld>
            <a:endParaRPr lang="en-US"/>
          </a:p>
        </p:txBody>
      </p:sp>
      <p:sp>
        <p:nvSpPr>
          <p:cNvPr id="5" name="Footer Placeholder 4"/>
          <p:cNvSpPr>
            <a:spLocks noGrp="1"/>
          </p:cNvSpPr>
          <p:nvPr>
            <p:ph type="ftr" sz="quarter" idx="11"/>
          </p:nvPr>
        </p:nvSpPr>
        <p:spPr/>
        <p:txBody>
          <a:bodyPr/>
          <a:lstStyle>
            <a:lvl1pPr>
              <a:defRPr>
                <a:latin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40463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a:defRPr>
            </a:lvl1pPr>
          </a:lstStyle>
          <a:p>
            <a:fld id="{1FFF386F-14E4-954A-9EC2-E277FFD66D49}" type="datetime1">
              <a:rPr lang="en-US" smtClean="0"/>
              <a:pPr/>
              <a:t>8/4/2023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69572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fld id="{D8FFCF06-3344-8345-BEA6-DDAEFCC6ECCE}" type="datetime1">
              <a:rPr lang="en-US" smtClean="0"/>
              <a:pPr/>
              <a:t>8/4/2023</a:t>
            </a:fld>
            <a:endParaRPr lang="en-US"/>
          </a:p>
        </p:txBody>
      </p:sp>
      <p:sp>
        <p:nvSpPr>
          <p:cNvPr id="8" name="Footer Placeholder 7"/>
          <p:cNvSpPr>
            <a:spLocks noGrp="1"/>
          </p:cNvSpPr>
          <p:nvPr>
            <p:ph type="ftr" sz="quarter" idx="11"/>
          </p:nvPr>
        </p:nvSpPr>
        <p:spPr/>
        <p:txBody>
          <a:bodyPr/>
          <a:lstStyle>
            <a:lvl1pPr>
              <a:defRPr>
                <a:latin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194377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fld id="{84C6D879-35D4-554E-9D6D-93E8130AA922}" type="datetime1">
              <a:rPr lang="en-US" smtClean="0"/>
              <a:pPr/>
              <a:t>8/4/2023</a:t>
            </a:fld>
            <a:endParaRPr lang="en-US"/>
          </a:p>
        </p:txBody>
      </p:sp>
      <p:sp>
        <p:nvSpPr>
          <p:cNvPr id="4" name="Footer Placeholder 3"/>
          <p:cNvSpPr>
            <a:spLocks noGrp="1"/>
          </p:cNvSpPr>
          <p:nvPr>
            <p:ph type="ftr" sz="quarter" idx="11"/>
          </p:nvPr>
        </p:nvSpPr>
        <p:spPr/>
        <p:txBody>
          <a:bodyPr/>
          <a:lstStyle>
            <a:lvl1pPr>
              <a:defRPr>
                <a:latin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2783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fld id="{AB182AE3-760A-8E44-AB65-03A533386DFC}" type="datetime1">
              <a:rPr lang="en-US" smtClean="0"/>
              <a:pPr/>
              <a:t>8/4/2023</a:t>
            </a:fld>
            <a:endParaRPr lang="en-US"/>
          </a:p>
        </p:txBody>
      </p:sp>
      <p:sp>
        <p:nvSpPr>
          <p:cNvPr id="6" name="Footer Placeholder 5"/>
          <p:cNvSpPr>
            <a:spLocks noGrp="1"/>
          </p:cNvSpPr>
          <p:nvPr>
            <p:ph type="ftr" sz="quarter" idx="11"/>
          </p:nvPr>
        </p:nvSpPr>
        <p:spPr/>
        <p:txBody>
          <a:bodyPr/>
          <a:lstStyle>
            <a:lvl1pPr>
              <a:defRPr>
                <a:latin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defRPr>
            </a:lvl1pPr>
          </a:lstStyle>
          <a:p>
            <a:fld id="{106E12CD-FCB1-464E-A775-0B83FDDACE03}" type="slidenum">
              <a:rPr lang="en-US" smtClean="0"/>
              <a:pPr/>
              <a:t>‹#›</a:t>
            </a:fld>
            <a:endParaRPr lang="en-US"/>
          </a:p>
        </p:txBody>
      </p:sp>
    </p:spTree>
    <p:extLst>
      <p:ext uri="{BB962C8B-B14F-4D97-AF65-F5344CB8AC3E}">
        <p14:creationId xmlns:p14="http://schemas.microsoft.com/office/powerpoint/2010/main" val="428024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C176C-065F-124D-AAA4-94F2B7A2EC7C}" type="datetime1">
              <a:rPr lang="en-US" smtClean="0"/>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b"/>
          <a:lstStyle>
            <a:lvl1pPr algn="r">
              <a:defRPr sz="1200">
                <a:solidFill>
                  <a:srgbClr val="FFFFFF"/>
                </a:solidFill>
                <a:latin typeface="Arial"/>
                <a:cs typeface="Arial"/>
              </a:defRPr>
            </a:lvl1pPr>
          </a:lstStyle>
          <a:p>
            <a:fld id="{106E12CD-FCB1-464E-A775-0B83FDDACE03}" type="slidenum">
              <a:rPr lang="en-US" smtClean="0"/>
              <a:pPr/>
              <a:t>‹#›</a:t>
            </a:fld>
            <a:endParaRPr lang="en-US" dirty="0"/>
          </a:p>
        </p:txBody>
      </p:sp>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0" r:id="rId1"/>
    <p:sldLayoutId id="2147483655" r:id="rId2"/>
    <p:sldLayoutId id="2147483649"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6.pdf"/><Relationship Id="rId7" Type="http://schemas.openxmlformats.org/officeDocument/2006/relationships/image" Target="../media/image100.pd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98.pdf"/><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02.pd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3.pdf"/><Relationship Id="rId7" Type="http://schemas.openxmlformats.org/officeDocument/2006/relationships/image" Target="../media/image87.pd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5.pdf"/><Relationship Id="rId4" Type="http://schemas.openxmlformats.org/officeDocument/2006/relationships/image" Target="../media/image20.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209C-8B14-4D7D-A809-CCE5FD19A2D2}"/>
              </a:ext>
            </a:extLst>
          </p:cNvPr>
          <p:cNvSpPr>
            <a:spLocks noGrp="1"/>
          </p:cNvSpPr>
          <p:nvPr>
            <p:ph type="ctrTitle"/>
          </p:nvPr>
        </p:nvSpPr>
        <p:spPr>
          <a:xfrm>
            <a:off x="350240" y="108678"/>
            <a:ext cx="8692159" cy="1470025"/>
          </a:xfrm>
        </p:spPr>
        <p:txBody>
          <a:bodyPr>
            <a:normAutofit/>
          </a:bodyPr>
          <a:lstStyle/>
          <a:p>
            <a:r>
              <a:rPr lang="en-US" dirty="0">
                <a:latin typeface="+mn-lt"/>
              </a:rPr>
              <a:t>Simulating Atom Lensing and Atom Dynamics in Optical Lattices</a:t>
            </a:r>
          </a:p>
        </p:txBody>
      </p:sp>
      <p:sp>
        <p:nvSpPr>
          <p:cNvPr id="8" name="TextBox 7">
            <a:extLst>
              <a:ext uri="{FF2B5EF4-FFF2-40B4-BE49-F238E27FC236}">
                <a16:creationId xmlns:a16="http://schemas.microsoft.com/office/drawing/2014/main" id="{969DAE4E-49B4-419E-921D-F7E96787970A}"/>
              </a:ext>
            </a:extLst>
          </p:cNvPr>
          <p:cNvSpPr txBox="1"/>
          <p:nvPr/>
        </p:nvSpPr>
        <p:spPr>
          <a:xfrm flipH="1">
            <a:off x="1170773" y="2055303"/>
            <a:ext cx="7871625" cy="1477328"/>
          </a:xfrm>
          <a:prstGeom prst="rect">
            <a:avLst/>
          </a:prstGeom>
          <a:noFill/>
        </p:spPr>
        <p:txBody>
          <a:bodyPr wrap="square" rtlCol="0">
            <a:spAutoFit/>
          </a:bodyPr>
          <a:lstStyle/>
          <a:p>
            <a:r>
              <a:rPr lang="en-US" dirty="0"/>
              <a:t>Tim Kovachy</a:t>
            </a:r>
          </a:p>
          <a:p>
            <a:endParaRPr lang="en-US" dirty="0"/>
          </a:p>
          <a:p>
            <a:r>
              <a:rPr lang="en-US" dirty="0"/>
              <a:t>MAGIS Science &amp; Simulation Meeting</a:t>
            </a:r>
          </a:p>
          <a:p>
            <a:endParaRPr lang="en-US" dirty="0"/>
          </a:p>
          <a:p>
            <a:r>
              <a:rPr lang="en-US" dirty="0"/>
              <a:t>August 9, 2023</a:t>
            </a:r>
          </a:p>
        </p:txBody>
      </p:sp>
    </p:spTree>
    <p:extLst>
      <p:ext uri="{BB962C8B-B14F-4D97-AF65-F5344CB8AC3E}">
        <p14:creationId xmlns:p14="http://schemas.microsoft.com/office/powerpoint/2010/main" val="104415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B209D0-9914-1A0E-4B9C-A487C020A379}"/>
              </a:ext>
            </a:extLst>
          </p:cNvPr>
          <p:cNvSpPr>
            <a:spLocks noGrp="1" noChangeArrowheads="1"/>
          </p:cNvSpPr>
          <p:nvPr>
            <p:ph type="title"/>
          </p:nvPr>
        </p:nvSpPr>
        <p:spPr>
          <a:xfrm>
            <a:off x="457200" y="-190500"/>
            <a:ext cx="8229600" cy="1143000"/>
          </a:xfrm>
        </p:spPr>
        <p:txBody>
          <a:bodyPr>
            <a:normAutofit/>
          </a:bodyPr>
          <a:lstStyle/>
          <a:p>
            <a:pPr eaLnBrk="1" hangingPunct="1"/>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Loading into the Ground State of a Lattice</a:t>
            </a:r>
          </a:p>
        </p:txBody>
      </p:sp>
      <p:sp>
        <p:nvSpPr>
          <p:cNvPr id="33795" name="Rectangle 3">
            <a:extLst>
              <a:ext uri="{FF2B5EF4-FFF2-40B4-BE49-F238E27FC236}">
                <a16:creationId xmlns:a16="http://schemas.microsoft.com/office/drawing/2014/main" id="{3807386D-C17C-EC67-5AA8-89FA403F7B67}"/>
              </a:ext>
            </a:extLst>
          </p:cNvPr>
          <p:cNvSpPr>
            <a:spLocks noGrp="1" noChangeArrowheads="1"/>
          </p:cNvSpPr>
          <p:nvPr>
            <p:ph type="body" idx="1"/>
          </p:nvPr>
        </p:nvSpPr>
        <p:spPr>
          <a:xfrm>
            <a:off x="457200" y="838200"/>
            <a:ext cx="4659313" cy="5067300"/>
          </a:xfrm>
        </p:spPr>
        <p:txBody>
          <a:bodyPr>
            <a:normAutofit fontScale="92500" lnSpcReduction="10000"/>
          </a:bodyPr>
          <a:lstStyle/>
          <a:p>
            <a:pPr eaLnBrk="1" hangingPunct="1"/>
            <a:r>
              <a:rPr lang="en-US" altLang="en-US" sz="2000" dirty="0">
                <a:ea typeface="ＭＳ Ｐゴシック" panose="020B0600070205080204" pitchFamily="34" charset="-128"/>
              </a:rPr>
              <a:t>Set lattice velocity so that it matches the velocity of the part of the atom’s wavefunction we want to address, must match to within one recoil velocity </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Adiabatically increase lattice depth to load atom into lattice ground state (experimentally, typical loading times of hundreds of microseconds) </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Can drag atom in lattice to control its trajectory</a:t>
            </a:r>
          </a:p>
          <a:p>
            <a:pPr eaLnBrk="1" hangingPunct="1"/>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Intuitive picture:  atoms trapped in potential minima, ping pong balls in an elevator</a:t>
            </a:r>
          </a:p>
          <a:p>
            <a:pPr eaLnBrk="1" hangingPunct="1"/>
            <a:endParaRPr lang="en-US" altLang="en-US" sz="2000" dirty="0">
              <a:ea typeface="ＭＳ Ｐゴシック" panose="020B0600070205080204" pitchFamily="34" charset="-128"/>
            </a:endParaRPr>
          </a:p>
          <a:p>
            <a:pPr eaLnBrk="1" hangingPunct="1">
              <a:buFontTx/>
              <a:buNone/>
            </a:pPr>
            <a:endParaRPr lang="en-US" altLang="en-US" sz="2000" dirty="0">
              <a:ea typeface="ＭＳ Ｐゴシック" panose="020B0600070205080204" pitchFamily="34" charset="-128"/>
            </a:endParaRPr>
          </a:p>
          <a:p>
            <a:pPr eaLnBrk="1" hangingPunct="1">
              <a:buFontTx/>
              <a:buNone/>
            </a:pPr>
            <a:endParaRPr lang="en-US" altLang="en-US" sz="2000" dirty="0">
              <a:ea typeface="ＭＳ Ｐゴシック" panose="020B0600070205080204" pitchFamily="34" charset="-128"/>
            </a:endParaRPr>
          </a:p>
          <a:p>
            <a:pPr eaLnBrk="1" hangingPunct="1">
              <a:buFontTx/>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3796" name="Picture 8">
            <a:extLst>
              <a:ext uri="{FF2B5EF4-FFF2-40B4-BE49-F238E27FC236}">
                <a16:creationId xmlns:a16="http://schemas.microsoft.com/office/drawing/2014/main" id="{DD7F12F0-0F64-9783-17C3-75CA7DCB8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63"/>
          <a:stretch>
            <a:fillRect/>
          </a:stretch>
        </p:blipFill>
        <p:spPr bwMode="auto">
          <a:xfrm>
            <a:off x="5480050" y="1720850"/>
            <a:ext cx="325596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B209D0-9914-1A0E-4B9C-A487C020A379}"/>
              </a:ext>
            </a:extLst>
          </p:cNvPr>
          <p:cNvSpPr>
            <a:spLocks noGrp="1" noChangeArrowheads="1"/>
          </p:cNvSpPr>
          <p:nvPr>
            <p:ph type="title"/>
          </p:nvPr>
        </p:nvSpPr>
        <p:spPr>
          <a:xfrm>
            <a:off x="457200" y="-190500"/>
            <a:ext cx="8229600" cy="1143000"/>
          </a:xfrm>
        </p:spPr>
        <p:txBody>
          <a:bodyPr>
            <a:normAutofit/>
          </a:bodyPr>
          <a:lstStyle/>
          <a:p>
            <a:pPr eaLnBrk="1" hangingPunct="1"/>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Band Structure and Bloch Oscillations</a:t>
            </a:r>
          </a:p>
        </p:txBody>
      </p:sp>
      <p:sp>
        <p:nvSpPr>
          <p:cNvPr id="33795" name="Rectangle 3">
            <a:extLst>
              <a:ext uri="{FF2B5EF4-FFF2-40B4-BE49-F238E27FC236}">
                <a16:creationId xmlns:a16="http://schemas.microsoft.com/office/drawing/2014/main" id="{3807386D-C17C-EC67-5AA8-89FA403F7B67}"/>
              </a:ext>
            </a:extLst>
          </p:cNvPr>
          <p:cNvSpPr>
            <a:spLocks noGrp="1" noChangeArrowheads="1"/>
          </p:cNvSpPr>
          <p:nvPr>
            <p:ph type="body" idx="1"/>
          </p:nvPr>
        </p:nvSpPr>
        <p:spPr>
          <a:xfrm>
            <a:off x="457201" y="576943"/>
            <a:ext cx="4625438" cy="5693228"/>
          </a:xfrm>
        </p:spPr>
        <p:txBody>
          <a:bodyPr>
            <a:normAutofit lnSpcReduction="10000"/>
          </a:bodyPr>
          <a:lstStyle/>
          <a:p>
            <a:pPr eaLnBrk="1" hangingPunct="1"/>
            <a:r>
              <a:rPr lang="en-US" altLang="en-US" sz="1800" dirty="0">
                <a:latin typeface="+mn-lt"/>
                <a:ea typeface="ＭＳ Ｐゴシック" panose="020B0600070205080204" pitchFamily="34" charset="-128"/>
              </a:rPr>
              <a:t>Consider rest frame of lattice subject to an acceleration.  Fictitious force F in rest frame.  Define quasi-momentum as below:</a:t>
            </a:r>
          </a:p>
          <a:p>
            <a:pPr eaLnBrk="1" hangingPunct="1"/>
            <a:endParaRPr lang="en-US" altLang="en-US" sz="1800" dirty="0">
              <a:latin typeface="+mn-lt"/>
              <a:ea typeface="ＭＳ Ｐゴシック" panose="020B0600070205080204" pitchFamily="34" charset="-128"/>
            </a:endParaRPr>
          </a:p>
          <a:p>
            <a:pPr eaLnBrk="1" hangingPunct="1"/>
            <a:endParaRPr lang="en-US" altLang="en-US" sz="1800" dirty="0">
              <a:latin typeface="+mn-lt"/>
              <a:ea typeface="ＭＳ Ｐゴシック" panose="020B0600070205080204" pitchFamily="34" charset="-128"/>
            </a:endParaRPr>
          </a:p>
          <a:p>
            <a:pPr eaLnBrk="1" hangingPunct="1"/>
            <a:endParaRPr lang="en-US" altLang="en-US" sz="1800" dirty="0">
              <a:latin typeface="+mn-lt"/>
              <a:ea typeface="ＭＳ Ｐゴシック" panose="020B0600070205080204" pitchFamily="34" charset="-128"/>
            </a:endParaRPr>
          </a:p>
          <a:p>
            <a:pPr eaLnBrk="1" hangingPunct="1"/>
            <a:r>
              <a:rPr lang="en-US" altLang="en-US" sz="1800" dirty="0">
                <a:latin typeface="+mn-lt"/>
                <a:ea typeface="ＭＳ Ｐゴシック" panose="020B0600070205080204" pitchFamily="34" charset="-128"/>
              </a:rPr>
              <a:t>Energy spectrum of lattice forms discrete bands, each of which are periodic in quasi-momentum</a:t>
            </a:r>
          </a:p>
          <a:p>
            <a:pPr eaLnBrk="1" hangingPunct="1"/>
            <a:endParaRPr lang="en-US" altLang="en-US" sz="1800" dirty="0">
              <a:latin typeface="+mn-lt"/>
              <a:ea typeface="ＭＳ Ｐゴシック" panose="020B0600070205080204" pitchFamily="34" charset="-128"/>
            </a:endParaRPr>
          </a:p>
          <a:p>
            <a:pPr eaLnBrk="1" hangingPunct="1"/>
            <a:r>
              <a:rPr lang="en-US" altLang="en-US" sz="1800" dirty="0">
                <a:latin typeface="+mn-lt"/>
                <a:ea typeface="ＭＳ Ｐゴシック" panose="020B0600070205080204" pitchFamily="34" charset="-128"/>
              </a:rPr>
              <a:t>In rest frame of lattice, atom velocity oscillates as a function of time due to force (Bloch oscillations)</a:t>
            </a:r>
          </a:p>
          <a:p>
            <a:pPr eaLnBrk="1" hangingPunct="1"/>
            <a:endParaRPr lang="en-US" altLang="en-US" sz="1800" dirty="0">
              <a:latin typeface="+mn-lt"/>
              <a:ea typeface="ＭＳ Ｐゴシック" panose="020B0600070205080204" pitchFamily="34" charset="-128"/>
            </a:endParaRPr>
          </a:p>
          <a:p>
            <a:pPr marL="0" indent="0" eaLnBrk="1" hangingPunct="1">
              <a:buNone/>
            </a:pPr>
            <a:endParaRPr lang="en-US" altLang="en-US" sz="1800" dirty="0">
              <a:latin typeface="+mn-lt"/>
              <a:ea typeface="ＭＳ Ｐゴシック" panose="020B0600070205080204" pitchFamily="34" charset="-128"/>
            </a:endParaRPr>
          </a:p>
          <a:p>
            <a:pPr eaLnBrk="1" hangingPunct="1"/>
            <a:endParaRPr lang="en-US" altLang="en-US" sz="1800" dirty="0">
              <a:latin typeface="+mn-lt"/>
              <a:ea typeface="ＭＳ Ｐゴシック" panose="020B0600070205080204" pitchFamily="34" charset="-128"/>
            </a:endParaRPr>
          </a:p>
          <a:p>
            <a:pPr eaLnBrk="1" hangingPunct="1"/>
            <a:endParaRPr lang="en-US" altLang="en-US" sz="1800" dirty="0">
              <a:latin typeface="+mn-lt"/>
              <a:ea typeface="ＭＳ Ｐゴシック" panose="020B0600070205080204" pitchFamily="34" charset="-128"/>
            </a:endParaRPr>
          </a:p>
          <a:p>
            <a:pPr eaLnBrk="1" hangingPunct="1"/>
            <a:r>
              <a:rPr lang="en-US" altLang="en-US" sz="1800" dirty="0">
                <a:latin typeface="+mn-lt"/>
                <a:ea typeface="ＭＳ Ｐゴシック" panose="020B0600070205080204" pitchFamily="34" charset="-128"/>
              </a:rPr>
              <a:t>In lab frame, atom velocity undergoes acceleration on top of these Bloch oscillations</a:t>
            </a:r>
          </a:p>
          <a:p>
            <a:pPr eaLnBrk="1" hangingPunct="1"/>
            <a:endParaRPr lang="en-US" altLang="en-US" sz="2000" dirty="0">
              <a:ea typeface="ＭＳ Ｐゴシック" panose="020B0600070205080204" pitchFamily="34" charset="-128"/>
            </a:endParaRPr>
          </a:p>
          <a:p>
            <a:pPr eaLnBrk="1" hangingPunct="1">
              <a:buFontTx/>
              <a:buNone/>
            </a:pPr>
            <a:endParaRPr lang="en-US" altLang="en-US" sz="2000" dirty="0">
              <a:ea typeface="ＭＳ Ｐゴシック" panose="020B0600070205080204" pitchFamily="34" charset="-128"/>
            </a:endParaRPr>
          </a:p>
          <a:p>
            <a:pPr eaLnBrk="1" hangingPunct="1">
              <a:buFontTx/>
              <a:buNone/>
            </a:pPr>
            <a:endParaRPr lang="en-US" altLang="en-US" sz="2000" dirty="0">
              <a:ea typeface="ＭＳ Ｐゴシック" panose="020B0600070205080204" pitchFamily="34" charset="-128"/>
            </a:endParaRPr>
          </a:p>
          <a:p>
            <a:pPr eaLnBrk="1" hangingPunct="1">
              <a:buFontTx/>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a:extLst>
              <a:ext uri="{FF2B5EF4-FFF2-40B4-BE49-F238E27FC236}">
                <a16:creationId xmlns:a16="http://schemas.microsoft.com/office/drawing/2014/main" id="{C9400EBD-2C3A-A892-401D-B064D81310C5}"/>
              </a:ext>
            </a:extLst>
          </p:cNvPr>
          <p:cNvPicPr>
            <a:picLocks noChangeAspect="1"/>
          </p:cNvPicPr>
          <p:nvPr/>
        </p:nvPicPr>
        <p:blipFill>
          <a:blip r:embed="rId3"/>
          <a:stretch>
            <a:fillRect/>
          </a:stretch>
        </p:blipFill>
        <p:spPr>
          <a:xfrm>
            <a:off x="1671136" y="1636094"/>
            <a:ext cx="2176470" cy="365317"/>
          </a:xfrm>
          <a:prstGeom prst="rect">
            <a:avLst/>
          </a:prstGeom>
        </p:spPr>
      </p:pic>
      <p:pic>
        <p:nvPicPr>
          <p:cNvPr id="5" name="Picture 4">
            <a:extLst>
              <a:ext uri="{FF2B5EF4-FFF2-40B4-BE49-F238E27FC236}">
                <a16:creationId xmlns:a16="http://schemas.microsoft.com/office/drawing/2014/main" id="{5F8F0E66-0000-7B43-0ED8-F2A6D9B961C6}"/>
              </a:ext>
            </a:extLst>
          </p:cNvPr>
          <p:cNvPicPr>
            <a:picLocks noChangeAspect="1"/>
          </p:cNvPicPr>
          <p:nvPr/>
        </p:nvPicPr>
        <p:blipFill>
          <a:blip r:embed="rId4"/>
          <a:stretch>
            <a:fillRect/>
          </a:stretch>
        </p:blipFill>
        <p:spPr>
          <a:xfrm>
            <a:off x="5082639" y="952500"/>
            <a:ext cx="3973719" cy="3298865"/>
          </a:xfrm>
          <a:prstGeom prst="rect">
            <a:avLst/>
          </a:prstGeom>
        </p:spPr>
      </p:pic>
      <p:sp>
        <p:nvSpPr>
          <p:cNvPr id="6" name="TextBox 5">
            <a:extLst>
              <a:ext uri="{FF2B5EF4-FFF2-40B4-BE49-F238E27FC236}">
                <a16:creationId xmlns:a16="http://schemas.microsoft.com/office/drawing/2014/main" id="{12F18176-DEBA-D0D0-F69E-CAB99F32AFB2}"/>
              </a:ext>
            </a:extLst>
          </p:cNvPr>
          <p:cNvSpPr txBox="1"/>
          <p:nvPr/>
        </p:nvSpPr>
        <p:spPr>
          <a:xfrm>
            <a:off x="418100" y="6438181"/>
            <a:ext cx="2506071" cy="307777"/>
          </a:xfrm>
          <a:prstGeom prst="rect">
            <a:avLst/>
          </a:prstGeom>
          <a:noFill/>
        </p:spPr>
        <p:txBody>
          <a:bodyPr wrap="none" rtlCol="0">
            <a:spAutoFit/>
          </a:bodyPr>
          <a:lstStyle/>
          <a:p>
            <a:r>
              <a:rPr lang="en-US" sz="1400" dirty="0">
                <a:solidFill>
                  <a:schemeClr val="bg1"/>
                </a:solidFill>
              </a:rPr>
              <a:t>Peik et al., PRA 55, 2989 (1997)</a:t>
            </a:r>
          </a:p>
        </p:txBody>
      </p:sp>
      <p:pic>
        <p:nvPicPr>
          <p:cNvPr id="8" name="Picture 7">
            <a:extLst>
              <a:ext uri="{FF2B5EF4-FFF2-40B4-BE49-F238E27FC236}">
                <a16:creationId xmlns:a16="http://schemas.microsoft.com/office/drawing/2014/main" id="{D88DC76B-7F2F-737B-BAAD-DDA014A1FAB8}"/>
              </a:ext>
            </a:extLst>
          </p:cNvPr>
          <p:cNvPicPr>
            <a:picLocks noChangeAspect="1"/>
          </p:cNvPicPr>
          <p:nvPr/>
        </p:nvPicPr>
        <p:blipFill>
          <a:blip r:embed="rId5"/>
          <a:stretch>
            <a:fillRect/>
          </a:stretch>
        </p:blipFill>
        <p:spPr>
          <a:xfrm>
            <a:off x="1671135" y="4361535"/>
            <a:ext cx="1825079" cy="656436"/>
          </a:xfrm>
          <a:prstGeom prst="rect">
            <a:avLst/>
          </a:prstGeom>
        </p:spPr>
      </p:pic>
    </p:spTree>
    <p:extLst>
      <p:ext uri="{BB962C8B-B14F-4D97-AF65-F5344CB8AC3E}">
        <p14:creationId xmlns:p14="http://schemas.microsoft.com/office/powerpoint/2010/main" val="383040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Counter-propagating individual laser beams with respective Rabi frequencies given by</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dirty="0">
                <a:latin typeface="+mn-lt"/>
                <a:ea typeface="ＭＳ Ｐゴシック" charset="-128"/>
                <a:cs typeface="ＭＳ Ｐゴシック" charset="-128"/>
              </a:rPr>
              <a:t>Lattice potential in the limit of large excited state detuning </a:t>
            </a:r>
            <a:r>
              <a:rPr lang="el-GR" sz="1800" dirty="0">
                <a:latin typeface="+mn-lt"/>
                <a:ea typeface="ＭＳ Ｐゴシック" charset="-128"/>
                <a:cs typeface="ＭＳ Ｐゴシック" charset="-128"/>
              </a:rPr>
              <a:t>Δ</a:t>
            </a: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ea typeface="ＭＳ Ｐゴシック" charset="-128"/>
                <a:cs typeface="ＭＳ Ｐゴシック" charset="-128"/>
              </a:rPr>
              <a:t>Can compute dynamics under this potential in momentum space </a:t>
            </a:r>
          </a:p>
          <a:p>
            <a:pPr eaLnBrk="1" hangingPunct="1">
              <a:lnSpc>
                <a:spcPct val="90000"/>
              </a:lnSpc>
            </a:pPr>
            <a:endParaRPr lang="en-US" sz="1800" dirty="0">
              <a:solidFill>
                <a:srgbClr val="000000"/>
              </a:solidFill>
              <a:latin typeface="+mn-lt"/>
              <a:ea typeface="ＭＳ Ｐゴシック" charset="-128"/>
              <a:cs typeface="ＭＳ Ｐゴシック" charset="-128"/>
            </a:endParaRPr>
          </a:p>
          <a:p>
            <a:pPr eaLnBrk="1" hangingPunct="1">
              <a:lnSpc>
                <a:spcPct val="90000"/>
              </a:lnSpc>
            </a:pPr>
            <a:endParaRPr lang="en-US" sz="1800" dirty="0">
              <a:solidFill>
                <a:srgbClr val="000000"/>
              </a:solidFill>
              <a:latin typeface="+mn-lt"/>
              <a:ea typeface="ＭＳ Ｐゴシック" charset="-128"/>
              <a:cs typeface="ＭＳ Ｐゴシック" charset="-128"/>
            </a:endParaRPr>
          </a:p>
          <a:p>
            <a:pPr eaLnBrk="1" hangingPunct="1">
              <a:lnSpc>
                <a:spcPct val="90000"/>
              </a:lnSpc>
            </a:pPr>
            <a:endParaRPr lang="en-US" sz="1800" dirty="0">
              <a:solidFill>
                <a:srgbClr val="000000"/>
              </a:solidFill>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ea typeface="ＭＳ Ｐゴシック" charset="-128"/>
                <a:cs typeface="ＭＳ Ｐゴシック" charset="-128"/>
              </a:rPr>
              <a:t>Note that only a discrete (though infinite) family of momentum states is coupled, via nearest neighbor coupling</a:t>
            </a:r>
            <a:endParaRPr lang="en-US" sz="14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Optical Lattice Hamiltonian</a:t>
            </a:r>
          </a:p>
        </p:txBody>
      </p:sp>
      <p:pic>
        <p:nvPicPr>
          <p:cNvPr id="4" name="Picture 3">
            <a:extLst>
              <a:ext uri="{FF2B5EF4-FFF2-40B4-BE49-F238E27FC236}">
                <a16:creationId xmlns:a16="http://schemas.microsoft.com/office/drawing/2014/main" id="{B8F78A81-FF87-9CA3-A88C-12244C72C553}"/>
              </a:ext>
            </a:extLst>
          </p:cNvPr>
          <p:cNvPicPr>
            <a:picLocks noChangeAspect="1"/>
          </p:cNvPicPr>
          <p:nvPr/>
        </p:nvPicPr>
        <p:blipFill>
          <a:blip r:embed="rId3"/>
          <a:stretch>
            <a:fillRect/>
          </a:stretch>
        </p:blipFill>
        <p:spPr>
          <a:xfrm>
            <a:off x="1704463" y="1321085"/>
            <a:ext cx="6196205" cy="413343"/>
          </a:xfrm>
          <a:prstGeom prst="rect">
            <a:avLst/>
          </a:prstGeom>
        </p:spPr>
      </p:pic>
      <p:pic>
        <p:nvPicPr>
          <p:cNvPr id="9" name="Picture 8">
            <a:extLst>
              <a:ext uri="{FF2B5EF4-FFF2-40B4-BE49-F238E27FC236}">
                <a16:creationId xmlns:a16="http://schemas.microsoft.com/office/drawing/2014/main" id="{4E2E77A2-5BE0-3C02-5E4B-6ACB01DE481E}"/>
              </a:ext>
            </a:extLst>
          </p:cNvPr>
          <p:cNvPicPr>
            <a:picLocks noChangeAspect="1"/>
          </p:cNvPicPr>
          <p:nvPr/>
        </p:nvPicPr>
        <p:blipFill>
          <a:blip r:embed="rId4"/>
          <a:stretch>
            <a:fillRect/>
          </a:stretch>
        </p:blipFill>
        <p:spPr>
          <a:xfrm>
            <a:off x="455212" y="2333205"/>
            <a:ext cx="4507606" cy="557719"/>
          </a:xfrm>
          <a:prstGeom prst="rect">
            <a:avLst/>
          </a:prstGeom>
        </p:spPr>
      </p:pic>
      <p:pic>
        <p:nvPicPr>
          <p:cNvPr id="13" name="Picture 12">
            <a:extLst>
              <a:ext uri="{FF2B5EF4-FFF2-40B4-BE49-F238E27FC236}">
                <a16:creationId xmlns:a16="http://schemas.microsoft.com/office/drawing/2014/main" id="{67430757-D682-5FBC-99A6-481D6B4FEEC6}"/>
              </a:ext>
            </a:extLst>
          </p:cNvPr>
          <p:cNvPicPr>
            <a:picLocks noChangeAspect="1"/>
          </p:cNvPicPr>
          <p:nvPr/>
        </p:nvPicPr>
        <p:blipFill>
          <a:blip r:embed="rId5"/>
          <a:stretch>
            <a:fillRect/>
          </a:stretch>
        </p:blipFill>
        <p:spPr>
          <a:xfrm>
            <a:off x="6239652" y="1978532"/>
            <a:ext cx="1442434" cy="531779"/>
          </a:xfrm>
          <a:prstGeom prst="rect">
            <a:avLst/>
          </a:prstGeom>
        </p:spPr>
      </p:pic>
      <p:pic>
        <p:nvPicPr>
          <p:cNvPr id="17" name="Picture 16">
            <a:extLst>
              <a:ext uri="{FF2B5EF4-FFF2-40B4-BE49-F238E27FC236}">
                <a16:creationId xmlns:a16="http://schemas.microsoft.com/office/drawing/2014/main" id="{0E26C9FB-FCA2-43CC-5C0A-A1CEB4E6FC27}"/>
              </a:ext>
            </a:extLst>
          </p:cNvPr>
          <p:cNvPicPr>
            <a:picLocks noChangeAspect="1"/>
          </p:cNvPicPr>
          <p:nvPr/>
        </p:nvPicPr>
        <p:blipFill>
          <a:blip r:embed="rId6"/>
          <a:stretch>
            <a:fillRect/>
          </a:stretch>
        </p:blipFill>
        <p:spPr>
          <a:xfrm>
            <a:off x="5802845" y="2562164"/>
            <a:ext cx="2653048" cy="428017"/>
          </a:xfrm>
          <a:prstGeom prst="rect">
            <a:avLst/>
          </a:prstGeom>
        </p:spPr>
      </p:pic>
      <p:pic>
        <p:nvPicPr>
          <p:cNvPr id="19" name="Picture 18">
            <a:extLst>
              <a:ext uri="{FF2B5EF4-FFF2-40B4-BE49-F238E27FC236}">
                <a16:creationId xmlns:a16="http://schemas.microsoft.com/office/drawing/2014/main" id="{F5D74850-2067-E5DA-B314-A6AB4736773B}"/>
              </a:ext>
            </a:extLst>
          </p:cNvPr>
          <p:cNvPicPr>
            <a:picLocks noChangeAspect="1"/>
          </p:cNvPicPr>
          <p:nvPr/>
        </p:nvPicPr>
        <p:blipFill>
          <a:blip r:embed="rId7"/>
          <a:stretch>
            <a:fillRect/>
          </a:stretch>
        </p:blipFill>
        <p:spPr>
          <a:xfrm>
            <a:off x="562527" y="3569088"/>
            <a:ext cx="8229601" cy="635281"/>
          </a:xfrm>
          <a:prstGeom prst="rect">
            <a:avLst/>
          </a:prstGeom>
        </p:spPr>
      </p:pic>
    </p:spTree>
    <p:extLst>
      <p:ext uri="{BB962C8B-B14F-4D97-AF65-F5344CB8AC3E}">
        <p14:creationId xmlns:p14="http://schemas.microsoft.com/office/powerpoint/2010/main" val="110559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Equivalent way to understand the Hamiltonian—nearest neighbor momentum states coupled by two photon transitions</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Optical Lattice Hamiltonian</a:t>
            </a:r>
          </a:p>
        </p:txBody>
      </p:sp>
      <p:pic>
        <p:nvPicPr>
          <p:cNvPr id="19" name="Picture 18">
            <a:extLst>
              <a:ext uri="{FF2B5EF4-FFF2-40B4-BE49-F238E27FC236}">
                <a16:creationId xmlns:a16="http://schemas.microsoft.com/office/drawing/2014/main" id="{F5D74850-2067-E5DA-B314-A6AB4736773B}"/>
              </a:ext>
            </a:extLst>
          </p:cNvPr>
          <p:cNvPicPr>
            <a:picLocks noChangeAspect="1"/>
          </p:cNvPicPr>
          <p:nvPr/>
        </p:nvPicPr>
        <p:blipFill>
          <a:blip r:embed="rId3"/>
          <a:stretch>
            <a:fillRect/>
          </a:stretch>
        </p:blipFill>
        <p:spPr>
          <a:xfrm>
            <a:off x="562527" y="5299236"/>
            <a:ext cx="8229601" cy="635281"/>
          </a:xfrm>
          <a:prstGeom prst="rect">
            <a:avLst/>
          </a:prstGeom>
        </p:spPr>
      </p:pic>
      <p:pic>
        <p:nvPicPr>
          <p:cNvPr id="3" name="Picture 2">
            <a:extLst>
              <a:ext uri="{FF2B5EF4-FFF2-40B4-BE49-F238E27FC236}">
                <a16:creationId xmlns:a16="http://schemas.microsoft.com/office/drawing/2014/main" id="{2CD64CDB-7B7F-53EC-F946-B2A85FFBA628}"/>
              </a:ext>
            </a:extLst>
          </p:cNvPr>
          <p:cNvPicPr>
            <a:picLocks noChangeAspect="1"/>
          </p:cNvPicPr>
          <p:nvPr/>
        </p:nvPicPr>
        <p:blipFill>
          <a:blip r:embed="rId4"/>
          <a:stretch>
            <a:fillRect/>
          </a:stretch>
        </p:blipFill>
        <p:spPr>
          <a:xfrm>
            <a:off x="1492610" y="1446147"/>
            <a:ext cx="5632584" cy="3549006"/>
          </a:xfrm>
          <a:prstGeom prst="rect">
            <a:avLst/>
          </a:prstGeom>
        </p:spPr>
      </p:pic>
    </p:spTree>
    <p:extLst>
      <p:ext uri="{BB962C8B-B14F-4D97-AF65-F5344CB8AC3E}">
        <p14:creationId xmlns:p14="http://schemas.microsoft.com/office/powerpoint/2010/main" val="54923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My simulation code is in Mathematica, using the momentum basis</a:t>
            </a:r>
          </a:p>
          <a:p>
            <a:pPr eaLnBrk="1" hangingPunct="1">
              <a:lnSpc>
                <a:spcPct val="90000"/>
              </a:lnSpc>
            </a:pPr>
            <a:endParaRPr lang="en-US" sz="1800" b="0" i="0" u="none" strike="noStrike" dirty="0">
              <a:solidFill>
                <a:srgbClr val="000000"/>
              </a:solidFill>
              <a:effectLst/>
              <a:latin typeface="+mn-lt"/>
            </a:endParaRPr>
          </a:p>
          <a:p>
            <a:pPr eaLnBrk="1" hangingPunct="1">
              <a:lnSpc>
                <a:spcPct val="90000"/>
              </a:lnSpc>
            </a:pPr>
            <a:r>
              <a:rPr lang="en-US" sz="1800" dirty="0">
                <a:solidFill>
                  <a:srgbClr val="000000"/>
                </a:solidFill>
                <a:latin typeface="+mn-lt"/>
              </a:rPr>
              <a:t>Will walk through some examples</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Lattice Simulation</a:t>
            </a:r>
          </a:p>
        </p:txBody>
      </p:sp>
    </p:spTree>
    <p:extLst>
      <p:ext uri="{BB962C8B-B14F-4D97-AF65-F5344CB8AC3E}">
        <p14:creationId xmlns:p14="http://schemas.microsoft.com/office/powerpoint/2010/main" val="241049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endParaRPr lang="en-US" sz="1800" dirty="0">
              <a:solidFill>
                <a:srgbClr val="000000"/>
              </a:solidFill>
              <a:latin typeface="+mn-lt"/>
            </a:endParaRPr>
          </a:p>
          <a:p>
            <a:pPr eaLnBrk="1" hangingPunct="1">
              <a:lnSpc>
                <a:spcPct val="90000"/>
              </a:lnSpc>
            </a:pPr>
            <a:r>
              <a:rPr lang="en-US" sz="1800" dirty="0">
                <a:solidFill>
                  <a:srgbClr val="000000"/>
                </a:solidFill>
                <a:latin typeface="+mn-lt"/>
              </a:rPr>
              <a:t>Lensing</a:t>
            </a:r>
          </a:p>
          <a:p>
            <a:pPr lvl="1">
              <a:lnSpc>
                <a:spcPct val="90000"/>
              </a:lnSpc>
            </a:pPr>
            <a:r>
              <a:rPr lang="en-US" sz="1400" dirty="0">
                <a:solidFill>
                  <a:srgbClr val="000000"/>
                </a:solidFill>
                <a:latin typeface="+mn-lt"/>
              </a:rPr>
              <a:t>Add </a:t>
            </a:r>
            <a:r>
              <a:rPr lang="en-US" sz="1400">
                <a:solidFill>
                  <a:srgbClr val="000000"/>
                </a:solidFill>
                <a:latin typeface="+mn-lt"/>
              </a:rPr>
              <a:t>quantum corrections?</a:t>
            </a:r>
            <a:endParaRPr lang="en-US" sz="1400" dirty="0">
              <a:solidFill>
                <a:srgbClr val="000000"/>
              </a:solidFill>
              <a:latin typeface="+mn-lt"/>
            </a:endParaRPr>
          </a:p>
          <a:p>
            <a:pPr lvl="1">
              <a:lnSpc>
                <a:spcPct val="90000"/>
              </a:lnSpc>
            </a:pPr>
            <a:r>
              <a:rPr lang="en-US" sz="1400" dirty="0">
                <a:solidFill>
                  <a:srgbClr val="000000"/>
                </a:solidFill>
                <a:latin typeface="+mn-lt"/>
              </a:rPr>
              <a:t>Add atom-atom interactions?</a:t>
            </a:r>
            <a:endParaRPr lang="en-US" sz="1000" dirty="0">
              <a:solidFill>
                <a:srgbClr val="000000"/>
              </a:solidFill>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eaLnBrk="1" hangingPunct="1">
              <a:lnSpc>
                <a:spcPct val="90000"/>
              </a:lnSpc>
            </a:pPr>
            <a:r>
              <a:rPr lang="en-US" sz="1800" dirty="0">
                <a:latin typeface="+mn-lt"/>
                <a:ea typeface="ＭＳ Ｐゴシック" charset="-128"/>
                <a:cs typeface="ＭＳ Ｐゴシック" charset="-128"/>
              </a:rPr>
              <a:t>Optical Lattices</a:t>
            </a:r>
          </a:p>
          <a:p>
            <a:pPr lvl="1">
              <a:lnSpc>
                <a:spcPct val="90000"/>
              </a:lnSpc>
            </a:pPr>
            <a:r>
              <a:rPr lang="en-US" sz="1400" dirty="0">
                <a:latin typeface="+mn-lt"/>
                <a:ea typeface="ＭＳ Ｐゴシック" charset="-128"/>
                <a:cs typeface="ＭＳ Ｐゴシック" charset="-128"/>
              </a:rPr>
              <a:t>Mathematica may not be the ideal platform for more intensive simulations</a:t>
            </a:r>
          </a:p>
          <a:p>
            <a:pPr lvl="1">
              <a:lnSpc>
                <a:spcPct val="90000"/>
              </a:lnSpc>
            </a:pPr>
            <a:r>
              <a:rPr lang="en-US" sz="1400" dirty="0">
                <a:latin typeface="+mn-lt"/>
                <a:ea typeface="ＭＳ Ｐゴシック" charset="-128"/>
                <a:cs typeface="ＭＳ Ｐゴシック" charset="-128"/>
              </a:rPr>
              <a:t>Include more levels, perhaps adaptive simulation to center on atom’s velocity without needing to keep track of thousands of states?</a:t>
            </a:r>
          </a:p>
          <a:p>
            <a:pPr lvl="1">
              <a:lnSpc>
                <a:spcPct val="90000"/>
              </a:lnSpc>
            </a:pPr>
            <a:r>
              <a:rPr lang="en-US" sz="1400" dirty="0">
                <a:latin typeface="+mn-lt"/>
                <a:ea typeface="ＭＳ Ｐゴシック" charset="-128"/>
                <a:cs typeface="ＭＳ Ｐゴシック" charset="-128"/>
              </a:rPr>
              <a:t>Include spontaneous emission losses</a:t>
            </a: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b="0" i="0" u="none" strike="noStrike" dirty="0">
                <a:solidFill>
                  <a:srgbClr val="000000"/>
                </a:solidFill>
                <a:effectLst/>
                <a:latin typeface="+mn-lt"/>
              </a:rPr>
              <a:t>Others in the collaboration may have tools to address some (or all) </a:t>
            </a:r>
            <a:r>
              <a:rPr lang="en-US" sz="1800" dirty="0">
                <a:solidFill>
                  <a:srgbClr val="000000"/>
                </a:solidFill>
                <a:latin typeface="+mn-lt"/>
              </a:rPr>
              <a:t>of these points</a:t>
            </a:r>
            <a:endParaRPr lang="en-US" sz="14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Outlook</a:t>
            </a:r>
          </a:p>
        </p:txBody>
      </p:sp>
    </p:spTree>
    <p:extLst>
      <p:ext uri="{BB962C8B-B14F-4D97-AF65-F5344CB8AC3E}">
        <p14:creationId xmlns:p14="http://schemas.microsoft.com/office/powerpoint/2010/main" val="204032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Atom Lensing</a:t>
            </a:r>
            <a:endParaRPr lang="en-US" sz="1800" b="0" i="0" u="none" strike="noStrike" dirty="0">
              <a:solidFill>
                <a:srgbClr val="000000"/>
              </a:solidFill>
              <a:effectLst/>
              <a:latin typeface="+mn-lt"/>
            </a:endParaRPr>
          </a:p>
          <a:p>
            <a:pPr lvl="1">
              <a:lnSpc>
                <a:spcPct val="90000"/>
              </a:lnSpc>
            </a:pPr>
            <a:r>
              <a:rPr lang="en-US" sz="1400" dirty="0">
                <a:solidFill>
                  <a:srgbClr val="000000"/>
                </a:solidFill>
                <a:latin typeface="+mn-lt"/>
                <a:ea typeface="ＭＳ Ｐゴシック" charset="-128"/>
                <a:cs typeface="ＭＳ Ｐゴシック" charset="-128"/>
              </a:rPr>
              <a:t>Introduction to atom lensing</a:t>
            </a:r>
          </a:p>
          <a:p>
            <a:pPr lvl="1">
              <a:lnSpc>
                <a:spcPct val="90000"/>
              </a:lnSpc>
            </a:pPr>
            <a:r>
              <a:rPr lang="en-US" sz="1400" dirty="0">
                <a:solidFill>
                  <a:srgbClr val="000000"/>
                </a:solidFill>
                <a:latin typeface="+mn-lt"/>
                <a:ea typeface="ＭＳ Ｐゴシック" charset="-128"/>
                <a:cs typeface="ＭＳ Ｐゴシック" charset="-128"/>
              </a:rPr>
              <a:t>Introduction to the Wigner function</a:t>
            </a:r>
          </a:p>
          <a:p>
            <a:pPr lvl="1">
              <a:lnSpc>
                <a:spcPct val="90000"/>
              </a:lnSpc>
            </a:pPr>
            <a:r>
              <a:rPr lang="en-US" sz="1400" dirty="0">
                <a:solidFill>
                  <a:srgbClr val="000000"/>
                </a:solidFill>
                <a:latin typeface="+mn-lt"/>
                <a:ea typeface="ＭＳ Ｐゴシック" charset="-128"/>
                <a:cs typeface="ＭＳ Ｐゴシック" charset="-128"/>
              </a:rPr>
              <a:t>Using the Wigner function as a tool for analyzing atom lensing sequences</a:t>
            </a:r>
          </a:p>
          <a:p>
            <a:pPr lvl="1">
              <a:lnSpc>
                <a:spcPct val="90000"/>
              </a:lnSpc>
            </a:pPr>
            <a:endParaRPr lang="en-US" sz="1400" dirty="0">
              <a:latin typeface="+mn-lt"/>
              <a:ea typeface="ＭＳ Ｐゴシック" charset="-128"/>
              <a:cs typeface="ＭＳ Ｐゴシック" charset="-128"/>
            </a:endParaRPr>
          </a:p>
          <a:p>
            <a:pPr eaLnBrk="1" hangingPunct="1">
              <a:lnSpc>
                <a:spcPct val="90000"/>
              </a:lnSpc>
            </a:pPr>
            <a:r>
              <a:rPr lang="en-US" sz="1800" dirty="0">
                <a:latin typeface="+mn-lt"/>
                <a:ea typeface="ＭＳ Ｐゴシック" charset="-128"/>
                <a:cs typeface="ＭＳ Ｐゴシック" charset="-128"/>
              </a:rPr>
              <a:t>Optical Lattices</a:t>
            </a:r>
          </a:p>
          <a:p>
            <a:pPr lvl="1">
              <a:lnSpc>
                <a:spcPct val="90000"/>
              </a:lnSpc>
            </a:pPr>
            <a:r>
              <a:rPr lang="en-US" sz="1400" dirty="0">
                <a:latin typeface="+mn-lt"/>
                <a:ea typeface="ＭＳ Ｐゴシック" charset="-128"/>
                <a:cs typeface="ＭＳ Ｐゴシック" charset="-128"/>
              </a:rPr>
              <a:t>How to make an (accelerating) optical lattice</a:t>
            </a:r>
          </a:p>
          <a:p>
            <a:pPr lvl="1">
              <a:lnSpc>
                <a:spcPct val="90000"/>
              </a:lnSpc>
            </a:pPr>
            <a:r>
              <a:rPr lang="en-US" sz="1400" dirty="0">
                <a:latin typeface="+mn-lt"/>
                <a:ea typeface="ＭＳ Ｐゴシック" charset="-128"/>
                <a:cs typeface="ＭＳ Ｐゴシック" charset="-128"/>
              </a:rPr>
              <a:t>Lattice band structure</a:t>
            </a:r>
          </a:p>
          <a:p>
            <a:pPr lvl="1">
              <a:lnSpc>
                <a:spcPct val="90000"/>
              </a:lnSpc>
            </a:pPr>
            <a:r>
              <a:rPr lang="en-US" sz="1400" dirty="0">
                <a:latin typeface="+mn-lt"/>
                <a:ea typeface="ＭＳ Ｐゴシック" charset="-128"/>
                <a:cs typeface="ＭＳ Ｐゴシック" charset="-128"/>
              </a:rPr>
              <a:t>Bloch oscillations</a:t>
            </a:r>
          </a:p>
          <a:p>
            <a:pPr lvl="1">
              <a:lnSpc>
                <a:spcPct val="90000"/>
              </a:lnSpc>
            </a:pPr>
            <a:r>
              <a:rPr lang="en-US" sz="1400" dirty="0">
                <a:latin typeface="+mn-lt"/>
                <a:ea typeface="ＭＳ Ｐゴシック" charset="-128"/>
                <a:cs typeface="ＭＳ Ｐゴシック" charset="-128"/>
              </a:rPr>
              <a:t>Walkthrough of Mathematica code for simulating dynamics of atoms in an accelerating optical lattice</a:t>
            </a: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b="0" i="0" u="none" strike="noStrike" dirty="0">
                <a:solidFill>
                  <a:srgbClr val="000000"/>
                </a:solidFill>
                <a:effectLst/>
                <a:latin typeface="+mn-lt"/>
              </a:rPr>
              <a:t>Outlook: how might we expand on existing tools for use in MAGIS?</a:t>
            </a:r>
            <a:endParaRPr lang="en-US" sz="14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Overview</a:t>
            </a:r>
          </a:p>
        </p:txBody>
      </p:sp>
    </p:spTree>
    <p:extLst>
      <p:ext uri="{BB962C8B-B14F-4D97-AF65-F5344CB8AC3E}">
        <p14:creationId xmlns:p14="http://schemas.microsoft.com/office/powerpoint/2010/main" val="177548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Atom Lensing</a:t>
            </a:r>
          </a:p>
        </p:txBody>
      </p:sp>
      <p:sp>
        <p:nvSpPr>
          <p:cNvPr id="4" name="TextBox 3">
            <a:extLst>
              <a:ext uri="{FF2B5EF4-FFF2-40B4-BE49-F238E27FC236}">
                <a16:creationId xmlns:a16="http://schemas.microsoft.com/office/drawing/2014/main" id="{36EA3D3D-ECD3-C15F-94CB-D7B2B9F60B42}"/>
              </a:ext>
            </a:extLst>
          </p:cNvPr>
          <p:cNvSpPr txBox="1"/>
          <p:nvPr/>
        </p:nvSpPr>
        <p:spPr>
          <a:xfrm>
            <a:off x="381000" y="1295400"/>
            <a:ext cx="2892138" cy="461665"/>
          </a:xfrm>
          <a:prstGeom prst="rect">
            <a:avLst/>
          </a:prstGeom>
          <a:noFill/>
        </p:spPr>
        <p:txBody>
          <a:bodyPr wrap="none" rtlCol="0">
            <a:spAutoFit/>
          </a:bodyPr>
          <a:lstStyle/>
          <a:p>
            <a:pPr algn="r">
              <a:buNone/>
            </a:pPr>
            <a:r>
              <a:rPr lang="en-US" sz="2400" b="1" dirty="0"/>
              <a:t>Optical Collimation:</a:t>
            </a:r>
          </a:p>
        </p:txBody>
      </p:sp>
      <p:sp>
        <p:nvSpPr>
          <p:cNvPr id="5" name="TextBox 4">
            <a:extLst>
              <a:ext uri="{FF2B5EF4-FFF2-40B4-BE49-F238E27FC236}">
                <a16:creationId xmlns:a16="http://schemas.microsoft.com/office/drawing/2014/main" id="{B25440C5-DAF6-7BE8-1085-479F9245A2ED}"/>
              </a:ext>
            </a:extLst>
          </p:cNvPr>
          <p:cNvSpPr txBox="1"/>
          <p:nvPr/>
        </p:nvSpPr>
        <p:spPr>
          <a:xfrm>
            <a:off x="629022" y="3805522"/>
            <a:ext cx="2406578" cy="461665"/>
          </a:xfrm>
          <a:prstGeom prst="rect">
            <a:avLst/>
          </a:prstGeom>
          <a:noFill/>
        </p:spPr>
        <p:txBody>
          <a:bodyPr wrap="none" rtlCol="0">
            <a:spAutoFit/>
          </a:bodyPr>
          <a:lstStyle/>
          <a:p>
            <a:pPr algn="r">
              <a:buNone/>
            </a:pPr>
            <a:r>
              <a:rPr lang="en-US" sz="2400" b="1" dirty="0"/>
              <a:t>Atom </a:t>
            </a:r>
            <a:r>
              <a:rPr lang="en-US" sz="2400" b="1" dirty="0" err="1"/>
              <a:t>Lensing</a:t>
            </a:r>
            <a:r>
              <a:rPr lang="en-US" sz="2400" b="1" dirty="0"/>
              <a:t>:</a:t>
            </a:r>
          </a:p>
        </p:txBody>
      </p:sp>
      <p:grpSp>
        <p:nvGrpSpPr>
          <p:cNvPr id="7" name="Group 86">
            <a:extLst>
              <a:ext uri="{FF2B5EF4-FFF2-40B4-BE49-F238E27FC236}">
                <a16:creationId xmlns:a16="http://schemas.microsoft.com/office/drawing/2014/main" id="{B4D351DD-B1DF-625C-4490-88AEDC3D3769}"/>
              </a:ext>
            </a:extLst>
          </p:cNvPr>
          <p:cNvGrpSpPr/>
          <p:nvPr/>
        </p:nvGrpSpPr>
        <p:grpSpPr>
          <a:xfrm>
            <a:off x="3289733" y="995902"/>
            <a:ext cx="4615434" cy="1662084"/>
            <a:chOff x="3289733" y="995902"/>
            <a:chExt cx="4615434" cy="1662084"/>
          </a:xfrm>
        </p:grpSpPr>
        <p:grpSp>
          <p:nvGrpSpPr>
            <p:cNvPr id="8" name="Group 89">
              <a:extLst>
                <a:ext uri="{FF2B5EF4-FFF2-40B4-BE49-F238E27FC236}">
                  <a16:creationId xmlns:a16="http://schemas.microsoft.com/office/drawing/2014/main" id="{00B66F3A-DE6C-BE36-B2ED-4EBDFE9885E0}"/>
                </a:ext>
              </a:extLst>
            </p:cNvPr>
            <p:cNvGrpSpPr/>
            <p:nvPr/>
          </p:nvGrpSpPr>
          <p:grpSpPr>
            <a:xfrm>
              <a:off x="3359110" y="2288654"/>
              <a:ext cx="4476681" cy="369332"/>
              <a:chOff x="2327068" y="2487820"/>
              <a:chExt cx="4476681" cy="369332"/>
            </a:xfrm>
          </p:grpSpPr>
          <p:cxnSp>
            <p:nvCxnSpPr>
              <p:cNvPr id="23" name="Straight Arrow Connector 14">
                <a:extLst>
                  <a:ext uri="{FF2B5EF4-FFF2-40B4-BE49-F238E27FC236}">
                    <a16:creationId xmlns:a16="http://schemas.microsoft.com/office/drawing/2014/main" id="{F19CF526-BDF1-058D-B866-7145F5CD74BA}"/>
                  </a:ext>
                </a:extLst>
              </p:cNvPr>
              <p:cNvCxnSpPr/>
              <p:nvPr/>
            </p:nvCxnSpPr>
            <p:spPr>
              <a:xfrm>
                <a:off x="2327068" y="2509814"/>
                <a:ext cx="447668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DE03B1F-880F-8CDF-8DFF-9EC56CD089B6}"/>
                  </a:ext>
                </a:extLst>
              </p:cNvPr>
              <p:cNvSpPr txBox="1"/>
              <p:nvPr/>
            </p:nvSpPr>
            <p:spPr>
              <a:xfrm>
                <a:off x="4081943" y="2487820"/>
                <a:ext cx="966931" cy="369332"/>
              </a:xfrm>
              <a:prstGeom prst="rect">
                <a:avLst/>
              </a:prstGeom>
              <a:noFill/>
            </p:spPr>
            <p:txBody>
              <a:bodyPr wrap="none" rtlCol="0">
                <a:spAutoFit/>
              </a:bodyPr>
              <a:lstStyle/>
              <a:p>
                <a:pPr algn="ctr"/>
                <a:r>
                  <a:rPr lang="en-US" b="1" dirty="0"/>
                  <a:t>position</a:t>
                </a:r>
              </a:p>
            </p:txBody>
          </p:sp>
        </p:grpSp>
        <p:grpSp>
          <p:nvGrpSpPr>
            <p:cNvPr id="9" name="Group 85">
              <a:extLst>
                <a:ext uri="{FF2B5EF4-FFF2-40B4-BE49-F238E27FC236}">
                  <a16:creationId xmlns:a16="http://schemas.microsoft.com/office/drawing/2014/main" id="{8C0CD499-28D1-92D0-56DE-98ADDA1A4A63}"/>
                </a:ext>
              </a:extLst>
            </p:cNvPr>
            <p:cNvGrpSpPr/>
            <p:nvPr/>
          </p:nvGrpSpPr>
          <p:grpSpPr>
            <a:xfrm>
              <a:off x="3289733" y="995902"/>
              <a:ext cx="4615434" cy="1195057"/>
              <a:chOff x="3289733" y="995902"/>
              <a:chExt cx="4615434" cy="1195057"/>
            </a:xfrm>
          </p:grpSpPr>
          <p:sp>
            <p:nvSpPr>
              <p:cNvPr id="10" name="Oval 9">
                <a:extLst>
                  <a:ext uri="{FF2B5EF4-FFF2-40B4-BE49-F238E27FC236}">
                    <a16:creationId xmlns:a16="http://schemas.microsoft.com/office/drawing/2014/main" id="{6056EBCC-0FFD-FF0F-5A12-C6913878C129}"/>
                  </a:ext>
                </a:extLst>
              </p:cNvPr>
              <p:cNvSpPr/>
              <p:nvPr/>
            </p:nvSpPr>
            <p:spPr>
              <a:xfrm>
                <a:off x="5506915" y="995902"/>
                <a:ext cx="181070" cy="1195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49">
                <a:extLst>
                  <a:ext uri="{FF2B5EF4-FFF2-40B4-BE49-F238E27FC236}">
                    <a16:creationId xmlns:a16="http://schemas.microsoft.com/office/drawing/2014/main" id="{056ADAC7-BE3E-7F2B-B53C-54791ED35A86}"/>
                  </a:ext>
                </a:extLst>
              </p:cNvPr>
              <p:cNvGrpSpPr/>
              <p:nvPr/>
            </p:nvGrpSpPr>
            <p:grpSpPr>
              <a:xfrm>
                <a:off x="3289733" y="1090510"/>
                <a:ext cx="4615434" cy="1005840"/>
                <a:chOff x="3289733" y="1090510"/>
                <a:chExt cx="4615434" cy="1005840"/>
              </a:xfrm>
            </p:grpSpPr>
            <p:grpSp>
              <p:nvGrpSpPr>
                <p:cNvPr id="16" name="Group 52">
                  <a:extLst>
                    <a:ext uri="{FF2B5EF4-FFF2-40B4-BE49-F238E27FC236}">
                      <a16:creationId xmlns:a16="http://schemas.microsoft.com/office/drawing/2014/main" id="{AC722F0E-671B-4F83-A471-FA21DAB5D7AE}"/>
                    </a:ext>
                  </a:extLst>
                </p:cNvPr>
                <p:cNvGrpSpPr/>
                <p:nvPr/>
              </p:nvGrpSpPr>
              <p:grpSpPr>
                <a:xfrm flipH="1">
                  <a:off x="3290608" y="1341970"/>
                  <a:ext cx="2308634" cy="502920"/>
                  <a:chOff x="5213288" y="1105997"/>
                  <a:chExt cx="3078178" cy="708572"/>
                </a:xfrm>
              </p:grpSpPr>
              <p:cxnSp>
                <p:nvCxnSpPr>
                  <p:cNvPr id="21" name="Straight Connector 20">
                    <a:extLst>
                      <a:ext uri="{FF2B5EF4-FFF2-40B4-BE49-F238E27FC236}">
                        <a16:creationId xmlns:a16="http://schemas.microsoft.com/office/drawing/2014/main" id="{5E1889EE-E3FF-8CA3-A669-4810CA02A573}"/>
                      </a:ext>
                    </a:extLst>
                  </p:cNvPr>
                  <p:cNvCxnSpPr/>
                  <p:nvPr/>
                </p:nvCxnSpPr>
                <p:spPr>
                  <a:xfrm flipV="1">
                    <a:off x="5213288" y="1460590"/>
                    <a:ext cx="3078178" cy="353979"/>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2B907BA-42AD-724D-A2CD-75275C7B8DA9}"/>
                      </a:ext>
                    </a:extLst>
                  </p:cNvPr>
                  <p:cNvCxnSpPr/>
                  <p:nvPr/>
                </p:nvCxnSpPr>
                <p:spPr>
                  <a:xfrm>
                    <a:off x="5213288" y="1105997"/>
                    <a:ext cx="3078178" cy="353979"/>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7" name="Group 52">
                  <a:extLst>
                    <a:ext uri="{FF2B5EF4-FFF2-40B4-BE49-F238E27FC236}">
                      <a16:creationId xmlns:a16="http://schemas.microsoft.com/office/drawing/2014/main" id="{B0151656-8A70-64E7-5A68-C04019A0A932}"/>
                    </a:ext>
                  </a:extLst>
                </p:cNvPr>
                <p:cNvGrpSpPr/>
                <p:nvPr/>
              </p:nvGrpSpPr>
              <p:grpSpPr>
                <a:xfrm flipH="1">
                  <a:off x="3290608" y="1090510"/>
                  <a:ext cx="2308634" cy="1005840"/>
                  <a:chOff x="5213288" y="1105997"/>
                  <a:chExt cx="3078178" cy="708572"/>
                </a:xfrm>
              </p:grpSpPr>
              <p:cxnSp>
                <p:nvCxnSpPr>
                  <p:cNvPr id="19" name="Straight Connector 18">
                    <a:extLst>
                      <a:ext uri="{FF2B5EF4-FFF2-40B4-BE49-F238E27FC236}">
                        <a16:creationId xmlns:a16="http://schemas.microsoft.com/office/drawing/2014/main" id="{2723B27B-214F-8362-327D-E46A58A16716}"/>
                      </a:ext>
                    </a:extLst>
                  </p:cNvPr>
                  <p:cNvCxnSpPr/>
                  <p:nvPr/>
                </p:nvCxnSpPr>
                <p:spPr>
                  <a:xfrm flipV="1">
                    <a:off x="5213288" y="1460590"/>
                    <a:ext cx="3078178" cy="353979"/>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976499E-3271-610F-E38F-0BF5767BEED9}"/>
                      </a:ext>
                    </a:extLst>
                  </p:cNvPr>
                  <p:cNvCxnSpPr/>
                  <p:nvPr/>
                </p:nvCxnSpPr>
                <p:spPr>
                  <a:xfrm>
                    <a:off x="5213288" y="1105997"/>
                    <a:ext cx="3078178" cy="353979"/>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8" name="Straight Connector 17">
                  <a:extLst>
                    <a:ext uri="{FF2B5EF4-FFF2-40B4-BE49-F238E27FC236}">
                      <a16:creationId xmlns:a16="http://schemas.microsoft.com/office/drawing/2014/main" id="{BD5F4415-4DF9-7287-0F7E-0304BA61223B}"/>
                    </a:ext>
                  </a:extLst>
                </p:cNvPr>
                <p:cNvCxnSpPr/>
                <p:nvPr/>
              </p:nvCxnSpPr>
              <p:spPr>
                <a:xfrm flipH="1" flipV="1">
                  <a:off x="3289733" y="1593430"/>
                  <a:ext cx="4615434"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2" name="Straight Connector 11">
                <a:extLst>
                  <a:ext uri="{FF2B5EF4-FFF2-40B4-BE49-F238E27FC236}">
                    <a16:creationId xmlns:a16="http://schemas.microsoft.com/office/drawing/2014/main" id="{5DEE739A-6FE0-CCD5-F5DF-F0B34546343A}"/>
                  </a:ext>
                </a:extLst>
              </p:cNvPr>
              <p:cNvCxnSpPr/>
              <p:nvPr/>
            </p:nvCxnSpPr>
            <p:spPr>
              <a:xfrm flipV="1">
                <a:off x="5587008" y="2096350"/>
                <a:ext cx="230863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96B545D-5732-6E4D-C1E3-96E66AFC9FE8}"/>
                  </a:ext>
                </a:extLst>
              </p:cNvPr>
              <p:cNvCxnSpPr/>
              <p:nvPr/>
            </p:nvCxnSpPr>
            <p:spPr>
              <a:xfrm flipV="1">
                <a:off x="5587008" y="1844890"/>
                <a:ext cx="230863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8A9DF5F-141E-80E6-BFEA-0DEACEF323CD}"/>
                  </a:ext>
                </a:extLst>
              </p:cNvPr>
              <p:cNvCxnSpPr/>
              <p:nvPr/>
            </p:nvCxnSpPr>
            <p:spPr>
              <a:xfrm flipV="1">
                <a:off x="5587008" y="1341970"/>
                <a:ext cx="230863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70EFDD9-CAB1-5C67-71A4-3039D19E20CD}"/>
                  </a:ext>
                </a:extLst>
              </p:cNvPr>
              <p:cNvCxnSpPr/>
              <p:nvPr/>
            </p:nvCxnSpPr>
            <p:spPr>
              <a:xfrm flipV="1">
                <a:off x="5587008" y="1090510"/>
                <a:ext cx="2308634" cy="0"/>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25" name="Group 89">
            <a:extLst>
              <a:ext uri="{FF2B5EF4-FFF2-40B4-BE49-F238E27FC236}">
                <a16:creationId xmlns:a16="http://schemas.microsoft.com/office/drawing/2014/main" id="{2BA20546-55ED-415E-96E4-CFCE7B45F7E1}"/>
              </a:ext>
            </a:extLst>
          </p:cNvPr>
          <p:cNvGrpSpPr/>
          <p:nvPr/>
        </p:nvGrpSpPr>
        <p:grpSpPr>
          <a:xfrm>
            <a:off x="3215603" y="3470366"/>
            <a:ext cx="5170837" cy="1666753"/>
            <a:chOff x="3215603" y="3470366"/>
            <a:chExt cx="5170837" cy="1666753"/>
          </a:xfrm>
        </p:grpSpPr>
        <p:grpSp>
          <p:nvGrpSpPr>
            <p:cNvPr id="26" name="Group 90">
              <a:extLst>
                <a:ext uri="{FF2B5EF4-FFF2-40B4-BE49-F238E27FC236}">
                  <a16:creationId xmlns:a16="http://schemas.microsoft.com/office/drawing/2014/main" id="{35C2A2A6-D1A4-E0AE-6720-87341389EFF8}"/>
                </a:ext>
              </a:extLst>
            </p:cNvPr>
            <p:cNvGrpSpPr/>
            <p:nvPr/>
          </p:nvGrpSpPr>
          <p:grpSpPr>
            <a:xfrm>
              <a:off x="3359110" y="4767787"/>
              <a:ext cx="4476681" cy="369332"/>
              <a:chOff x="2327068" y="2487820"/>
              <a:chExt cx="4476681" cy="369332"/>
            </a:xfrm>
          </p:grpSpPr>
          <p:cxnSp>
            <p:nvCxnSpPr>
              <p:cNvPr id="17416" name="Straight Arrow Connector 14">
                <a:extLst>
                  <a:ext uri="{FF2B5EF4-FFF2-40B4-BE49-F238E27FC236}">
                    <a16:creationId xmlns:a16="http://schemas.microsoft.com/office/drawing/2014/main" id="{DC895CCC-1192-5942-8F37-9B7C5F11FC44}"/>
                  </a:ext>
                </a:extLst>
              </p:cNvPr>
              <p:cNvCxnSpPr/>
              <p:nvPr/>
            </p:nvCxnSpPr>
            <p:spPr>
              <a:xfrm>
                <a:off x="2327068" y="2509814"/>
                <a:ext cx="447668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7417" name="TextBox 17416">
                <a:extLst>
                  <a:ext uri="{FF2B5EF4-FFF2-40B4-BE49-F238E27FC236}">
                    <a16:creationId xmlns:a16="http://schemas.microsoft.com/office/drawing/2014/main" id="{275609E1-B26A-0D3F-4BD9-FD051621DC4B}"/>
                  </a:ext>
                </a:extLst>
              </p:cNvPr>
              <p:cNvSpPr txBox="1"/>
              <p:nvPr/>
            </p:nvSpPr>
            <p:spPr>
              <a:xfrm>
                <a:off x="4255068" y="2487820"/>
                <a:ext cx="620683" cy="369332"/>
              </a:xfrm>
              <a:prstGeom prst="rect">
                <a:avLst/>
              </a:prstGeom>
              <a:noFill/>
            </p:spPr>
            <p:txBody>
              <a:bodyPr wrap="none" rtlCol="0">
                <a:spAutoFit/>
              </a:bodyPr>
              <a:lstStyle/>
              <a:p>
                <a:pPr algn="ctr"/>
                <a:r>
                  <a:rPr lang="en-US" b="1" dirty="0"/>
                  <a:t>time</a:t>
                </a:r>
              </a:p>
            </p:txBody>
          </p:sp>
        </p:grpSp>
        <p:grpSp>
          <p:nvGrpSpPr>
            <p:cNvPr id="27" name="Group 88">
              <a:extLst>
                <a:ext uri="{FF2B5EF4-FFF2-40B4-BE49-F238E27FC236}">
                  <a16:creationId xmlns:a16="http://schemas.microsoft.com/office/drawing/2014/main" id="{35E120B7-D6A1-F876-735B-1B0B0A91FFE8}"/>
                </a:ext>
              </a:extLst>
            </p:cNvPr>
            <p:cNvGrpSpPr/>
            <p:nvPr/>
          </p:nvGrpSpPr>
          <p:grpSpPr>
            <a:xfrm>
              <a:off x="3215603" y="3470366"/>
              <a:ext cx="5170837" cy="1197864"/>
              <a:chOff x="3215603" y="3470366"/>
              <a:chExt cx="5170837" cy="1197864"/>
            </a:xfrm>
          </p:grpSpPr>
          <p:sp>
            <p:nvSpPr>
              <p:cNvPr id="28" name="Oval 27">
                <a:extLst>
                  <a:ext uri="{FF2B5EF4-FFF2-40B4-BE49-F238E27FC236}">
                    <a16:creationId xmlns:a16="http://schemas.microsoft.com/office/drawing/2014/main" id="{13BA2BD1-33C2-C0C4-25C1-62C3AE9A115B}"/>
                  </a:ext>
                </a:extLst>
              </p:cNvPr>
              <p:cNvSpPr/>
              <p:nvPr/>
            </p:nvSpPr>
            <p:spPr bwMode="auto">
              <a:xfrm>
                <a:off x="4212676" y="3820328"/>
                <a:ext cx="497941" cy="497941"/>
              </a:xfrm>
              <a:prstGeom prst="ellipse">
                <a:avLst/>
              </a:prstGeom>
              <a:solidFill>
                <a:srgbClr val="FF7D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dirty="0">
                  <a:solidFill>
                    <a:srgbClr val="000000"/>
                  </a:solidFill>
                  <a:cs typeface="Arial" charset="0"/>
                </a:endParaRPr>
              </a:p>
            </p:txBody>
          </p:sp>
          <p:sp>
            <p:nvSpPr>
              <p:cNvPr id="29" name="Oval 29">
                <a:extLst>
                  <a:ext uri="{FF2B5EF4-FFF2-40B4-BE49-F238E27FC236}">
                    <a16:creationId xmlns:a16="http://schemas.microsoft.com/office/drawing/2014/main" id="{36952D35-92E7-663D-36C7-27A7838A116F}"/>
                  </a:ext>
                </a:extLst>
              </p:cNvPr>
              <p:cNvSpPr/>
              <p:nvPr/>
            </p:nvSpPr>
            <p:spPr bwMode="auto">
              <a:xfrm>
                <a:off x="7410172" y="3581164"/>
                <a:ext cx="976268" cy="976268"/>
              </a:xfrm>
              <a:prstGeom prst="ellipse">
                <a:avLst/>
              </a:prstGeom>
              <a:solidFill>
                <a:srgbClr val="FFB9B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dirty="0">
                  <a:solidFill>
                    <a:srgbClr val="000000"/>
                  </a:solidFill>
                  <a:cs typeface="Arial" charset="0"/>
                </a:endParaRPr>
              </a:p>
            </p:txBody>
          </p:sp>
          <p:sp>
            <p:nvSpPr>
              <p:cNvPr id="30" name="Oval 29">
                <a:extLst>
                  <a:ext uri="{FF2B5EF4-FFF2-40B4-BE49-F238E27FC236}">
                    <a16:creationId xmlns:a16="http://schemas.microsoft.com/office/drawing/2014/main" id="{790E7713-CE03-6AED-BC5D-38EC347AC510}"/>
                  </a:ext>
                </a:extLst>
              </p:cNvPr>
              <p:cNvSpPr/>
              <p:nvPr/>
            </p:nvSpPr>
            <p:spPr bwMode="auto">
              <a:xfrm>
                <a:off x="6270945" y="3581164"/>
                <a:ext cx="976268" cy="976268"/>
              </a:xfrm>
              <a:prstGeom prst="ellipse">
                <a:avLst/>
              </a:prstGeom>
              <a:solidFill>
                <a:srgbClr val="FFB9B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dirty="0">
                  <a:solidFill>
                    <a:srgbClr val="000000"/>
                  </a:solidFill>
                  <a:cs typeface="Arial" charset="0"/>
                </a:endParaRPr>
              </a:p>
            </p:txBody>
          </p:sp>
          <p:sp>
            <p:nvSpPr>
              <p:cNvPr id="31" name="Oval 30">
                <a:extLst>
                  <a:ext uri="{FF2B5EF4-FFF2-40B4-BE49-F238E27FC236}">
                    <a16:creationId xmlns:a16="http://schemas.microsoft.com/office/drawing/2014/main" id="{2618C5C5-C80A-3A14-5E87-FB34224A0FB1}"/>
                  </a:ext>
                </a:extLst>
              </p:cNvPr>
              <p:cNvSpPr/>
              <p:nvPr/>
            </p:nvSpPr>
            <p:spPr bwMode="auto">
              <a:xfrm>
                <a:off x="3215603" y="3989778"/>
                <a:ext cx="159040" cy="159040"/>
              </a:xfrm>
              <a:prstGeom prst="ellipse">
                <a:avLst/>
              </a:prstGeom>
              <a:solidFill>
                <a:srgbClr val="FF5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dirty="0">
                  <a:solidFill>
                    <a:srgbClr val="000000"/>
                  </a:solidFill>
                  <a:cs typeface="Arial" charset="0"/>
                </a:endParaRPr>
              </a:p>
            </p:txBody>
          </p:sp>
          <p:sp>
            <p:nvSpPr>
              <p:cNvPr id="17408" name="Oval 29">
                <a:extLst>
                  <a:ext uri="{FF2B5EF4-FFF2-40B4-BE49-F238E27FC236}">
                    <a16:creationId xmlns:a16="http://schemas.microsoft.com/office/drawing/2014/main" id="{97ED3888-3ECF-411E-B1F8-CC15E5C0BF79}"/>
                  </a:ext>
                </a:extLst>
              </p:cNvPr>
              <p:cNvSpPr/>
              <p:nvPr/>
            </p:nvSpPr>
            <p:spPr bwMode="auto">
              <a:xfrm>
                <a:off x="5107007" y="3581164"/>
                <a:ext cx="976268" cy="976268"/>
              </a:xfrm>
              <a:prstGeom prst="ellipse">
                <a:avLst/>
              </a:prstGeom>
              <a:solidFill>
                <a:srgbClr val="FFB9B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dirty="0">
                  <a:solidFill>
                    <a:srgbClr val="000000"/>
                  </a:solidFill>
                  <a:cs typeface="Arial" charset="0"/>
                </a:endParaRPr>
              </a:p>
            </p:txBody>
          </p:sp>
          <p:cxnSp>
            <p:nvCxnSpPr>
              <p:cNvPr id="17409" name="Straight Connector 17408">
                <a:extLst>
                  <a:ext uri="{FF2B5EF4-FFF2-40B4-BE49-F238E27FC236}">
                    <a16:creationId xmlns:a16="http://schemas.microsoft.com/office/drawing/2014/main" id="{475CA576-4548-F382-E4C3-664493D126C6}"/>
                  </a:ext>
                </a:extLst>
              </p:cNvPr>
              <p:cNvCxnSpPr/>
              <p:nvPr/>
            </p:nvCxnSpPr>
            <p:spPr>
              <a:xfrm>
                <a:off x="5595141" y="3470366"/>
                <a:ext cx="0" cy="1197864"/>
              </a:xfrm>
              <a:prstGeom prst="line">
                <a:avLst/>
              </a:prstGeom>
              <a:ln w="76200">
                <a:solidFill>
                  <a:srgbClr val="00B050"/>
                </a:solidFill>
                <a:headEnd type="none" w="med" len="med"/>
                <a:tailEnd type="none" w="med" len="med"/>
              </a:ln>
              <a:effectLst>
                <a:glow rad="228600">
                  <a:srgbClr val="00B050">
                    <a:alpha val="40000"/>
                  </a:srgbClr>
                </a:glow>
              </a:effectLst>
            </p:spPr>
            <p:style>
              <a:lnRef idx="1">
                <a:schemeClr val="dk1"/>
              </a:lnRef>
              <a:fillRef idx="0">
                <a:schemeClr val="dk1"/>
              </a:fillRef>
              <a:effectRef idx="0">
                <a:schemeClr val="dk1"/>
              </a:effectRef>
              <a:fontRef idx="minor">
                <a:schemeClr val="tx1"/>
              </a:fontRef>
            </p:style>
          </p:cxnSp>
          <p:grpSp>
            <p:nvGrpSpPr>
              <p:cNvPr id="17410" name="Group 52">
                <a:extLst>
                  <a:ext uri="{FF2B5EF4-FFF2-40B4-BE49-F238E27FC236}">
                    <a16:creationId xmlns:a16="http://schemas.microsoft.com/office/drawing/2014/main" id="{37C3A7A4-71E2-A938-81F1-925FAFC86726}"/>
                  </a:ext>
                </a:extLst>
              </p:cNvPr>
              <p:cNvGrpSpPr/>
              <p:nvPr/>
            </p:nvGrpSpPr>
            <p:grpSpPr>
              <a:xfrm flipH="1">
                <a:off x="3288299" y="3566378"/>
                <a:ext cx="2308634" cy="1005840"/>
                <a:chOff x="5213288" y="1105997"/>
                <a:chExt cx="3078178" cy="708572"/>
              </a:xfrm>
            </p:grpSpPr>
            <p:cxnSp>
              <p:nvCxnSpPr>
                <p:cNvPr id="17414" name="Straight Connector 17413">
                  <a:extLst>
                    <a:ext uri="{FF2B5EF4-FFF2-40B4-BE49-F238E27FC236}">
                      <a16:creationId xmlns:a16="http://schemas.microsoft.com/office/drawing/2014/main" id="{87A23491-7108-5CEE-0F67-A23508626631}"/>
                    </a:ext>
                  </a:extLst>
                </p:cNvPr>
                <p:cNvCxnSpPr/>
                <p:nvPr/>
              </p:nvCxnSpPr>
              <p:spPr>
                <a:xfrm flipV="1">
                  <a:off x="5213288" y="1460590"/>
                  <a:ext cx="3078178" cy="353979"/>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5" name="Straight Connector 17414">
                  <a:extLst>
                    <a:ext uri="{FF2B5EF4-FFF2-40B4-BE49-F238E27FC236}">
                      <a16:creationId xmlns:a16="http://schemas.microsoft.com/office/drawing/2014/main" id="{300D907C-1F65-6FF9-1951-60BB80FF0479}"/>
                    </a:ext>
                  </a:extLst>
                </p:cNvPr>
                <p:cNvCxnSpPr/>
                <p:nvPr/>
              </p:nvCxnSpPr>
              <p:spPr>
                <a:xfrm>
                  <a:off x="5213288" y="1105997"/>
                  <a:ext cx="3078178" cy="353979"/>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7412" name="Straight Connector 17411">
                <a:extLst>
                  <a:ext uri="{FF2B5EF4-FFF2-40B4-BE49-F238E27FC236}">
                    <a16:creationId xmlns:a16="http://schemas.microsoft.com/office/drawing/2014/main" id="{C9AC645E-1A31-1B9A-050B-5D80DC962F03}"/>
                  </a:ext>
                </a:extLst>
              </p:cNvPr>
              <p:cNvCxnSpPr/>
              <p:nvPr/>
            </p:nvCxnSpPr>
            <p:spPr>
              <a:xfrm flipV="1">
                <a:off x="5593349" y="4572218"/>
                <a:ext cx="230863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3" name="Straight Connector 17412">
                <a:extLst>
                  <a:ext uri="{FF2B5EF4-FFF2-40B4-BE49-F238E27FC236}">
                    <a16:creationId xmlns:a16="http://schemas.microsoft.com/office/drawing/2014/main" id="{B059137F-49D1-BE0B-3112-60DFEB0BD193}"/>
                  </a:ext>
                </a:extLst>
              </p:cNvPr>
              <p:cNvCxnSpPr/>
              <p:nvPr/>
            </p:nvCxnSpPr>
            <p:spPr>
              <a:xfrm flipV="1">
                <a:off x="5593349" y="3566378"/>
                <a:ext cx="2308634"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17421" name="TextBox 17420">
            <a:extLst>
              <a:ext uri="{FF2B5EF4-FFF2-40B4-BE49-F238E27FC236}">
                <a16:creationId xmlns:a16="http://schemas.microsoft.com/office/drawing/2014/main" id="{79E2C24E-1251-850F-EEB8-7B36FB6D2A88}"/>
              </a:ext>
            </a:extLst>
          </p:cNvPr>
          <p:cNvSpPr txBox="1"/>
          <p:nvPr/>
        </p:nvSpPr>
        <p:spPr>
          <a:xfrm>
            <a:off x="3117237" y="6504653"/>
            <a:ext cx="2934517" cy="307777"/>
          </a:xfrm>
          <a:prstGeom prst="rect">
            <a:avLst/>
          </a:prstGeom>
          <a:noFill/>
        </p:spPr>
        <p:txBody>
          <a:bodyPr wrap="none" rtlCol="0">
            <a:spAutoFit/>
          </a:bodyPr>
          <a:lstStyle/>
          <a:p>
            <a:r>
              <a:rPr lang="en-US" sz="1400" dirty="0" err="1">
                <a:solidFill>
                  <a:schemeClr val="bg1"/>
                </a:solidFill>
              </a:rPr>
              <a:t>Ammann</a:t>
            </a:r>
            <a:r>
              <a:rPr lang="en-US" sz="1400" dirty="0">
                <a:solidFill>
                  <a:schemeClr val="bg1"/>
                </a:solidFill>
              </a:rPr>
              <a:t> &amp; Christensen, PRL </a:t>
            </a:r>
            <a:r>
              <a:rPr lang="en-US" sz="1400" b="1" dirty="0">
                <a:solidFill>
                  <a:schemeClr val="bg1"/>
                </a:solidFill>
              </a:rPr>
              <a:t>78</a:t>
            </a:r>
            <a:r>
              <a:rPr lang="en-US" sz="1400" dirty="0">
                <a:solidFill>
                  <a:schemeClr val="bg1"/>
                </a:solidFill>
              </a:rPr>
              <a:t>, 1997</a:t>
            </a:r>
          </a:p>
        </p:txBody>
      </p:sp>
      <p:sp>
        <p:nvSpPr>
          <p:cNvPr id="17422" name="TextBox 17421">
            <a:extLst>
              <a:ext uri="{FF2B5EF4-FFF2-40B4-BE49-F238E27FC236}">
                <a16:creationId xmlns:a16="http://schemas.microsoft.com/office/drawing/2014/main" id="{27866A11-1931-8D24-F200-3E1225953D99}"/>
              </a:ext>
            </a:extLst>
          </p:cNvPr>
          <p:cNvSpPr txBox="1"/>
          <p:nvPr/>
        </p:nvSpPr>
        <p:spPr>
          <a:xfrm>
            <a:off x="6477000" y="2819400"/>
            <a:ext cx="1949824" cy="584775"/>
          </a:xfrm>
          <a:prstGeom prst="rect">
            <a:avLst/>
          </a:prstGeom>
          <a:noFill/>
        </p:spPr>
        <p:txBody>
          <a:bodyPr wrap="square" rtlCol="0">
            <a:spAutoFit/>
          </a:bodyPr>
          <a:lstStyle/>
          <a:p>
            <a:r>
              <a:rPr lang="en-US" dirty="0"/>
              <a:t>Lensing from a pulse of light</a:t>
            </a:r>
          </a:p>
        </p:txBody>
      </p:sp>
      <p:cxnSp>
        <p:nvCxnSpPr>
          <p:cNvPr id="17423" name="Curved Connector 49">
            <a:extLst>
              <a:ext uri="{FF2B5EF4-FFF2-40B4-BE49-F238E27FC236}">
                <a16:creationId xmlns:a16="http://schemas.microsoft.com/office/drawing/2014/main" id="{A632B4B8-1CCF-3681-9410-4155615163FF}"/>
              </a:ext>
            </a:extLst>
          </p:cNvPr>
          <p:cNvCxnSpPr/>
          <p:nvPr/>
        </p:nvCxnSpPr>
        <p:spPr bwMode="auto">
          <a:xfrm rot="10800000" flipV="1">
            <a:off x="5782235" y="3025588"/>
            <a:ext cx="779930" cy="444778"/>
          </a:xfrm>
          <a:prstGeom prst="curvedConnector3">
            <a:avLst/>
          </a:prstGeom>
          <a:noFill/>
          <a:ln w="12700" cap="flat" cmpd="sng" algn="ctr">
            <a:solidFill>
              <a:schemeClr val="tx1"/>
            </a:solidFill>
            <a:prstDash val="solid"/>
            <a:round/>
            <a:headEnd type="none" w="med" len="med"/>
            <a:tailEnd type="triangle"/>
          </a:ln>
          <a:effectLst/>
        </p:spPr>
      </p:cxnSp>
      <p:sp>
        <p:nvSpPr>
          <p:cNvPr id="17424" name="TextBox 17423">
            <a:extLst>
              <a:ext uri="{FF2B5EF4-FFF2-40B4-BE49-F238E27FC236}">
                <a16:creationId xmlns:a16="http://schemas.microsoft.com/office/drawing/2014/main" id="{7780A0CC-DC76-6324-EAD3-644AFD86AA40}"/>
              </a:ext>
            </a:extLst>
          </p:cNvPr>
          <p:cNvSpPr txBox="1"/>
          <p:nvPr/>
        </p:nvSpPr>
        <p:spPr>
          <a:xfrm>
            <a:off x="288578" y="5491927"/>
            <a:ext cx="8855421" cy="307777"/>
          </a:xfrm>
          <a:prstGeom prst="rect">
            <a:avLst/>
          </a:prstGeom>
          <a:noFill/>
        </p:spPr>
        <p:txBody>
          <a:bodyPr wrap="square" rtlCol="0">
            <a:spAutoFit/>
          </a:bodyPr>
          <a:lstStyle/>
          <a:p>
            <a:r>
              <a:rPr lang="en-US" sz="1400" dirty="0"/>
              <a:t>Lens imprints a quadratic phase profile across atom cloud, analogous to the action of an optical lens</a:t>
            </a:r>
          </a:p>
        </p:txBody>
      </p:sp>
      <p:pic>
        <p:nvPicPr>
          <p:cNvPr id="17426" name="Picture 17425">
            <a:extLst>
              <a:ext uri="{FF2B5EF4-FFF2-40B4-BE49-F238E27FC236}">
                <a16:creationId xmlns:a16="http://schemas.microsoft.com/office/drawing/2014/main" id="{E8063EEC-B48F-5EC5-A051-1E72E3E20DE0}"/>
              </a:ext>
            </a:extLst>
          </p:cNvPr>
          <p:cNvPicPr>
            <a:picLocks noChangeAspect="1"/>
          </p:cNvPicPr>
          <p:nvPr/>
        </p:nvPicPr>
        <p:blipFill>
          <a:blip r:embed="rId3"/>
          <a:stretch>
            <a:fillRect/>
          </a:stretch>
        </p:blipFill>
        <p:spPr>
          <a:xfrm>
            <a:off x="527298" y="2108895"/>
            <a:ext cx="1030310" cy="629055"/>
          </a:xfrm>
          <a:prstGeom prst="rect">
            <a:avLst/>
          </a:prstGeom>
        </p:spPr>
      </p:pic>
      <p:pic>
        <p:nvPicPr>
          <p:cNvPr id="17428" name="Picture 17427">
            <a:extLst>
              <a:ext uri="{FF2B5EF4-FFF2-40B4-BE49-F238E27FC236}">
                <a16:creationId xmlns:a16="http://schemas.microsoft.com/office/drawing/2014/main" id="{CAFBF28C-F769-E547-68A7-FAA7468CB6FC}"/>
              </a:ext>
            </a:extLst>
          </p:cNvPr>
          <p:cNvPicPr>
            <a:picLocks noChangeAspect="1"/>
          </p:cNvPicPr>
          <p:nvPr/>
        </p:nvPicPr>
        <p:blipFill>
          <a:blip r:embed="rId4"/>
          <a:stretch>
            <a:fillRect/>
          </a:stretch>
        </p:blipFill>
        <p:spPr>
          <a:xfrm>
            <a:off x="1665528" y="2200973"/>
            <a:ext cx="875763" cy="466928"/>
          </a:xfrm>
          <a:prstGeom prst="rect">
            <a:avLst/>
          </a:prstGeom>
        </p:spPr>
      </p:pic>
      <p:sp>
        <p:nvSpPr>
          <p:cNvPr id="17429" name="TextBox 17428">
            <a:extLst>
              <a:ext uri="{FF2B5EF4-FFF2-40B4-BE49-F238E27FC236}">
                <a16:creationId xmlns:a16="http://schemas.microsoft.com/office/drawing/2014/main" id="{2B690363-0D1A-DE5A-4245-14B57BCA6B25}"/>
              </a:ext>
            </a:extLst>
          </p:cNvPr>
          <p:cNvSpPr txBox="1"/>
          <p:nvPr/>
        </p:nvSpPr>
        <p:spPr>
          <a:xfrm>
            <a:off x="271971" y="2794682"/>
            <a:ext cx="2828658" cy="954107"/>
          </a:xfrm>
          <a:prstGeom prst="rect">
            <a:avLst/>
          </a:prstGeom>
          <a:noFill/>
        </p:spPr>
        <p:txBody>
          <a:bodyPr wrap="square" rtlCol="0">
            <a:spAutoFit/>
          </a:bodyPr>
          <a:lstStyle/>
          <a:p>
            <a:r>
              <a:rPr lang="en-US" sz="1400" dirty="0"/>
              <a:t>Best-case velocity variance reduction by lens (formula assumes no position-velocity correlations in initial atom cloud)</a:t>
            </a:r>
          </a:p>
        </p:txBody>
      </p:sp>
    </p:spTree>
    <p:extLst>
      <p:ext uri="{BB962C8B-B14F-4D97-AF65-F5344CB8AC3E}">
        <p14:creationId xmlns:p14="http://schemas.microsoft.com/office/powerpoint/2010/main" val="39637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gLensOff.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150215" y="1318401"/>
            <a:ext cx="1961224" cy="1961224"/>
          </a:xfrm>
          <a:prstGeom prst="rect">
            <a:avLst/>
          </a:prstGeom>
        </p:spPr>
      </p:pic>
      <p:pic>
        <p:nvPicPr>
          <p:cNvPr id="9" name="Picture 8" descr="magLensFina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388560" y="1319255"/>
            <a:ext cx="1960370" cy="1960370"/>
          </a:xfrm>
          <a:prstGeom prst="rect">
            <a:avLst/>
          </a:prstGeom>
        </p:spPr>
      </p:pic>
      <p:pic>
        <p:nvPicPr>
          <p:cNvPr id="11" name="Picture 10" descr="magLensMid.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635113" y="1319309"/>
            <a:ext cx="1961224" cy="1961224"/>
          </a:xfrm>
          <a:prstGeom prst="rect">
            <a:avLst/>
          </a:prstGeom>
        </p:spPr>
      </p:pic>
      <p:sp>
        <p:nvSpPr>
          <p:cNvPr id="2" name="Title 1"/>
          <p:cNvSpPr>
            <a:spLocks noGrp="1"/>
          </p:cNvSpPr>
          <p:nvPr>
            <p:ph type="title"/>
          </p:nvPr>
        </p:nvSpPr>
        <p:spPr>
          <a:xfrm>
            <a:off x="268622" y="-272569"/>
            <a:ext cx="8229600" cy="1143000"/>
          </a:xfrm>
        </p:spPr>
        <p:txBody>
          <a:bodyPr>
            <a:normAutofit/>
          </a:bodyPr>
          <a:lstStyle/>
          <a:p>
            <a:r>
              <a:rPr lang="en-US" sz="3200" dirty="0">
                <a:latin typeface="+mn-lt"/>
              </a:rPr>
              <a:t>“Thick Lens” Case</a:t>
            </a:r>
          </a:p>
        </p:txBody>
      </p:sp>
      <p:sp>
        <p:nvSpPr>
          <p:cNvPr id="5" name="Content Placeholder 4"/>
          <p:cNvSpPr>
            <a:spLocks noGrp="1"/>
          </p:cNvSpPr>
          <p:nvPr>
            <p:ph sz="half" idx="4294967295"/>
          </p:nvPr>
        </p:nvSpPr>
        <p:spPr>
          <a:xfrm>
            <a:off x="-68114" y="575357"/>
            <a:ext cx="8229600" cy="3302000"/>
          </a:xfrm>
        </p:spPr>
        <p:txBody>
          <a:bodyPr>
            <a:noAutofit/>
          </a:bodyPr>
          <a:lstStyle/>
          <a:p>
            <a:r>
              <a:rPr lang="en-US" sz="1600" dirty="0">
                <a:latin typeface="+mn-lt"/>
              </a:rPr>
              <a:t>Trade </a:t>
            </a:r>
            <a:r>
              <a:rPr lang="en-US" sz="1600" dirty="0">
                <a:latin typeface="+mn-lt"/>
                <a:cs typeface="Times New Roman"/>
              </a:rPr>
              <a:t>Δ</a:t>
            </a:r>
            <a:r>
              <a:rPr lang="en-US" sz="1600" i="1" dirty="0">
                <a:latin typeface="+mn-lt"/>
                <a:cs typeface="Times New Roman"/>
              </a:rPr>
              <a:t>x</a:t>
            </a:r>
            <a:r>
              <a:rPr lang="en-US" sz="1600" dirty="0">
                <a:latin typeface="+mn-lt"/>
              </a:rPr>
              <a:t> for </a:t>
            </a:r>
            <a:r>
              <a:rPr lang="en-US" sz="1600" dirty="0">
                <a:latin typeface="+mn-lt"/>
                <a:cs typeface="Times New Roman"/>
              </a:rPr>
              <a:t>Δ</a:t>
            </a:r>
            <a:r>
              <a:rPr lang="en-US" sz="1600" i="1" dirty="0">
                <a:latin typeface="+mn-lt"/>
                <a:cs typeface="Times New Roman"/>
              </a:rPr>
              <a:t>p</a:t>
            </a:r>
            <a:r>
              <a:rPr lang="en-US" sz="1600" dirty="0">
                <a:latin typeface="+mn-lt"/>
              </a:rPr>
              <a:t> in a harmonic potential</a:t>
            </a: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pPr marL="0" indent="0">
              <a:buNone/>
            </a:pPr>
            <a:endParaRPr lang="en-US" sz="1600" dirty="0">
              <a:latin typeface="+mn-lt"/>
            </a:endParaRPr>
          </a:p>
          <a:p>
            <a:endParaRPr lang="en-US" sz="1600" dirty="0">
              <a:latin typeface="+mn-lt"/>
            </a:endParaRPr>
          </a:p>
          <a:p>
            <a:r>
              <a:rPr lang="en-US" sz="1600" dirty="0">
                <a:latin typeface="+mn-lt"/>
              </a:rPr>
              <a:t>Our analogies with optical lensing have implicitly assumed that we can make a sort of “ray tracing”/“classical trajectory tracing” approximation for keeping track of the atom cloud dynamics</a:t>
            </a:r>
          </a:p>
          <a:p>
            <a:pPr lvl="1"/>
            <a:r>
              <a:rPr lang="en-US" sz="1200" dirty="0">
                <a:latin typeface="+mn-lt"/>
              </a:rPr>
              <a:t>Is this valid?  </a:t>
            </a:r>
          </a:p>
          <a:p>
            <a:pPr lvl="1"/>
            <a:r>
              <a:rPr lang="en-US" sz="1200" dirty="0">
                <a:latin typeface="+mn-lt"/>
              </a:rPr>
              <a:t>If so, under what conditions?</a:t>
            </a:r>
          </a:p>
        </p:txBody>
      </p:sp>
      <p:pic>
        <p:nvPicPr>
          <p:cNvPr id="8" name="Picture 7" descr="magLensInit.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874770" y="1319255"/>
            <a:ext cx="1960370" cy="1960370"/>
          </a:xfrm>
          <a:prstGeom prst="rect">
            <a:avLst/>
          </a:prstGeom>
        </p:spPr>
      </p:pic>
      <p:sp>
        <p:nvSpPr>
          <p:cNvPr id="13" name="TextBox 12"/>
          <p:cNvSpPr txBox="1"/>
          <p:nvPr/>
        </p:nvSpPr>
        <p:spPr>
          <a:xfrm>
            <a:off x="1717015" y="950623"/>
            <a:ext cx="609812" cy="369332"/>
          </a:xfrm>
          <a:prstGeom prst="rect">
            <a:avLst/>
          </a:prstGeom>
          <a:noFill/>
        </p:spPr>
        <p:txBody>
          <a:bodyPr wrap="none" rtlCol="0">
            <a:spAutoFit/>
          </a:bodyPr>
          <a:lstStyle/>
          <a:p>
            <a:r>
              <a:rPr lang="en-US" dirty="0"/>
              <a:t>t = 0</a:t>
            </a:r>
          </a:p>
        </p:txBody>
      </p:sp>
      <p:sp>
        <p:nvSpPr>
          <p:cNvPr id="14" name="TextBox 13"/>
          <p:cNvSpPr txBox="1"/>
          <p:nvPr/>
        </p:nvSpPr>
        <p:spPr>
          <a:xfrm>
            <a:off x="3380366" y="950623"/>
            <a:ext cx="857664" cy="369332"/>
          </a:xfrm>
          <a:prstGeom prst="rect">
            <a:avLst/>
          </a:prstGeom>
          <a:noFill/>
        </p:spPr>
        <p:txBody>
          <a:bodyPr wrap="none" rtlCol="0">
            <a:spAutoFit/>
          </a:bodyPr>
          <a:lstStyle/>
          <a:p>
            <a:r>
              <a:rPr lang="en-US" dirty="0"/>
              <a:t>t &lt; t</a:t>
            </a:r>
            <a:r>
              <a:rPr lang="en-US" baseline="-25000" dirty="0"/>
              <a:t>Lens</a:t>
            </a:r>
            <a:endParaRPr lang="en-US" dirty="0"/>
          </a:p>
        </p:txBody>
      </p:sp>
      <p:sp>
        <p:nvSpPr>
          <p:cNvPr id="15" name="TextBox 14"/>
          <p:cNvSpPr txBox="1"/>
          <p:nvPr/>
        </p:nvSpPr>
        <p:spPr>
          <a:xfrm>
            <a:off x="5075831" y="949715"/>
            <a:ext cx="857664" cy="369332"/>
          </a:xfrm>
          <a:prstGeom prst="rect">
            <a:avLst/>
          </a:prstGeom>
          <a:noFill/>
        </p:spPr>
        <p:txBody>
          <a:bodyPr wrap="none" rtlCol="0">
            <a:spAutoFit/>
          </a:bodyPr>
          <a:lstStyle/>
          <a:p>
            <a:r>
              <a:rPr lang="en-US" dirty="0"/>
              <a:t>t = t</a:t>
            </a:r>
            <a:r>
              <a:rPr lang="en-US" baseline="-25000" dirty="0"/>
              <a:t>Lens</a:t>
            </a:r>
            <a:endParaRPr lang="en-US" dirty="0"/>
          </a:p>
        </p:txBody>
      </p:sp>
      <p:sp>
        <p:nvSpPr>
          <p:cNvPr id="16" name="TextBox 15"/>
          <p:cNvSpPr txBox="1"/>
          <p:nvPr/>
        </p:nvSpPr>
        <p:spPr>
          <a:xfrm>
            <a:off x="6635222" y="917449"/>
            <a:ext cx="1210588" cy="369332"/>
          </a:xfrm>
          <a:prstGeom prst="rect">
            <a:avLst/>
          </a:prstGeom>
          <a:noFill/>
        </p:spPr>
        <p:txBody>
          <a:bodyPr wrap="none" rtlCol="0">
            <a:spAutoFit/>
          </a:bodyPr>
          <a:lstStyle/>
          <a:p>
            <a:r>
              <a:rPr lang="en-US" dirty="0"/>
              <a:t>t = t</a:t>
            </a:r>
            <a:r>
              <a:rPr lang="en-US" baseline="-25000" dirty="0"/>
              <a:t>Lens</a:t>
            </a:r>
            <a:r>
              <a:rPr lang="en-US" dirty="0"/>
              <a:t> + ε</a:t>
            </a:r>
          </a:p>
        </p:txBody>
      </p:sp>
      <p:cxnSp>
        <p:nvCxnSpPr>
          <p:cNvPr id="18" name="Straight Arrow Connector 17"/>
          <p:cNvCxnSpPr/>
          <p:nvPr/>
        </p:nvCxnSpPr>
        <p:spPr>
          <a:xfrm>
            <a:off x="1969978" y="2857194"/>
            <a:ext cx="34925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610543" y="2858782"/>
            <a:ext cx="34925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046686" y="2603194"/>
            <a:ext cx="237744"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160048" y="2604782"/>
            <a:ext cx="237744"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320057" y="2668544"/>
            <a:ext cx="344898" cy="276999"/>
          </a:xfrm>
          <a:prstGeom prst="rect">
            <a:avLst/>
          </a:prstGeom>
          <a:noFill/>
        </p:spPr>
        <p:txBody>
          <a:bodyPr wrap="none" rtlCol="0">
            <a:spAutoFit/>
          </a:bodyPr>
          <a:lstStyle/>
          <a:p>
            <a:r>
              <a:rPr lang="en-US" sz="1200" i="1" dirty="0">
                <a:latin typeface="Times New Roman"/>
                <a:cs typeface="Times New Roman"/>
              </a:rPr>
              <a:t>v</a:t>
            </a:r>
            <a:r>
              <a:rPr lang="en-US" sz="1200" i="1" baseline="-25000" dirty="0">
                <a:latin typeface="Times New Roman"/>
                <a:cs typeface="Times New Roman"/>
              </a:rPr>
              <a:t>x</a:t>
            </a:r>
            <a:endParaRPr lang="en-US" sz="1200" i="1" dirty="0">
              <a:latin typeface="Times New Roman"/>
              <a:cs typeface="Times New Roman"/>
            </a:endParaRPr>
          </a:p>
        </p:txBody>
      </p:sp>
      <p:cxnSp>
        <p:nvCxnSpPr>
          <p:cNvPr id="27" name="Straight Arrow Connector 26"/>
          <p:cNvCxnSpPr/>
          <p:nvPr/>
        </p:nvCxnSpPr>
        <p:spPr>
          <a:xfrm rot="5400000" flipH="1" flipV="1">
            <a:off x="1310924" y="4264076"/>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H="1" flipV="1">
            <a:off x="1339079" y="4292222"/>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36729" y="4070789"/>
            <a:ext cx="365668" cy="369332"/>
          </a:xfrm>
          <a:prstGeom prst="rect">
            <a:avLst/>
          </a:prstGeom>
          <a:noFill/>
        </p:spPr>
        <p:txBody>
          <a:bodyPr wrap="none" rtlCol="0">
            <a:spAutoFit/>
          </a:bodyPr>
          <a:lstStyle/>
          <a:p>
            <a:r>
              <a:rPr lang="en-US" i="1" dirty="0">
                <a:latin typeface="Times New Roman"/>
                <a:cs typeface="Times New Roman"/>
              </a:rPr>
              <a:t>x</a:t>
            </a:r>
          </a:p>
        </p:txBody>
      </p:sp>
      <p:sp>
        <p:nvSpPr>
          <p:cNvPr id="31" name="TextBox 30"/>
          <p:cNvSpPr txBox="1"/>
          <p:nvPr/>
        </p:nvSpPr>
        <p:spPr>
          <a:xfrm>
            <a:off x="1979310" y="3379767"/>
            <a:ext cx="398400" cy="369332"/>
          </a:xfrm>
          <a:prstGeom prst="rect">
            <a:avLst/>
          </a:prstGeom>
          <a:noFill/>
        </p:spPr>
        <p:txBody>
          <a:bodyPr wrap="none" rtlCol="0">
            <a:spAutoFit/>
          </a:bodyPr>
          <a:lstStyle/>
          <a:p>
            <a:r>
              <a:rPr lang="en-US" i="1" dirty="0">
                <a:latin typeface="Times New Roman"/>
                <a:cs typeface="Times New Roman"/>
              </a:rPr>
              <a:t>p</a:t>
            </a:r>
          </a:p>
        </p:txBody>
      </p:sp>
      <p:sp>
        <p:nvSpPr>
          <p:cNvPr id="32" name="Oval 31"/>
          <p:cNvSpPr/>
          <p:nvPr/>
        </p:nvSpPr>
        <p:spPr>
          <a:xfrm>
            <a:off x="1772235" y="4098401"/>
            <a:ext cx="369332" cy="369332"/>
          </a:xfrm>
          <a:prstGeom prst="ellipse">
            <a:avLst/>
          </a:prstGeom>
          <a:solidFill>
            <a:srgbClr val="FF0000"/>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 name="Straight Arrow Connector 32"/>
          <p:cNvCxnSpPr/>
          <p:nvPr/>
        </p:nvCxnSpPr>
        <p:spPr>
          <a:xfrm rot="5400000" flipH="1" flipV="1">
            <a:off x="3057617" y="4274819"/>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0800000" flipH="1" flipV="1">
            <a:off x="3085772" y="4302965"/>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383422" y="4081532"/>
            <a:ext cx="365668" cy="369332"/>
          </a:xfrm>
          <a:prstGeom prst="rect">
            <a:avLst/>
          </a:prstGeom>
          <a:noFill/>
        </p:spPr>
        <p:txBody>
          <a:bodyPr wrap="none" rtlCol="0">
            <a:spAutoFit/>
          </a:bodyPr>
          <a:lstStyle/>
          <a:p>
            <a:r>
              <a:rPr lang="en-US" i="1" dirty="0">
                <a:latin typeface="Times New Roman"/>
                <a:cs typeface="Times New Roman"/>
              </a:rPr>
              <a:t>x</a:t>
            </a:r>
          </a:p>
        </p:txBody>
      </p:sp>
      <p:sp>
        <p:nvSpPr>
          <p:cNvPr id="36" name="Oval 35"/>
          <p:cNvSpPr/>
          <p:nvPr/>
        </p:nvSpPr>
        <p:spPr>
          <a:xfrm rot="4260000">
            <a:off x="3587954" y="4026308"/>
            <a:ext cx="243759" cy="553998"/>
          </a:xfrm>
          <a:prstGeom prst="ellipse">
            <a:avLst/>
          </a:prstGeom>
          <a:solidFill>
            <a:srgbClr val="FF0000"/>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rot="5400000" flipH="1" flipV="1">
            <a:off x="4845725" y="4276066"/>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flipH="1" flipV="1">
            <a:off x="4873880" y="4304212"/>
            <a:ext cx="1297739" cy="1588"/>
          </a:xfrm>
          <a:prstGeom prst="straightConnector1">
            <a:avLst/>
          </a:prstGeom>
          <a:ln>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171530" y="4082779"/>
            <a:ext cx="365668" cy="369332"/>
          </a:xfrm>
          <a:prstGeom prst="rect">
            <a:avLst/>
          </a:prstGeom>
          <a:noFill/>
        </p:spPr>
        <p:txBody>
          <a:bodyPr wrap="none" rtlCol="0">
            <a:spAutoFit/>
          </a:bodyPr>
          <a:lstStyle/>
          <a:p>
            <a:r>
              <a:rPr lang="en-US" i="1" dirty="0">
                <a:latin typeface="Times New Roman"/>
                <a:cs typeface="Times New Roman"/>
              </a:rPr>
              <a:t>x</a:t>
            </a:r>
          </a:p>
        </p:txBody>
      </p:sp>
      <p:sp>
        <p:nvSpPr>
          <p:cNvPr id="41" name="Oval 40"/>
          <p:cNvSpPr/>
          <p:nvPr/>
        </p:nvSpPr>
        <p:spPr>
          <a:xfrm>
            <a:off x="5129669" y="4208427"/>
            <a:ext cx="738664" cy="184666"/>
          </a:xfrm>
          <a:prstGeom prst="ellipse">
            <a:avLst/>
          </a:prstGeom>
          <a:solidFill>
            <a:srgbClr val="FF0000"/>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3729392" y="3388100"/>
            <a:ext cx="398400" cy="369332"/>
          </a:xfrm>
          <a:prstGeom prst="rect">
            <a:avLst/>
          </a:prstGeom>
          <a:noFill/>
        </p:spPr>
        <p:txBody>
          <a:bodyPr wrap="none" rtlCol="0">
            <a:spAutoFit/>
          </a:bodyPr>
          <a:lstStyle/>
          <a:p>
            <a:r>
              <a:rPr lang="en-US" i="1" dirty="0">
                <a:latin typeface="Times New Roman"/>
                <a:cs typeface="Times New Roman"/>
              </a:rPr>
              <a:t>p</a:t>
            </a:r>
          </a:p>
        </p:txBody>
      </p:sp>
      <p:sp>
        <p:nvSpPr>
          <p:cNvPr id="45" name="TextBox 44"/>
          <p:cNvSpPr txBox="1"/>
          <p:nvPr/>
        </p:nvSpPr>
        <p:spPr>
          <a:xfrm>
            <a:off x="5518376" y="3389916"/>
            <a:ext cx="398400" cy="369332"/>
          </a:xfrm>
          <a:prstGeom prst="rect">
            <a:avLst/>
          </a:prstGeom>
          <a:noFill/>
        </p:spPr>
        <p:txBody>
          <a:bodyPr wrap="none" rtlCol="0">
            <a:spAutoFit/>
          </a:bodyPr>
          <a:lstStyle/>
          <a:p>
            <a:r>
              <a:rPr lang="en-US" i="1" dirty="0">
                <a:latin typeface="Times New Roman"/>
                <a:cs typeface="Times New Roman"/>
              </a:rPr>
              <a:t>p</a:t>
            </a:r>
          </a:p>
        </p:txBody>
      </p:sp>
      <p:sp>
        <p:nvSpPr>
          <p:cNvPr id="46" name="TextBox 45"/>
          <p:cNvSpPr txBox="1"/>
          <p:nvPr/>
        </p:nvSpPr>
        <p:spPr>
          <a:xfrm>
            <a:off x="6240099" y="3673560"/>
            <a:ext cx="1199367" cy="338554"/>
          </a:xfrm>
          <a:prstGeom prst="rect">
            <a:avLst/>
          </a:prstGeom>
          <a:noFill/>
        </p:spPr>
        <p:txBody>
          <a:bodyPr wrap="none" rtlCol="0">
            <a:spAutoFit/>
          </a:bodyPr>
          <a:lstStyle/>
          <a:p>
            <a:r>
              <a:rPr lang="en-US" sz="1600" dirty="0"/>
              <a:t>Phase space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Wigner function definition</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dirty="0">
                <a:latin typeface="+mn-lt"/>
                <a:ea typeface="ＭＳ Ｐゴシック" charset="-128"/>
                <a:cs typeface="ＭＳ Ｐゴシック" charset="-128"/>
              </a:rPr>
              <a:t>For a pure state (                   ):</a:t>
            </a: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b="0" i="0" u="none" strike="noStrike" dirty="0">
                <a:solidFill>
                  <a:srgbClr val="000000"/>
                </a:solidFill>
                <a:effectLst/>
                <a:latin typeface="+mn-lt"/>
              </a:rPr>
              <a:t>Under integration, gives position/momentum probability density functions</a:t>
            </a:r>
            <a:endParaRPr lang="en-US" sz="14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The Wigner Function</a:t>
            </a:r>
          </a:p>
        </p:txBody>
      </p:sp>
      <p:pic>
        <p:nvPicPr>
          <p:cNvPr id="3" name="Picture 2">
            <a:extLst>
              <a:ext uri="{FF2B5EF4-FFF2-40B4-BE49-F238E27FC236}">
                <a16:creationId xmlns:a16="http://schemas.microsoft.com/office/drawing/2014/main" id="{DB8742F6-1FA4-EF05-993C-A44D80B65E16}"/>
              </a:ext>
            </a:extLst>
          </p:cNvPr>
          <p:cNvPicPr>
            <a:picLocks noChangeAspect="1"/>
          </p:cNvPicPr>
          <p:nvPr/>
        </p:nvPicPr>
        <p:blipFill>
          <a:blip r:embed="rId3"/>
          <a:stretch>
            <a:fillRect/>
          </a:stretch>
        </p:blipFill>
        <p:spPr>
          <a:xfrm>
            <a:off x="1373947" y="1236760"/>
            <a:ext cx="4481848" cy="590145"/>
          </a:xfrm>
          <a:prstGeom prst="rect">
            <a:avLst/>
          </a:prstGeom>
        </p:spPr>
      </p:pic>
      <p:pic>
        <p:nvPicPr>
          <p:cNvPr id="5" name="Picture 4">
            <a:extLst>
              <a:ext uri="{FF2B5EF4-FFF2-40B4-BE49-F238E27FC236}">
                <a16:creationId xmlns:a16="http://schemas.microsoft.com/office/drawing/2014/main" id="{EB320EE1-3CB2-9801-6374-BD547A00008B}"/>
              </a:ext>
            </a:extLst>
          </p:cNvPr>
          <p:cNvPicPr>
            <a:picLocks noChangeAspect="1"/>
          </p:cNvPicPr>
          <p:nvPr/>
        </p:nvPicPr>
        <p:blipFill>
          <a:blip r:embed="rId4"/>
          <a:stretch>
            <a:fillRect/>
          </a:stretch>
        </p:blipFill>
        <p:spPr>
          <a:xfrm>
            <a:off x="2245376" y="1941706"/>
            <a:ext cx="927279" cy="252919"/>
          </a:xfrm>
          <a:prstGeom prst="rect">
            <a:avLst/>
          </a:prstGeom>
        </p:spPr>
      </p:pic>
      <p:pic>
        <p:nvPicPr>
          <p:cNvPr id="8" name="Picture 7">
            <a:extLst>
              <a:ext uri="{FF2B5EF4-FFF2-40B4-BE49-F238E27FC236}">
                <a16:creationId xmlns:a16="http://schemas.microsoft.com/office/drawing/2014/main" id="{E5AED95D-5BEB-55CA-7B85-F2883BD46AB0}"/>
              </a:ext>
            </a:extLst>
          </p:cNvPr>
          <p:cNvPicPr>
            <a:picLocks noChangeAspect="1"/>
          </p:cNvPicPr>
          <p:nvPr/>
        </p:nvPicPr>
        <p:blipFill>
          <a:blip r:embed="rId5"/>
          <a:stretch>
            <a:fillRect/>
          </a:stretch>
        </p:blipFill>
        <p:spPr>
          <a:xfrm>
            <a:off x="1475413" y="2367387"/>
            <a:ext cx="4945487" cy="1147864"/>
          </a:xfrm>
          <a:prstGeom prst="rect">
            <a:avLst/>
          </a:prstGeom>
        </p:spPr>
      </p:pic>
      <p:pic>
        <p:nvPicPr>
          <p:cNvPr id="10" name="Picture 9">
            <a:extLst>
              <a:ext uri="{FF2B5EF4-FFF2-40B4-BE49-F238E27FC236}">
                <a16:creationId xmlns:a16="http://schemas.microsoft.com/office/drawing/2014/main" id="{446B5A1A-6FDD-20BF-5E09-58FA90CCDF3B}"/>
              </a:ext>
            </a:extLst>
          </p:cNvPr>
          <p:cNvPicPr>
            <a:picLocks noChangeAspect="1"/>
          </p:cNvPicPr>
          <p:nvPr/>
        </p:nvPicPr>
        <p:blipFill>
          <a:blip r:embed="rId6"/>
          <a:stretch>
            <a:fillRect/>
          </a:stretch>
        </p:blipFill>
        <p:spPr>
          <a:xfrm>
            <a:off x="1704463" y="4049249"/>
            <a:ext cx="2009104" cy="1154349"/>
          </a:xfrm>
          <a:prstGeom prst="rect">
            <a:avLst/>
          </a:prstGeom>
        </p:spPr>
      </p:pic>
      <p:pic>
        <p:nvPicPr>
          <p:cNvPr id="12" name="Picture 11">
            <a:extLst>
              <a:ext uri="{FF2B5EF4-FFF2-40B4-BE49-F238E27FC236}">
                <a16:creationId xmlns:a16="http://schemas.microsoft.com/office/drawing/2014/main" id="{21EEFAC1-6ED1-8FD2-90C2-D7C5E17F406D}"/>
              </a:ext>
            </a:extLst>
          </p:cNvPr>
          <p:cNvPicPr>
            <a:picLocks noChangeAspect="1"/>
          </p:cNvPicPr>
          <p:nvPr/>
        </p:nvPicPr>
        <p:blipFill>
          <a:blip r:embed="rId7"/>
          <a:stretch>
            <a:fillRect/>
          </a:stretch>
        </p:blipFill>
        <p:spPr>
          <a:xfrm>
            <a:off x="4538804" y="4245935"/>
            <a:ext cx="1365161" cy="226979"/>
          </a:xfrm>
          <a:prstGeom prst="rect">
            <a:avLst/>
          </a:prstGeom>
        </p:spPr>
      </p:pic>
      <p:pic>
        <p:nvPicPr>
          <p:cNvPr id="14" name="Picture 13">
            <a:extLst>
              <a:ext uri="{FF2B5EF4-FFF2-40B4-BE49-F238E27FC236}">
                <a16:creationId xmlns:a16="http://schemas.microsoft.com/office/drawing/2014/main" id="{6283E0F2-0D09-C3B3-CE41-476C7E363EBD}"/>
              </a:ext>
            </a:extLst>
          </p:cNvPr>
          <p:cNvPicPr>
            <a:picLocks noChangeAspect="1"/>
          </p:cNvPicPr>
          <p:nvPr/>
        </p:nvPicPr>
        <p:blipFill>
          <a:blip r:embed="rId8"/>
          <a:stretch>
            <a:fillRect/>
          </a:stretch>
        </p:blipFill>
        <p:spPr>
          <a:xfrm>
            <a:off x="4616078" y="4805721"/>
            <a:ext cx="1287887" cy="220494"/>
          </a:xfrm>
          <a:prstGeom prst="rect">
            <a:avLst/>
          </a:prstGeom>
        </p:spPr>
      </p:pic>
      <p:sp>
        <p:nvSpPr>
          <p:cNvPr id="15" name="TextBox 14">
            <a:extLst>
              <a:ext uri="{FF2B5EF4-FFF2-40B4-BE49-F238E27FC236}">
                <a16:creationId xmlns:a16="http://schemas.microsoft.com/office/drawing/2014/main" id="{32B43006-5D49-DF27-B14F-4CA248BB21CD}"/>
              </a:ext>
            </a:extLst>
          </p:cNvPr>
          <p:cNvSpPr txBox="1"/>
          <p:nvPr/>
        </p:nvSpPr>
        <p:spPr>
          <a:xfrm>
            <a:off x="3117237" y="6504653"/>
            <a:ext cx="2267608" cy="307777"/>
          </a:xfrm>
          <a:prstGeom prst="rect">
            <a:avLst/>
          </a:prstGeom>
          <a:noFill/>
        </p:spPr>
        <p:txBody>
          <a:bodyPr wrap="none" rtlCol="0">
            <a:spAutoFit/>
          </a:bodyPr>
          <a:lstStyle/>
          <a:p>
            <a:r>
              <a:rPr lang="en-US" sz="1400" dirty="0">
                <a:solidFill>
                  <a:schemeClr val="bg1"/>
                </a:solidFill>
              </a:rPr>
              <a:t>Giese et al., arXiv:1402.0963</a:t>
            </a:r>
          </a:p>
        </p:txBody>
      </p:sp>
    </p:spTree>
    <p:extLst>
      <p:ext uri="{BB962C8B-B14F-4D97-AF65-F5344CB8AC3E}">
        <p14:creationId xmlns:p14="http://schemas.microsoft.com/office/powerpoint/2010/main" val="210254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947355"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Real-valued, but can in general take on negative values.  Example: Wigner function for 6</a:t>
            </a:r>
            <a:r>
              <a:rPr lang="en-US" sz="1800" baseline="30000" dirty="0">
                <a:solidFill>
                  <a:srgbClr val="000000"/>
                </a:solidFill>
                <a:latin typeface="+mn-lt"/>
              </a:rPr>
              <a:t>th</a:t>
            </a:r>
            <a:r>
              <a:rPr lang="en-US" sz="1800" dirty="0">
                <a:solidFill>
                  <a:srgbClr val="000000"/>
                </a:solidFill>
                <a:latin typeface="+mn-lt"/>
              </a:rPr>
              <a:t> excited eigenstate of harmonic oscillator:</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b="0" i="0" u="none" strike="noStrike" dirty="0">
                <a:solidFill>
                  <a:srgbClr val="000000"/>
                </a:solidFill>
                <a:effectLst/>
                <a:latin typeface="+mn-lt"/>
              </a:rPr>
              <a:t>Important property: for Hamiltonians at most quadratic in position, Wigner function evolves according to classical Liouville equation </a:t>
            </a:r>
          </a:p>
          <a:p>
            <a:pPr eaLnBrk="1" hangingPunct="1">
              <a:lnSpc>
                <a:spcPct val="90000"/>
              </a:lnSpc>
            </a:pPr>
            <a:endParaRPr lang="en-US" sz="1800" dirty="0">
              <a:solidFill>
                <a:srgbClr val="000000"/>
              </a:solidFill>
              <a:latin typeface="+mn-lt"/>
            </a:endParaRPr>
          </a:p>
          <a:p>
            <a:pPr eaLnBrk="1" hangingPunct="1">
              <a:lnSpc>
                <a:spcPct val="90000"/>
              </a:lnSpc>
            </a:pPr>
            <a:r>
              <a:rPr lang="en-US" sz="1800" b="0" i="0" u="none" strike="noStrike" dirty="0">
                <a:solidFill>
                  <a:srgbClr val="000000"/>
                </a:solidFill>
                <a:effectLst/>
                <a:latin typeface="+mn-lt"/>
              </a:rPr>
              <a:t>Can solve for full quantum dynamics by keeping track of evolution of classical trajectories in phase space!  </a:t>
            </a:r>
            <a:r>
              <a:rPr lang="en-US" sz="1800" b="0" i="1" u="none" strike="noStrike" dirty="0">
                <a:solidFill>
                  <a:srgbClr val="000000"/>
                </a:solidFill>
                <a:effectLst/>
                <a:latin typeface="+mn-lt"/>
              </a:rPr>
              <a:t>Close analogy to ray tracing</a:t>
            </a:r>
            <a:r>
              <a:rPr lang="en-US" sz="1800" b="0" u="none" strike="noStrike" dirty="0">
                <a:solidFill>
                  <a:srgbClr val="000000"/>
                </a:solidFill>
                <a:effectLst/>
                <a:latin typeface="+mn-lt"/>
              </a:rPr>
              <a:t>.</a:t>
            </a:r>
            <a:endParaRPr lang="en-US" sz="1800" b="0" i="0" u="none" strike="noStrike" dirty="0">
              <a:solidFill>
                <a:srgbClr val="000000"/>
              </a:solidFill>
              <a:effectLst/>
              <a:latin typeface="+mn-lt"/>
            </a:endParaRPr>
          </a:p>
          <a:p>
            <a:pPr eaLnBrk="1" hangingPunct="1">
              <a:lnSpc>
                <a:spcPct val="90000"/>
              </a:lnSpc>
            </a:pPr>
            <a:endParaRPr lang="en-US" sz="1800" dirty="0">
              <a:solidFill>
                <a:srgbClr val="000000"/>
              </a:solidFill>
              <a:latin typeface="+mn-lt"/>
            </a:endParaRPr>
          </a:p>
          <a:p>
            <a:pPr eaLnBrk="1" hangingPunct="1">
              <a:lnSpc>
                <a:spcPct val="90000"/>
              </a:lnSpc>
            </a:pPr>
            <a:r>
              <a:rPr lang="en-US" sz="1800" dirty="0">
                <a:solidFill>
                  <a:srgbClr val="000000"/>
                </a:solidFill>
                <a:latin typeface="+mn-lt"/>
              </a:rPr>
              <a:t>Quantum corrections arise for 3</a:t>
            </a:r>
            <a:r>
              <a:rPr lang="en-US" sz="1800" baseline="30000" dirty="0">
                <a:solidFill>
                  <a:srgbClr val="000000"/>
                </a:solidFill>
                <a:latin typeface="+mn-lt"/>
              </a:rPr>
              <a:t>rd</a:t>
            </a:r>
            <a:r>
              <a:rPr lang="en-US" sz="1800" dirty="0">
                <a:solidFill>
                  <a:srgbClr val="000000"/>
                </a:solidFill>
                <a:latin typeface="+mn-lt"/>
              </a:rPr>
              <a:t> order and higher potentials</a:t>
            </a:r>
            <a:endParaRPr lang="en-US" sz="1800" b="0" i="0" u="none" strike="noStrike" dirty="0">
              <a:solidFill>
                <a:srgbClr val="000000"/>
              </a:solidFill>
              <a:effectLst/>
              <a:latin typeface="+mn-lt"/>
            </a:endParaRPr>
          </a:p>
          <a:p>
            <a:pPr marL="457200" lvl="1" indent="0">
              <a:lnSpc>
                <a:spcPct val="90000"/>
              </a:lnSpc>
              <a:buNone/>
            </a:pPr>
            <a:endParaRPr lang="en-US" sz="10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The Wigner Function</a:t>
            </a:r>
          </a:p>
        </p:txBody>
      </p:sp>
      <p:sp>
        <p:nvSpPr>
          <p:cNvPr id="2" name="TextBox 1">
            <a:extLst>
              <a:ext uri="{FF2B5EF4-FFF2-40B4-BE49-F238E27FC236}">
                <a16:creationId xmlns:a16="http://schemas.microsoft.com/office/drawing/2014/main" id="{3902E073-9F85-8491-7A27-E8A2D210E783}"/>
              </a:ext>
            </a:extLst>
          </p:cNvPr>
          <p:cNvSpPr txBox="1"/>
          <p:nvPr/>
        </p:nvSpPr>
        <p:spPr>
          <a:xfrm>
            <a:off x="3117237" y="6504653"/>
            <a:ext cx="2267608" cy="307777"/>
          </a:xfrm>
          <a:prstGeom prst="rect">
            <a:avLst/>
          </a:prstGeom>
          <a:noFill/>
        </p:spPr>
        <p:txBody>
          <a:bodyPr wrap="none" rtlCol="0">
            <a:spAutoFit/>
          </a:bodyPr>
          <a:lstStyle/>
          <a:p>
            <a:r>
              <a:rPr lang="en-US" sz="1400" dirty="0">
                <a:solidFill>
                  <a:schemeClr val="bg1"/>
                </a:solidFill>
              </a:rPr>
              <a:t>Giese et al., arXiv:1402.0963</a:t>
            </a:r>
          </a:p>
        </p:txBody>
      </p:sp>
      <p:pic>
        <p:nvPicPr>
          <p:cNvPr id="7" name="Picture 6">
            <a:extLst>
              <a:ext uri="{FF2B5EF4-FFF2-40B4-BE49-F238E27FC236}">
                <a16:creationId xmlns:a16="http://schemas.microsoft.com/office/drawing/2014/main" id="{8285B146-9AB1-8B41-7250-D7CD38F3BD44}"/>
              </a:ext>
            </a:extLst>
          </p:cNvPr>
          <p:cNvPicPr>
            <a:picLocks noChangeAspect="1"/>
          </p:cNvPicPr>
          <p:nvPr/>
        </p:nvPicPr>
        <p:blipFill>
          <a:blip r:embed="rId3"/>
          <a:stretch>
            <a:fillRect/>
          </a:stretch>
        </p:blipFill>
        <p:spPr>
          <a:xfrm>
            <a:off x="457200" y="1393702"/>
            <a:ext cx="4164450" cy="2378296"/>
          </a:xfrm>
          <a:prstGeom prst="rect">
            <a:avLst/>
          </a:prstGeom>
        </p:spPr>
      </p:pic>
      <p:pic>
        <p:nvPicPr>
          <p:cNvPr id="11" name="Picture 10">
            <a:extLst>
              <a:ext uri="{FF2B5EF4-FFF2-40B4-BE49-F238E27FC236}">
                <a16:creationId xmlns:a16="http://schemas.microsoft.com/office/drawing/2014/main" id="{E97245BB-748C-2E52-275D-DF130D790D76}"/>
              </a:ext>
            </a:extLst>
          </p:cNvPr>
          <p:cNvPicPr>
            <a:picLocks noChangeAspect="1"/>
          </p:cNvPicPr>
          <p:nvPr/>
        </p:nvPicPr>
        <p:blipFill>
          <a:blip r:embed="rId4"/>
          <a:stretch>
            <a:fillRect/>
          </a:stretch>
        </p:blipFill>
        <p:spPr>
          <a:xfrm>
            <a:off x="6155739" y="1622355"/>
            <a:ext cx="1390918" cy="298315"/>
          </a:xfrm>
          <a:prstGeom prst="rect">
            <a:avLst/>
          </a:prstGeom>
        </p:spPr>
      </p:pic>
      <p:pic>
        <p:nvPicPr>
          <p:cNvPr id="15" name="Picture 14">
            <a:extLst>
              <a:ext uri="{FF2B5EF4-FFF2-40B4-BE49-F238E27FC236}">
                <a16:creationId xmlns:a16="http://schemas.microsoft.com/office/drawing/2014/main" id="{0407FAAA-6698-17BD-E311-C994A7F1403B}"/>
              </a:ext>
            </a:extLst>
          </p:cNvPr>
          <p:cNvPicPr>
            <a:picLocks noChangeAspect="1"/>
          </p:cNvPicPr>
          <p:nvPr/>
        </p:nvPicPr>
        <p:blipFill>
          <a:blip r:embed="rId5"/>
          <a:stretch>
            <a:fillRect/>
          </a:stretch>
        </p:blipFill>
        <p:spPr>
          <a:xfrm>
            <a:off x="4757811" y="2298823"/>
            <a:ext cx="4250028" cy="544749"/>
          </a:xfrm>
          <a:prstGeom prst="rect">
            <a:avLst/>
          </a:prstGeom>
        </p:spPr>
      </p:pic>
    </p:spTree>
    <p:extLst>
      <p:ext uri="{BB962C8B-B14F-4D97-AF65-F5344CB8AC3E}">
        <p14:creationId xmlns:p14="http://schemas.microsoft.com/office/powerpoint/2010/main" val="306303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96645" y="201385"/>
            <a:ext cx="8725899" cy="5002213"/>
          </a:xfrm>
        </p:spPr>
        <p:txBody>
          <a:bodyPr>
            <a:noAutofit/>
          </a:bodyPr>
          <a:lstStyle/>
          <a:p>
            <a:pPr marL="0" indent="0" eaLnBrk="1" hangingPunct="1">
              <a:lnSpc>
                <a:spcPct val="90000"/>
              </a:lnSpc>
              <a:buNone/>
            </a:pPr>
            <a:endParaRPr lang="en-US" sz="2400" dirty="0">
              <a:latin typeface="+mn-lt"/>
              <a:ea typeface="ＭＳ Ｐゴシック" charset="-128"/>
              <a:cs typeface="ＭＳ Ｐゴシック" charset="-128"/>
            </a:endParaRPr>
          </a:p>
          <a:p>
            <a:pPr marL="457200" lvl="1" indent="0">
              <a:lnSpc>
                <a:spcPct val="90000"/>
              </a:lnSpc>
              <a:buNone/>
            </a:pPr>
            <a:endParaRPr lang="en-US" sz="14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Transverse lensing potential from AC Stark shift of Gaussian laser beam</a:t>
            </a:r>
            <a:endParaRPr lang="en-US" sz="1800" b="0" i="0" u="none" strike="noStrike" dirty="0">
              <a:solidFill>
                <a:srgbClr val="000000"/>
              </a:solidFill>
              <a:effectLst/>
              <a:latin typeface="+mn-lt"/>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marL="0" indent="0" eaLnBrk="1" hangingPunct="1">
              <a:lnSpc>
                <a:spcPct val="90000"/>
              </a:lnSpc>
              <a:buNone/>
            </a:pPr>
            <a:endParaRPr lang="en-US" sz="1800" dirty="0">
              <a:latin typeface="+mn-lt"/>
              <a:ea typeface="ＭＳ Ｐゴシック" charset="-128"/>
              <a:cs typeface="ＭＳ Ｐゴシック" charset="-128"/>
            </a:endParaRPr>
          </a:p>
          <a:p>
            <a:pPr eaLnBrk="1" hangingPunct="1">
              <a:lnSpc>
                <a:spcPct val="90000"/>
              </a:lnSpc>
            </a:pPr>
            <a:r>
              <a:rPr lang="en-US" sz="1800" dirty="0">
                <a:solidFill>
                  <a:srgbClr val="000000"/>
                </a:solidFill>
                <a:latin typeface="+mn-lt"/>
              </a:rPr>
              <a:t>Analogy between distance in light optics and time in atom optics</a:t>
            </a:r>
            <a:endParaRPr lang="en-US" sz="1800" b="0" i="0" u="none" strike="noStrike" dirty="0">
              <a:solidFill>
                <a:srgbClr val="000000"/>
              </a:solidFill>
              <a:effectLst/>
              <a:latin typeface="+mn-lt"/>
            </a:endParaRPr>
          </a:p>
          <a:p>
            <a:pPr eaLnBrk="1" hangingPunct="1">
              <a:lnSpc>
                <a:spcPct val="90000"/>
              </a:lnSpc>
            </a:pPr>
            <a:endParaRPr lang="en-US" sz="1800" dirty="0">
              <a:solidFill>
                <a:srgbClr val="000000"/>
              </a:solidFill>
              <a:latin typeface="+mn-lt"/>
            </a:endParaRPr>
          </a:p>
          <a:p>
            <a:pPr eaLnBrk="1" hangingPunct="1">
              <a:lnSpc>
                <a:spcPct val="90000"/>
              </a:lnSpc>
            </a:pPr>
            <a:r>
              <a:rPr lang="en-US" sz="1800" b="0" i="0" u="none" strike="noStrike" dirty="0">
                <a:solidFill>
                  <a:srgbClr val="000000"/>
                </a:solidFill>
                <a:effectLst/>
                <a:latin typeface="+mn-lt"/>
              </a:rPr>
              <a:t>Tuned strength of lens by adjusting for how long laser beam was pulsed on (“thin lens” limit in these experiments)</a:t>
            </a:r>
          </a:p>
          <a:p>
            <a:pPr eaLnBrk="1" hangingPunct="1">
              <a:lnSpc>
                <a:spcPct val="90000"/>
              </a:lnSpc>
            </a:pPr>
            <a:endParaRPr lang="en-US" sz="1800" dirty="0">
              <a:solidFill>
                <a:srgbClr val="000000"/>
              </a:solidFill>
              <a:latin typeface="+mn-lt"/>
            </a:endParaRPr>
          </a:p>
          <a:p>
            <a:pPr eaLnBrk="1" hangingPunct="1">
              <a:lnSpc>
                <a:spcPct val="90000"/>
              </a:lnSpc>
            </a:pPr>
            <a:r>
              <a:rPr lang="en-US" sz="1800" dirty="0">
                <a:solidFill>
                  <a:srgbClr val="000000"/>
                </a:solidFill>
                <a:latin typeface="+mn-lt"/>
              </a:rPr>
              <a:t>Though potential was not perfectly quadratic, estimated quantum corrections to measured quantities were negligible</a:t>
            </a:r>
            <a:endParaRPr lang="en-US" sz="1800" b="0" i="0" u="none" strike="noStrike" dirty="0">
              <a:solidFill>
                <a:srgbClr val="000000"/>
              </a:solidFill>
              <a:effectLst/>
              <a:latin typeface="+mn-lt"/>
            </a:endParaRPr>
          </a:p>
          <a:p>
            <a:pPr marL="457200" lvl="1" indent="0">
              <a:lnSpc>
                <a:spcPct val="90000"/>
              </a:lnSpc>
              <a:buNone/>
            </a:pPr>
            <a:endParaRPr lang="en-US" sz="1000" dirty="0">
              <a:latin typeface="+mn-lt"/>
              <a:ea typeface="ＭＳ Ｐゴシック" charset="-128"/>
              <a:cs typeface="ＭＳ Ｐゴシック" charset="-128"/>
            </a:endParaRPr>
          </a:p>
          <a:p>
            <a:pPr>
              <a:lnSpc>
                <a:spcPct val="90000"/>
              </a:lnSpc>
            </a:pPr>
            <a:endParaRPr lang="en-US" sz="1800" dirty="0">
              <a:latin typeface="+mn-lt"/>
              <a:ea typeface="ＭＳ Ｐゴシック" charset="-128"/>
              <a:cs typeface="ＭＳ Ｐゴシック" charset="-128"/>
            </a:endParaRPr>
          </a:p>
          <a:p>
            <a:pPr marL="457200" lvl="1" indent="0">
              <a:lnSpc>
                <a:spcPct val="90000"/>
              </a:lnSpc>
              <a:buNone/>
            </a:pPr>
            <a:endParaRPr lang="en-US" sz="10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lvl="1">
              <a:lnSpc>
                <a:spcPct val="90000"/>
              </a:lnSpc>
            </a:pPr>
            <a:endParaRPr lang="en-US" sz="1400" dirty="0">
              <a:latin typeface="+mn-lt"/>
              <a:ea typeface="ＭＳ Ｐゴシック" charset="-128"/>
              <a:cs typeface="ＭＳ Ｐゴシック" charset="-128"/>
            </a:endParaRPr>
          </a:p>
          <a:p>
            <a:pPr marL="0" indent="0" eaLnBrk="1" hangingPunct="1">
              <a:lnSpc>
                <a:spcPct val="90000"/>
              </a:lnSpc>
              <a:buNone/>
            </a:pPr>
            <a:endParaRPr lang="en-US" sz="2400" dirty="0">
              <a:latin typeface="+mn-lt"/>
              <a:ea typeface="ＭＳ Ｐゴシック" charset="-128"/>
              <a:cs typeface="ＭＳ Ｐゴシック" charset="-128"/>
            </a:endParaRPr>
          </a:p>
          <a:p>
            <a:pPr marL="0" indent="0"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dirty="0">
              <a:ea typeface="ＭＳ Ｐゴシック" charset="-128"/>
              <a:cs typeface="ＭＳ Ｐゴシック" charset="-128"/>
            </a:endParaRPr>
          </a:p>
          <a:p>
            <a:pPr eaLnBrk="1" hangingPunct="1">
              <a:lnSpc>
                <a:spcPct val="90000"/>
              </a:lnSpc>
              <a:buNone/>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a:p>
            <a:pPr eaLnBrk="1" hangingPunct="1">
              <a:lnSpc>
                <a:spcPct val="90000"/>
              </a:lnSpc>
            </a:pPr>
            <a:endParaRPr lang="en-US" sz="2000" dirty="0">
              <a:ea typeface="ＭＳ Ｐゴシック" charset="-128"/>
              <a:cs typeface="ＭＳ Ｐゴシック" charset="-128"/>
            </a:endParaRPr>
          </a:p>
        </p:txBody>
      </p:sp>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Application to Lensing in Stanford EP Apparatus</a:t>
            </a:r>
          </a:p>
        </p:txBody>
      </p:sp>
      <p:sp>
        <p:nvSpPr>
          <p:cNvPr id="2" name="TextBox 1">
            <a:extLst>
              <a:ext uri="{FF2B5EF4-FFF2-40B4-BE49-F238E27FC236}">
                <a16:creationId xmlns:a16="http://schemas.microsoft.com/office/drawing/2014/main" id="{3902E073-9F85-8491-7A27-E8A2D210E783}"/>
              </a:ext>
            </a:extLst>
          </p:cNvPr>
          <p:cNvSpPr txBox="1"/>
          <p:nvPr/>
        </p:nvSpPr>
        <p:spPr>
          <a:xfrm>
            <a:off x="418100" y="6438181"/>
            <a:ext cx="8504444" cy="307777"/>
          </a:xfrm>
          <a:prstGeom prst="rect">
            <a:avLst/>
          </a:prstGeom>
          <a:noFill/>
        </p:spPr>
        <p:txBody>
          <a:bodyPr wrap="none" rtlCol="0">
            <a:spAutoFit/>
          </a:bodyPr>
          <a:lstStyle/>
          <a:p>
            <a:r>
              <a:rPr lang="en-US" sz="1400" dirty="0">
                <a:solidFill>
                  <a:schemeClr val="bg1"/>
                </a:solidFill>
              </a:rPr>
              <a:t>Kovachy, Hogan et al., PRL 114, 143004 </a:t>
            </a:r>
            <a:r>
              <a:rPr lang="en-US" sz="1400">
                <a:solidFill>
                  <a:schemeClr val="bg1"/>
                </a:solidFill>
              </a:rPr>
              <a:t>(2015): </a:t>
            </a:r>
            <a:r>
              <a:rPr lang="en-US" sz="1400" dirty="0">
                <a:solidFill>
                  <a:schemeClr val="bg1"/>
                </a:solidFill>
              </a:rPr>
              <a:t>see supplemental material for detailed Wigner function calculations</a:t>
            </a:r>
          </a:p>
        </p:txBody>
      </p:sp>
      <p:pic>
        <p:nvPicPr>
          <p:cNvPr id="4" name="Picture 3">
            <a:extLst>
              <a:ext uri="{FF2B5EF4-FFF2-40B4-BE49-F238E27FC236}">
                <a16:creationId xmlns:a16="http://schemas.microsoft.com/office/drawing/2014/main" id="{A30B0D5E-83BF-0746-B5B9-55165217FEA3}"/>
              </a:ext>
            </a:extLst>
          </p:cNvPr>
          <p:cNvPicPr>
            <a:picLocks noChangeAspect="1"/>
          </p:cNvPicPr>
          <p:nvPr/>
        </p:nvPicPr>
        <p:blipFill>
          <a:blip r:embed="rId3"/>
          <a:stretch>
            <a:fillRect/>
          </a:stretch>
        </p:blipFill>
        <p:spPr>
          <a:xfrm>
            <a:off x="2057927" y="1198207"/>
            <a:ext cx="4005315" cy="2677249"/>
          </a:xfrm>
          <a:prstGeom prst="rect">
            <a:avLst/>
          </a:prstGeom>
        </p:spPr>
      </p:pic>
    </p:spTree>
    <p:extLst>
      <p:ext uri="{BB962C8B-B14F-4D97-AF65-F5344CB8AC3E}">
        <p14:creationId xmlns:p14="http://schemas.microsoft.com/office/powerpoint/2010/main" val="357386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BD9089C4-2B86-4098-9C43-0AF04B54DECD}"/>
              </a:ext>
            </a:extLst>
          </p:cNvPr>
          <p:cNvSpPr txBox="1">
            <a:spLocks noChangeArrowheads="1"/>
          </p:cNvSpPr>
          <p:nvPr/>
        </p:nvSpPr>
        <p:spPr>
          <a:xfrm>
            <a:off x="457200" y="105747"/>
            <a:ext cx="8229600" cy="5334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dirty="0">
                <a:latin typeface="+mn-lt"/>
              </a:rPr>
              <a:t>Example: Calculating the Effect of Gaussian Aberrations</a:t>
            </a:r>
          </a:p>
        </p:txBody>
      </p:sp>
      <p:sp>
        <p:nvSpPr>
          <p:cNvPr id="2" name="TextBox 1">
            <a:extLst>
              <a:ext uri="{FF2B5EF4-FFF2-40B4-BE49-F238E27FC236}">
                <a16:creationId xmlns:a16="http://schemas.microsoft.com/office/drawing/2014/main" id="{3902E073-9F85-8491-7A27-E8A2D210E783}"/>
              </a:ext>
            </a:extLst>
          </p:cNvPr>
          <p:cNvSpPr txBox="1"/>
          <p:nvPr/>
        </p:nvSpPr>
        <p:spPr>
          <a:xfrm>
            <a:off x="418100" y="6438181"/>
            <a:ext cx="8504444" cy="307777"/>
          </a:xfrm>
          <a:prstGeom prst="rect">
            <a:avLst/>
          </a:prstGeom>
          <a:noFill/>
        </p:spPr>
        <p:txBody>
          <a:bodyPr wrap="none" rtlCol="0">
            <a:spAutoFit/>
          </a:bodyPr>
          <a:lstStyle/>
          <a:p>
            <a:r>
              <a:rPr lang="en-US" sz="1400" dirty="0">
                <a:solidFill>
                  <a:schemeClr val="bg1"/>
                </a:solidFill>
              </a:rPr>
              <a:t>Kovachy, Hogan et al., PRL 114, 143004 (2015): see supplemental material for detailed Wigner function calculations</a:t>
            </a:r>
          </a:p>
        </p:txBody>
      </p:sp>
      <p:pic>
        <p:nvPicPr>
          <p:cNvPr id="7" name="Picture 6" descr="HarmVGaussian.pdf">
            <a:extLst>
              <a:ext uri="{FF2B5EF4-FFF2-40B4-BE49-F238E27FC236}">
                <a16:creationId xmlns:a16="http://schemas.microsoft.com/office/drawing/2014/main" id="{100351A8-D2DE-5A9B-39AF-B1CE12F3DCF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78882" y="1089790"/>
            <a:ext cx="2877975" cy="2060630"/>
          </a:xfrm>
          <a:prstGeom prst="rect">
            <a:avLst/>
          </a:prstGeom>
        </p:spPr>
      </p:pic>
      <p:sp>
        <p:nvSpPr>
          <p:cNvPr id="8" name="TextBox 7">
            <a:extLst>
              <a:ext uri="{FF2B5EF4-FFF2-40B4-BE49-F238E27FC236}">
                <a16:creationId xmlns:a16="http://schemas.microsoft.com/office/drawing/2014/main" id="{61611B3F-BBA6-23D8-850E-672489C4C6EC}"/>
              </a:ext>
            </a:extLst>
          </p:cNvPr>
          <p:cNvSpPr txBox="1"/>
          <p:nvPr/>
        </p:nvSpPr>
        <p:spPr>
          <a:xfrm>
            <a:off x="624431" y="560777"/>
            <a:ext cx="3197660" cy="369332"/>
          </a:xfrm>
          <a:prstGeom prst="rect">
            <a:avLst/>
          </a:prstGeom>
          <a:noFill/>
        </p:spPr>
        <p:txBody>
          <a:bodyPr wrap="none" rtlCol="0">
            <a:spAutoFit/>
          </a:bodyPr>
          <a:lstStyle/>
          <a:p>
            <a:r>
              <a:rPr lang="en-US" dirty="0">
                <a:solidFill>
                  <a:schemeClr val="bg1">
                    <a:lumMod val="50000"/>
                  </a:schemeClr>
                </a:solidFill>
              </a:rPr>
              <a:t>Harmonic </a:t>
            </a:r>
            <a:r>
              <a:rPr lang="en-US" dirty="0"/>
              <a:t>vs. </a:t>
            </a:r>
            <a:r>
              <a:rPr lang="en-US" dirty="0">
                <a:solidFill>
                  <a:srgbClr val="0000FF"/>
                </a:solidFill>
              </a:rPr>
              <a:t>Gaussian </a:t>
            </a:r>
            <a:r>
              <a:rPr lang="en-US" dirty="0"/>
              <a:t>potential</a:t>
            </a:r>
          </a:p>
        </p:txBody>
      </p:sp>
      <p:grpSp>
        <p:nvGrpSpPr>
          <p:cNvPr id="9" name="Group 116">
            <a:extLst>
              <a:ext uri="{FF2B5EF4-FFF2-40B4-BE49-F238E27FC236}">
                <a16:creationId xmlns:a16="http://schemas.microsoft.com/office/drawing/2014/main" id="{086372A8-2304-3573-968F-38990EBCF389}"/>
              </a:ext>
            </a:extLst>
          </p:cNvPr>
          <p:cNvGrpSpPr/>
          <p:nvPr/>
        </p:nvGrpSpPr>
        <p:grpSpPr>
          <a:xfrm>
            <a:off x="5386570" y="1282653"/>
            <a:ext cx="3027620" cy="940716"/>
            <a:chOff x="891481" y="2324651"/>
            <a:chExt cx="3027620" cy="940716"/>
          </a:xfrm>
        </p:grpSpPr>
        <p:sp>
          <p:nvSpPr>
            <p:cNvPr id="10" name="Oval 9">
              <a:extLst>
                <a:ext uri="{FF2B5EF4-FFF2-40B4-BE49-F238E27FC236}">
                  <a16:creationId xmlns:a16="http://schemas.microsoft.com/office/drawing/2014/main" id="{0DDBF4F5-C01D-ACEF-0C3A-16FDF06208F1}"/>
                </a:ext>
              </a:extLst>
            </p:cNvPr>
            <p:cNvSpPr>
              <a:spLocks noChangeAspect="1"/>
            </p:cNvSpPr>
            <p:nvPr/>
          </p:nvSpPr>
          <p:spPr>
            <a:xfrm>
              <a:off x="1726258" y="2324651"/>
              <a:ext cx="142536" cy="940716"/>
            </a:xfrm>
            <a:prstGeom prst="ellipse">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31CEC0D-4E79-0566-9585-4E7B554F2E30}"/>
                </a:ext>
              </a:extLst>
            </p:cNvPr>
            <p:cNvCxnSpPr/>
            <p:nvPr/>
          </p:nvCxnSpPr>
          <p:spPr>
            <a:xfrm flipV="1">
              <a:off x="1800701" y="2797051"/>
              <a:ext cx="2117826" cy="98884"/>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B9E8283-C26A-47AC-790F-ECD431789BC2}"/>
                </a:ext>
              </a:extLst>
            </p:cNvPr>
            <p:cNvCxnSpPr/>
            <p:nvPr/>
          </p:nvCxnSpPr>
          <p:spPr>
            <a:xfrm>
              <a:off x="1800701" y="2701036"/>
              <a:ext cx="2117826" cy="95728"/>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877F2D3-3113-4F77-29E3-AC50ED96EC0F}"/>
                </a:ext>
              </a:extLst>
            </p:cNvPr>
            <p:cNvCxnSpPr>
              <a:cxnSpLocks noChangeAspect="1"/>
            </p:cNvCxnSpPr>
            <p:nvPr/>
          </p:nvCxnSpPr>
          <p:spPr>
            <a:xfrm flipH="1" flipV="1">
              <a:off x="892055" y="2797050"/>
              <a:ext cx="908647" cy="98885"/>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3A029C9-B568-E6B6-F51E-4B71D8A05D09}"/>
                </a:ext>
              </a:extLst>
            </p:cNvPr>
            <p:cNvCxnSpPr>
              <a:cxnSpLocks noChangeAspect="1"/>
            </p:cNvCxnSpPr>
            <p:nvPr/>
          </p:nvCxnSpPr>
          <p:spPr>
            <a:xfrm flipH="1">
              <a:off x="892055" y="2701036"/>
              <a:ext cx="908647" cy="98885"/>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4812332-58FE-6FA2-5127-E1FCEF935A78}"/>
                </a:ext>
              </a:extLst>
            </p:cNvPr>
            <p:cNvCxnSpPr/>
            <p:nvPr/>
          </p:nvCxnSpPr>
          <p:spPr>
            <a:xfrm flipV="1">
              <a:off x="1800701" y="2797193"/>
              <a:ext cx="2117826" cy="197772"/>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978B3CA-C104-2FDE-ECEB-8660120BDC6E}"/>
                </a:ext>
              </a:extLst>
            </p:cNvPr>
            <p:cNvCxnSpPr/>
            <p:nvPr/>
          </p:nvCxnSpPr>
          <p:spPr>
            <a:xfrm>
              <a:off x="1800701" y="2600354"/>
              <a:ext cx="2117826" cy="199441"/>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EC071D5-DF29-9DE3-881E-D86F6B00FF8A}"/>
                </a:ext>
              </a:extLst>
            </p:cNvPr>
            <p:cNvCxnSpPr>
              <a:cxnSpLocks noChangeAspect="1"/>
            </p:cNvCxnSpPr>
            <p:nvPr/>
          </p:nvCxnSpPr>
          <p:spPr>
            <a:xfrm flipH="1" flipV="1">
              <a:off x="892055" y="2797194"/>
              <a:ext cx="908646" cy="19777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8A5E586-07A1-D535-4A56-15FC7FA5D545}"/>
                </a:ext>
              </a:extLst>
            </p:cNvPr>
            <p:cNvCxnSpPr>
              <a:cxnSpLocks noChangeAspect="1"/>
            </p:cNvCxnSpPr>
            <p:nvPr/>
          </p:nvCxnSpPr>
          <p:spPr>
            <a:xfrm flipH="1">
              <a:off x="892055" y="2600354"/>
              <a:ext cx="908647" cy="197771"/>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7770AB1-14E1-8CE0-378B-450F3200D6E8}"/>
                </a:ext>
              </a:extLst>
            </p:cNvPr>
            <p:cNvCxnSpPr/>
            <p:nvPr/>
          </p:nvCxnSpPr>
          <p:spPr>
            <a:xfrm flipH="1" flipV="1">
              <a:off x="891481" y="2796907"/>
              <a:ext cx="302762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0" name="Group 89">
            <a:extLst>
              <a:ext uri="{FF2B5EF4-FFF2-40B4-BE49-F238E27FC236}">
                <a16:creationId xmlns:a16="http://schemas.microsoft.com/office/drawing/2014/main" id="{25B08140-524A-1D48-2022-EC2E0A5055B4}"/>
              </a:ext>
            </a:extLst>
          </p:cNvPr>
          <p:cNvGrpSpPr/>
          <p:nvPr/>
        </p:nvGrpSpPr>
        <p:grpSpPr>
          <a:xfrm>
            <a:off x="5432080" y="5427710"/>
            <a:ext cx="2936601" cy="369332"/>
            <a:chOff x="2327068" y="2487820"/>
            <a:chExt cx="4476681" cy="563026"/>
          </a:xfrm>
        </p:grpSpPr>
        <p:cxnSp>
          <p:nvCxnSpPr>
            <p:cNvPr id="21" name="Straight Arrow Connector 14">
              <a:extLst>
                <a:ext uri="{FF2B5EF4-FFF2-40B4-BE49-F238E27FC236}">
                  <a16:creationId xmlns:a16="http://schemas.microsoft.com/office/drawing/2014/main" id="{C360ECCB-6CB9-867A-FF01-30798585C8A9}"/>
                </a:ext>
              </a:extLst>
            </p:cNvPr>
            <p:cNvCxnSpPr/>
            <p:nvPr/>
          </p:nvCxnSpPr>
          <p:spPr>
            <a:xfrm>
              <a:off x="2327068" y="2509814"/>
              <a:ext cx="447668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F8D2AD27-11C8-6148-0643-9222DB0B43B5}"/>
                </a:ext>
              </a:extLst>
            </p:cNvPr>
            <p:cNvSpPr txBox="1"/>
            <p:nvPr/>
          </p:nvSpPr>
          <p:spPr>
            <a:xfrm>
              <a:off x="3103577" y="2487820"/>
              <a:ext cx="3013234" cy="563026"/>
            </a:xfrm>
            <a:prstGeom prst="rect">
              <a:avLst/>
            </a:prstGeom>
            <a:noFill/>
          </p:spPr>
          <p:txBody>
            <a:bodyPr wrap="square" rtlCol="0">
              <a:spAutoFit/>
            </a:bodyPr>
            <a:lstStyle/>
            <a:p>
              <a:pPr algn="ctr"/>
              <a:r>
                <a:rPr lang="en-US" dirty="0"/>
                <a:t>position/time</a:t>
              </a:r>
            </a:p>
          </p:txBody>
        </p:sp>
      </p:grpSp>
      <p:grpSp>
        <p:nvGrpSpPr>
          <p:cNvPr id="23" name="Group 117">
            <a:extLst>
              <a:ext uri="{FF2B5EF4-FFF2-40B4-BE49-F238E27FC236}">
                <a16:creationId xmlns:a16="http://schemas.microsoft.com/office/drawing/2014/main" id="{3667342A-C8A7-65CB-C097-F5F458F8CE66}"/>
              </a:ext>
            </a:extLst>
          </p:cNvPr>
          <p:cNvGrpSpPr/>
          <p:nvPr/>
        </p:nvGrpSpPr>
        <p:grpSpPr>
          <a:xfrm>
            <a:off x="5386570" y="2261112"/>
            <a:ext cx="3027620" cy="940716"/>
            <a:chOff x="891481" y="3247585"/>
            <a:chExt cx="3027620" cy="940716"/>
          </a:xfrm>
        </p:grpSpPr>
        <p:sp>
          <p:nvSpPr>
            <p:cNvPr id="24" name="Oval 23">
              <a:extLst>
                <a:ext uri="{FF2B5EF4-FFF2-40B4-BE49-F238E27FC236}">
                  <a16:creationId xmlns:a16="http://schemas.microsoft.com/office/drawing/2014/main" id="{47D6DA0F-C519-FCCE-6649-B5BF37AC756F}"/>
                </a:ext>
              </a:extLst>
            </p:cNvPr>
            <p:cNvSpPr>
              <a:spLocks noChangeAspect="1"/>
            </p:cNvSpPr>
            <p:nvPr/>
          </p:nvSpPr>
          <p:spPr>
            <a:xfrm>
              <a:off x="2032316" y="3247585"/>
              <a:ext cx="142536" cy="940716"/>
            </a:xfrm>
            <a:prstGeom prst="ellipse">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22374D8-8611-62FE-09E5-8D1D10BDC3F7}"/>
                </a:ext>
              </a:extLst>
            </p:cNvPr>
            <p:cNvCxnSpPr/>
            <p:nvPr/>
          </p:nvCxnSpPr>
          <p:spPr>
            <a:xfrm flipV="1">
              <a:off x="2103584" y="3717801"/>
              <a:ext cx="1814943" cy="131846"/>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3018328-228E-B285-83AF-487472248C21}"/>
                </a:ext>
              </a:extLst>
            </p:cNvPr>
            <p:cNvCxnSpPr/>
            <p:nvPr/>
          </p:nvCxnSpPr>
          <p:spPr>
            <a:xfrm>
              <a:off x="2103584" y="3581280"/>
              <a:ext cx="1814943" cy="136234"/>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50E9BF6-30BD-BEA8-DAAE-F0EFC15194E4}"/>
                </a:ext>
              </a:extLst>
            </p:cNvPr>
            <p:cNvCxnSpPr>
              <a:cxnSpLocks noChangeAspect="1"/>
            </p:cNvCxnSpPr>
            <p:nvPr/>
          </p:nvCxnSpPr>
          <p:spPr>
            <a:xfrm flipH="1" flipV="1">
              <a:off x="892055" y="3717800"/>
              <a:ext cx="1211529" cy="131847"/>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AF6F771-595F-97EE-1A85-AFD11946A56D}"/>
                </a:ext>
              </a:extLst>
            </p:cNvPr>
            <p:cNvCxnSpPr>
              <a:cxnSpLocks noChangeAspect="1"/>
            </p:cNvCxnSpPr>
            <p:nvPr/>
          </p:nvCxnSpPr>
          <p:spPr>
            <a:xfrm flipH="1">
              <a:off x="892055" y="3581280"/>
              <a:ext cx="1211529" cy="131847"/>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BFA0937-40F4-FF80-9D4E-7FDFC29C718D}"/>
                </a:ext>
              </a:extLst>
            </p:cNvPr>
            <p:cNvCxnSpPr/>
            <p:nvPr/>
          </p:nvCxnSpPr>
          <p:spPr>
            <a:xfrm flipV="1">
              <a:off x="2103584" y="3717943"/>
              <a:ext cx="1814943" cy="263694"/>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B5DC836-30E1-4D9F-724F-E079D8A7AD25}"/>
                </a:ext>
              </a:extLst>
            </p:cNvPr>
            <p:cNvCxnSpPr/>
            <p:nvPr/>
          </p:nvCxnSpPr>
          <p:spPr>
            <a:xfrm>
              <a:off x="2103584" y="3444903"/>
              <a:ext cx="1814943" cy="272468"/>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0C49AB8-8C5A-AF7C-A342-5B5BAC2CF4F6}"/>
                </a:ext>
              </a:extLst>
            </p:cNvPr>
            <p:cNvCxnSpPr>
              <a:cxnSpLocks noChangeAspect="1"/>
            </p:cNvCxnSpPr>
            <p:nvPr/>
          </p:nvCxnSpPr>
          <p:spPr>
            <a:xfrm flipH="1" flipV="1">
              <a:off x="892055" y="3717943"/>
              <a:ext cx="1211529" cy="263694"/>
            </a:xfrm>
            <a:prstGeom prst="line">
              <a:avLst/>
            </a:prstGeom>
            <a:ln w="28575"/>
          </p:spPr>
          <p:style>
            <a:lnRef idx="1">
              <a:schemeClr val="dk1"/>
            </a:lnRef>
            <a:fillRef idx="0">
              <a:schemeClr val="dk1"/>
            </a:fillRef>
            <a:effectRef idx="0">
              <a:schemeClr val="dk1"/>
            </a:effectRef>
            <a:fontRef idx="minor">
              <a:schemeClr val="tx1"/>
            </a:fontRef>
          </p:style>
        </p:cxnSp>
        <p:cxnSp>
          <p:nvCxnSpPr>
            <p:cNvPr id="17408" name="Straight Connector 17407">
              <a:extLst>
                <a:ext uri="{FF2B5EF4-FFF2-40B4-BE49-F238E27FC236}">
                  <a16:creationId xmlns:a16="http://schemas.microsoft.com/office/drawing/2014/main" id="{7653511F-DAEA-08EA-FF25-494A1C041755}"/>
                </a:ext>
              </a:extLst>
            </p:cNvPr>
            <p:cNvCxnSpPr>
              <a:cxnSpLocks noChangeAspect="1"/>
            </p:cNvCxnSpPr>
            <p:nvPr/>
          </p:nvCxnSpPr>
          <p:spPr>
            <a:xfrm flipH="1">
              <a:off x="892055" y="3444903"/>
              <a:ext cx="1211529" cy="263694"/>
            </a:xfrm>
            <a:prstGeom prst="line">
              <a:avLst/>
            </a:prstGeom>
            <a:ln w="28575"/>
          </p:spPr>
          <p:style>
            <a:lnRef idx="1">
              <a:schemeClr val="dk1"/>
            </a:lnRef>
            <a:fillRef idx="0">
              <a:schemeClr val="dk1"/>
            </a:fillRef>
            <a:effectRef idx="0">
              <a:schemeClr val="dk1"/>
            </a:effectRef>
            <a:fontRef idx="minor">
              <a:schemeClr val="tx1"/>
            </a:fontRef>
          </p:style>
        </p:cxnSp>
        <p:cxnSp>
          <p:nvCxnSpPr>
            <p:cNvPr id="17409" name="Straight Connector 17408">
              <a:extLst>
                <a:ext uri="{FF2B5EF4-FFF2-40B4-BE49-F238E27FC236}">
                  <a16:creationId xmlns:a16="http://schemas.microsoft.com/office/drawing/2014/main" id="{9E087F64-93DD-0CFA-C6DD-FB8BBE4BDB89}"/>
                </a:ext>
              </a:extLst>
            </p:cNvPr>
            <p:cNvCxnSpPr/>
            <p:nvPr/>
          </p:nvCxnSpPr>
          <p:spPr>
            <a:xfrm flipH="1" flipV="1">
              <a:off x="891481" y="3717657"/>
              <a:ext cx="302762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7410" name="Group 118">
            <a:extLst>
              <a:ext uri="{FF2B5EF4-FFF2-40B4-BE49-F238E27FC236}">
                <a16:creationId xmlns:a16="http://schemas.microsoft.com/office/drawing/2014/main" id="{72A3EDDB-659B-DB4E-70C6-6315306B4A8D}"/>
              </a:ext>
            </a:extLst>
          </p:cNvPr>
          <p:cNvGrpSpPr/>
          <p:nvPr/>
        </p:nvGrpSpPr>
        <p:grpSpPr>
          <a:xfrm>
            <a:off x="5386570" y="3234760"/>
            <a:ext cx="3027620" cy="940716"/>
            <a:chOff x="891481" y="4235793"/>
            <a:chExt cx="3027620" cy="940716"/>
          </a:xfrm>
        </p:grpSpPr>
        <p:sp>
          <p:nvSpPr>
            <p:cNvPr id="17412" name="Oval 17411">
              <a:extLst>
                <a:ext uri="{FF2B5EF4-FFF2-40B4-BE49-F238E27FC236}">
                  <a16:creationId xmlns:a16="http://schemas.microsoft.com/office/drawing/2014/main" id="{455443FE-651D-A605-8CA8-FD4268FD85FF}"/>
                </a:ext>
              </a:extLst>
            </p:cNvPr>
            <p:cNvSpPr>
              <a:spLocks noChangeAspect="1"/>
            </p:cNvSpPr>
            <p:nvPr/>
          </p:nvSpPr>
          <p:spPr>
            <a:xfrm>
              <a:off x="2636662" y="4235793"/>
              <a:ext cx="142536" cy="940716"/>
            </a:xfrm>
            <a:prstGeom prst="ellipse">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13" name="Straight Connector 17412">
              <a:extLst>
                <a:ext uri="{FF2B5EF4-FFF2-40B4-BE49-F238E27FC236}">
                  <a16:creationId xmlns:a16="http://schemas.microsoft.com/office/drawing/2014/main" id="{73035069-0094-72FF-CE77-DCE4826C6849}"/>
                </a:ext>
              </a:extLst>
            </p:cNvPr>
            <p:cNvCxnSpPr/>
            <p:nvPr/>
          </p:nvCxnSpPr>
          <p:spPr>
            <a:xfrm flipV="1">
              <a:off x="2709348" y="4708401"/>
              <a:ext cx="1209179" cy="19777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4" name="Straight Connector 17413">
              <a:extLst>
                <a:ext uri="{FF2B5EF4-FFF2-40B4-BE49-F238E27FC236}">
                  <a16:creationId xmlns:a16="http://schemas.microsoft.com/office/drawing/2014/main" id="{A9195E20-BD47-DFBB-A6C3-1F0787828EBF}"/>
                </a:ext>
              </a:extLst>
            </p:cNvPr>
            <p:cNvCxnSpPr/>
            <p:nvPr/>
          </p:nvCxnSpPr>
          <p:spPr>
            <a:xfrm>
              <a:off x="2709348" y="4508380"/>
              <a:ext cx="1209179" cy="199734"/>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5" name="Straight Connector 17414">
              <a:extLst>
                <a:ext uri="{FF2B5EF4-FFF2-40B4-BE49-F238E27FC236}">
                  <a16:creationId xmlns:a16="http://schemas.microsoft.com/office/drawing/2014/main" id="{7654248F-BB58-7582-711C-4DEBC3262E5F}"/>
                </a:ext>
              </a:extLst>
            </p:cNvPr>
            <p:cNvCxnSpPr>
              <a:cxnSpLocks noChangeAspect="1"/>
            </p:cNvCxnSpPr>
            <p:nvPr/>
          </p:nvCxnSpPr>
          <p:spPr>
            <a:xfrm flipH="1" flipV="1">
              <a:off x="892055" y="4708400"/>
              <a:ext cx="1817293" cy="197771"/>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6" name="Straight Connector 17415">
              <a:extLst>
                <a:ext uri="{FF2B5EF4-FFF2-40B4-BE49-F238E27FC236}">
                  <a16:creationId xmlns:a16="http://schemas.microsoft.com/office/drawing/2014/main" id="{4C591E8B-3796-84F6-63F9-1C52D8914A55}"/>
                </a:ext>
              </a:extLst>
            </p:cNvPr>
            <p:cNvCxnSpPr>
              <a:cxnSpLocks noChangeAspect="1"/>
            </p:cNvCxnSpPr>
            <p:nvPr/>
          </p:nvCxnSpPr>
          <p:spPr>
            <a:xfrm flipH="1">
              <a:off x="892055" y="4508380"/>
              <a:ext cx="1817293" cy="197771"/>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7" name="Straight Connector 17416">
              <a:extLst>
                <a:ext uri="{FF2B5EF4-FFF2-40B4-BE49-F238E27FC236}">
                  <a16:creationId xmlns:a16="http://schemas.microsoft.com/office/drawing/2014/main" id="{040EF386-6248-6B1A-D2C5-A25D847B183A}"/>
                </a:ext>
              </a:extLst>
            </p:cNvPr>
            <p:cNvCxnSpPr/>
            <p:nvPr/>
          </p:nvCxnSpPr>
          <p:spPr>
            <a:xfrm flipV="1">
              <a:off x="2709348" y="4708543"/>
              <a:ext cx="1209179" cy="395542"/>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8" name="Straight Connector 17417">
              <a:extLst>
                <a:ext uri="{FF2B5EF4-FFF2-40B4-BE49-F238E27FC236}">
                  <a16:creationId xmlns:a16="http://schemas.microsoft.com/office/drawing/2014/main" id="{99AEB3C4-7CF3-89BA-51AF-CAFDF80F6300}"/>
                </a:ext>
              </a:extLst>
            </p:cNvPr>
            <p:cNvCxnSpPr/>
            <p:nvPr/>
          </p:nvCxnSpPr>
          <p:spPr>
            <a:xfrm>
              <a:off x="2709348" y="4308503"/>
              <a:ext cx="1209179" cy="399468"/>
            </a:xfrm>
            <a:prstGeom prst="line">
              <a:avLst/>
            </a:prstGeom>
            <a:ln w="28575"/>
          </p:spPr>
          <p:style>
            <a:lnRef idx="1">
              <a:schemeClr val="dk1"/>
            </a:lnRef>
            <a:fillRef idx="0">
              <a:schemeClr val="dk1"/>
            </a:fillRef>
            <a:effectRef idx="0">
              <a:schemeClr val="dk1"/>
            </a:effectRef>
            <a:fontRef idx="minor">
              <a:schemeClr val="tx1"/>
            </a:fontRef>
          </p:style>
        </p:cxnSp>
        <p:cxnSp>
          <p:nvCxnSpPr>
            <p:cNvPr id="17419" name="Straight Connector 17418">
              <a:extLst>
                <a:ext uri="{FF2B5EF4-FFF2-40B4-BE49-F238E27FC236}">
                  <a16:creationId xmlns:a16="http://schemas.microsoft.com/office/drawing/2014/main" id="{F7CD26DE-1C48-080D-C98B-7830C65DE36A}"/>
                </a:ext>
              </a:extLst>
            </p:cNvPr>
            <p:cNvCxnSpPr>
              <a:cxnSpLocks noChangeAspect="1"/>
            </p:cNvCxnSpPr>
            <p:nvPr/>
          </p:nvCxnSpPr>
          <p:spPr>
            <a:xfrm flipH="1" flipV="1">
              <a:off x="892055" y="4708543"/>
              <a:ext cx="1817293" cy="395542"/>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0" name="Straight Connector 17419">
              <a:extLst>
                <a:ext uri="{FF2B5EF4-FFF2-40B4-BE49-F238E27FC236}">
                  <a16:creationId xmlns:a16="http://schemas.microsoft.com/office/drawing/2014/main" id="{10847D34-F4A3-CF9B-091C-B6013C06F196}"/>
                </a:ext>
              </a:extLst>
            </p:cNvPr>
            <p:cNvCxnSpPr>
              <a:cxnSpLocks noChangeAspect="1"/>
            </p:cNvCxnSpPr>
            <p:nvPr/>
          </p:nvCxnSpPr>
          <p:spPr>
            <a:xfrm flipH="1">
              <a:off x="892055" y="4308503"/>
              <a:ext cx="1817293" cy="395542"/>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1" name="Straight Connector 17420">
              <a:extLst>
                <a:ext uri="{FF2B5EF4-FFF2-40B4-BE49-F238E27FC236}">
                  <a16:creationId xmlns:a16="http://schemas.microsoft.com/office/drawing/2014/main" id="{B1ECB995-5D24-CAD3-EEF1-5C5D21816533}"/>
                </a:ext>
              </a:extLst>
            </p:cNvPr>
            <p:cNvCxnSpPr/>
            <p:nvPr/>
          </p:nvCxnSpPr>
          <p:spPr>
            <a:xfrm flipH="1" flipV="1">
              <a:off x="891481" y="4708257"/>
              <a:ext cx="302762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7422" name="Group 119">
            <a:extLst>
              <a:ext uri="{FF2B5EF4-FFF2-40B4-BE49-F238E27FC236}">
                <a16:creationId xmlns:a16="http://schemas.microsoft.com/office/drawing/2014/main" id="{27481CDD-5880-38E6-2E52-446A37CE00C2}"/>
              </a:ext>
            </a:extLst>
          </p:cNvPr>
          <p:cNvGrpSpPr/>
          <p:nvPr/>
        </p:nvGrpSpPr>
        <p:grpSpPr>
          <a:xfrm>
            <a:off x="5386570" y="4216961"/>
            <a:ext cx="3027620" cy="940716"/>
            <a:chOff x="891481" y="5190684"/>
            <a:chExt cx="3027620" cy="940716"/>
          </a:xfrm>
        </p:grpSpPr>
        <p:sp>
          <p:nvSpPr>
            <p:cNvPr id="17423" name="Oval 17422">
              <a:extLst>
                <a:ext uri="{FF2B5EF4-FFF2-40B4-BE49-F238E27FC236}">
                  <a16:creationId xmlns:a16="http://schemas.microsoft.com/office/drawing/2014/main" id="{83A8B4FD-A841-4C10-7D91-DF175965F204}"/>
                </a:ext>
              </a:extLst>
            </p:cNvPr>
            <p:cNvSpPr>
              <a:spLocks noChangeAspect="1"/>
            </p:cNvSpPr>
            <p:nvPr/>
          </p:nvSpPr>
          <p:spPr>
            <a:xfrm>
              <a:off x="2934612" y="5190684"/>
              <a:ext cx="142536" cy="940716"/>
            </a:xfrm>
            <a:prstGeom prst="ellipse">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24" name="Straight Connector 17423">
              <a:extLst>
                <a:ext uri="{FF2B5EF4-FFF2-40B4-BE49-F238E27FC236}">
                  <a16:creationId xmlns:a16="http://schemas.microsoft.com/office/drawing/2014/main" id="{042054D0-B9FC-F02B-B659-F5F33B903B2E}"/>
                </a:ext>
              </a:extLst>
            </p:cNvPr>
            <p:cNvCxnSpPr>
              <a:cxnSpLocks/>
            </p:cNvCxnSpPr>
            <p:nvPr/>
          </p:nvCxnSpPr>
          <p:spPr>
            <a:xfrm flipV="1">
              <a:off x="3009880" y="5661042"/>
              <a:ext cx="908647" cy="2286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5" name="Straight Connector 17424">
              <a:extLst>
                <a:ext uri="{FF2B5EF4-FFF2-40B4-BE49-F238E27FC236}">
                  <a16:creationId xmlns:a16="http://schemas.microsoft.com/office/drawing/2014/main" id="{5739CD38-ADAD-047A-68D1-C9F00CBA8B70}"/>
                </a:ext>
              </a:extLst>
            </p:cNvPr>
            <p:cNvCxnSpPr>
              <a:cxnSpLocks/>
            </p:cNvCxnSpPr>
            <p:nvPr/>
          </p:nvCxnSpPr>
          <p:spPr>
            <a:xfrm>
              <a:off x="3009880" y="5428807"/>
              <a:ext cx="908647" cy="2286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6" name="Straight Connector 17425">
              <a:extLst>
                <a:ext uri="{FF2B5EF4-FFF2-40B4-BE49-F238E27FC236}">
                  <a16:creationId xmlns:a16="http://schemas.microsoft.com/office/drawing/2014/main" id="{3859F0B8-612C-7C66-5BB1-DEB3D5DE9681}"/>
                </a:ext>
              </a:extLst>
            </p:cNvPr>
            <p:cNvCxnSpPr>
              <a:cxnSpLocks noChangeAspect="1"/>
            </p:cNvCxnSpPr>
            <p:nvPr/>
          </p:nvCxnSpPr>
          <p:spPr>
            <a:xfrm flipH="1" flipV="1">
              <a:off x="892055" y="5660900"/>
              <a:ext cx="2120161" cy="230733"/>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7" name="Straight Connector 17426">
              <a:extLst>
                <a:ext uri="{FF2B5EF4-FFF2-40B4-BE49-F238E27FC236}">
                  <a16:creationId xmlns:a16="http://schemas.microsoft.com/office/drawing/2014/main" id="{F9771310-D7DA-D49C-B92C-7F331A53CECA}"/>
                </a:ext>
              </a:extLst>
            </p:cNvPr>
            <p:cNvCxnSpPr>
              <a:cxnSpLocks noChangeAspect="1"/>
            </p:cNvCxnSpPr>
            <p:nvPr/>
          </p:nvCxnSpPr>
          <p:spPr>
            <a:xfrm flipH="1">
              <a:off x="892055" y="5429130"/>
              <a:ext cx="2120161" cy="230733"/>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8" name="Straight Connector 17427">
              <a:extLst>
                <a:ext uri="{FF2B5EF4-FFF2-40B4-BE49-F238E27FC236}">
                  <a16:creationId xmlns:a16="http://schemas.microsoft.com/office/drawing/2014/main" id="{767F0479-55D0-9994-97BD-AB0D0A8CD538}"/>
                </a:ext>
              </a:extLst>
            </p:cNvPr>
            <p:cNvCxnSpPr>
              <a:cxnSpLocks/>
            </p:cNvCxnSpPr>
            <p:nvPr/>
          </p:nvCxnSpPr>
          <p:spPr>
            <a:xfrm flipV="1">
              <a:off x="3010454" y="5660470"/>
              <a:ext cx="908647" cy="457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29" name="Straight Connector 17428">
              <a:extLst>
                <a:ext uri="{FF2B5EF4-FFF2-40B4-BE49-F238E27FC236}">
                  <a16:creationId xmlns:a16="http://schemas.microsoft.com/office/drawing/2014/main" id="{46CD2448-F1F8-7755-07A7-19C3FCD77630}"/>
                </a:ext>
              </a:extLst>
            </p:cNvPr>
            <p:cNvCxnSpPr>
              <a:cxnSpLocks/>
            </p:cNvCxnSpPr>
            <p:nvPr/>
          </p:nvCxnSpPr>
          <p:spPr>
            <a:xfrm>
              <a:off x="3009880" y="5202923"/>
              <a:ext cx="908647" cy="4572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30" name="Straight Connector 17429">
              <a:extLst>
                <a:ext uri="{FF2B5EF4-FFF2-40B4-BE49-F238E27FC236}">
                  <a16:creationId xmlns:a16="http://schemas.microsoft.com/office/drawing/2014/main" id="{83AE5F89-1D51-B699-14ED-CB782A04F573}"/>
                </a:ext>
              </a:extLst>
            </p:cNvPr>
            <p:cNvCxnSpPr>
              <a:cxnSpLocks noChangeAspect="1"/>
            </p:cNvCxnSpPr>
            <p:nvPr/>
          </p:nvCxnSpPr>
          <p:spPr>
            <a:xfrm flipH="1" flipV="1">
              <a:off x="892055" y="5661043"/>
              <a:ext cx="2120175" cy="461465"/>
            </a:xfrm>
            <a:prstGeom prst="line">
              <a:avLst/>
            </a:prstGeom>
            <a:ln w="28575"/>
          </p:spPr>
          <p:style>
            <a:lnRef idx="1">
              <a:schemeClr val="dk1"/>
            </a:lnRef>
            <a:fillRef idx="0">
              <a:schemeClr val="dk1"/>
            </a:fillRef>
            <a:effectRef idx="0">
              <a:schemeClr val="dk1"/>
            </a:effectRef>
            <a:fontRef idx="minor">
              <a:schemeClr val="tx1"/>
            </a:fontRef>
          </p:style>
        </p:cxnSp>
        <p:cxnSp>
          <p:nvCxnSpPr>
            <p:cNvPr id="17431" name="Straight Connector 17430">
              <a:extLst>
                <a:ext uri="{FF2B5EF4-FFF2-40B4-BE49-F238E27FC236}">
                  <a16:creationId xmlns:a16="http://schemas.microsoft.com/office/drawing/2014/main" id="{5495FD62-3A19-4422-8150-D1A7BAAE634E}"/>
                </a:ext>
              </a:extLst>
            </p:cNvPr>
            <p:cNvCxnSpPr>
              <a:cxnSpLocks noChangeAspect="1"/>
            </p:cNvCxnSpPr>
            <p:nvPr/>
          </p:nvCxnSpPr>
          <p:spPr>
            <a:xfrm flipH="1">
              <a:off x="892055" y="5200678"/>
              <a:ext cx="2120175" cy="461465"/>
            </a:xfrm>
            <a:prstGeom prst="line">
              <a:avLst/>
            </a:prstGeom>
            <a:ln w="28575"/>
          </p:spPr>
          <p:style>
            <a:lnRef idx="1">
              <a:schemeClr val="dk1"/>
            </a:lnRef>
            <a:fillRef idx="0">
              <a:schemeClr val="dk1"/>
            </a:fillRef>
            <a:effectRef idx="0">
              <a:schemeClr val="dk1"/>
            </a:effectRef>
            <a:fontRef idx="minor">
              <a:schemeClr val="tx1"/>
            </a:fontRef>
          </p:style>
        </p:cxnSp>
        <p:cxnSp>
          <p:nvCxnSpPr>
            <p:cNvPr id="17432" name="Straight Connector 17431">
              <a:extLst>
                <a:ext uri="{FF2B5EF4-FFF2-40B4-BE49-F238E27FC236}">
                  <a16:creationId xmlns:a16="http://schemas.microsoft.com/office/drawing/2014/main" id="{9451043F-3E13-0CB8-6D7B-7901CD71B5A6}"/>
                </a:ext>
              </a:extLst>
            </p:cNvPr>
            <p:cNvCxnSpPr/>
            <p:nvPr/>
          </p:nvCxnSpPr>
          <p:spPr>
            <a:xfrm flipH="1" flipV="1">
              <a:off x="891481" y="5660757"/>
              <a:ext cx="3027620"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7433" name="Straight Arrow Connector 17432">
            <a:extLst>
              <a:ext uri="{FF2B5EF4-FFF2-40B4-BE49-F238E27FC236}">
                <a16:creationId xmlns:a16="http://schemas.microsoft.com/office/drawing/2014/main" id="{6672F5CF-9F3C-E1E4-48AD-77350592917C}"/>
              </a:ext>
            </a:extLst>
          </p:cNvPr>
          <p:cNvCxnSpPr/>
          <p:nvPr/>
        </p:nvCxnSpPr>
        <p:spPr>
          <a:xfrm>
            <a:off x="5345604" y="1140703"/>
            <a:ext cx="960120" cy="1588"/>
          </a:xfrm>
          <a:prstGeom prst="straightConnector1">
            <a:avLst/>
          </a:prstGeom>
          <a:ln>
            <a:solidFill>
              <a:schemeClr val="tx1">
                <a:lumMod val="95000"/>
                <a:lumOff val="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434" name="Straight Arrow Connector 17433">
            <a:extLst>
              <a:ext uri="{FF2B5EF4-FFF2-40B4-BE49-F238E27FC236}">
                <a16:creationId xmlns:a16="http://schemas.microsoft.com/office/drawing/2014/main" id="{29B8F0C5-140F-1368-0063-325A00E2B8E4}"/>
              </a:ext>
            </a:extLst>
          </p:cNvPr>
          <p:cNvCxnSpPr/>
          <p:nvPr/>
        </p:nvCxnSpPr>
        <p:spPr>
          <a:xfrm>
            <a:off x="6295790" y="1139115"/>
            <a:ext cx="2117826" cy="1588"/>
          </a:xfrm>
          <a:prstGeom prst="straightConnector1">
            <a:avLst/>
          </a:prstGeom>
          <a:ln>
            <a:solidFill>
              <a:schemeClr val="tx1">
                <a:lumMod val="95000"/>
                <a:lumOff val="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17435" name="Picture 17434" descr="latex-image-1.pdf">
            <a:extLst>
              <a:ext uri="{FF2B5EF4-FFF2-40B4-BE49-F238E27FC236}">
                <a16:creationId xmlns:a16="http://schemas.microsoft.com/office/drawing/2014/main" id="{D28D89A2-7767-7F86-0839-714E0FBCAE25}"/>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717154" y="929145"/>
            <a:ext cx="220980" cy="175260"/>
          </a:xfrm>
          <a:prstGeom prst="rect">
            <a:avLst/>
          </a:prstGeom>
        </p:spPr>
      </p:pic>
      <p:pic>
        <p:nvPicPr>
          <p:cNvPr id="17436" name="Picture 17435" descr="latex-image-1.pdf">
            <a:extLst>
              <a:ext uri="{FF2B5EF4-FFF2-40B4-BE49-F238E27FC236}">
                <a16:creationId xmlns:a16="http://schemas.microsoft.com/office/drawing/2014/main" id="{D44809C6-B523-63E6-A857-0819E0D47CF3}"/>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285257" y="928525"/>
            <a:ext cx="190500" cy="175260"/>
          </a:xfrm>
          <a:prstGeom prst="rect">
            <a:avLst/>
          </a:prstGeom>
        </p:spPr>
      </p:pic>
      <p:pic>
        <p:nvPicPr>
          <p:cNvPr id="17437" name="Picture 17436">
            <a:extLst>
              <a:ext uri="{FF2B5EF4-FFF2-40B4-BE49-F238E27FC236}">
                <a16:creationId xmlns:a16="http://schemas.microsoft.com/office/drawing/2014/main" id="{34DE4563-31B7-4E89-553E-B40DFC4264F2}"/>
              </a:ext>
            </a:extLst>
          </p:cNvPr>
          <p:cNvPicPr>
            <a:picLocks noChangeAspect="1"/>
          </p:cNvPicPr>
          <p:nvPr/>
        </p:nvPicPr>
        <p:blipFill>
          <a:blip r:embed="rId9"/>
          <a:stretch>
            <a:fillRect/>
          </a:stretch>
        </p:blipFill>
        <p:spPr>
          <a:xfrm>
            <a:off x="624431" y="3661065"/>
            <a:ext cx="3083010" cy="2328858"/>
          </a:xfrm>
          <a:prstGeom prst="rect">
            <a:avLst/>
          </a:prstGeom>
        </p:spPr>
      </p:pic>
      <p:sp>
        <p:nvSpPr>
          <p:cNvPr id="17438" name="TextBox 17437">
            <a:extLst>
              <a:ext uri="{FF2B5EF4-FFF2-40B4-BE49-F238E27FC236}">
                <a16:creationId xmlns:a16="http://schemas.microsoft.com/office/drawing/2014/main" id="{CB9B5E3A-644B-0C61-4A82-6B8810FD1F1C}"/>
              </a:ext>
            </a:extLst>
          </p:cNvPr>
          <p:cNvSpPr txBox="1"/>
          <p:nvPr/>
        </p:nvSpPr>
        <p:spPr>
          <a:xfrm>
            <a:off x="539081" y="3333680"/>
            <a:ext cx="3645913" cy="369332"/>
          </a:xfrm>
          <a:prstGeom prst="rect">
            <a:avLst/>
          </a:prstGeom>
          <a:noFill/>
        </p:spPr>
        <p:txBody>
          <a:bodyPr wrap="none" rtlCol="0">
            <a:spAutoFit/>
          </a:bodyPr>
          <a:lstStyle/>
          <a:p>
            <a:r>
              <a:rPr lang="en-US" dirty="0"/>
              <a:t>Lens duration required for refocusing</a:t>
            </a:r>
          </a:p>
        </p:txBody>
      </p:sp>
    </p:spTree>
    <p:extLst>
      <p:ext uri="{BB962C8B-B14F-4D97-AF65-F5344CB8AC3E}">
        <p14:creationId xmlns:p14="http://schemas.microsoft.com/office/powerpoint/2010/main" val="9983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D87AD73-7BD1-8EF7-1CDD-4139C448D485}"/>
              </a:ext>
            </a:extLst>
          </p:cNvPr>
          <p:cNvSpPr>
            <a:spLocks noGrp="1" noChangeArrowheads="1"/>
          </p:cNvSpPr>
          <p:nvPr>
            <p:ph type="title"/>
          </p:nvPr>
        </p:nvSpPr>
        <p:spPr>
          <a:xfrm>
            <a:off x="457200" y="-331332"/>
            <a:ext cx="8229600" cy="1143000"/>
          </a:xfrm>
        </p:spPr>
        <p:txBody>
          <a:bodyPr>
            <a:normAutofit/>
          </a:bodyPr>
          <a:lstStyle/>
          <a:p>
            <a:pPr eaLnBrk="1" hangingPunct="1"/>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How To Make One (or More) Optical Lattices</a:t>
            </a:r>
          </a:p>
        </p:txBody>
      </p:sp>
      <p:sp>
        <p:nvSpPr>
          <p:cNvPr id="31747" name="Rectangle 3">
            <a:extLst>
              <a:ext uri="{FF2B5EF4-FFF2-40B4-BE49-F238E27FC236}">
                <a16:creationId xmlns:a16="http://schemas.microsoft.com/office/drawing/2014/main" id="{FF730048-3875-AA40-0B4C-24DDB7C6A2A6}"/>
              </a:ext>
            </a:extLst>
          </p:cNvPr>
          <p:cNvSpPr>
            <a:spLocks noGrp="1" noChangeArrowheads="1"/>
          </p:cNvSpPr>
          <p:nvPr>
            <p:ph type="body" idx="1"/>
          </p:nvPr>
        </p:nvSpPr>
        <p:spPr>
          <a:xfrm>
            <a:off x="339727" y="671513"/>
            <a:ext cx="4314825" cy="4968875"/>
          </a:xfrm>
        </p:spPr>
        <p:txBody>
          <a:bodyPr/>
          <a:lstStyle/>
          <a:p>
            <a:pPr eaLnBrk="1" hangingPunct="1"/>
            <a:r>
              <a:rPr lang="en-US" altLang="en-US" sz="2000" dirty="0">
                <a:ea typeface="ＭＳ Ｐゴシック" panose="020B0600070205080204" pitchFamily="34" charset="-128"/>
              </a:rPr>
              <a:t>Moving standing wave arising from interference of two counterpropagating laser beams detuned from an atomic transition</a:t>
            </a:r>
          </a:p>
          <a:p>
            <a:pPr marL="0" indent="0" eaLnBrk="1" hangingPunct="1">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Periodic potential arises from spatially varying AC Stark shift (proportional to local laser intensity) associated with the detuned standing wave</a:t>
            </a:r>
          </a:p>
          <a:p>
            <a:pPr eaLnBrk="1" hangingPunct="1">
              <a:buFontTx/>
              <a:buNone/>
            </a:pPr>
            <a:endParaRPr lang="en-US" altLang="en-US" sz="2000" dirty="0">
              <a:ea typeface="ＭＳ Ｐゴシック" panose="020B0600070205080204" pitchFamily="34" charset="-128"/>
            </a:endParaRPr>
          </a:p>
          <a:p>
            <a:pPr eaLnBrk="1" hangingPunct="1"/>
            <a:r>
              <a:rPr lang="en-US" altLang="en-US" sz="2000" dirty="0">
                <a:ea typeface="ＭＳ Ｐゴシック" panose="020B0600070205080204" pitchFamily="34" charset="-128"/>
              </a:rPr>
              <a:t>Lattice velocities controlled by ramping frequency differences between lattice beams</a:t>
            </a:r>
          </a:p>
          <a:p>
            <a:pPr eaLnBrk="1" hangingPunct="1">
              <a:buFontTx/>
              <a:buNone/>
            </a:pPr>
            <a:endParaRPr lang="en-US" altLang="en-US" sz="2000" dirty="0">
              <a:ea typeface="ＭＳ Ｐゴシック" panose="020B0600070205080204" pitchFamily="34" charset="-128"/>
            </a:endParaRPr>
          </a:p>
          <a:p>
            <a:pPr eaLnBrk="1" hangingPunct="1">
              <a:buFontTx/>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1748" name="Picture 15" descr="Frequencies.pdf">
            <a:extLst>
              <a:ext uri="{FF2B5EF4-FFF2-40B4-BE49-F238E27FC236}">
                <a16:creationId xmlns:a16="http://schemas.microsoft.com/office/drawing/2014/main" id="{E88E040D-99B2-3008-6463-586254A2B1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316038"/>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6" descr="LatticeDown.pdf">
            <a:extLst>
              <a:ext uri="{FF2B5EF4-FFF2-40B4-BE49-F238E27FC236}">
                <a16:creationId xmlns:a16="http://schemas.microsoft.com/office/drawing/2014/main" id="{7EA4F25B-083C-BA21-95E2-0307F899BA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4175" y="671513"/>
            <a:ext cx="3048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LatticeUp.pdf">
            <a:extLst>
              <a:ext uri="{FF2B5EF4-FFF2-40B4-BE49-F238E27FC236}">
                <a16:creationId xmlns:a16="http://schemas.microsoft.com/office/drawing/2014/main" id="{26338BC0-4DAB-0BE9-0015-66F9D07005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9663" y="671513"/>
            <a:ext cx="1524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Line 4">
            <a:extLst>
              <a:ext uri="{FF2B5EF4-FFF2-40B4-BE49-F238E27FC236}">
                <a16:creationId xmlns:a16="http://schemas.microsoft.com/office/drawing/2014/main" id="{ACB91F42-513E-73E3-E8D8-14580250DB64}"/>
              </a:ext>
            </a:extLst>
          </p:cNvPr>
          <p:cNvSpPr>
            <a:spLocks noChangeShapeType="1"/>
          </p:cNvSpPr>
          <p:nvPr/>
        </p:nvSpPr>
        <p:spPr bwMode="auto">
          <a:xfrm flipV="1">
            <a:off x="5322888" y="17272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2" name="Line 11">
            <a:extLst>
              <a:ext uri="{FF2B5EF4-FFF2-40B4-BE49-F238E27FC236}">
                <a16:creationId xmlns:a16="http://schemas.microsoft.com/office/drawing/2014/main" id="{0EB5EC2E-0E2D-895B-B7D8-0DF9B27A8F20}"/>
              </a:ext>
            </a:extLst>
          </p:cNvPr>
          <p:cNvSpPr>
            <a:spLocks noChangeShapeType="1"/>
          </p:cNvSpPr>
          <p:nvPr/>
        </p:nvSpPr>
        <p:spPr bwMode="auto">
          <a:xfrm flipV="1">
            <a:off x="8174038" y="1822450"/>
            <a:ext cx="0" cy="914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31753" name="Picture 20" descr="vdown.pdf">
            <a:extLst>
              <a:ext uri="{FF2B5EF4-FFF2-40B4-BE49-F238E27FC236}">
                <a16:creationId xmlns:a16="http://schemas.microsoft.com/office/drawing/2014/main" id="{02DB5B68-8B6C-7EF2-58BE-C82633B307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6675" y="2663825"/>
            <a:ext cx="13700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1" descr="vup.pdf">
            <a:extLst>
              <a:ext uri="{FF2B5EF4-FFF2-40B4-BE49-F238E27FC236}">
                <a16:creationId xmlns:a16="http://schemas.microsoft.com/office/drawing/2014/main" id="{972557CC-2741-DCCA-6BE9-D6A1BAE308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95813" y="1096963"/>
            <a:ext cx="12430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22">
            <a:extLst>
              <a:ext uri="{FF2B5EF4-FFF2-40B4-BE49-F238E27FC236}">
                <a16:creationId xmlns:a16="http://schemas.microsoft.com/office/drawing/2014/main" id="{1DC86F6C-F197-3AE4-F67F-24AB3A93C40D}"/>
              </a:ext>
            </a:extLst>
          </p:cNvPr>
          <p:cNvSpPr txBox="1">
            <a:spLocks noChangeArrowheads="1"/>
          </p:cNvSpPr>
          <p:nvPr/>
        </p:nvSpPr>
        <p:spPr bwMode="auto">
          <a:xfrm>
            <a:off x="4795838" y="3587750"/>
            <a:ext cx="998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37931725" indent="-37474525"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eaLnBrk="0" hangingPunct="0">
              <a:defRPr sz="2400">
                <a:solidFill>
                  <a:schemeClr val="tx1"/>
                </a:solidFill>
                <a:latin typeface="Times New Roman" panose="02020603050405020304" pitchFamily="18" charset="0"/>
                <a:cs typeface="Arial" panose="020B0604020202020204" pitchFamily="34" charset="0"/>
              </a:defRPr>
            </a:lvl4pPr>
            <a:lvl5pPr eaLnBrk="0" hangingPunct="0">
              <a:defRPr sz="2400">
                <a:solidFill>
                  <a:schemeClr val="tx1"/>
                </a:solidFill>
                <a:latin typeface="Times New Roman"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t>Lattice 1</a:t>
            </a:r>
          </a:p>
        </p:txBody>
      </p:sp>
      <p:sp>
        <p:nvSpPr>
          <p:cNvPr id="31756" name="TextBox 25">
            <a:extLst>
              <a:ext uri="{FF2B5EF4-FFF2-40B4-BE49-F238E27FC236}">
                <a16:creationId xmlns:a16="http://schemas.microsoft.com/office/drawing/2014/main" id="{2D7F886B-EAEF-B19E-C3EE-63A970E7060D}"/>
              </a:ext>
            </a:extLst>
          </p:cNvPr>
          <p:cNvSpPr txBox="1">
            <a:spLocks noChangeArrowheads="1"/>
          </p:cNvSpPr>
          <p:nvPr/>
        </p:nvSpPr>
        <p:spPr bwMode="auto">
          <a:xfrm>
            <a:off x="7731125" y="3575050"/>
            <a:ext cx="99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37931725" indent="-37474525"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eaLnBrk="0" hangingPunct="0">
              <a:defRPr sz="2400">
                <a:solidFill>
                  <a:schemeClr val="tx1"/>
                </a:solidFill>
                <a:latin typeface="Times New Roman" panose="02020603050405020304" pitchFamily="18" charset="0"/>
                <a:cs typeface="Arial" panose="020B0604020202020204" pitchFamily="34" charset="0"/>
              </a:defRPr>
            </a:lvl4pPr>
            <a:lvl5pPr eaLnBrk="0" hangingPunct="0">
              <a:defRPr sz="2400">
                <a:solidFill>
                  <a:schemeClr val="tx1"/>
                </a:solidFill>
                <a:latin typeface="Times New Roman" panose="02020603050405020304" pitchFamily="18" charset="0"/>
                <a:cs typeface="Arial" panose="020B0604020202020204" pitchFamily="34"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t>Lattice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5304</TotalTime>
  <Words>1339</Words>
  <Application>Microsoft Office PowerPoint</Application>
  <PresentationFormat>On-screen Show (4:3)</PresentationFormat>
  <Paragraphs>294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Simulating Atom Lensing and Atom Dynamics in Optical Lattices</vt:lpstr>
      <vt:lpstr>PowerPoint Presentation</vt:lpstr>
      <vt:lpstr>PowerPoint Presentation</vt:lpstr>
      <vt:lpstr>“Thick Lens” Case</vt:lpstr>
      <vt:lpstr>PowerPoint Presentation</vt:lpstr>
      <vt:lpstr>PowerPoint Presentation</vt:lpstr>
      <vt:lpstr>PowerPoint Presentation</vt:lpstr>
      <vt:lpstr>PowerPoint Presentation</vt:lpstr>
      <vt:lpstr>How To Make One (or More) Optical Lattices</vt:lpstr>
      <vt:lpstr>Loading into the Ground State of a Lattice</vt:lpstr>
      <vt:lpstr>Band Structure and Bloch Oscillations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Geraldo Rivera</dc:creator>
  <cp:lastModifiedBy>Tim Kovachy</cp:lastModifiedBy>
  <cp:revision>464</cp:revision>
  <dcterms:created xsi:type="dcterms:W3CDTF">2015-07-21T16:44:10Z</dcterms:created>
  <dcterms:modified xsi:type="dcterms:W3CDTF">2023-08-05T00:43:56Z</dcterms:modified>
</cp:coreProperties>
</file>