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1" r:id="rId4"/>
    <p:sldId id="260" r:id="rId5"/>
    <p:sldId id="274" r:id="rId6"/>
    <p:sldId id="270" r:id="rId7"/>
    <p:sldId id="268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68919-AE67-4AEE-96CB-21577B3516DF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5CD4-D1D3-4D9A-BC46-10DDE10F1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49D4-B7D3-4725-B385-D592B2A11C7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42A-3A68-4250-935D-91A9B9F2199B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8CD0-F7F6-4769-AE88-AD657EAFE4C1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700C-7640-40DA-BED8-4EB4608EFD76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31D6-C381-45E3-92B6-9B8E7F3E3625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0EDD-AF2F-4B03-9D20-B0FF3642391E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D1B7-C80B-44DF-AEA3-0B4080419F3D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426-98C0-4CBF-8ED0-A382E230B669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25E3-F3FC-48A7-80A7-DF57739678D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3398-A3D7-433D-8EDC-5DB329C0C6EB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BAAA-066C-455E-97EB-E65E5D3FD55E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43DC-4F93-4FB5-B08C-CD94BED2A355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1739"/>
            <a:ext cx="8229600" cy="4482884"/>
          </a:xfr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AD - </a:t>
            </a:r>
            <a:r>
              <a:rPr lang="en-US" sz="6000" dirty="0" err="1" smtClean="0">
                <a:solidFill>
                  <a:srgbClr val="0070C0"/>
                </a:solidFill>
              </a:rPr>
              <a:t>N</a:t>
            </a:r>
            <a:r>
              <a:rPr lang="en-US" sz="6000" dirty="0" err="1" smtClean="0">
                <a:solidFill>
                  <a:srgbClr val="0070C0"/>
                </a:solidFill>
              </a:rPr>
              <a:t>uStorm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smtClean="0">
                <a:solidFill>
                  <a:srgbClr val="0070C0"/>
                </a:solidFill>
              </a:rPr>
              <a:t>Update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24E6-2AAB-47F9-B17A-C7ADE9787D28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pic>
        <p:nvPicPr>
          <p:cNvPr id="5" name="Picture 4" descr="101_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3489960" cy="2617470"/>
          </a:xfrm>
          <a:prstGeom prst="rect">
            <a:avLst/>
          </a:prstGeom>
        </p:spPr>
      </p:pic>
      <p:pic>
        <p:nvPicPr>
          <p:cNvPr id="6" name="Picture 5" descr="101_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89960" cy="2617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EDB </a:t>
            </a:r>
            <a:r>
              <a:rPr lang="en-US" sz="2800" dirty="0" err="1" smtClean="0"/>
              <a:t>vs</a:t>
            </a:r>
            <a:r>
              <a:rPr lang="en-US" sz="2800" dirty="0" smtClean="0"/>
              <a:t>  B2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4191000"/>
          <a:ext cx="7315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981200"/>
                <a:gridCol w="1828800"/>
              </a:tblGrid>
              <a:tr h="147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6.096</a:t>
                      </a:r>
                      <a:endParaRPr lang="en-US" dirty="0"/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Max Current (Amps)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Max Bend Angle (radians)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0.02343</a:t>
                      </a:r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Full Limiting Aperture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50.04</a:t>
                      </a:r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dirty="0" smtClean="0"/>
                        <a:t>New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8150-1B80-466C-8D06-8B2D1C3527E6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8382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  </a:t>
            </a:r>
            <a:r>
              <a:rPr lang="en-US" sz="2000" dirty="0" err="1" smtClean="0"/>
              <a:t>Beamsheet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      AMG find as-founds of Berm Pipe flanges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  Cost estimates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smtClean="0"/>
              <a:t>     Magnets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EDBs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     Quadrapoles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      Instrumentation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BLMs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</a:t>
            </a:r>
            <a:r>
              <a:rPr lang="en-US" sz="2000" dirty="0" err="1" smtClean="0"/>
              <a:t>Multiwires</a:t>
            </a:r>
            <a:endParaRPr lang="en-US" sz="2000" dirty="0"/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BPMs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      Beam pipe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4” pipe $/foot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Flanges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Clamps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     Vacuum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Roughing pumps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Turbo pumps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Ion Pumps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422-4072-4A3C-8913-5232671ED7B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FESS Geographic Information System (GIS) Map</a:t>
            </a:r>
            <a:endParaRPr lang="en-US" dirty="0"/>
          </a:p>
        </p:txBody>
      </p:sp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597" y="1611931"/>
            <a:ext cx="8216806" cy="4502501"/>
          </a:xfrm>
        </p:spPr>
      </p:pic>
      <p:grpSp>
        <p:nvGrpSpPr>
          <p:cNvPr id="8" name="Group 7"/>
          <p:cNvGrpSpPr/>
          <p:nvPr/>
        </p:nvGrpSpPr>
        <p:grpSpPr>
          <a:xfrm>
            <a:off x="533400" y="5105400"/>
            <a:ext cx="1600200" cy="722531"/>
            <a:chOff x="685800" y="6172200"/>
            <a:chExt cx="1524000" cy="874931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6400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</a:t>
              </a:r>
            </a:p>
            <a:p>
              <a:endParaRPr lang="en-US" dirty="0"/>
            </a:p>
          </p:txBody>
        </p:sp>
        <p:sp>
          <p:nvSpPr>
            <p:cNvPr id="7" name="Up Arrow 6"/>
            <p:cNvSpPr/>
            <p:nvPr/>
          </p:nvSpPr>
          <p:spPr>
            <a:xfrm>
              <a:off x="838200" y="6172200"/>
              <a:ext cx="76200" cy="22860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0F3B-34FB-4C25-BDE1-DBBFC4221B43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FESS Geographic Information System (GIS) Map</a:t>
            </a:r>
            <a:endParaRPr lang="en-US" dirty="0"/>
          </a:p>
        </p:txBody>
      </p:sp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931"/>
            <a:ext cx="8229600" cy="4502501"/>
          </a:xfrm>
        </p:spPr>
      </p:pic>
      <p:grpSp>
        <p:nvGrpSpPr>
          <p:cNvPr id="6" name="Group 5"/>
          <p:cNvGrpSpPr/>
          <p:nvPr/>
        </p:nvGrpSpPr>
        <p:grpSpPr>
          <a:xfrm>
            <a:off x="533400" y="5105400"/>
            <a:ext cx="1600200" cy="722531"/>
            <a:chOff x="685800" y="6172200"/>
            <a:chExt cx="1524000" cy="874931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6400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</a:t>
              </a:r>
            </a:p>
            <a:p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838200" y="6172200"/>
              <a:ext cx="76200" cy="22860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CB1B-A0BA-4606-AFEB-3CC52C3FD586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MI-</a:t>
            </a:r>
            <a:r>
              <a:rPr lang="en-US" dirty="0" err="1" smtClean="0"/>
              <a:t>nuStorm</a:t>
            </a:r>
            <a:r>
              <a:rPr lang="en-US" dirty="0" smtClean="0"/>
              <a:t> Alignment Network</a:t>
            </a:r>
            <a:endParaRPr lang="en-US" dirty="0"/>
          </a:p>
        </p:txBody>
      </p:sp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229600" cy="4502501"/>
          </a:xfrm>
        </p:spPr>
      </p:pic>
      <p:pic>
        <p:nvPicPr>
          <p:cNvPr id="79" name="Content Placeholder 4" descr="basic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05000"/>
            <a:ext cx="4470400" cy="3352800"/>
          </a:xfrm>
          <a:prstGeom prst="rect">
            <a:avLst/>
          </a:prstGeom>
        </p:spPr>
      </p:pic>
      <p:pic>
        <p:nvPicPr>
          <p:cNvPr id="80" name="Content Placeholder 4" descr="basic_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05000"/>
            <a:ext cx="4470400" cy="33528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533400" y="5105400"/>
            <a:ext cx="1600200" cy="722531"/>
            <a:chOff x="685800" y="6172200"/>
            <a:chExt cx="1524000" cy="874931"/>
          </a:xfrm>
        </p:grpSpPr>
        <p:sp>
          <p:nvSpPr>
            <p:cNvPr id="82" name="TextBox 81"/>
            <p:cNvSpPr txBox="1"/>
            <p:nvPr/>
          </p:nvSpPr>
          <p:spPr>
            <a:xfrm>
              <a:off x="685800" y="6400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</a:t>
              </a:r>
            </a:p>
            <a:p>
              <a:endParaRPr lang="en-US" dirty="0"/>
            </a:p>
          </p:txBody>
        </p:sp>
        <p:sp>
          <p:nvSpPr>
            <p:cNvPr id="83" name="Up Arrow 82"/>
            <p:cNvSpPr/>
            <p:nvPr/>
          </p:nvSpPr>
          <p:spPr>
            <a:xfrm>
              <a:off x="838200" y="6172200"/>
              <a:ext cx="76200" cy="22860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6D11-2C56-47D4-8D4F-D57EEC11DD54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043E-7 L -0.11944 -0.27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043E-7 L 0.03056 0.111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MI-40 Area</a:t>
            </a:r>
            <a:endParaRPr lang="en-US" dirty="0"/>
          </a:p>
        </p:txBody>
      </p:sp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229600" cy="4502501"/>
          </a:xfrm>
        </p:spPr>
      </p:pic>
      <p:grpSp>
        <p:nvGrpSpPr>
          <p:cNvPr id="3" name="Group 43"/>
          <p:cNvGrpSpPr/>
          <p:nvPr/>
        </p:nvGrpSpPr>
        <p:grpSpPr>
          <a:xfrm>
            <a:off x="1524000" y="4343400"/>
            <a:ext cx="3733800" cy="304800"/>
            <a:chOff x="1371600" y="4343400"/>
            <a:chExt cx="3733800" cy="304800"/>
          </a:xfrm>
        </p:grpSpPr>
        <p:sp>
          <p:nvSpPr>
            <p:cNvPr id="15" name="Cloud 14"/>
            <p:cNvSpPr/>
            <p:nvPr/>
          </p:nvSpPr>
          <p:spPr>
            <a:xfrm>
              <a:off x="4038600" y="4343400"/>
              <a:ext cx="1066800" cy="304800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 16"/>
            <p:cNvSpPr/>
            <p:nvPr/>
          </p:nvSpPr>
          <p:spPr>
            <a:xfrm>
              <a:off x="3124200" y="4343400"/>
              <a:ext cx="1066800" cy="304800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loud 17"/>
            <p:cNvSpPr/>
            <p:nvPr/>
          </p:nvSpPr>
          <p:spPr>
            <a:xfrm>
              <a:off x="2286000" y="4343400"/>
              <a:ext cx="1066800" cy="304800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18"/>
            <p:cNvSpPr/>
            <p:nvPr/>
          </p:nvSpPr>
          <p:spPr>
            <a:xfrm>
              <a:off x="1371600" y="4343400"/>
              <a:ext cx="1066800" cy="304800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667000" y="43434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638800" y="1600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1"/>
          <p:cNvGrpSpPr/>
          <p:nvPr/>
        </p:nvGrpSpPr>
        <p:grpSpPr>
          <a:xfrm>
            <a:off x="5943600" y="1600200"/>
            <a:ext cx="941020" cy="1219197"/>
            <a:chOff x="5943600" y="1600200"/>
            <a:chExt cx="941020" cy="1219197"/>
          </a:xfrm>
        </p:grpSpPr>
        <p:grpSp>
          <p:nvGrpSpPr>
            <p:cNvPr id="7" name="Group 43"/>
            <p:cNvGrpSpPr/>
            <p:nvPr/>
          </p:nvGrpSpPr>
          <p:grpSpPr>
            <a:xfrm rot="5400000">
              <a:off x="5575911" y="1967889"/>
              <a:ext cx="1219197" cy="483820"/>
              <a:chOff x="1371600" y="4343400"/>
              <a:chExt cx="3733800" cy="304800"/>
            </a:xfrm>
          </p:grpSpPr>
          <p:sp>
            <p:nvSpPr>
              <p:cNvPr id="23" name="Cloud 22"/>
              <p:cNvSpPr/>
              <p:nvPr/>
            </p:nvSpPr>
            <p:spPr>
              <a:xfrm>
                <a:off x="40386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loud 23"/>
              <p:cNvSpPr/>
              <p:nvPr/>
            </p:nvSpPr>
            <p:spPr>
              <a:xfrm>
                <a:off x="31242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loud 24"/>
              <p:cNvSpPr/>
              <p:nvPr/>
            </p:nvSpPr>
            <p:spPr>
              <a:xfrm>
                <a:off x="22860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25"/>
              <p:cNvSpPr/>
              <p:nvPr/>
            </p:nvSpPr>
            <p:spPr>
              <a:xfrm>
                <a:off x="13716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 rot="5400000">
              <a:off x="6033111" y="1967889"/>
              <a:ext cx="1219197" cy="483820"/>
              <a:chOff x="1371600" y="4343400"/>
              <a:chExt cx="3733800" cy="304800"/>
            </a:xfrm>
          </p:grpSpPr>
          <p:sp>
            <p:nvSpPr>
              <p:cNvPr id="28" name="Cloud 27"/>
              <p:cNvSpPr/>
              <p:nvPr/>
            </p:nvSpPr>
            <p:spPr>
              <a:xfrm>
                <a:off x="40386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loud 28"/>
              <p:cNvSpPr/>
              <p:nvPr/>
            </p:nvSpPr>
            <p:spPr>
              <a:xfrm>
                <a:off x="31242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22860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loud 30"/>
              <p:cNvSpPr/>
              <p:nvPr/>
            </p:nvSpPr>
            <p:spPr>
              <a:xfrm>
                <a:off x="1371600" y="4343400"/>
                <a:ext cx="1066800" cy="304800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33400" y="5105400"/>
            <a:ext cx="1600200" cy="722531"/>
            <a:chOff x="685800" y="6172200"/>
            <a:chExt cx="1524000" cy="874931"/>
          </a:xfrm>
        </p:grpSpPr>
        <p:sp>
          <p:nvSpPr>
            <p:cNvPr id="50" name="TextBox 49"/>
            <p:cNvSpPr txBox="1"/>
            <p:nvPr/>
          </p:nvSpPr>
          <p:spPr>
            <a:xfrm>
              <a:off x="685800" y="6400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</a:t>
              </a:r>
            </a:p>
            <a:p>
              <a:endParaRPr lang="en-US" dirty="0"/>
            </a:p>
          </p:txBody>
        </p:sp>
        <p:sp>
          <p:nvSpPr>
            <p:cNvPr id="51" name="Up Arrow 50"/>
            <p:cNvSpPr/>
            <p:nvPr/>
          </p:nvSpPr>
          <p:spPr>
            <a:xfrm>
              <a:off x="838200" y="6172200"/>
              <a:ext cx="76200" cy="22860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21400" y="2720566"/>
            <a:ext cx="6470001" cy="2316294"/>
            <a:chOff x="921400" y="2720566"/>
            <a:chExt cx="6470001" cy="2316294"/>
          </a:xfrm>
        </p:grpSpPr>
        <p:sp>
          <p:nvSpPr>
            <p:cNvPr id="33" name="Arc 32"/>
            <p:cNvSpPr/>
            <p:nvPr/>
          </p:nvSpPr>
          <p:spPr>
            <a:xfrm rot="11789906">
              <a:off x="1779622" y="2720566"/>
              <a:ext cx="3781967" cy="1275248"/>
            </a:xfrm>
            <a:prstGeom prst="arc">
              <a:avLst>
                <a:gd name="adj1" fmla="val 12340349"/>
                <a:gd name="adj2" fmla="val 17206585"/>
              </a:avLst>
            </a:prstGeom>
            <a:noFill/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4563613" y="4167094"/>
              <a:ext cx="2827788" cy="23905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1" idx="2"/>
            </p:cNvCxnSpPr>
            <p:nvPr/>
          </p:nvCxnSpPr>
          <p:spPr>
            <a:xfrm>
              <a:off x="2751071" y="3667289"/>
              <a:ext cx="296929" cy="142711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61" idx="0"/>
            </p:cNvCxnSpPr>
            <p:nvPr/>
          </p:nvCxnSpPr>
          <p:spPr>
            <a:xfrm>
              <a:off x="1676400" y="3352800"/>
              <a:ext cx="405929" cy="87890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 rot="1622019">
              <a:off x="921400" y="3761612"/>
              <a:ext cx="3781967" cy="1275248"/>
            </a:xfrm>
            <a:prstGeom prst="arc">
              <a:avLst>
                <a:gd name="adj1" fmla="val 12340349"/>
                <a:gd name="adj2" fmla="val 14290682"/>
              </a:avLst>
            </a:prstGeom>
            <a:noFill/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>
              <a:endCxn id="33" idx="2"/>
            </p:cNvCxnSpPr>
            <p:nvPr/>
          </p:nvCxnSpPr>
          <p:spPr>
            <a:xfrm>
              <a:off x="3048000" y="3810000"/>
              <a:ext cx="259092" cy="102118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799-4D74-4933-92B2-16A63A3027F0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MI-40 Absorber 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524000"/>
            <a:ext cx="563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Program </a:t>
            </a:r>
            <a:r>
              <a:rPr lang="en-US" sz="800" dirty="0" err="1" smtClean="0"/>
              <a:t>ces</a:t>
            </a:r>
            <a:r>
              <a:rPr lang="en-US" sz="800" dirty="0" smtClean="0"/>
              <a:t> (A Construction Engineering Survey format)	(11/26/91) 			 Wed May  6 14:53:13 1998</a:t>
            </a:r>
          </a:p>
          <a:p>
            <a:r>
              <a:rPr lang="en-US" sz="800" dirty="0" smtClean="0"/>
              <a:t>  Site coordinates for beamline:  a120layout.ces.rel</a:t>
            </a:r>
          </a:p>
          <a:p>
            <a:r>
              <a:rPr lang="en-US" sz="800" dirty="0" smtClean="0"/>
              <a:t>  NOTES: Coordinates are given for the entrance of the device in DUSAF coordinate system.</a:t>
            </a:r>
          </a:p>
          <a:p>
            <a:r>
              <a:rPr lang="en-US" sz="800" dirty="0" smtClean="0"/>
              <a:t>         Site +x-axis (EAST); site +y-axis (NORTH);  Site z-axis (ELEVATION)</a:t>
            </a:r>
          </a:p>
          <a:p>
            <a:r>
              <a:rPr lang="en-US" sz="800" dirty="0" smtClean="0"/>
              <a:t>         Positive bearing is </a:t>
            </a:r>
            <a:r>
              <a:rPr lang="en-US" sz="800" dirty="0" err="1" smtClean="0"/>
              <a:t>ccw</a:t>
            </a:r>
            <a:r>
              <a:rPr lang="en-US" sz="800" dirty="0" smtClean="0"/>
              <a:t> </a:t>
            </a:r>
            <a:r>
              <a:rPr lang="en-US" sz="800" dirty="0" err="1" smtClean="0"/>
              <a:t>wrt</a:t>
            </a:r>
            <a:r>
              <a:rPr lang="en-US" sz="800" dirty="0" smtClean="0"/>
              <a:t> site EAST.</a:t>
            </a:r>
          </a:p>
          <a:p>
            <a:r>
              <a:rPr lang="en-US" sz="800" dirty="0" smtClean="0"/>
              <a:t>         Pitch is the vertical angle about the x-y plane. </a:t>
            </a:r>
          </a:p>
          <a:p>
            <a:endParaRPr lang="en-US" sz="800" dirty="0" smtClean="0"/>
          </a:p>
          <a:p>
            <a:r>
              <a:rPr lang="en-US" sz="800" dirty="0" smtClean="0"/>
              <a:t>  line  location                </a:t>
            </a:r>
            <a:r>
              <a:rPr lang="en-US" sz="800" dirty="0" err="1" smtClean="0"/>
              <a:t>typ_code</a:t>
            </a:r>
            <a:r>
              <a:rPr lang="en-US" sz="800" dirty="0" smtClean="0"/>
              <a:t>           distance         x                          y                            z               </a:t>
            </a:r>
            <a:r>
              <a:rPr lang="en-US" sz="800" dirty="0" err="1" smtClean="0"/>
              <a:t>brng</a:t>
            </a:r>
            <a:r>
              <a:rPr lang="en-US" sz="800" dirty="0" smtClean="0"/>
              <a:t>                 pitch        yaw    </a:t>
            </a:r>
          </a:p>
          <a:p>
            <a:r>
              <a:rPr lang="en-US" sz="800" dirty="0" smtClean="0"/>
              <a:t>                              	                                   [ft]           [ft]                       [ft]                        [ft]     	     [deg]                [deg]       [deg]   </a:t>
            </a:r>
          </a:p>
          <a:p>
            <a:r>
              <a:rPr lang="en-US" sz="800" dirty="0" smtClean="0"/>
              <a:t> 0000  BEAM      	MI_ABORT       -4.84415   101569.28146   94365.21158     715.72409    27.71271     0.00000     0.00000</a:t>
            </a:r>
          </a:p>
          <a:p>
            <a:r>
              <a:rPr lang="en-US" sz="800" dirty="0" smtClean="0"/>
              <a:t> 0001  Q400     	 3Q100              -4.84415   101569.28146   94365.21158     715.72409    27.71271     0.00000     0.00000</a:t>
            </a:r>
          </a:p>
          <a:p>
            <a:r>
              <a:rPr lang="en-US" sz="800" dirty="0" smtClean="0"/>
              <a:t> 0002  ~        	 drift                    3.49999   101576.66844   94369.09193     715.72409    27.70853     0.00000     0.00000</a:t>
            </a:r>
          </a:p>
          <a:p>
            <a:r>
              <a:rPr lang="en-US" sz="800" dirty="0" smtClean="0"/>
              <a:t> 0003  K001    	 K400                  9.35968   101581.85616   94371.81653     715.72409    27.70093     0.00000     0.00000</a:t>
            </a:r>
          </a:p>
          <a:p>
            <a:r>
              <a:rPr lang="en-US" sz="800" dirty="0" smtClean="0"/>
              <a:t> 0004  ~      	 drift                 15.56045   101587.34622   94374.69901     715.72409    27.69334     0.00000     0.00000</a:t>
            </a:r>
          </a:p>
          <a:p>
            <a:r>
              <a:rPr lang="en-US" sz="800" dirty="0" smtClean="0"/>
              <a:t> 0005  K002 	 K400                17.19299   101588.79176   94375.45770     715.72409    27.68578     0.00000     0.00000</a:t>
            </a:r>
          </a:p>
          <a:p>
            <a:r>
              <a:rPr lang="en-US" sz="800" dirty="0" smtClean="0"/>
              <a:t> 0006  ~        	drift                  23.39377   101594.28262   94378.33872     715.72409    27.67822     0.00000     0.00000</a:t>
            </a:r>
          </a:p>
          <a:p>
            <a:r>
              <a:rPr lang="en-US" sz="800" dirty="0" smtClean="0"/>
              <a:t> 0007  VC001  	MIVC                51.67948   101619.33160   94391.47758     715.72409    27.67822     0.00000     0.00000</a:t>
            </a:r>
          </a:p>
          <a:p>
            <a:r>
              <a:rPr lang="en-US" sz="800" dirty="0" smtClean="0"/>
              <a:t> 0008  ~       	drift                  52.67948   101620.21716   94391.94210     715.72409    27.67822     0.00000     0.00000</a:t>
            </a:r>
          </a:p>
          <a:p>
            <a:r>
              <a:rPr lang="en-US" sz="800" dirty="0" smtClean="0"/>
              <a:t> 0009  Q401   	3Q84                53.22114   101620.69684   94392.19371     715.72409    27.67166     0.00000     0.00000</a:t>
            </a:r>
          </a:p>
          <a:p>
            <a:r>
              <a:rPr lang="en-US" sz="800" dirty="0" smtClean="0"/>
              <a:t> 0010  ~        	 drift                 60.22113   101626.89618   94395.44458     715.72409    27.66510     0.00000     0.00000</a:t>
            </a:r>
          </a:p>
          <a:p>
            <a:r>
              <a:rPr lang="en-US" sz="800" dirty="0" smtClean="0"/>
              <a:t> 0011  HC002   	MIHC                97.49440   101659.90825   94412.75064     715.72409    27.66510     0.00000     0.00000</a:t>
            </a:r>
          </a:p>
          <a:p>
            <a:r>
              <a:rPr lang="en-US" sz="800" dirty="0" smtClean="0"/>
              <a:t> 0012  ~      	drift                  98.49440   101660.79393   94413.21493     715.72409    27.66510     0.00000     0.00000</a:t>
            </a:r>
          </a:p>
          <a:p>
            <a:r>
              <a:rPr lang="en-US" sz="800" dirty="0" smtClean="0"/>
              <a:t> 0013  L001   	LAM_1             99.45851   101661.64782   94413.66257     715.72409    27.62757    -0.16773   -12.60507</a:t>
            </a:r>
          </a:p>
          <a:p>
            <a:r>
              <a:rPr lang="en-US" sz="800" dirty="0" smtClean="0"/>
              <a:t> 0014  ~         	drift                108.64485   101669.78676   94417.92250     715.69720    27.59004    -0.33547     0.00000</a:t>
            </a:r>
          </a:p>
          <a:p>
            <a:r>
              <a:rPr lang="en-US" sz="800" dirty="0" smtClean="0"/>
              <a:t> 0015  Q402 	3Q84              109.94229   101670.93666   94418.52338     715.68960    27.63438    -0.37821     0.00000</a:t>
            </a:r>
          </a:p>
          <a:p>
            <a:r>
              <a:rPr lang="en-US" sz="800" dirty="0" smtClean="0"/>
              <a:t> 0016  ~      	drift                116.94228   101677.13817   94421.77008     715.64409    27.67873    -0.42095     0.00000</a:t>
            </a:r>
          </a:p>
          <a:p>
            <a:r>
              <a:rPr lang="en-US" sz="800" dirty="0" smtClean="0"/>
              <a:t> 0017  HVP402  	LGBPM          117.39519   101677.53927   94421.98046     715.64077    27.67873    -0.42095     0.00000</a:t>
            </a:r>
          </a:p>
          <a:p>
            <a:r>
              <a:rPr lang="en-US" sz="800" dirty="0" smtClean="0"/>
              <a:t> 0018  ~      	drift                118.05143   101678.12042   94422.28530     715.63594    27.67873    -0.42095     0.00000</a:t>
            </a:r>
          </a:p>
          <a:p>
            <a:r>
              <a:rPr lang="en-US" sz="800" dirty="0" smtClean="0"/>
              <a:t> 0019  L002    	LAM_1           118.80722   101678.78971   94422.63635     715.63039    27.66023    -0.59181    -6.18794</a:t>
            </a:r>
          </a:p>
          <a:p>
            <a:r>
              <a:rPr lang="en-US" sz="800" dirty="0" smtClean="0"/>
              <a:t> 0020  ~        	drift                127.99355   101686.92621   94426.90091     715.53550    27.64172    -0.76266     0.00000</a:t>
            </a:r>
          </a:p>
          <a:p>
            <a:r>
              <a:rPr lang="en-US" sz="800" dirty="0" smtClean="0"/>
              <a:t> 0021  L003  	LAM_1           130.00511   101688.70817   94427.83414     715.50872    27.62969    -0.93409    -4.01070</a:t>
            </a:r>
          </a:p>
          <a:p>
            <a:r>
              <a:rPr lang="en-US" sz="800" dirty="0" smtClean="0"/>
              <a:t> 0022  ~         	drift                139.19144   101696.84694   94432.09437     715.35895    27.61765    -1.10552     0.00000</a:t>
            </a:r>
          </a:p>
          <a:p>
            <a:r>
              <a:rPr lang="en-US" sz="800" dirty="0" smtClean="0"/>
              <a:t> 0023  CM001  	CMG_2          141.58953   101698.97180   94433.20603     715.31267    27.62757    -1.29423     3.00803</a:t>
            </a:r>
          </a:p>
          <a:p>
            <a:r>
              <a:rPr lang="en-US" sz="800" dirty="0" smtClean="0"/>
              <a:t> 0024  ~         	drift                152.58951   101708.71756   94438.30696     715.06415    27.63748    -1.48293     0.00000</a:t>
            </a:r>
          </a:p>
          <a:p>
            <a:r>
              <a:rPr lang="en-US" sz="800" dirty="0" smtClean="0"/>
              <a:t> 0025  HC001   	MRHC            153.58951   101709.60345   94438.77085     715.03826    27.63748    -1.48293     0.00000</a:t>
            </a:r>
          </a:p>
          <a:p>
            <a:r>
              <a:rPr lang="en-US" sz="800" dirty="0" smtClean="0"/>
              <a:t> 0026  ~       	drift                154.25617   101710.19408   94439.08008     715.02100    27.63748    -1.48293     0.00000</a:t>
            </a:r>
          </a:p>
          <a:p>
            <a:r>
              <a:rPr lang="en-US" sz="800" dirty="0" smtClean="0"/>
              <a:t> 0027  HC001    	MRHC            155.17284   101711.00614   94439.50532     714.99727    27.63748    -1.48293     0.00000</a:t>
            </a:r>
          </a:p>
          <a:p>
            <a:r>
              <a:rPr lang="en-US" sz="800" dirty="0" smtClean="0"/>
              <a:t> 0028  ~        	drift                155.83950   101711.59673   94439.81458     714.98001    27.63748    -1.48293     0.00000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but not too old </a:t>
            </a:r>
            <a:r>
              <a:rPr lang="en-US" dirty="0" err="1" smtClean="0"/>
              <a:t>Beamsheet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8F7F-57A6-4C05-A5CA-588AC55EF16D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MI-40 Enclosure</a:t>
            </a:r>
            <a:endParaRPr lang="en-US" dirty="0"/>
          </a:p>
        </p:txBody>
      </p:sp>
      <p:pic>
        <p:nvPicPr>
          <p:cNvPr id="29" name="Picture 28" descr="DSCN1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251200" cy="2438400"/>
          </a:xfrm>
          <a:prstGeom prst="rect">
            <a:avLst/>
          </a:prstGeom>
        </p:spPr>
      </p:pic>
      <p:pic>
        <p:nvPicPr>
          <p:cNvPr id="30" name="Picture 29" descr="DSCN1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200400" cy="2400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48000" y="114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Plenty of cable penetrations</a:t>
            </a:r>
            <a:endParaRPr lang="en-US" dirty="0"/>
          </a:p>
        </p:txBody>
      </p:sp>
      <p:pic>
        <p:nvPicPr>
          <p:cNvPr id="35" name="Picture 34" descr="DSCN1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657600"/>
            <a:ext cx="3657600" cy="2743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A24-189E-4414-A371-D9A416F618B1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MI-40 Enclosure</a:t>
            </a:r>
            <a:endParaRPr lang="en-US" dirty="0"/>
          </a:p>
        </p:txBody>
      </p:sp>
      <p:pic>
        <p:nvPicPr>
          <p:cNvPr id="29" name="Picture 28" descr="DSCN1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3657600" cy="2438400"/>
          </a:xfrm>
          <a:prstGeom prst="rect">
            <a:avLst/>
          </a:prstGeom>
        </p:spPr>
      </p:pic>
      <p:pic>
        <p:nvPicPr>
          <p:cNvPr id="30" name="Picture 29" descr="DSCN1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3657600" cy="2400300"/>
          </a:xfrm>
          <a:prstGeom prst="rect">
            <a:avLst/>
          </a:prstGeom>
        </p:spPr>
      </p:pic>
      <p:pic>
        <p:nvPicPr>
          <p:cNvPr id="35" name="Picture 34" descr="DSCN1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038600"/>
            <a:ext cx="3657600" cy="2362200"/>
          </a:xfrm>
          <a:prstGeom prst="rect">
            <a:avLst/>
          </a:prstGeom>
        </p:spPr>
      </p:pic>
      <p:pic>
        <p:nvPicPr>
          <p:cNvPr id="8" name="Picture 7" descr="DSCN1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038600"/>
            <a:ext cx="36576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914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berm pipe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914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 berm pipe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733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MI-40 absorber beamline bypass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657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Poly-plug ??</a:t>
            </a:r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9F8-4BB0-44B3-9701-D7B8A8669F53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FESS Shielding Drawings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1295400"/>
          <a:ext cx="7391247" cy="4783137"/>
        </p:xfrm>
        <a:graphic>
          <a:graphicData uri="http://schemas.openxmlformats.org/presentationml/2006/ole">
            <p:oleObj spid="_x0000_s3074" name="Acrobat Document" r:id="rId3" imgW="11658457" imgH="7543443" progId="AcroExch.Document.7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143-3DA2-432B-A315-F7369A7AFD40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213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Slide 1</vt:lpstr>
      <vt:lpstr>FESS Geographic Information System (GIS) Map</vt:lpstr>
      <vt:lpstr>FESS Geographic Information System (GIS) Map</vt:lpstr>
      <vt:lpstr>MI-nuStorm Alignment Network</vt:lpstr>
      <vt:lpstr>MI-40 Area</vt:lpstr>
      <vt:lpstr>MI-40 Absorber line</vt:lpstr>
      <vt:lpstr>MI-40 Enclosure</vt:lpstr>
      <vt:lpstr>MI-40 Enclosure</vt:lpstr>
      <vt:lpstr>FESS Shielding Drawings</vt:lpstr>
      <vt:lpstr>Magnets</vt:lpstr>
      <vt:lpstr>What’s next?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geelhoed-admin</dc:creator>
  <cp:lastModifiedBy>geelhoed-admin</cp:lastModifiedBy>
  <cp:revision>42</cp:revision>
  <dcterms:created xsi:type="dcterms:W3CDTF">2012-10-26T20:34:12Z</dcterms:created>
  <dcterms:modified xsi:type="dcterms:W3CDTF">2012-10-29T12:53:29Z</dcterms:modified>
</cp:coreProperties>
</file>