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2504" y="-112"/>
      </p:cViewPr>
      <p:guideLst>
        <p:guide orient="horz" pos="1958"/>
        <p:guide pos="24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BD688-F36D-4A09-AF8E-67F7841AFFC2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4F73-17CD-4E06-876D-07EA69299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4F73-17CD-4E06-876D-07EA69299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4F73-17CD-4E06-876D-07EA692996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Expression of Interest to CERN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dirty="0" smtClean="0"/>
              <a:t>. </a:t>
            </a:r>
            <a:r>
              <a:rPr lang="en-US" dirty="0" smtClean="0"/>
              <a:t>Long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62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7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proponents:</a:t>
            </a:r>
          </a:p>
          <a:p>
            <a:pPr lvl="1"/>
            <a:r>
              <a:rPr lang="en-US" dirty="0" smtClean="0"/>
              <a:t>Until one laboratory takes us up on the project, we should solicit support from each laboratory capable of hosting it;</a:t>
            </a:r>
          </a:p>
          <a:p>
            <a:r>
              <a:rPr lang="en-US" dirty="0" smtClean="0"/>
              <a:t>Laboratories:</a:t>
            </a:r>
          </a:p>
          <a:p>
            <a:pPr lvl="1"/>
            <a:r>
              <a:rPr lang="en-US" dirty="0" smtClean="0"/>
              <a:t>FNAL [of course]</a:t>
            </a:r>
          </a:p>
          <a:p>
            <a:pPr lvl="1"/>
            <a:r>
              <a:rPr lang="en-US" dirty="0" smtClean="0"/>
              <a:t>CERN (need to study)</a:t>
            </a:r>
          </a:p>
          <a:p>
            <a:pPr lvl="1"/>
            <a:r>
              <a:rPr lang="en-US" dirty="0" smtClean="0"/>
              <a:t>J-PARC:</a:t>
            </a:r>
          </a:p>
          <a:p>
            <a:pPr lvl="2"/>
            <a:r>
              <a:rPr lang="en-US" dirty="0" smtClean="0"/>
              <a:t>Bunch structure and rep-rate makes the J-PARC main ring unattractive for </a:t>
            </a:r>
            <a:r>
              <a:rPr lang="en-US" dirty="0" err="1" smtClean="0"/>
              <a:t>nuSTORM</a:t>
            </a:r>
            <a:endParaRPr lang="en-US" dirty="0" smtClean="0"/>
          </a:p>
          <a:p>
            <a:pPr lvl="1"/>
            <a:r>
              <a:rPr lang="en-US" dirty="0" smtClean="0"/>
              <a:t>RAL, SNS, …:</a:t>
            </a:r>
          </a:p>
          <a:p>
            <a:pPr lvl="2"/>
            <a:r>
              <a:rPr lang="en-US" dirty="0" smtClean="0"/>
              <a:t>Proton beam e</a:t>
            </a:r>
            <a:r>
              <a:rPr lang="en-US" dirty="0" smtClean="0"/>
              <a:t>nergy too low</a:t>
            </a:r>
          </a:p>
          <a:p>
            <a:r>
              <a:rPr lang="en-US" dirty="0" smtClean="0"/>
              <a:t>As a “European”:</a:t>
            </a:r>
          </a:p>
          <a:p>
            <a:pPr lvl="1"/>
            <a:r>
              <a:rPr lang="en-US" dirty="0" smtClean="0"/>
              <a:t>For us to pull together a European collaboration capable of making a substantial contribution to </a:t>
            </a:r>
            <a:r>
              <a:rPr lang="en-US" dirty="0" err="1" smtClean="0"/>
              <a:t>nuSTORM</a:t>
            </a:r>
            <a:r>
              <a:rPr lang="en-US" dirty="0" smtClean="0"/>
              <a:t> we need (or it would be highly desirable to have) CERN support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7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taken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Submission on </a:t>
            </a:r>
            <a:r>
              <a:rPr lang="en-US" dirty="0" err="1" smtClean="0"/>
              <a:t>nuSTORM</a:t>
            </a:r>
            <a:r>
              <a:rPr lang="en-US" dirty="0" smtClean="0"/>
              <a:t> sent in as input to the update of the European Strategy Process</a:t>
            </a:r>
          </a:p>
          <a:p>
            <a:r>
              <a:rPr lang="en-US" dirty="0" smtClean="0"/>
              <a:t>Considering the possibility of an </a:t>
            </a:r>
            <a:r>
              <a:rPr lang="en-US" dirty="0" err="1" smtClean="0"/>
              <a:t>EoI</a:t>
            </a:r>
            <a:r>
              <a:rPr lang="en-US" dirty="0" smtClean="0"/>
              <a:t> to CERN, I raised the issue in a “coffee time” conversation with Sergio </a:t>
            </a:r>
            <a:r>
              <a:rPr lang="en-US" dirty="0" err="1" smtClean="0"/>
              <a:t>Bertolucci</a:t>
            </a:r>
            <a:r>
              <a:rPr lang="en-US" dirty="0" smtClean="0"/>
              <a:t> (who asked me to make an appointment to discuss </a:t>
            </a:r>
            <a:r>
              <a:rPr lang="en-US" dirty="0" err="1" smtClean="0"/>
              <a:t>nuSTORM</a:t>
            </a:r>
            <a:r>
              <a:rPr lang="en-US" dirty="0" smtClean="0"/>
              <a:t> with him)</a:t>
            </a:r>
          </a:p>
          <a:p>
            <a:r>
              <a:rPr lang="en-US" dirty="0" smtClean="0"/>
              <a:t>Conversation with SB both warm and supportive, bottom line is as follows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err="1" smtClean="0"/>
              <a:t>EoI</a:t>
            </a:r>
            <a:r>
              <a:rPr lang="en-US" dirty="0" smtClean="0"/>
              <a:t> to 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961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CERN would welcome the submission of an </a:t>
            </a:r>
            <a:r>
              <a:rPr lang="en-US" dirty="0" err="1" smtClean="0"/>
              <a:t>EoI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EoI</a:t>
            </a:r>
            <a:r>
              <a:rPr lang="en-US" dirty="0" smtClean="0"/>
              <a:t> should contain: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Physics case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Outline of how </a:t>
            </a:r>
            <a:r>
              <a:rPr lang="en-US" dirty="0" err="1" smtClean="0"/>
              <a:t>nuSTORM</a:t>
            </a:r>
            <a:r>
              <a:rPr lang="en-US" dirty="0" smtClean="0"/>
              <a:t> could be mounted if carried out at CERN</a:t>
            </a:r>
          </a:p>
          <a:p>
            <a:pPr marL="1314450" lvl="2" indent="-514350"/>
            <a:r>
              <a:rPr lang="en-US" dirty="0" smtClean="0"/>
              <a:t>Have engaged with Elena </a:t>
            </a:r>
            <a:r>
              <a:rPr lang="en-US" dirty="0" err="1" smtClean="0"/>
              <a:t>Wildner</a:t>
            </a:r>
            <a:r>
              <a:rPr lang="en-US" dirty="0" smtClean="0"/>
              <a:t> and Simone </a:t>
            </a:r>
            <a:r>
              <a:rPr lang="en-US" dirty="0" err="1" smtClean="0"/>
              <a:t>Gilardone</a:t>
            </a:r>
            <a:r>
              <a:rPr lang="en-US" dirty="0" smtClean="0"/>
              <a:t>;</a:t>
            </a:r>
          </a:p>
          <a:p>
            <a:pPr marL="1314450" lvl="2" indent="-514350"/>
            <a:r>
              <a:rPr lang="en-US" dirty="0" smtClean="0"/>
              <a:t>Moves started to gain permission for some staff time</a:t>
            </a:r>
          </a:p>
          <a:p>
            <a:pPr marL="1314450" lvl="2" indent="-514350"/>
            <a:r>
              <a:rPr lang="en-US" dirty="0" smtClean="0"/>
              <a:t>Will follow up this week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Outline of how a European collaboration, with CERN at its heart, could make a contribution to </a:t>
            </a:r>
            <a:r>
              <a:rPr lang="en-US" dirty="0" err="1" smtClean="0"/>
              <a:t>nuSTORM</a:t>
            </a:r>
            <a:r>
              <a:rPr lang="en-US" dirty="0" smtClean="0"/>
              <a:t> hosted at FNAL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Request for CERN support in developing the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Timeline:</a:t>
            </a:r>
          </a:p>
          <a:p>
            <a:pPr marL="914400" lvl="1" indent="-514350"/>
            <a:r>
              <a:rPr lang="en-US" dirty="0" smtClean="0"/>
              <a:t>Desirable to have </a:t>
            </a:r>
            <a:r>
              <a:rPr lang="en-US" dirty="0" err="1" smtClean="0"/>
              <a:t>EoI</a:t>
            </a:r>
            <a:r>
              <a:rPr lang="en-US" dirty="0" smtClean="0"/>
              <a:t> “handed in” in Jan13:</a:t>
            </a:r>
          </a:p>
          <a:p>
            <a:pPr marL="1314450" lvl="2" indent="-514350"/>
            <a:r>
              <a:rPr lang="en-US" dirty="0" smtClean="0"/>
              <a:t>Not a technical issue; </a:t>
            </a:r>
          </a:p>
          <a:p>
            <a:pPr marL="1314450" lvl="2" indent="-514350"/>
            <a:r>
              <a:rPr lang="en-US" dirty="0"/>
              <a:t>I</a:t>
            </a:r>
            <a:r>
              <a:rPr lang="en-US" dirty="0" smtClean="0"/>
              <a:t>ssue is with the “length of the non-UK European author list:</a:t>
            </a:r>
          </a:p>
          <a:p>
            <a:pPr marL="1771650" lvl="3" indent="-514350"/>
            <a:r>
              <a:rPr lang="en-US" dirty="0" smtClean="0"/>
              <a:t>Some steps already taken to strengthen this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Scale of document:</a:t>
            </a:r>
          </a:p>
          <a:p>
            <a:pPr marL="914400" lvl="1" indent="-514350"/>
            <a:r>
              <a:rPr lang="en-US" dirty="0" smtClean="0"/>
              <a:t>Still researching this, but, looks like we need:</a:t>
            </a:r>
          </a:p>
          <a:p>
            <a:pPr marL="1314450" lvl="2" indent="-514350"/>
            <a:r>
              <a:rPr lang="en-US" dirty="0" smtClean="0"/>
              <a:t>10—15 page document;</a:t>
            </a:r>
          </a:p>
          <a:p>
            <a:pPr marL="1314450" lvl="2" indent="-514350"/>
            <a:r>
              <a:rPr lang="en-US" dirty="0" smtClean="0"/>
              <a:t>Indication of effort request from CERN and indication of the desired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750"/>
            <a:ext cx="8229600" cy="1143000"/>
          </a:xfrm>
        </p:spPr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err="1" smtClean="0"/>
              <a:t>EoI</a:t>
            </a:r>
            <a:r>
              <a:rPr lang="en-US" dirty="0" smtClean="0"/>
              <a:t>: 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812"/>
            <a:ext cx="8229600" cy="56651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err="1" smtClean="0"/>
              <a:t>LoI</a:t>
            </a:r>
            <a:r>
              <a:rPr lang="en-US" dirty="0" smtClean="0"/>
              <a:t> available before </a:t>
            </a:r>
            <a:r>
              <a:rPr lang="en-US" dirty="0" err="1" smtClean="0"/>
              <a:t>Erice</a:t>
            </a:r>
            <a:r>
              <a:rPr lang="en-US" dirty="0" smtClean="0"/>
              <a:t> “European Strategy writing work shop”;</a:t>
            </a:r>
          </a:p>
          <a:p>
            <a:r>
              <a:rPr lang="en-US" dirty="0" smtClean="0"/>
              <a:t>Skeleton for </a:t>
            </a:r>
            <a:r>
              <a:rPr lang="en-US" dirty="0" err="1" smtClean="0"/>
              <a:t>nuSTORM</a:t>
            </a:r>
            <a:r>
              <a:rPr lang="en-US" dirty="0" smtClean="0"/>
              <a:t> </a:t>
            </a:r>
            <a:r>
              <a:rPr lang="en-US" dirty="0" err="1" smtClean="0"/>
              <a:t>EoI</a:t>
            </a:r>
            <a:r>
              <a:rPr lang="en-US" dirty="0" smtClean="0"/>
              <a:t>: 09Nov12</a:t>
            </a:r>
          </a:p>
          <a:p>
            <a:pPr lvl="1"/>
            <a:r>
              <a:rPr lang="en-US" dirty="0" smtClean="0"/>
              <a:t>I am ready to prepare this with Alan;</a:t>
            </a:r>
          </a:p>
          <a:p>
            <a:pPr lvl="1"/>
            <a:r>
              <a:rPr lang="en-US" dirty="0" smtClean="0"/>
              <a:t>Will be the usual section headings, lead authors etc.</a:t>
            </a:r>
          </a:p>
          <a:p>
            <a:r>
              <a:rPr lang="en-US" dirty="0" smtClean="0"/>
              <a:t>Text deadline for lead authors: 09Dec12</a:t>
            </a:r>
          </a:p>
          <a:p>
            <a:pPr lvl="1"/>
            <a:r>
              <a:rPr lang="en-US" dirty="0" smtClean="0"/>
              <a:t>Consolidate first complete draft …</a:t>
            </a:r>
          </a:p>
          <a:p>
            <a:r>
              <a:rPr lang="en-US" dirty="0" smtClean="0"/>
              <a:t>Circulate for comment: 16Dec12</a:t>
            </a:r>
          </a:p>
          <a:p>
            <a:pPr lvl="1"/>
            <a:r>
              <a:rPr lang="en-US" dirty="0" smtClean="0"/>
              <a:t>Comments open until the end of </a:t>
            </a:r>
            <a:r>
              <a:rPr lang="en-US" dirty="0" err="1" smtClean="0"/>
              <a:t>nuSTORM</a:t>
            </a:r>
            <a:r>
              <a:rPr lang="en-US" dirty="0" smtClean="0"/>
              <a:t> #2</a:t>
            </a:r>
          </a:p>
          <a:p>
            <a:r>
              <a:rPr lang="en-US" dirty="0" err="1" smtClean="0"/>
              <a:t>nuSTORM</a:t>
            </a:r>
            <a:r>
              <a:rPr lang="en-US" dirty="0" smtClean="0"/>
              <a:t> w/s #2 at CERN: Jan13:</a:t>
            </a:r>
          </a:p>
          <a:p>
            <a:pPr lvl="1"/>
            <a:r>
              <a:rPr lang="en-US" dirty="0" smtClean="0"/>
              <a:t>Review status of </a:t>
            </a:r>
            <a:r>
              <a:rPr lang="en-US" dirty="0" err="1" smtClean="0"/>
              <a:t>nuSTORM</a:t>
            </a:r>
            <a:endParaRPr lang="en-US" dirty="0" smtClean="0"/>
          </a:p>
          <a:p>
            <a:pPr lvl="1"/>
            <a:r>
              <a:rPr lang="en-US" dirty="0" smtClean="0"/>
              <a:t>Review status of </a:t>
            </a:r>
            <a:r>
              <a:rPr lang="en-US" dirty="0" err="1"/>
              <a:t>E</a:t>
            </a:r>
            <a:r>
              <a:rPr lang="en-US" dirty="0" err="1" smtClean="0"/>
              <a:t>oI</a:t>
            </a:r>
            <a:endParaRPr lang="en-US" dirty="0" smtClean="0"/>
          </a:p>
          <a:p>
            <a:pPr lvl="1"/>
            <a:r>
              <a:rPr lang="en-US" dirty="0" smtClean="0"/>
              <a:t>Gather additional European authors</a:t>
            </a:r>
          </a:p>
          <a:p>
            <a:r>
              <a:rPr lang="en-US" dirty="0" smtClean="0"/>
              <a:t>Submit to SPSC (CC to relevant Strategy Group members): 16Jan13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2081</TotalTime>
  <Words>453</Words>
  <Application>Microsoft Macintosh PowerPoint</Application>
  <PresentationFormat>On-screen Show (4:3)</PresentationFormat>
  <Paragraphs>54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nuSTORM Expression of Interest to CERN</vt:lpstr>
      <vt:lpstr>Motivation:</vt:lpstr>
      <vt:lpstr>Steps taken so far:</vt:lpstr>
      <vt:lpstr>nuSTORM EoI to CERN</vt:lpstr>
      <vt:lpstr>nuSTORM EoI: proposed timeline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loaded schedule: UK</dc:title>
  <dc:creator>Kenneth Long</dc:creator>
  <cp:lastModifiedBy>Kenneth Long</cp:lastModifiedBy>
  <cp:revision>66</cp:revision>
  <dcterms:created xsi:type="dcterms:W3CDTF">2012-10-22T12:41:33Z</dcterms:created>
  <dcterms:modified xsi:type="dcterms:W3CDTF">2012-10-29T10:42:06Z</dcterms:modified>
</cp:coreProperties>
</file>