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8" r:id="rId4"/>
    <p:sldId id="277" r:id="rId5"/>
    <p:sldId id="268" r:id="rId6"/>
    <p:sldId id="259" r:id="rId7"/>
    <p:sldId id="270" r:id="rId8"/>
    <p:sldId id="279" r:id="rId9"/>
    <p:sldId id="283" r:id="rId10"/>
    <p:sldId id="271" r:id="rId11"/>
    <p:sldId id="266" r:id="rId12"/>
    <p:sldId id="280" r:id="rId13"/>
    <p:sldId id="281" r:id="rId14"/>
    <p:sldId id="282" r:id="rId15"/>
    <p:sldId id="274" r:id="rId16"/>
    <p:sldId id="273" r:id="rId17"/>
    <p:sldId id="263" r:id="rId18"/>
    <p:sldId id="264" r:id="rId19"/>
    <p:sldId id="265" r:id="rId20"/>
    <p:sldId id="269" r:id="rId21"/>
    <p:sldId id="261" r:id="rId22"/>
    <p:sldId id="262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62" d="100"/>
          <a:sy n="62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D9C7A-0992-854A-BA85-8112466A77F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218D6-9FA4-F54D-89EA-BD71CD54D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4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FFD8-DF44-1FE8-9661-0DA9CAC42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C0EC0-A0B6-FECC-3845-8D0769598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93A54-5B4B-25A2-E93E-2AB7C929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FCC2-7DA0-1943-8C40-9E1460445C82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2582F-D4B6-6B50-5966-F7F5B628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4F51E-C7FD-360E-2E3B-F20F2D32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3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31DD-5971-3075-38FC-D9B4F7AB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83373-3ECB-8539-2EB0-6A403FC66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B7905-5DF5-2E75-451F-1FB6A894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01E7-FC67-2A4A-9D37-9341E71FDBF6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2FDF-7D4E-DBCC-1CB8-74141403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9D86-FCFA-09D0-788E-B867D2B6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9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16141-C21B-5247-D8B4-083A92F40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D3F0D-B3FA-8C95-6619-F66D7C3C0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5194F-A423-5B78-505B-DEADA70D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1664-C306-8348-BEB1-4204CB76E341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B70F9-0A0E-CD4F-1921-36C00D41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578A-0C92-E81D-B3BE-72351EDC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9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7E90-B10D-F6A8-DDDD-E5A0CDAA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A4A73-AC31-2937-70C2-1CFFAF460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B5A21-E8B7-4FB5-9B34-C7EB17D5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42C4-A369-004A-808C-E5B4932CEB6D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9F58-BB70-42A3-AD97-F163354F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0F41-68DF-7C01-23E4-8C71C01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F796-24F2-400C-6FB0-21CC606D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FECE0-DE00-AC12-15D2-B0DFB24DF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CF832-8D77-C6BD-E93C-ADC63C6B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8CCD-E0BD-024F-83D4-D54D8FAF32AB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7A2DC-17C8-270D-E3F3-AE4D80D3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34DB1-06AE-9DBC-3C56-E824E15F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9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64C6-B28B-3684-B807-410A696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E4FF4-0CCF-FB92-F884-A02D3067A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548BE-FF5D-EDED-BB9D-E15A32DD4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4E612-D8B8-01F9-6455-C0309C4C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C86D-4373-574F-83A7-DD5B73A1286E}" type="datetime1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6623A-3DEB-B3E4-D30B-2CD9FC88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583D7-1FE9-74AB-B356-0E18E0DC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8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7E98-C57F-0694-2B2B-0A93CD23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FBD0E-4FC3-7C8C-29EF-6FDF0727D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F895B-FA70-7FF6-0215-41DFA71DB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B594E-CFCF-B353-2829-94108B28E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F1E0C-8DDB-FCC1-BB15-EE653B178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E8868-00D0-7A18-F514-44EBCA79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46C9-B99E-F047-9817-2CDEB760B217}" type="datetime1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F728BE-25AD-F18F-4F14-A87D2408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07D84-282B-2D47-FB8C-F9B3D2CC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8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581C-3B83-72CF-8E89-8D0FD4661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63295"/>
            <a:ext cx="4837044" cy="473421"/>
          </a:xfrm>
        </p:spPr>
        <p:txBody>
          <a:bodyPr>
            <a:normAutofit/>
          </a:bodyPr>
          <a:lstStyle>
            <a:lvl1pPr>
              <a:defRPr sz="1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EB2DB-A2C2-2900-2CC7-C758DA03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7C7F-95B9-E041-B640-46052A9B6DBD}" type="datetime1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3D5C5-83DD-13B9-5D21-9382ED59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C288-6C63-1E1B-F0C4-B37B79B4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5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06D99-9676-322A-F9D3-6BDFAF1D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14F-328A-5E48-B0B1-0B93270EE0D9}" type="datetime1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4EE07-E692-7027-20E0-F814349A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E452A-327B-8517-C0A9-03C1471A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1CA1-8CA9-48A0-DFFB-EF338221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7C721-6C8E-4467-E0C8-80E36648D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82199-AE41-F663-80D9-2156539DC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5A491-DA1B-D6E9-3CA9-FEF6F0F2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14C3-263B-9E45-BA54-D06A9F778AC7}" type="datetime1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7DFCE-86E2-A29D-C617-B100D486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22ACA-D1A4-FE89-73BF-22B19D95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7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0A60-0339-9BD0-73AA-0DF469C4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85722-E6D2-F529-A2A2-1F632D270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D591E-DB68-76B2-5F93-57EA461DB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B2217-FE12-B774-1883-844E36D0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4F3A-72C6-554F-8F93-17D05A2EBFAF}" type="datetime1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8FCFB-9243-6639-A1CE-EF55E9A8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6FE3-0EB1-0760-DFC0-CCD46ABA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9F9AD-791F-3F58-7475-16DA42B4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9D47D-7BD8-AE97-4CF8-7231F97C3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ABD9E-0ECE-D8A3-8D43-67085E1AC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863BD-B8DC-104A-9E51-167DA5DE460F}" type="datetime1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FF8C1-F388-5CF7-7380-60E0FC7EF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B425F-9533-575E-F6DB-E7ECBF5D9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81309-61C0-F14F-9576-14B3D503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08A-05D4-17A9-779B-72C2C1565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81080"/>
          </a:xfrm>
        </p:spPr>
        <p:txBody>
          <a:bodyPr>
            <a:normAutofit/>
          </a:bodyPr>
          <a:lstStyle/>
          <a:p>
            <a:r>
              <a:rPr lang="en-US" sz="4000" dirty="0"/>
              <a:t>Development of a Damping-Ring-Free Electron Injector for Future Linear Colliders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331C9-6F18-EB1D-98B9-65B7B39A01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Tianzhe Xu</a:t>
            </a:r>
          </a:p>
          <a:p>
            <a:endParaRPr lang="en-US" sz="2000" dirty="0"/>
          </a:p>
          <a:p>
            <a:r>
              <a:rPr lang="en-US" sz="2000" dirty="0"/>
              <a:t>SLAC National Accelerator Laboratory</a:t>
            </a:r>
          </a:p>
          <a:p>
            <a:r>
              <a:rPr lang="en-US" sz="2000" dirty="0"/>
              <a:t>formerly at Northern Illinois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FADE1-8621-1031-DC99-D52E5B07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7" y="5950350"/>
            <a:ext cx="2183027" cy="757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E636A-A106-ABF3-31D7-EABD4206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04" y="5950351"/>
            <a:ext cx="2079069" cy="757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E41E0-08FE-F400-1354-A2CC8DE6876D}"/>
              </a:ext>
            </a:extLst>
          </p:cNvPr>
          <p:cNvSpPr txBox="1"/>
          <p:nvPr/>
        </p:nvSpPr>
        <p:spPr>
          <a:xfrm>
            <a:off x="4447866" y="6190847"/>
            <a:ext cx="34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AWA Needs and Opportunity Workshop, 8/10/2023</a:t>
            </a:r>
          </a:p>
        </p:txBody>
      </p:sp>
    </p:spTree>
    <p:extLst>
      <p:ext uri="{BB962C8B-B14F-4D97-AF65-F5344CB8AC3E}">
        <p14:creationId xmlns:p14="http://schemas.microsoft.com/office/powerpoint/2010/main" val="369240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777A-6028-AB7A-2895-E87B4BF8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73234"/>
            <a:ext cx="4837044" cy="473421"/>
          </a:xfrm>
        </p:spPr>
        <p:txBody>
          <a:bodyPr/>
          <a:lstStyle/>
          <a:p>
            <a:r>
              <a:rPr lang="en-US" dirty="0"/>
              <a:t>Spin dynamics and jitter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E0469-0101-EE7A-22CE-7264555A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EF3F7-6ED1-C0DF-446C-CA3BA649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6" y="3796332"/>
            <a:ext cx="5210657" cy="2348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98EF6-086A-1044-0FC4-4D08AE3E7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77" y="1330639"/>
            <a:ext cx="3769059" cy="44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69464-B5B3-6EC3-5005-6BB49F1337F3}"/>
                  </a:ext>
                </a:extLst>
              </p:cNvPr>
              <p:cNvSpPr txBox="1"/>
              <p:nvPr/>
            </p:nvSpPr>
            <p:spPr>
              <a:xfrm>
                <a:off x="159026" y="843822"/>
                <a:ext cx="6988244" cy="2126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Simulation shows the final transverse emittance dilution with 0.01% amplitude jitter and 0.01 deg phase jitter (0.03 deg for harmonic cavities) is small.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RFBT and EEX do not affect the spin polarization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dirty="0"/>
                  <a:t> for a longitudinally spin-polarized beam.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69464-B5B3-6EC3-5005-6BB49F13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26" y="843822"/>
                <a:ext cx="6988244" cy="2126864"/>
              </a:xfrm>
              <a:prstGeom prst="rect">
                <a:avLst/>
              </a:prstGeom>
              <a:blipFill>
                <a:blip r:embed="rId4"/>
                <a:stretch>
                  <a:fillRect l="-544" r="-18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CE4116-50DD-A493-F88D-87C3D38200A6}"/>
                  </a:ext>
                </a:extLst>
              </p:cNvPr>
              <p:cNvSpPr txBox="1"/>
              <p:nvPr/>
            </p:nvSpPr>
            <p:spPr>
              <a:xfrm>
                <a:off x="7585684" y="1015070"/>
                <a:ext cx="35592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 of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along RFBT and EEX beamline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CE4116-50DD-A493-F88D-87C3D382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684" y="1015070"/>
                <a:ext cx="3559244" cy="307777"/>
              </a:xfrm>
              <a:prstGeom prst="rect">
                <a:avLst/>
              </a:prstGeom>
              <a:blipFill>
                <a:blip r:embed="rId5"/>
                <a:stretch>
                  <a:fillRect l="-71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3EEA6D-7287-5BC4-1BB0-D2B4BB74E85A}"/>
              </a:ext>
            </a:extLst>
          </p:cNvPr>
          <p:cNvSpPr txBox="1"/>
          <p:nvPr/>
        </p:nvSpPr>
        <p:spPr>
          <a:xfrm>
            <a:off x="785116" y="3499165"/>
            <a:ext cx="6203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Histogram of final horizontal and vertical emittances for 1000 simulations with jitter</a:t>
            </a:r>
          </a:p>
        </p:txBody>
      </p:sp>
    </p:spTree>
    <p:extLst>
      <p:ext uri="{BB962C8B-B14F-4D97-AF65-F5344CB8AC3E}">
        <p14:creationId xmlns:p14="http://schemas.microsoft.com/office/powerpoint/2010/main" val="380010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55ABB-F29B-8D3C-5148-042AFB40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55476-FA61-CEEB-8A0E-6AF656409CBE}"/>
              </a:ext>
            </a:extLst>
          </p:cNvPr>
          <p:cNvSpPr txBox="1"/>
          <p:nvPr/>
        </p:nvSpPr>
        <p:spPr>
          <a:xfrm>
            <a:off x="2377523" y="1739348"/>
            <a:ext cx="7436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Proof-of-Principle Experiments at AWA</a:t>
            </a:r>
          </a:p>
          <a:p>
            <a:pPr algn="ctr"/>
            <a:endParaRPr lang="en-US" sz="4000" dirty="0"/>
          </a:p>
          <a:p>
            <a:pPr marL="457200" indent="-457200">
              <a:buFontTx/>
              <a:buAutoNum type="arabicPeriod"/>
            </a:pPr>
            <a:r>
              <a:rPr lang="en-US" sz="2000" u="sng" dirty="0"/>
              <a:t>4D emittance repartition, ellipsoidal flat beam (demonstrated).</a:t>
            </a:r>
          </a:p>
          <a:p>
            <a:pPr marL="457200" indent="-457200">
              <a:buFontTx/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6D emittance repartition, RFBT + EEX (in progress, to be cont’d).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725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671C-FEF8-10A3-6053-A4453E39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at AWA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75ED7-5B68-F54A-12F7-36F0B8D8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34DEA-C651-8425-5E24-A08F9F6B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055"/>
            <a:ext cx="3746937" cy="3864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0539B-B55B-ACD7-9208-FFB150934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2"/>
          <a:stretch/>
        </p:blipFill>
        <p:spPr>
          <a:xfrm>
            <a:off x="8127998" y="992092"/>
            <a:ext cx="4064002" cy="517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B24FF-7B91-9BDD-057A-2CF9C4E567A3}"/>
                  </a:ext>
                </a:extLst>
              </p:cNvPr>
              <p:cNvSpPr txBox="1"/>
              <p:nvPr/>
            </p:nvSpPr>
            <p:spPr>
              <a:xfrm>
                <a:off x="244496" y="629783"/>
                <a:ext cx="6664988" cy="1295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Cathode exposed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field for magnetized beam operation.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Skew quadrupole triplet for round-to-flat beam transform.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Slit scan for emittance measurements.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B24FF-7B91-9BDD-057A-2CF9C4E56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96" y="629783"/>
                <a:ext cx="6664988" cy="1295868"/>
              </a:xfrm>
              <a:prstGeom prst="rect">
                <a:avLst/>
              </a:prstGeom>
              <a:blipFill>
                <a:blip r:embed="rId4"/>
                <a:stretch>
                  <a:fillRect l="-571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B99EDD21-996D-F91F-BC25-6B73E8047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284" y="2883695"/>
            <a:ext cx="3976284" cy="2982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A8C562-FC34-CC0B-EC81-68EF9898505C}"/>
              </a:ext>
            </a:extLst>
          </p:cNvPr>
          <p:cNvSpPr txBox="1"/>
          <p:nvPr/>
        </p:nvSpPr>
        <p:spPr>
          <a:xfrm>
            <a:off x="3097156" y="2566175"/>
            <a:ext cx="5858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RFBT beamline at Argonne Wakefield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2A2D0-67DC-950E-471A-DCDAE1FC9302}"/>
              </a:ext>
            </a:extLst>
          </p:cNvPr>
          <p:cNvSpPr txBox="1"/>
          <p:nvPr/>
        </p:nvSpPr>
        <p:spPr>
          <a:xfrm>
            <a:off x="7591762" y="6415801"/>
            <a:ext cx="3230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T. Xu et al. Phys. Rev. ST Accel. Beams 25.4 (2022): 044001</a:t>
            </a:r>
          </a:p>
        </p:txBody>
      </p:sp>
    </p:spTree>
    <p:extLst>
      <p:ext uri="{BB962C8B-B14F-4D97-AF65-F5344CB8AC3E}">
        <p14:creationId xmlns:p14="http://schemas.microsoft.com/office/powerpoint/2010/main" val="3404141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B753-8FCB-EF49-DE02-20583F4D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Ellipsoidal flat beam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22A6D-3115-A2CB-A2B8-4E908D58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AC39976B-E37A-A06D-6174-977D0262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1" y="3287416"/>
            <a:ext cx="4753696" cy="3434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455AA-39A0-AFD4-A579-BBCCEC044101}"/>
              </a:ext>
            </a:extLst>
          </p:cNvPr>
          <p:cNvSpPr txBox="1"/>
          <p:nvPr/>
        </p:nvSpPr>
        <p:spPr>
          <a:xfrm>
            <a:off x="56646" y="2884515"/>
            <a:ext cx="541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profiles and projections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virtual cathode (laser), round beam and flat beam (electron beam)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2FC10-11DD-9418-8623-BCD25A52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09" y="3653944"/>
            <a:ext cx="6114165" cy="2856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CB11E-B9B1-2898-AF09-CBDCD21FC00E}"/>
              </a:ext>
            </a:extLst>
          </p:cNvPr>
          <p:cNvSpPr txBox="1"/>
          <p:nvPr/>
        </p:nvSpPr>
        <p:spPr>
          <a:xfrm>
            <a:off x="6515879" y="3191681"/>
            <a:ext cx="52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spatiotemporal profile and longitudinal phase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A3538-D83F-0F08-1329-155E096A8D9B}"/>
              </a:ext>
            </a:extLst>
          </p:cNvPr>
          <p:cNvSpPr txBox="1"/>
          <p:nvPr/>
        </p:nvSpPr>
        <p:spPr>
          <a:xfrm>
            <a:off x="49431" y="619372"/>
            <a:ext cx="777115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Ellipsoidal flat beam generation with blow-out scheme (self-expansion of short electron bunch).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Measured t</a:t>
            </a:r>
            <a:r>
              <a:rPr lang="en-US" sz="1800" dirty="0"/>
              <a:t>ransverse and spatiotemporal profiles and projections show ellipsoidal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990FE44-0340-4DAD-6D43-3FC802056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88"/>
          <a:stretch/>
        </p:blipFill>
        <p:spPr bwMode="auto">
          <a:xfrm>
            <a:off x="8138325" y="1380949"/>
            <a:ext cx="3863584" cy="7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E097FD9-0A04-F74E-295D-B64539B82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779" y="733302"/>
            <a:ext cx="1688581" cy="592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67CC9D-4016-D06F-62FC-3ADFBB0F405F}"/>
              </a:ext>
            </a:extLst>
          </p:cNvPr>
          <p:cNvSpPr txBox="1"/>
          <p:nvPr/>
        </p:nvSpPr>
        <p:spPr>
          <a:xfrm>
            <a:off x="9077033" y="470928"/>
            <a:ext cx="217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blow-out regime condition:</a:t>
            </a:r>
          </a:p>
        </p:txBody>
      </p:sp>
    </p:spTree>
    <p:extLst>
      <p:ext uri="{BB962C8B-B14F-4D97-AF65-F5344CB8AC3E}">
        <p14:creationId xmlns:p14="http://schemas.microsoft.com/office/powerpoint/2010/main" val="1681036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4E12-10BF-A319-F9E3-7FCE1C02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phase space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08DF49-ACE2-1283-E4A0-EE2A9334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04113-6DF7-DE67-27D6-522207B2F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670" y="1360308"/>
            <a:ext cx="4376530" cy="5105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655323-61A5-3EC8-FE99-AAFF678B52F6}"/>
                  </a:ext>
                </a:extLst>
              </p:cNvPr>
              <p:cNvSpPr txBox="1"/>
              <p:nvPr/>
            </p:nvSpPr>
            <p:spPr>
              <a:xfrm>
                <a:off x="876452" y="1799045"/>
                <a:ext cx="4073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Round/magnetized beam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655323-61A5-3EC8-FE99-AAFF678B5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52" y="1799045"/>
                <a:ext cx="4073236" cy="369332"/>
              </a:xfrm>
              <a:prstGeom prst="rect">
                <a:avLst/>
              </a:prstGeom>
              <a:blipFill>
                <a:blip r:embed="rId3"/>
                <a:stretch>
                  <a:fillRect l="-155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A1852-CF4C-55AF-99D4-DA4062574B93}"/>
                  </a:ext>
                </a:extLst>
              </p:cNvPr>
              <p:cNvSpPr txBox="1"/>
              <p:nvPr/>
            </p:nvSpPr>
            <p:spPr>
              <a:xfrm>
                <a:off x="2045052" y="5242037"/>
                <a:ext cx="4073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Flat beam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A1852-CF4C-55AF-99D4-DA4062574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052" y="5242037"/>
                <a:ext cx="4073236" cy="369332"/>
              </a:xfrm>
              <a:prstGeom prst="rect">
                <a:avLst/>
              </a:prstGeom>
              <a:blipFill>
                <a:blip r:embed="rId4"/>
                <a:stretch>
                  <a:fillRect l="-124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D9849D-7134-7991-856F-434F419B9F82}"/>
                  </a:ext>
                </a:extLst>
              </p:cNvPr>
              <p:cNvSpPr txBox="1"/>
              <p:nvPr/>
            </p:nvSpPr>
            <p:spPr>
              <a:xfrm>
                <a:off x="2196699" y="3429000"/>
                <a:ext cx="4073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Flat beam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D9849D-7134-7991-856F-434F419B9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699" y="3429000"/>
                <a:ext cx="4073236" cy="369332"/>
              </a:xfrm>
              <a:prstGeom prst="rect">
                <a:avLst/>
              </a:prstGeom>
              <a:blipFill>
                <a:blip r:embed="rId5"/>
                <a:stretch>
                  <a:fillRect l="-1242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BE185-5E42-BCB6-D252-55814F0B4068}"/>
                  </a:ext>
                </a:extLst>
              </p:cNvPr>
              <p:cNvSpPr txBox="1"/>
              <p:nvPr/>
            </p:nvSpPr>
            <p:spPr>
              <a:xfrm>
                <a:off x="4528091" y="778703"/>
                <a:ext cx="14569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~50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BE185-5E42-BCB6-D252-55814F0B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091" y="778703"/>
                <a:ext cx="145699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89AFED-0B6B-9E31-36E9-487074B1D7A6}"/>
                  </a:ext>
                </a:extLst>
              </p:cNvPr>
              <p:cNvSpPr txBox="1"/>
              <p:nvPr/>
            </p:nvSpPr>
            <p:spPr>
              <a:xfrm>
                <a:off x="6385823" y="763846"/>
                <a:ext cx="14569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~200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89AFED-0B6B-9E31-36E9-487074B1D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823" y="763846"/>
                <a:ext cx="145699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28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D232-3972-E27F-0FBE-C66B915C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Eigenemittance</a:t>
            </a:r>
            <a:r>
              <a:rPr lang="en-US" dirty="0"/>
              <a:t> mapping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9E3A9-CCBD-13C3-B829-9970E167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37B1AB-47A9-EDCD-BA56-A02E04575129}"/>
                  </a:ext>
                </a:extLst>
              </p:cNvPr>
              <p:cNvSpPr txBox="1"/>
              <p:nvPr/>
            </p:nvSpPr>
            <p:spPr>
              <a:xfrm>
                <a:off x="241853" y="671591"/>
                <a:ext cx="10702638" cy="732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Ellipsoidal flat beams with variable transverse emittance ratios up to </a:t>
                </a:r>
                <a:r>
                  <a:rPr lang="en-US" sz="2000" b="1" dirty="0"/>
                  <a:t>200 at 1nC.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Eigen-to-projected emittance mapping demonstrated: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37B1AB-47A9-EDCD-BA56-A02E04575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3" y="671591"/>
                <a:ext cx="10702638" cy="732060"/>
              </a:xfrm>
              <a:prstGeom prst="rect">
                <a:avLst/>
              </a:prstGeom>
              <a:blipFill>
                <a:blip r:embed="rId2"/>
                <a:stretch>
                  <a:fillRect l="-593" t="-3390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B3191BB-9AF2-05A0-CA2F-A5C30B7E9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" b="1840"/>
          <a:stretch/>
        </p:blipFill>
        <p:spPr>
          <a:xfrm>
            <a:off x="1171350" y="2384464"/>
            <a:ext cx="3632564" cy="373438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A990898-FD33-49D3-ED9A-58775556D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8"/>
          <a:stretch/>
        </p:blipFill>
        <p:spPr>
          <a:xfrm>
            <a:off x="6514952" y="2007232"/>
            <a:ext cx="4531532" cy="4033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268D4C-2658-DB49-2CD6-B7E2825FABD5}"/>
              </a:ext>
            </a:extLst>
          </p:cNvPr>
          <p:cNvSpPr txBox="1"/>
          <p:nvPr/>
        </p:nvSpPr>
        <p:spPr>
          <a:xfrm>
            <a:off x="1370330" y="2011929"/>
            <a:ext cx="323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profiles and projections of flat beams 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different emittance ratios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BB386-9B0D-0E5E-48FF-4A9543272794}"/>
              </a:ext>
            </a:extLst>
          </p:cNvPr>
          <p:cNvSpPr txBox="1"/>
          <p:nvPr/>
        </p:nvSpPr>
        <p:spPr>
          <a:xfrm>
            <a:off x="6404114" y="1927529"/>
            <a:ext cx="510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eigenemittances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projected emittances for different magnetization</a:t>
            </a:r>
          </a:p>
        </p:txBody>
      </p:sp>
    </p:spTree>
    <p:extLst>
      <p:ext uri="{BB962C8B-B14F-4D97-AF65-F5344CB8AC3E}">
        <p14:creationId xmlns:p14="http://schemas.microsoft.com/office/powerpoint/2010/main" val="107225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55ABB-F29B-8D3C-5148-042AFB40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55476-FA61-CEEB-8A0E-6AF656409CBE}"/>
              </a:ext>
            </a:extLst>
          </p:cNvPr>
          <p:cNvSpPr txBox="1"/>
          <p:nvPr/>
        </p:nvSpPr>
        <p:spPr>
          <a:xfrm>
            <a:off x="2417279" y="1729409"/>
            <a:ext cx="73574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Proof-of-Principle Experiments at AWA</a:t>
            </a:r>
          </a:p>
          <a:p>
            <a:pPr algn="ctr"/>
            <a:endParaRPr lang="en-US" sz="4000" dirty="0"/>
          </a:p>
          <a:p>
            <a:pPr marL="457200" indent="-457200">
              <a:buFontTx/>
              <a:buAutoNum type="arabicPeriod"/>
            </a:pPr>
            <a:r>
              <a:rPr lang="en-US" sz="2000" dirty="0"/>
              <a:t>4D emittance repartition, ellipsoidal flat beam (demonstrated).</a:t>
            </a:r>
          </a:p>
          <a:p>
            <a:pPr marL="457200" indent="-457200">
              <a:buFontTx/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u="sng" dirty="0"/>
              <a:t>6D emittance repartition, RFBT + EEX (in progress, to be cont’d).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76984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8534-AAEE-36C3-0220-B61A113C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EEX beamline at AWA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41660-EB34-AA0D-674A-DC797D93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machine in a factory&#10;&#10;Description automatically generated">
            <a:extLst>
              <a:ext uri="{FF2B5EF4-FFF2-40B4-BE49-F238E27FC236}">
                <a16:creationId xmlns:a16="http://schemas.microsoft.com/office/drawing/2014/main" id="{2736969A-1FA4-1A32-5A75-BD1479DD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826" y="300005"/>
            <a:ext cx="5051730" cy="3788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CA5CA6-CC95-9076-5BC4-E12B64F0B765}"/>
                  </a:ext>
                </a:extLst>
              </p:cNvPr>
              <p:cNvSpPr txBox="1"/>
              <p:nvPr/>
            </p:nvSpPr>
            <p:spPr>
              <a:xfrm>
                <a:off x="375125" y="1034422"/>
                <a:ext cx="5271236" cy="1710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Two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dogleg and a 1.3 GHz transverse deflecting cavity (TDC).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Diagnostic stations (slit scan, dipole, TDC) after EEX for characterizing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 phase space 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CA5CA6-CC95-9076-5BC4-E12B64F0B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25" y="1034422"/>
                <a:ext cx="5271236" cy="1710661"/>
              </a:xfrm>
              <a:prstGeom prst="rect">
                <a:avLst/>
              </a:prstGeom>
              <a:blipFill>
                <a:blip r:embed="rId3"/>
                <a:stretch>
                  <a:fillRect l="-721" r="-3365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agram of a diagram&#10;&#10;Description automatically generated">
            <a:extLst>
              <a:ext uri="{FF2B5EF4-FFF2-40B4-BE49-F238E27FC236}">
                <a16:creationId xmlns:a16="http://schemas.microsoft.com/office/drawing/2014/main" id="{8D58A0E6-488A-640C-29C7-4F87308BC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72420" y="248824"/>
            <a:ext cx="1947883" cy="10267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6B511F-B6E3-140C-9CBA-FBF42237CFA0}"/>
              </a:ext>
            </a:extLst>
          </p:cNvPr>
          <p:cNvSpPr txBox="1"/>
          <p:nvPr/>
        </p:nvSpPr>
        <p:spPr>
          <a:xfrm>
            <a:off x="3279913" y="411291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E3A148-38AB-24A9-CE18-65257955D2FD}"/>
              </a:ext>
            </a:extLst>
          </p:cNvPr>
          <p:cNvSpPr txBox="1"/>
          <p:nvPr/>
        </p:nvSpPr>
        <p:spPr>
          <a:xfrm>
            <a:off x="7656444" y="4577215"/>
            <a:ext cx="24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Phase space diagnostics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AE0F41-A2E0-C179-BC74-9F2705A7B1B7}"/>
              </a:ext>
            </a:extLst>
          </p:cNvPr>
          <p:cNvCxnSpPr/>
          <p:nvPr/>
        </p:nvCxnSpPr>
        <p:spPr>
          <a:xfrm>
            <a:off x="523529" y="4260692"/>
            <a:ext cx="9979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AB41DD-3F10-F97D-05B7-816CFC1EBF04}"/>
              </a:ext>
            </a:extLst>
          </p:cNvPr>
          <p:cNvSpPr txBox="1"/>
          <p:nvPr/>
        </p:nvSpPr>
        <p:spPr>
          <a:xfrm>
            <a:off x="375125" y="3952915"/>
            <a:ext cx="129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159764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0584-0617-D477-3D3C-DB76BDF2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6D emittance repartition at AWA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0A35C-36FB-8447-4FEB-C709AE07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4844705-B598-9376-BB48-A635BA6EB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45" y="919418"/>
            <a:ext cx="4107654" cy="5315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5E85E-61C2-E74D-E5E3-340617A230E1}"/>
              </a:ext>
            </a:extLst>
          </p:cNvPr>
          <p:cNvSpPr txBox="1"/>
          <p:nvPr/>
        </p:nvSpPr>
        <p:spPr>
          <a:xfrm>
            <a:off x="163311" y="2653748"/>
            <a:ext cx="180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EEX</a:t>
            </a:r>
          </a:p>
          <a:p>
            <a:pPr algn="ctr"/>
            <a:r>
              <a:rPr lang="en-US" dirty="0"/>
              <a:t>(after flat beam transform)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1F86C-8EB9-3303-E298-B67CD828A182}"/>
              </a:ext>
            </a:extLst>
          </p:cNvPr>
          <p:cNvSpPr txBox="1"/>
          <p:nvPr/>
        </p:nvSpPr>
        <p:spPr>
          <a:xfrm>
            <a:off x="163311" y="4642584"/>
            <a:ext cx="18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EEX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8D7B9-04D9-0CA0-441D-46F253D3C20D}"/>
                  </a:ext>
                </a:extLst>
              </p:cNvPr>
              <p:cNvSpPr txBox="1"/>
              <p:nvPr/>
            </p:nvSpPr>
            <p:spPr>
              <a:xfrm>
                <a:off x="2633531" y="1706828"/>
                <a:ext cx="3548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8D7B9-04D9-0CA0-441D-46F253D3C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1" y="1706828"/>
                <a:ext cx="354841" cy="369332"/>
              </a:xfrm>
              <a:prstGeom prst="rect">
                <a:avLst/>
              </a:prstGeom>
              <a:blipFill>
                <a:blip r:embed="rId3"/>
                <a:stretch>
                  <a:fillRect l="-1034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1FAC0-BB65-A214-8B30-9BE9816A92CB}"/>
                  </a:ext>
                </a:extLst>
              </p:cNvPr>
              <p:cNvSpPr txBox="1"/>
              <p:nvPr/>
            </p:nvSpPr>
            <p:spPr>
              <a:xfrm>
                <a:off x="3985632" y="1706828"/>
                <a:ext cx="363882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1FAC0-BB65-A214-8B30-9BE9816A9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632" y="1706828"/>
                <a:ext cx="363882" cy="398507"/>
              </a:xfrm>
              <a:prstGeom prst="rect">
                <a:avLst/>
              </a:prstGeom>
              <a:blipFill>
                <a:blip r:embed="rId4"/>
                <a:stretch>
                  <a:fillRect l="-6667" r="-6667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68297F-A862-890B-668D-655ECC0BC4EB}"/>
                  </a:ext>
                </a:extLst>
              </p:cNvPr>
              <p:cNvSpPr txBox="1"/>
              <p:nvPr/>
            </p:nvSpPr>
            <p:spPr>
              <a:xfrm>
                <a:off x="5391294" y="1706828"/>
                <a:ext cx="3393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68297F-A862-890B-668D-655ECC0BC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294" y="1706828"/>
                <a:ext cx="339324" cy="369332"/>
              </a:xfrm>
              <a:prstGeom prst="rect">
                <a:avLst/>
              </a:prstGeom>
              <a:blipFill>
                <a:blip r:embed="rId5"/>
                <a:stretch>
                  <a:fillRect l="-10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5F4328-6F9B-0990-80CF-0BDA89DFF8FB}"/>
                  </a:ext>
                </a:extLst>
              </p:cNvPr>
              <p:cNvSpPr txBox="1"/>
              <p:nvPr/>
            </p:nvSpPr>
            <p:spPr>
              <a:xfrm>
                <a:off x="2581833" y="2838414"/>
                <a:ext cx="9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161.2 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5F4328-6F9B-0990-80CF-0BDA89DFF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833" y="2838414"/>
                <a:ext cx="929550" cy="276999"/>
              </a:xfrm>
              <a:prstGeom prst="rect">
                <a:avLst/>
              </a:prstGeom>
              <a:blipFill>
                <a:blip r:embed="rId6"/>
                <a:stretch>
                  <a:fillRect l="-8108" t="-26087" r="-1486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896337-DD8F-ACFC-0F0A-FADAB96BAFF5}"/>
                  </a:ext>
                </a:extLst>
              </p:cNvPr>
              <p:cNvSpPr txBox="1"/>
              <p:nvPr/>
            </p:nvSpPr>
            <p:spPr>
              <a:xfrm>
                <a:off x="3888847" y="2838414"/>
                <a:ext cx="801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0.15 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896337-DD8F-ACFC-0F0A-FADAB96BA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47" y="2838414"/>
                <a:ext cx="801310" cy="276999"/>
              </a:xfrm>
              <a:prstGeom prst="rect">
                <a:avLst/>
              </a:prstGeom>
              <a:blipFill>
                <a:blip r:embed="rId7"/>
                <a:stretch>
                  <a:fillRect l="-9375" t="-26087" r="-17188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B8FEF6-ECE4-1AFF-7954-A5BFB688EEA8}"/>
                  </a:ext>
                </a:extLst>
              </p:cNvPr>
              <p:cNvSpPr txBox="1"/>
              <p:nvPr/>
            </p:nvSpPr>
            <p:spPr>
              <a:xfrm>
                <a:off x="5234983" y="2838413"/>
                <a:ext cx="801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13.4 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B8FEF6-ECE4-1AFF-7954-A5BFB688E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983" y="2838413"/>
                <a:ext cx="801310" cy="276999"/>
              </a:xfrm>
              <a:prstGeom prst="rect">
                <a:avLst/>
              </a:prstGeom>
              <a:blipFill>
                <a:blip r:embed="rId8"/>
                <a:stretch>
                  <a:fillRect l="-9375" t="-26087" r="-15625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51A3ED-5FFA-1E47-09F8-80E8EF29FD95}"/>
                  </a:ext>
                </a:extLst>
              </p:cNvPr>
              <p:cNvSpPr txBox="1"/>
              <p:nvPr/>
            </p:nvSpPr>
            <p:spPr>
              <a:xfrm>
                <a:off x="2513300" y="4734917"/>
                <a:ext cx="6249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43 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51A3ED-5FFA-1E47-09F8-80E8EF29F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300" y="4734917"/>
                <a:ext cx="624979" cy="276999"/>
              </a:xfrm>
              <a:prstGeom prst="rect">
                <a:avLst/>
              </a:prstGeom>
              <a:blipFill>
                <a:blip r:embed="rId9"/>
                <a:stretch>
                  <a:fillRect l="-11765" t="-21739" r="-19608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BBABB0-55EB-89A6-F90A-FB3D8E6C451C}"/>
                  </a:ext>
                </a:extLst>
              </p:cNvPr>
              <p:cNvSpPr txBox="1"/>
              <p:nvPr/>
            </p:nvSpPr>
            <p:spPr>
              <a:xfrm>
                <a:off x="3820314" y="4734917"/>
                <a:ext cx="801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0.16 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BBABB0-55EB-89A6-F90A-FB3D8E6C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14" y="4734917"/>
                <a:ext cx="801310" cy="276999"/>
              </a:xfrm>
              <a:prstGeom prst="rect">
                <a:avLst/>
              </a:prstGeom>
              <a:blipFill>
                <a:blip r:embed="rId10"/>
                <a:stretch>
                  <a:fillRect l="-9375" t="-21739" r="-17188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39A0D0-F6FF-41AF-A630-4C21F710E9C5}"/>
                  </a:ext>
                </a:extLst>
              </p:cNvPr>
              <p:cNvSpPr txBox="1"/>
              <p:nvPr/>
            </p:nvSpPr>
            <p:spPr>
              <a:xfrm>
                <a:off x="5166450" y="4734916"/>
                <a:ext cx="9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179.3 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39A0D0-F6FF-41AF-A630-4C21F710E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450" y="4734916"/>
                <a:ext cx="929550" cy="276999"/>
              </a:xfrm>
              <a:prstGeom prst="rect">
                <a:avLst/>
              </a:prstGeom>
              <a:blipFill>
                <a:blip r:embed="rId11"/>
                <a:stretch>
                  <a:fillRect l="-9459" t="-21739" r="-13514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4A3A30-BA56-A6F1-19A3-3909FD97BAD4}"/>
              </a:ext>
            </a:extLst>
          </p:cNvPr>
          <p:cNvCxnSpPr>
            <a:cxnSpLocks/>
          </p:cNvCxnSpPr>
          <p:nvPr/>
        </p:nvCxnSpPr>
        <p:spPr>
          <a:xfrm>
            <a:off x="2949753" y="3336666"/>
            <a:ext cx="2441541" cy="1305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307F5A-76C2-81AF-1202-3AA9EA33AC6D}"/>
              </a:ext>
            </a:extLst>
          </p:cNvPr>
          <p:cNvCxnSpPr>
            <a:cxnSpLocks/>
          </p:cNvCxnSpPr>
          <p:nvPr/>
        </p:nvCxnSpPr>
        <p:spPr>
          <a:xfrm flipH="1">
            <a:off x="2845575" y="3336667"/>
            <a:ext cx="2684521" cy="1305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074FA8-0780-84F9-D755-487DBF2AB1B6}"/>
              </a:ext>
            </a:extLst>
          </p:cNvPr>
          <p:cNvSpPr txBox="1"/>
          <p:nvPr/>
        </p:nvSpPr>
        <p:spPr>
          <a:xfrm>
            <a:off x="7838013" y="450222"/>
            <a:ext cx="343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emittances and beam sizes evolution in the EEX beamline</a:t>
            </a:r>
          </a:p>
        </p:txBody>
      </p:sp>
    </p:spTree>
    <p:extLst>
      <p:ext uri="{BB962C8B-B14F-4D97-AF65-F5344CB8AC3E}">
        <p14:creationId xmlns:p14="http://schemas.microsoft.com/office/powerpoint/2010/main" val="224324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0584-0617-D477-3D3C-DB76BDF2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6D phase space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0A35C-36FB-8447-4FEB-C709AE07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05" y="6326532"/>
            <a:ext cx="2743200" cy="365125"/>
          </a:xfrm>
        </p:spPr>
        <p:txBody>
          <a:bodyPr/>
          <a:lstStyle/>
          <a:p>
            <a:fld id="{2E481309-61C0-F14F-9576-14B3D50324EA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group of images of a cluster of graphs&#10;&#10;Description automatically generated with medium confidence">
            <a:extLst>
              <a:ext uri="{FF2B5EF4-FFF2-40B4-BE49-F238E27FC236}">
                <a16:creationId xmlns:a16="http://schemas.microsoft.com/office/drawing/2014/main" id="{93867C64-9110-47F8-914A-5137F9D1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53" y="770754"/>
            <a:ext cx="9088230" cy="5009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49022-5E1B-6B0A-C8F6-2F638284D0F6}"/>
              </a:ext>
            </a:extLst>
          </p:cNvPr>
          <p:cNvSpPr txBox="1"/>
          <p:nvPr/>
        </p:nvSpPr>
        <p:spPr>
          <a:xfrm>
            <a:off x="417443" y="1776853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exchange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B3ACF-B464-E5A6-227F-BA17565A4EAA}"/>
              </a:ext>
            </a:extLst>
          </p:cNvPr>
          <p:cNvSpPr txBox="1"/>
          <p:nvPr/>
        </p:nvSpPr>
        <p:spPr>
          <a:xfrm>
            <a:off x="417443" y="3872426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exchange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1EA66-0308-AE3C-02AC-50B7DF142D30}"/>
              </a:ext>
            </a:extLst>
          </p:cNvPr>
          <p:cNvSpPr txBox="1"/>
          <p:nvPr/>
        </p:nvSpPr>
        <p:spPr>
          <a:xfrm>
            <a:off x="2567609" y="5794858"/>
            <a:ext cx="312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Significant reduction of 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final horizontal emittance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85614-95AF-E081-C42C-21A5C63DBBE9}"/>
              </a:ext>
            </a:extLst>
          </p:cNvPr>
          <p:cNvSpPr txBox="1"/>
          <p:nvPr/>
        </p:nvSpPr>
        <p:spPr>
          <a:xfrm>
            <a:off x="5562600" y="5750407"/>
            <a:ext cx="312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Preservation of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final vertical emittance</a:t>
            </a:r>
          </a:p>
        </p:txBody>
      </p:sp>
    </p:spTree>
    <p:extLst>
      <p:ext uri="{BB962C8B-B14F-4D97-AF65-F5344CB8AC3E}">
        <p14:creationId xmlns:p14="http://schemas.microsoft.com/office/powerpoint/2010/main" val="391386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2300-302E-19BA-6282-C9F76E09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0C141-283D-17BE-AB2B-92CAECBC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450D237-C0BB-103F-0019-D8311122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46" y="3566764"/>
            <a:ext cx="5943891" cy="2904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EEE32-1EC8-787D-B162-E5BF8E90603B}"/>
              </a:ext>
            </a:extLst>
          </p:cNvPr>
          <p:cNvSpPr txBox="1"/>
          <p:nvPr/>
        </p:nvSpPr>
        <p:spPr>
          <a:xfrm>
            <a:off x="7272366" y="6357058"/>
            <a:ext cx="3167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From ILC Technical Design Report, 2013.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9C8EB6-4C37-DE87-ABE6-710513E1D80F}"/>
              </a:ext>
            </a:extLst>
          </p:cNvPr>
          <p:cNvGrpSpPr/>
          <p:nvPr/>
        </p:nvGrpSpPr>
        <p:grpSpPr>
          <a:xfrm>
            <a:off x="950480" y="3651848"/>
            <a:ext cx="3955033" cy="2853505"/>
            <a:chOff x="1019662" y="3095400"/>
            <a:chExt cx="3955033" cy="28535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BB5DDE-40FB-89AD-E465-666141F5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095400"/>
              <a:ext cx="2786591" cy="2528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82DF5C-7C94-6898-A5E4-6FAFF7DD09AD}"/>
                    </a:ext>
                  </a:extLst>
                </p:cNvPr>
                <p:cNvSpPr txBox="1"/>
                <p:nvPr/>
              </p:nvSpPr>
              <p:spPr>
                <a:xfrm>
                  <a:off x="4245969" y="4130613"/>
                  <a:ext cx="7287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E646E5-0F3C-29DE-E3FF-02DA6DC333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5969" y="4130613"/>
                  <a:ext cx="72872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780" r="-10169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1161876-4F94-3454-35C2-E8BD0598FAF7}"/>
                    </a:ext>
                  </a:extLst>
                </p:cNvPr>
                <p:cNvSpPr txBox="1"/>
                <p:nvPr/>
              </p:nvSpPr>
              <p:spPr>
                <a:xfrm>
                  <a:off x="2581576" y="5671906"/>
                  <a:ext cx="18331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25C769-A4F2-CCC5-ADA9-D9C712758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76" y="5671906"/>
                  <a:ext cx="18331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250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762A1D-A997-1D24-883B-FCF3BC8A7E43}"/>
                    </a:ext>
                  </a:extLst>
                </p:cNvPr>
                <p:cNvSpPr txBox="1"/>
                <p:nvPr/>
              </p:nvSpPr>
              <p:spPr>
                <a:xfrm>
                  <a:off x="1019662" y="4130613"/>
                  <a:ext cx="1867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B250B0A-9684-EFCF-4833-3C4A6B4DFE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662" y="4130613"/>
                  <a:ext cx="18671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000" r="-25000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4D4947-509A-C738-A8F7-1A782E24EB47}"/>
              </a:ext>
            </a:extLst>
          </p:cNvPr>
          <p:cNvSpPr txBox="1"/>
          <p:nvPr/>
        </p:nvSpPr>
        <p:spPr>
          <a:xfrm>
            <a:off x="1278624" y="3228210"/>
            <a:ext cx="2810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profile of a flat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1B7DF-4B77-9BF3-A9AC-1CD3C6E443F7}"/>
              </a:ext>
            </a:extLst>
          </p:cNvPr>
          <p:cNvSpPr txBox="1"/>
          <p:nvPr/>
        </p:nvSpPr>
        <p:spPr>
          <a:xfrm>
            <a:off x="6383638" y="3295918"/>
            <a:ext cx="4180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layout of International Linear Collider (ILC)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4518ED-7032-4696-2941-F4AA3576B793}"/>
                  </a:ext>
                </a:extLst>
              </p:cNvPr>
              <p:cNvSpPr txBox="1"/>
              <p:nvPr/>
            </p:nvSpPr>
            <p:spPr>
              <a:xfrm>
                <a:off x="9814557" y="1539207"/>
                <a:ext cx="1094722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4518ED-7032-4696-2941-F4AA3576B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557" y="1539207"/>
                <a:ext cx="1094722" cy="531684"/>
              </a:xfrm>
              <a:prstGeom prst="rect">
                <a:avLst/>
              </a:prstGeom>
              <a:blipFill>
                <a:blip r:embed="rId8"/>
                <a:stretch>
                  <a:fillRect l="-3409" r="-1136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F677-B186-7FFB-1882-FD02E27CB724}"/>
                  </a:ext>
                </a:extLst>
              </p:cNvPr>
              <p:cNvSpPr txBox="1"/>
              <p:nvPr/>
            </p:nvSpPr>
            <p:spPr>
              <a:xfrm>
                <a:off x="9680728" y="938229"/>
                <a:ext cx="946349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F677-B186-7FFB-1882-FD02E27CB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728" y="938229"/>
                <a:ext cx="946349" cy="531684"/>
              </a:xfrm>
              <a:prstGeom prst="rect">
                <a:avLst/>
              </a:prstGeom>
              <a:blipFill>
                <a:blip r:embed="rId9"/>
                <a:stretch>
                  <a:fillRect l="-5333" t="-2326" r="-2667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CF7D193-6912-82D1-E52A-1300020A7D60}"/>
              </a:ext>
            </a:extLst>
          </p:cNvPr>
          <p:cNvSpPr txBox="1"/>
          <p:nvPr/>
        </p:nvSpPr>
        <p:spPr>
          <a:xfrm>
            <a:off x="8465127" y="1039368"/>
            <a:ext cx="114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Luminosity: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71CB33-1DCB-6C5C-6217-FA1768779ACE}"/>
              </a:ext>
            </a:extLst>
          </p:cNvPr>
          <p:cNvSpPr txBox="1"/>
          <p:nvPr/>
        </p:nvSpPr>
        <p:spPr>
          <a:xfrm>
            <a:off x="8220790" y="1467811"/>
            <a:ext cx="170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Beamstrahlung</a:t>
            </a:r>
            <a:r>
              <a:rPr lang="en-US" sz="1600" dirty="0"/>
              <a:t> parameter: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BCF413-8DD4-3668-BB79-B6E42039944E}"/>
                  </a:ext>
                </a:extLst>
              </p:cNvPr>
              <p:cNvSpPr txBox="1"/>
              <p:nvPr/>
            </p:nvSpPr>
            <p:spPr>
              <a:xfrm>
                <a:off x="11286372" y="1539207"/>
                <a:ext cx="85856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BCF413-8DD4-3668-BB79-B6E420399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6372" y="1539207"/>
                <a:ext cx="858568" cy="298928"/>
              </a:xfrm>
              <a:prstGeom prst="rect">
                <a:avLst/>
              </a:prstGeom>
              <a:blipFill>
                <a:blip r:embed="rId10"/>
                <a:stretch>
                  <a:fillRect l="-289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ame 18">
            <a:extLst>
              <a:ext uri="{FF2B5EF4-FFF2-40B4-BE49-F238E27FC236}">
                <a16:creationId xmlns:a16="http://schemas.microsoft.com/office/drawing/2014/main" id="{60E886F0-0AEA-3A2C-57F4-4B925CBE447B}"/>
              </a:ext>
            </a:extLst>
          </p:cNvPr>
          <p:cNvSpPr/>
          <p:nvPr/>
        </p:nvSpPr>
        <p:spPr>
          <a:xfrm>
            <a:off x="8261392" y="863839"/>
            <a:ext cx="2799643" cy="1307857"/>
          </a:xfrm>
          <a:prstGeom prst="frame">
            <a:avLst>
              <a:gd name="adj1" fmla="val 391"/>
            </a:avLst>
          </a:prstGeom>
          <a:solidFill>
            <a:schemeClr val="accent2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9C78B6-0C9A-74F6-2503-C6EF83A311CC}"/>
              </a:ext>
            </a:extLst>
          </p:cNvPr>
          <p:cNvSpPr txBox="1"/>
          <p:nvPr/>
        </p:nvSpPr>
        <p:spPr>
          <a:xfrm>
            <a:off x="11166363" y="1234507"/>
            <a:ext cx="1030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flat beam: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9C437B-2EE9-9FDA-5CA2-6E82C3D22CF1}"/>
                  </a:ext>
                </a:extLst>
              </p:cNvPr>
              <p:cNvSpPr txBox="1"/>
              <p:nvPr/>
            </p:nvSpPr>
            <p:spPr>
              <a:xfrm>
                <a:off x="267983" y="584421"/>
                <a:ext cx="8103556" cy="2159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Flat beams required for linear colliders to suppress </a:t>
                </a:r>
                <a:r>
                  <a:rPr lang="en-US" dirty="0" err="1"/>
                  <a:t>beamstrahlung</a:t>
                </a:r>
                <a:r>
                  <a:rPr lang="en-US" dirty="0"/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Extremely asymmetric transverse emittance in current designs: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)~(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35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,0.27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*.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Achieved through complex damping rings.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6D brightness lower than the one produced in state-of-the-art photoinjector.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9C437B-2EE9-9FDA-5CA2-6E82C3D22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3" y="584421"/>
                <a:ext cx="8103556" cy="2159758"/>
              </a:xfrm>
              <a:prstGeom prst="rect">
                <a:avLst/>
              </a:prstGeom>
              <a:blipFill>
                <a:blip r:embed="rId11"/>
                <a:stretch>
                  <a:fillRect l="-469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7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6BA0-3DB6-AF4A-D0ED-56AEB6CF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836939-E412-C09C-21AA-6DD3295E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B36C8F-D41E-5FD7-FB9D-E908FE8E040C}"/>
                  </a:ext>
                </a:extLst>
              </p:cNvPr>
              <p:cNvSpPr txBox="1"/>
              <p:nvPr/>
            </p:nvSpPr>
            <p:spPr>
              <a:xfrm>
                <a:off x="149086" y="536716"/>
                <a:ext cx="11459817" cy="631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A damping-ring-free electron injector design for future linear colliders</a:t>
                </a:r>
              </a:p>
              <a:p>
                <a:pPr marL="7406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Emittance repartition with RFBT and EEX</a:t>
                </a:r>
              </a:p>
              <a:p>
                <a:pPr marL="7406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)~</m:t>
                    </m:r>
                    <m:d>
                      <m:dPr>
                        <m:ctrlPr>
                          <a:rPr lang="en-US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b="0" i="0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μm</m:t>
                        </m:r>
                        <m:r>
                          <a:rPr lang="en-US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7</m:t>
                        </m:r>
                        <m:r>
                          <m:rPr>
                            <m:sty m:val="p"/>
                          </m:rPr>
                          <a:rPr lang="en-US" b="0" i="0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nm</m:t>
                        </m:r>
                      </m:e>
                    </m:d>
                  </m:oMath>
                </a14:m>
                <a:r>
                  <a:rPr lang="en-US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achieved at 3.2nC within 50 meters.</a:t>
                </a:r>
              </a:p>
              <a:p>
                <a:pPr marL="7406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dirty="0"/>
                  <a:t> enables short bunch for linear colliders.</a:t>
                </a:r>
              </a:p>
              <a:p>
                <a:pPr marL="7406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Spin polarization preserved through RFBT+EEX.</a:t>
                </a:r>
                <a:endParaRPr lang="en-US" dirty="0">
                  <a:effectLst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Experimental efforts at AWA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4D emittance repartition (demonstrated)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Variable emittance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from 48 to 200 at 1nC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Ellipsoidal flat beam generation (blow-out scheme)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Eigen-emittance mapping</a:t>
                </a:r>
              </a:p>
              <a:p>
                <a:pPr marL="740664" indent="-283464" algn="l" rtl="0" eaLnBrk="1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8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</a:t>
                </a:r>
                <a:r>
                  <a:rPr lang="en-US" sz="1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D emittance repartition (in progress)</a:t>
                </a:r>
              </a:p>
              <a:p>
                <a:pPr marL="11978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Leverage existing EEX beamlines and phase space diagnostics</a:t>
                </a:r>
              </a:p>
              <a:p>
                <a:pPr marL="11978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Simulation shows significant reduction of horizontal emittance after EEX</a:t>
                </a:r>
              </a:p>
              <a:p>
                <a:pPr marL="1197864" lvl="1" indent="-283464">
                  <a:lnSpc>
                    <a:spcPct val="150000"/>
                  </a:lnSpc>
                  <a:buSzPts val="18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Benefits from symmetrized gun upgrade </a:t>
                </a:r>
                <a:endParaRPr lang="en-US" dirty="0">
                  <a:effectLst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B36C8F-D41E-5FD7-FB9D-E908FE8E0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86" y="536716"/>
                <a:ext cx="11459817" cy="6314742"/>
              </a:xfrm>
              <a:prstGeom prst="rect">
                <a:avLst/>
              </a:prstGeom>
              <a:blipFill>
                <a:blip r:embed="rId2"/>
                <a:stretch>
                  <a:fillRect l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97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7D49-7756-5C29-B4A7-4B4C195A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Acknowledgement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2EDEC-7663-159F-3627-E889FB83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053D9-95DF-96C9-326E-1412DD6D7095}"/>
              </a:ext>
            </a:extLst>
          </p:cNvPr>
          <p:cNvSpPr txBox="1"/>
          <p:nvPr/>
        </p:nvSpPr>
        <p:spPr>
          <a:xfrm>
            <a:off x="514340" y="932063"/>
            <a:ext cx="3118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NIU and ANL</a:t>
            </a:r>
          </a:p>
          <a:p>
            <a:r>
              <a:rPr lang="en-US" sz="2000" dirty="0"/>
              <a:t>Philippe Piot</a:t>
            </a:r>
          </a:p>
          <a:p>
            <a:endParaRPr lang="en-US" sz="2000" dirty="0"/>
          </a:p>
          <a:p>
            <a:r>
              <a:rPr lang="en-US" sz="2000" b="1" dirty="0"/>
              <a:t>ANL</a:t>
            </a:r>
          </a:p>
          <a:p>
            <a:r>
              <a:rPr lang="en-US" sz="2000" dirty="0"/>
              <a:t>Scott Doran</a:t>
            </a:r>
          </a:p>
          <a:p>
            <a:r>
              <a:rPr lang="en-US" sz="2000" dirty="0" err="1"/>
              <a:t>Wanming</a:t>
            </a:r>
            <a:r>
              <a:rPr lang="en-US" sz="2000" dirty="0"/>
              <a:t> Liu</a:t>
            </a:r>
          </a:p>
          <a:p>
            <a:r>
              <a:rPr lang="en-US" sz="2000" dirty="0"/>
              <a:t>Eric Wisniewski</a:t>
            </a:r>
          </a:p>
          <a:p>
            <a:r>
              <a:rPr lang="en-US" sz="2000" dirty="0"/>
              <a:t>Charles Whiteford</a:t>
            </a:r>
          </a:p>
          <a:p>
            <a:r>
              <a:rPr lang="en-US" sz="2000" dirty="0"/>
              <a:t>John Power</a:t>
            </a:r>
          </a:p>
          <a:p>
            <a:endParaRPr lang="en-US" sz="2000" dirty="0"/>
          </a:p>
          <a:p>
            <a:r>
              <a:rPr lang="en-US" sz="2000" b="1" dirty="0"/>
              <a:t>KEK</a:t>
            </a:r>
          </a:p>
          <a:p>
            <a:r>
              <a:rPr lang="en-US" sz="2000" dirty="0"/>
              <a:t>Masao </a:t>
            </a:r>
            <a:r>
              <a:rPr lang="en-US" sz="2000" dirty="0" err="1"/>
              <a:t>Kuriki</a:t>
            </a:r>
            <a:endParaRPr lang="en-US" sz="2000" dirty="0"/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B7652D19-FC4D-F501-FA63-CF8A4466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992" y="794070"/>
            <a:ext cx="2224668" cy="771218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79FCA-FD3F-C782-2517-4A343EF6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986" y="832255"/>
            <a:ext cx="2120127" cy="7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0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E196D-174B-2E9B-0AF7-08B41E9E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73BE8-B983-F2E7-AB8A-76060553F496}"/>
              </a:ext>
            </a:extLst>
          </p:cNvPr>
          <p:cNvSpPr txBox="1"/>
          <p:nvPr/>
        </p:nvSpPr>
        <p:spPr>
          <a:xfrm>
            <a:off x="3412435" y="2594114"/>
            <a:ext cx="5367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832372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3D0E-CDE5-5B9B-3100-B958A8C5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beam transform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78722-B2AB-E57E-1A65-7F78D07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484DBDD2-D800-5EF8-A849-9B9241113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01" y="1568942"/>
            <a:ext cx="2541985" cy="2573859"/>
          </a:xfrm>
          <a:prstGeom prst="rect">
            <a:avLst/>
          </a:prstGeom>
        </p:spPr>
      </p:pic>
      <p:sp>
        <p:nvSpPr>
          <p:cNvPr id="5" name="round beam">
            <a:extLst>
              <a:ext uri="{FF2B5EF4-FFF2-40B4-BE49-F238E27FC236}">
                <a16:creationId xmlns:a16="http://schemas.microsoft.com/office/drawing/2014/main" id="{BCA83499-279D-94DB-257D-C949F77CB1D5}"/>
              </a:ext>
            </a:extLst>
          </p:cNvPr>
          <p:cNvSpPr txBox="1"/>
          <p:nvPr/>
        </p:nvSpPr>
        <p:spPr>
          <a:xfrm>
            <a:off x="2025105" y="1251961"/>
            <a:ext cx="134562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round beam</a:t>
            </a:r>
          </a:p>
        </p:txBody>
      </p:sp>
      <p:sp>
        <p:nvSpPr>
          <p:cNvPr id="6" name="flat beam">
            <a:extLst>
              <a:ext uri="{FF2B5EF4-FFF2-40B4-BE49-F238E27FC236}">
                <a16:creationId xmlns:a16="http://schemas.microsoft.com/office/drawing/2014/main" id="{8284746A-8DF0-68DE-4A4D-F06883A5DC41}"/>
              </a:ext>
            </a:extLst>
          </p:cNvPr>
          <p:cNvSpPr txBox="1"/>
          <p:nvPr/>
        </p:nvSpPr>
        <p:spPr>
          <a:xfrm>
            <a:off x="8153400" y="1219200"/>
            <a:ext cx="106683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flat beam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22E6F6CF-91E2-5571-873C-7CEFF2290A81}"/>
              </a:ext>
            </a:extLst>
          </p:cNvPr>
          <p:cNvSpPr/>
          <p:nvPr/>
        </p:nvSpPr>
        <p:spPr>
          <a:xfrm rot="1607550">
            <a:off x="4988038" y="2437718"/>
            <a:ext cx="210208" cy="662152"/>
          </a:xfrm>
          <a:prstGeom prst="diamond">
            <a:avLst/>
          </a:prstGeom>
          <a:solidFill>
            <a:srgbClr val="0070C0"/>
          </a:solidFill>
          <a:ln>
            <a:solidFill>
              <a:srgbClr val="2E5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EF7C7-9FF9-5C2B-C336-61B014FCA7E7}"/>
              </a:ext>
            </a:extLst>
          </p:cNvPr>
          <p:cNvSpPr txBox="1"/>
          <p:nvPr/>
        </p:nvSpPr>
        <p:spPr>
          <a:xfrm>
            <a:off x="4742584" y="1892146"/>
            <a:ext cx="198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Skew quadrupoles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24E5796-AD0A-7D5C-674A-59C947412745}"/>
              </a:ext>
            </a:extLst>
          </p:cNvPr>
          <p:cNvSpPr/>
          <p:nvPr/>
        </p:nvSpPr>
        <p:spPr>
          <a:xfrm rot="1607550">
            <a:off x="5561858" y="2437717"/>
            <a:ext cx="210208" cy="662152"/>
          </a:xfrm>
          <a:prstGeom prst="diamond">
            <a:avLst/>
          </a:prstGeom>
          <a:solidFill>
            <a:srgbClr val="0070C0"/>
          </a:solidFill>
          <a:ln>
            <a:solidFill>
              <a:srgbClr val="2E5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4719C4DA-5776-2D21-681C-DEE2CE9B122E}"/>
              </a:ext>
            </a:extLst>
          </p:cNvPr>
          <p:cNvSpPr/>
          <p:nvPr/>
        </p:nvSpPr>
        <p:spPr>
          <a:xfrm rot="1607550">
            <a:off x="6199046" y="2437715"/>
            <a:ext cx="210208" cy="662152"/>
          </a:xfrm>
          <a:prstGeom prst="diamond">
            <a:avLst/>
          </a:prstGeom>
          <a:solidFill>
            <a:srgbClr val="0070C0"/>
          </a:solidFill>
          <a:ln>
            <a:solidFill>
              <a:srgbClr val="2E5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54E367-226E-801B-896A-4FED39A673F2}"/>
              </a:ext>
            </a:extLst>
          </p:cNvPr>
          <p:cNvCxnSpPr>
            <a:cxnSpLocks/>
          </p:cNvCxnSpPr>
          <p:nvPr/>
        </p:nvCxnSpPr>
        <p:spPr>
          <a:xfrm>
            <a:off x="4850085" y="2336334"/>
            <a:ext cx="1648672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Sigma_0_=_left_c.png" descr="Sigma_0_=_left_c.png">
            <a:extLst>
              <a:ext uri="{FF2B5EF4-FFF2-40B4-BE49-F238E27FC236}">
                <a16:creationId xmlns:a16="http://schemas.microsoft.com/office/drawing/2014/main" id="{7D7685A1-28D6-CCF6-C8F4-912AEA6E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142" y="4537995"/>
            <a:ext cx="2077390" cy="566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T_0_=_left_c_c_b.png" descr="T_0_=_left_c_c_b.png">
            <a:extLst>
              <a:ext uri="{FF2B5EF4-FFF2-40B4-BE49-F238E27FC236}">
                <a16:creationId xmlns:a16="http://schemas.microsoft.com/office/drawing/2014/main" id="{A38D1932-7D8C-120E-51AD-E235AB08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43" y="5430757"/>
            <a:ext cx="1890249" cy="64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J_=_left_c_c_0_&amp;.png" descr="J_=_left_c_c_0_&amp;.png">
            <a:extLst>
              <a:ext uri="{FF2B5EF4-FFF2-40B4-BE49-F238E27FC236}">
                <a16:creationId xmlns:a16="http://schemas.microsoft.com/office/drawing/2014/main" id="{5643E6AF-041A-9DD4-1C59-7A5C86914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178" y="5481120"/>
            <a:ext cx="1477245" cy="549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igma_=_M_Sigma_.png" descr="Sigma_=_M_Sigma_.png">
            <a:extLst>
              <a:ext uri="{FF2B5EF4-FFF2-40B4-BE49-F238E27FC236}">
                <a16:creationId xmlns:a16="http://schemas.microsoft.com/office/drawing/2014/main" id="{E29E129E-B156-D516-1C02-8E8AE2E52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437" y="4344759"/>
            <a:ext cx="1469159" cy="32732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2CC53E-8313-69F7-7CE3-C0760B69CA1F}"/>
              </a:ext>
            </a:extLst>
          </p:cNvPr>
          <p:cNvCxnSpPr>
            <a:cxnSpLocks/>
          </p:cNvCxnSpPr>
          <p:nvPr/>
        </p:nvCxnSpPr>
        <p:spPr>
          <a:xfrm>
            <a:off x="4976321" y="4846794"/>
            <a:ext cx="1911704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0DC888A1-928E-163C-BAE5-712C4EAFA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13" y="1697800"/>
            <a:ext cx="3102878" cy="23856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1BDCC-2E14-6F48-E34B-547B74E23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789" y="5457298"/>
            <a:ext cx="3807794" cy="6737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87B567-7936-609C-6B8C-0CFAFB3E2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159" y="4550524"/>
            <a:ext cx="2235241" cy="5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2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1524F-E8FC-0F05-B69A-759D442B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exchange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0D4AC-747C-8E47-77BC-CC6F2783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55500-7A43-3AE4-9C8E-4CF4CF8B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34" y="4314964"/>
            <a:ext cx="5771424" cy="1184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858098-9C8C-D2BC-1491-57BA3639063F}"/>
                  </a:ext>
                </a:extLst>
              </p:cNvPr>
              <p:cNvSpPr txBox="1"/>
              <p:nvPr/>
            </p:nvSpPr>
            <p:spPr>
              <a:xfrm>
                <a:off x="8781331" y="4201560"/>
                <a:ext cx="373358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: dogleg dispersion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: dogleg momentum compaction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: TDC kick strength</a:t>
                </a:r>
              </a:p>
              <a:p>
                <a:endParaRPr lang="en-US" sz="1600" dirty="0"/>
              </a:p>
              <a:p>
                <a:r>
                  <a:rPr lang="en-US" sz="1600" b="1" dirty="0"/>
                  <a:t>exchange condition: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858098-9C8C-D2BC-1491-57BA36390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331" y="4201560"/>
                <a:ext cx="3733581" cy="1815882"/>
              </a:xfrm>
              <a:prstGeom prst="rect">
                <a:avLst/>
              </a:prstGeom>
              <a:blipFill>
                <a:blip r:embed="rId3"/>
                <a:stretch>
                  <a:fillRect l="-1017" t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F5CF97F-62AA-1DD2-A2F9-755D8EB5A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31" y="1947200"/>
            <a:ext cx="5682906" cy="14517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93B641-4D2A-D616-E812-F67B55EF5EDC}"/>
              </a:ext>
            </a:extLst>
          </p:cNvPr>
          <p:cNvCxnSpPr/>
          <p:nvPr/>
        </p:nvCxnSpPr>
        <p:spPr>
          <a:xfrm>
            <a:off x="3371131" y="1677948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903BD5-CE0B-1698-C912-5A6175E1BC75}"/>
              </a:ext>
            </a:extLst>
          </p:cNvPr>
          <p:cNvSpPr txBox="1"/>
          <p:nvPr/>
        </p:nvSpPr>
        <p:spPr>
          <a:xfrm>
            <a:off x="3098765" y="1273122"/>
            <a:ext cx="161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328821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DC61-5683-53AB-1A6E-766A423D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repartition in 4D phase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2EE66-438F-EC3E-C92B-1FB5484E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2DCE3E-E198-2907-4207-6556BFA261EB}"/>
                  </a:ext>
                </a:extLst>
              </p:cNvPr>
              <p:cNvSpPr txBox="1"/>
              <p:nvPr/>
            </p:nvSpPr>
            <p:spPr>
              <a:xfrm>
                <a:off x="4906981" y="1885017"/>
                <a:ext cx="26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2DCE3E-E198-2907-4207-6556BFA26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981" y="1885017"/>
                <a:ext cx="268086" cy="276999"/>
              </a:xfrm>
              <a:prstGeom prst="rect">
                <a:avLst/>
              </a:prstGeom>
              <a:blipFill>
                <a:blip r:embed="rId2"/>
                <a:stretch>
                  <a:fillRect l="-1363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19D8E4-9608-89A1-0F3E-8C85A81A4E51}"/>
                  </a:ext>
                </a:extLst>
              </p:cNvPr>
              <p:cNvSpPr txBox="1"/>
              <p:nvPr/>
            </p:nvSpPr>
            <p:spPr>
              <a:xfrm>
                <a:off x="797779" y="1885018"/>
                <a:ext cx="26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19D8E4-9608-89A1-0F3E-8C85A81A4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79" y="1885018"/>
                <a:ext cx="268086" cy="276999"/>
              </a:xfrm>
              <a:prstGeom prst="rect">
                <a:avLst/>
              </a:prstGeom>
              <a:blipFill>
                <a:blip r:embed="rId3"/>
                <a:stretch>
                  <a:fillRect l="-90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C59D49-481C-6160-1B7C-7099BBD2FAF8}"/>
                  </a:ext>
                </a:extLst>
              </p:cNvPr>
              <p:cNvSpPr txBox="1"/>
              <p:nvPr/>
            </p:nvSpPr>
            <p:spPr>
              <a:xfrm>
                <a:off x="797779" y="2785516"/>
                <a:ext cx="27571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C59D49-481C-6160-1B7C-7099BBD2F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79" y="2785516"/>
                <a:ext cx="275717" cy="298928"/>
              </a:xfrm>
              <a:prstGeom prst="rect">
                <a:avLst/>
              </a:prstGeom>
              <a:blipFill>
                <a:blip r:embed="rId4"/>
                <a:stretch>
                  <a:fillRect l="-8696" r="-434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5D23E6-A17A-13F3-31A3-422775FD1C3B}"/>
                  </a:ext>
                </a:extLst>
              </p:cNvPr>
              <p:cNvSpPr txBox="1"/>
              <p:nvPr/>
            </p:nvSpPr>
            <p:spPr>
              <a:xfrm>
                <a:off x="1658847" y="1885018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5D23E6-A17A-13F3-31A3-422775FD1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47" y="1885018"/>
                <a:ext cx="685252" cy="276999"/>
              </a:xfrm>
              <a:prstGeom prst="rect">
                <a:avLst/>
              </a:prstGeom>
              <a:blipFill>
                <a:blip r:embed="rId5"/>
                <a:stretch>
                  <a:fillRect l="-7273" t="-8696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9D6DC-EAE5-0B00-8A9D-980054FED78A}"/>
                  </a:ext>
                </a:extLst>
              </p:cNvPr>
              <p:cNvSpPr txBox="1"/>
              <p:nvPr/>
            </p:nvSpPr>
            <p:spPr>
              <a:xfrm>
                <a:off x="1658847" y="2807445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9D6DC-EAE5-0B00-8A9D-980054FED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47" y="2807445"/>
                <a:ext cx="685252" cy="276999"/>
              </a:xfrm>
              <a:prstGeom prst="rect">
                <a:avLst/>
              </a:prstGeom>
              <a:blipFill>
                <a:blip r:embed="rId5"/>
                <a:stretch>
                  <a:fillRect l="-7273" t="-9091" r="-727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D085920-BE03-B019-34D1-82265E5E9472}"/>
              </a:ext>
            </a:extLst>
          </p:cNvPr>
          <p:cNvSpPr txBox="1"/>
          <p:nvPr/>
        </p:nvSpPr>
        <p:spPr>
          <a:xfrm>
            <a:off x="417289" y="1261519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Round, uncoupled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829D07-EE14-A372-2BF0-57E4A189D849}"/>
              </a:ext>
            </a:extLst>
          </p:cNvPr>
          <p:cNvCxnSpPr>
            <a:cxnSpLocks/>
          </p:cNvCxnSpPr>
          <p:nvPr/>
        </p:nvCxnSpPr>
        <p:spPr>
          <a:xfrm>
            <a:off x="2588784" y="2395331"/>
            <a:ext cx="21755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9F5D37-E98B-1F54-A44E-E00992E69BDE}"/>
              </a:ext>
            </a:extLst>
          </p:cNvPr>
          <p:cNvSpPr txBox="1"/>
          <p:nvPr/>
        </p:nvSpPr>
        <p:spPr>
          <a:xfrm>
            <a:off x="3039674" y="199249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coupling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38D89-0A43-8DD5-1B7C-0B4E4A7CF474}"/>
              </a:ext>
            </a:extLst>
          </p:cNvPr>
          <p:cNvSpPr txBox="1"/>
          <p:nvPr/>
        </p:nvSpPr>
        <p:spPr>
          <a:xfrm>
            <a:off x="2912492" y="2462350"/>
            <a:ext cx="1694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Round-to-flat </a:t>
            </a:r>
          </a:p>
          <a:p>
            <a:pPr algn="ctr"/>
            <a:r>
              <a:rPr lang="en-US" dirty="0"/>
              <a:t>beam transform</a:t>
            </a:r>
          </a:p>
          <a:p>
            <a:pPr algn="ctr"/>
            <a:r>
              <a:rPr lang="en-US" dirty="0"/>
              <a:t>(RFBT)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D8E6E-5C89-BB72-F7C9-733FDE292A2B}"/>
              </a:ext>
            </a:extLst>
          </p:cNvPr>
          <p:cNvSpPr txBox="1"/>
          <p:nvPr/>
        </p:nvSpPr>
        <p:spPr>
          <a:xfrm>
            <a:off x="5331984" y="1261519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6FAD62-400D-9FE6-C95B-A98E917A56CB}"/>
                  </a:ext>
                </a:extLst>
              </p:cNvPr>
              <p:cNvSpPr txBox="1"/>
              <p:nvPr/>
            </p:nvSpPr>
            <p:spPr>
              <a:xfrm>
                <a:off x="4906981" y="2804132"/>
                <a:ext cx="27571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6FAD62-400D-9FE6-C95B-A98E917A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981" y="2804132"/>
                <a:ext cx="275717" cy="298928"/>
              </a:xfrm>
              <a:prstGeom prst="rect">
                <a:avLst/>
              </a:prstGeom>
              <a:blipFill>
                <a:blip r:embed="rId6"/>
                <a:stretch>
                  <a:fillRect l="-8696" r="-43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DC724B-FC1E-ADFC-4A05-5F5D967F5A78}"/>
                  </a:ext>
                </a:extLst>
              </p:cNvPr>
              <p:cNvSpPr txBox="1"/>
              <p:nvPr/>
            </p:nvSpPr>
            <p:spPr>
              <a:xfrm>
                <a:off x="5483788" y="1889732"/>
                <a:ext cx="813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DC724B-FC1E-ADFC-4A05-5F5D967F5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788" y="1889732"/>
                <a:ext cx="813492" cy="276999"/>
              </a:xfrm>
              <a:prstGeom prst="rect">
                <a:avLst/>
              </a:prstGeom>
              <a:blipFill>
                <a:blip r:embed="rId7"/>
                <a:stretch>
                  <a:fillRect l="-7813" t="-8696" r="-625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A82483-53F1-4497-5F85-ADB1B2D03465}"/>
                  </a:ext>
                </a:extLst>
              </p:cNvPr>
              <p:cNvSpPr txBox="1"/>
              <p:nvPr/>
            </p:nvSpPr>
            <p:spPr>
              <a:xfrm>
                <a:off x="5612028" y="2815096"/>
                <a:ext cx="557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A82483-53F1-4497-5F85-ADB1B2D03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028" y="2815096"/>
                <a:ext cx="557012" cy="276999"/>
              </a:xfrm>
              <a:prstGeom prst="rect">
                <a:avLst/>
              </a:prstGeom>
              <a:blipFill>
                <a:blip r:embed="rId8"/>
                <a:stretch>
                  <a:fillRect l="-11364" t="-8696" r="-11364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5886819-073E-EA4E-3A29-601A73427759}"/>
              </a:ext>
            </a:extLst>
          </p:cNvPr>
          <p:cNvSpPr txBox="1"/>
          <p:nvPr/>
        </p:nvSpPr>
        <p:spPr>
          <a:xfrm>
            <a:off x="2744437" y="4221778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Manipulation in X, Y 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C2E25660-E5F0-8557-CBAF-06F2BF309C44}"/>
              </a:ext>
            </a:extLst>
          </p:cNvPr>
          <p:cNvSpPr/>
          <p:nvPr/>
        </p:nvSpPr>
        <p:spPr>
          <a:xfrm>
            <a:off x="357809" y="1070070"/>
            <a:ext cx="6695597" cy="2886410"/>
          </a:xfrm>
          <a:prstGeom prst="frame">
            <a:avLst>
              <a:gd name="adj1" fmla="val 391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DC61-5683-53AB-1A6E-766A423D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repartition in 6D phase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2EE66-438F-EC3E-C92B-1FB5484E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80826-A3DD-297E-51EB-CAB85714FA01}"/>
                  </a:ext>
                </a:extLst>
              </p:cNvPr>
              <p:cNvSpPr txBox="1"/>
              <p:nvPr/>
            </p:nvSpPr>
            <p:spPr>
              <a:xfrm>
                <a:off x="4905684" y="1865138"/>
                <a:ext cx="26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80826-A3DD-297E-51EB-CAB85714F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684" y="1865138"/>
                <a:ext cx="268086" cy="276999"/>
              </a:xfrm>
              <a:prstGeom prst="rect">
                <a:avLst/>
              </a:prstGeom>
              <a:blipFill>
                <a:blip r:embed="rId2"/>
                <a:stretch>
                  <a:fillRect l="-1363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79F61-D6C3-7681-A0AE-1DC57FBE228B}"/>
                  </a:ext>
                </a:extLst>
              </p:cNvPr>
              <p:cNvSpPr txBox="1"/>
              <p:nvPr/>
            </p:nvSpPr>
            <p:spPr>
              <a:xfrm>
                <a:off x="796482" y="1865139"/>
                <a:ext cx="26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79F61-D6C3-7681-A0AE-1DC57FBE2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82" y="1865139"/>
                <a:ext cx="268086" cy="276999"/>
              </a:xfrm>
              <a:prstGeom prst="rect">
                <a:avLst/>
              </a:prstGeom>
              <a:blipFill>
                <a:blip r:embed="rId3"/>
                <a:stretch>
                  <a:fillRect l="-90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58F229-6981-74DA-8A81-D36965B82F52}"/>
                  </a:ext>
                </a:extLst>
              </p:cNvPr>
              <p:cNvSpPr txBox="1"/>
              <p:nvPr/>
            </p:nvSpPr>
            <p:spPr>
              <a:xfrm>
                <a:off x="796482" y="2765637"/>
                <a:ext cx="27571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58F229-6981-74DA-8A81-D36965B82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82" y="2765637"/>
                <a:ext cx="275717" cy="298928"/>
              </a:xfrm>
              <a:prstGeom prst="rect">
                <a:avLst/>
              </a:prstGeom>
              <a:blipFill>
                <a:blip r:embed="rId4"/>
                <a:stretch>
                  <a:fillRect l="-8696" r="-43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69AC61-D44F-1212-F765-440F2D95EE71}"/>
                  </a:ext>
                </a:extLst>
              </p:cNvPr>
              <p:cNvSpPr txBox="1"/>
              <p:nvPr/>
            </p:nvSpPr>
            <p:spPr>
              <a:xfrm>
                <a:off x="1657550" y="1865139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69AC61-D44F-1212-F765-440F2D95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50" y="1865139"/>
                <a:ext cx="685252" cy="276999"/>
              </a:xfrm>
              <a:prstGeom prst="rect">
                <a:avLst/>
              </a:prstGeom>
              <a:blipFill>
                <a:blip r:embed="rId5"/>
                <a:stretch>
                  <a:fillRect l="-7273" t="-8696" r="-727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91DF0E-A0DE-7B4B-A6CC-7BD95467E8E5}"/>
                  </a:ext>
                </a:extLst>
              </p:cNvPr>
              <p:cNvSpPr txBox="1"/>
              <p:nvPr/>
            </p:nvSpPr>
            <p:spPr>
              <a:xfrm>
                <a:off x="1657550" y="2787566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91DF0E-A0DE-7B4B-A6CC-7BD95467E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50" y="2787566"/>
                <a:ext cx="685252" cy="276999"/>
              </a:xfrm>
              <a:prstGeom prst="rect">
                <a:avLst/>
              </a:prstGeom>
              <a:blipFill>
                <a:blip r:embed="rId6"/>
                <a:stretch>
                  <a:fillRect l="-7273" t="-8696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4BEE5E7-B8D7-449C-9201-996AE6F0697E}"/>
              </a:ext>
            </a:extLst>
          </p:cNvPr>
          <p:cNvSpPr txBox="1"/>
          <p:nvPr/>
        </p:nvSpPr>
        <p:spPr>
          <a:xfrm>
            <a:off x="415992" y="1241640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Round, uncoupled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1471DD-F66C-DC52-69A3-3DCFE8D51C62}"/>
              </a:ext>
            </a:extLst>
          </p:cNvPr>
          <p:cNvCxnSpPr>
            <a:cxnSpLocks/>
          </p:cNvCxnSpPr>
          <p:nvPr/>
        </p:nvCxnSpPr>
        <p:spPr>
          <a:xfrm>
            <a:off x="2587487" y="2375452"/>
            <a:ext cx="21755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AEAAE65-DD5F-6CC8-98E3-381F30C0AC42}"/>
              </a:ext>
            </a:extLst>
          </p:cNvPr>
          <p:cNvSpPr txBox="1"/>
          <p:nvPr/>
        </p:nvSpPr>
        <p:spPr>
          <a:xfrm>
            <a:off x="3038377" y="1972611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coupling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7EF4E-59C7-29F1-F04E-3F9BCA5660DB}"/>
              </a:ext>
            </a:extLst>
          </p:cNvPr>
          <p:cNvSpPr txBox="1"/>
          <p:nvPr/>
        </p:nvSpPr>
        <p:spPr>
          <a:xfrm>
            <a:off x="2911195" y="2442471"/>
            <a:ext cx="1694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Round-to-flat </a:t>
            </a:r>
          </a:p>
          <a:p>
            <a:pPr algn="ctr"/>
            <a:r>
              <a:rPr lang="en-US" dirty="0"/>
              <a:t>beam transform</a:t>
            </a:r>
          </a:p>
          <a:p>
            <a:pPr algn="ctr"/>
            <a:r>
              <a:rPr lang="en-US" dirty="0"/>
              <a:t>(RFBT)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3D40B-3263-8E49-ADE8-1A904D20EE7A}"/>
              </a:ext>
            </a:extLst>
          </p:cNvPr>
          <p:cNvSpPr txBox="1"/>
          <p:nvPr/>
        </p:nvSpPr>
        <p:spPr>
          <a:xfrm>
            <a:off x="5330687" y="1241640"/>
            <a:ext cx="111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25EB6-91C9-8C01-D141-6772EFB6818C}"/>
                  </a:ext>
                </a:extLst>
              </p:cNvPr>
              <p:cNvSpPr txBox="1"/>
              <p:nvPr/>
            </p:nvSpPr>
            <p:spPr>
              <a:xfrm>
                <a:off x="4905684" y="2784253"/>
                <a:ext cx="27571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D25EB6-91C9-8C01-D141-6772EFB68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684" y="2784253"/>
                <a:ext cx="275717" cy="298928"/>
              </a:xfrm>
              <a:prstGeom prst="rect">
                <a:avLst/>
              </a:prstGeom>
              <a:blipFill>
                <a:blip r:embed="rId7"/>
                <a:stretch>
                  <a:fillRect l="-13043" r="-434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036602-957B-D107-1657-4D9C9DF65D90}"/>
                  </a:ext>
                </a:extLst>
              </p:cNvPr>
              <p:cNvSpPr txBox="1"/>
              <p:nvPr/>
            </p:nvSpPr>
            <p:spPr>
              <a:xfrm>
                <a:off x="5482491" y="1869853"/>
                <a:ext cx="813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036602-957B-D107-1657-4D9C9DF65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491" y="1869853"/>
                <a:ext cx="813492" cy="276999"/>
              </a:xfrm>
              <a:prstGeom prst="rect">
                <a:avLst/>
              </a:prstGeom>
              <a:blipFill>
                <a:blip r:embed="rId8"/>
                <a:stretch>
                  <a:fillRect l="-6154" t="-9091" r="-615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160107-44C0-88DD-ABA0-DD9D0E94871D}"/>
                  </a:ext>
                </a:extLst>
              </p:cNvPr>
              <p:cNvSpPr txBox="1"/>
              <p:nvPr/>
            </p:nvSpPr>
            <p:spPr>
              <a:xfrm>
                <a:off x="5610731" y="2795217"/>
                <a:ext cx="557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160107-44C0-88DD-ABA0-DD9D0E948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731" y="2795217"/>
                <a:ext cx="557012" cy="276999"/>
              </a:xfrm>
              <a:prstGeom prst="rect">
                <a:avLst/>
              </a:prstGeom>
              <a:blipFill>
                <a:blip r:embed="rId9"/>
                <a:stretch>
                  <a:fillRect l="-8889" t="-9091" r="-8889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4417FF-6506-0145-E40C-2430257B08DB}"/>
                  </a:ext>
                </a:extLst>
              </p:cNvPr>
              <p:cNvSpPr txBox="1"/>
              <p:nvPr/>
            </p:nvSpPr>
            <p:spPr>
              <a:xfrm>
                <a:off x="796482" y="3631570"/>
                <a:ext cx="257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4417FF-6506-0145-E40C-2430257B0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82" y="3631570"/>
                <a:ext cx="257699" cy="276999"/>
              </a:xfrm>
              <a:prstGeom prst="rect">
                <a:avLst/>
              </a:prstGeom>
              <a:blipFill>
                <a:blip r:embed="rId10"/>
                <a:stretch>
                  <a:fillRect l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A2789F-ACA5-706A-A220-6C787A4B7432}"/>
                  </a:ext>
                </a:extLst>
              </p:cNvPr>
              <p:cNvSpPr txBox="1"/>
              <p:nvPr/>
            </p:nvSpPr>
            <p:spPr>
              <a:xfrm>
                <a:off x="1657550" y="3627144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A2789F-ACA5-706A-A220-6C787A4B7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550" y="3627144"/>
                <a:ext cx="685252" cy="276999"/>
              </a:xfrm>
              <a:prstGeom prst="rect">
                <a:avLst/>
              </a:prstGeom>
              <a:blipFill>
                <a:blip r:embed="rId6"/>
                <a:stretch>
                  <a:fillRect l="-7273" t="-8696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AAF603-0FDB-1047-9631-B717AFBEAF6D}"/>
                  </a:ext>
                </a:extLst>
              </p:cNvPr>
              <p:cNvSpPr txBox="1"/>
              <p:nvPr/>
            </p:nvSpPr>
            <p:spPr>
              <a:xfrm>
                <a:off x="9619115" y="3652623"/>
                <a:ext cx="813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AAF603-0FDB-1047-9631-B717AFBEA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115" y="3652623"/>
                <a:ext cx="813492" cy="276999"/>
              </a:xfrm>
              <a:prstGeom prst="rect">
                <a:avLst/>
              </a:prstGeom>
              <a:blipFill>
                <a:blip r:embed="rId11"/>
                <a:stretch>
                  <a:fillRect l="-6154" t="-4348" r="-615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4A3C8A-4E52-A320-F226-373DD8E613B2}"/>
                  </a:ext>
                </a:extLst>
              </p:cNvPr>
              <p:cNvSpPr txBox="1"/>
              <p:nvPr/>
            </p:nvSpPr>
            <p:spPr>
              <a:xfrm>
                <a:off x="8954160" y="3663383"/>
                <a:ext cx="257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4A3C8A-4E52-A320-F226-373DD8E61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160" y="3663383"/>
                <a:ext cx="257699" cy="276999"/>
              </a:xfrm>
              <a:prstGeom prst="rect">
                <a:avLst/>
              </a:prstGeom>
              <a:blipFill>
                <a:blip r:embed="rId12"/>
                <a:stretch>
                  <a:fillRect l="-1428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14B4E0-9D94-AB59-224B-AB70EE4A432F}"/>
                  </a:ext>
                </a:extLst>
              </p:cNvPr>
              <p:cNvSpPr txBox="1"/>
              <p:nvPr/>
            </p:nvSpPr>
            <p:spPr>
              <a:xfrm>
                <a:off x="8954160" y="1241640"/>
                <a:ext cx="2543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Flat beam with better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14B4E0-9D94-AB59-224B-AB70EE4A4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160" y="1241640"/>
                <a:ext cx="2543132" cy="369332"/>
              </a:xfrm>
              <a:prstGeom prst="rect">
                <a:avLst/>
              </a:prstGeom>
              <a:blipFill>
                <a:blip r:embed="rId13"/>
                <a:stretch>
                  <a:fillRect l="-248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86CDBD-AF28-A833-8F87-F052EF1F9246}"/>
                  </a:ext>
                </a:extLst>
              </p:cNvPr>
              <p:cNvSpPr txBox="1"/>
              <p:nvPr/>
            </p:nvSpPr>
            <p:spPr>
              <a:xfrm>
                <a:off x="8954339" y="1865138"/>
                <a:ext cx="26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86CDBD-AF28-A833-8F87-F052EF1F9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339" y="1865138"/>
                <a:ext cx="268086" cy="276999"/>
              </a:xfrm>
              <a:prstGeom prst="rect">
                <a:avLst/>
              </a:prstGeom>
              <a:blipFill>
                <a:blip r:embed="rId14"/>
                <a:stretch>
                  <a:fillRect l="-1363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38B588-6536-BC79-461C-46DCCFECE4F1}"/>
                  </a:ext>
                </a:extLst>
              </p:cNvPr>
              <p:cNvSpPr txBox="1"/>
              <p:nvPr/>
            </p:nvSpPr>
            <p:spPr>
              <a:xfrm>
                <a:off x="9619115" y="1880278"/>
                <a:ext cx="6852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38B588-6536-BC79-461C-46DCCFECE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115" y="1880278"/>
                <a:ext cx="685251" cy="276999"/>
              </a:xfrm>
              <a:prstGeom prst="rect">
                <a:avLst/>
              </a:prstGeom>
              <a:blipFill>
                <a:blip r:embed="rId15"/>
                <a:stretch>
                  <a:fillRect l="-7273" t="-4348" r="-727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668673-1E1B-F78C-B8D7-F4F53830B844}"/>
                  </a:ext>
                </a:extLst>
              </p:cNvPr>
              <p:cNvSpPr txBox="1"/>
              <p:nvPr/>
            </p:nvSpPr>
            <p:spPr>
              <a:xfrm>
                <a:off x="8917319" y="2760894"/>
                <a:ext cx="27571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668673-1E1B-F78C-B8D7-F4F53830B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319" y="2760894"/>
                <a:ext cx="275717" cy="298928"/>
              </a:xfrm>
              <a:prstGeom prst="rect">
                <a:avLst/>
              </a:prstGeom>
              <a:blipFill>
                <a:blip r:embed="rId16"/>
                <a:stretch>
                  <a:fillRect l="-13636" r="-909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B0810C-5B47-EE9C-60AB-40DC92018470}"/>
                  </a:ext>
                </a:extLst>
              </p:cNvPr>
              <p:cNvSpPr txBox="1"/>
              <p:nvPr/>
            </p:nvSpPr>
            <p:spPr>
              <a:xfrm>
                <a:off x="9619115" y="2782823"/>
                <a:ext cx="557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B0810C-5B47-EE9C-60AB-40DC92018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115" y="2782823"/>
                <a:ext cx="557012" cy="276999"/>
              </a:xfrm>
              <a:prstGeom prst="rect">
                <a:avLst/>
              </a:prstGeom>
              <a:blipFill>
                <a:blip r:embed="rId17"/>
                <a:stretch>
                  <a:fillRect l="-8889" t="-4348" r="-888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024919-0E79-252E-CA38-AA2D9CB9C1C7}"/>
              </a:ext>
            </a:extLst>
          </p:cNvPr>
          <p:cNvCxnSpPr>
            <a:cxnSpLocks/>
          </p:cNvCxnSpPr>
          <p:nvPr/>
        </p:nvCxnSpPr>
        <p:spPr>
          <a:xfrm>
            <a:off x="6447788" y="2018777"/>
            <a:ext cx="2388099" cy="180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F7D082-E023-2387-4157-716276C12E91}"/>
              </a:ext>
            </a:extLst>
          </p:cNvPr>
          <p:cNvCxnSpPr>
            <a:cxnSpLocks/>
          </p:cNvCxnSpPr>
          <p:nvPr/>
        </p:nvCxnSpPr>
        <p:spPr>
          <a:xfrm flipV="1">
            <a:off x="6506924" y="2003637"/>
            <a:ext cx="2252763" cy="1787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AD31F3-F7FB-8F1E-F14E-6AFB10CCDE96}"/>
                  </a:ext>
                </a:extLst>
              </p:cNvPr>
              <p:cNvSpPr txBox="1"/>
              <p:nvPr/>
            </p:nvSpPr>
            <p:spPr>
              <a:xfrm>
                <a:off x="4884404" y="3629222"/>
                <a:ext cx="257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AD31F3-F7FB-8F1E-F14E-6AFB10CC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3629222"/>
                <a:ext cx="257699" cy="276999"/>
              </a:xfrm>
              <a:prstGeom prst="rect">
                <a:avLst/>
              </a:prstGeom>
              <a:blipFill>
                <a:blip r:embed="rId18"/>
                <a:stretch>
                  <a:fillRect l="-90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24E52A-D7E9-C091-55E4-4CFEEC94FCCF}"/>
                  </a:ext>
                </a:extLst>
              </p:cNvPr>
              <p:cNvSpPr txBox="1"/>
              <p:nvPr/>
            </p:nvSpPr>
            <p:spPr>
              <a:xfrm>
                <a:off x="5559835" y="3632384"/>
                <a:ext cx="685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24E52A-D7E9-C091-55E4-4CFEEC94F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835" y="3632384"/>
                <a:ext cx="685252" cy="276999"/>
              </a:xfrm>
              <a:prstGeom prst="rect">
                <a:avLst/>
              </a:prstGeom>
              <a:blipFill>
                <a:blip r:embed="rId19"/>
                <a:stretch>
                  <a:fillRect l="-7273" t="-9091" r="-727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62CE22A-DD64-D5BA-A34E-6FF3B18C2759}"/>
              </a:ext>
            </a:extLst>
          </p:cNvPr>
          <p:cNvSpPr txBox="1"/>
          <p:nvPr/>
        </p:nvSpPr>
        <p:spPr>
          <a:xfrm>
            <a:off x="7089096" y="2157277"/>
            <a:ext cx="112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Emittance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1F821-DE34-C50C-013E-F75BF0DA2E63}"/>
              </a:ext>
            </a:extLst>
          </p:cNvPr>
          <p:cNvSpPr txBox="1"/>
          <p:nvPr/>
        </p:nvSpPr>
        <p:spPr>
          <a:xfrm>
            <a:off x="7146066" y="3252632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B27716-4CB1-1DB6-A70E-CBEBF7C42B83}"/>
              </a:ext>
            </a:extLst>
          </p:cNvPr>
          <p:cNvSpPr txBox="1"/>
          <p:nvPr/>
        </p:nvSpPr>
        <p:spPr>
          <a:xfrm>
            <a:off x="2743140" y="4201899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Manipulation in X, Y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0D4598-B8C5-6962-E8CA-13A817547CBD}"/>
              </a:ext>
            </a:extLst>
          </p:cNvPr>
          <p:cNvSpPr txBox="1"/>
          <p:nvPr/>
        </p:nvSpPr>
        <p:spPr>
          <a:xfrm>
            <a:off x="6691282" y="4201899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Manipulation in X, Z 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890AD3F9-474F-EBDE-BF15-4A998ECE3374}"/>
              </a:ext>
            </a:extLst>
          </p:cNvPr>
          <p:cNvSpPr/>
          <p:nvPr/>
        </p:nvSpPr>
        <p:spPr>
          <a:xfrm rot="5400000">
            <a:off x="5506934" y="2680965"/>
            <a:ext cx="448087" cy="4228618"/>
          </a:xfrm>
          <a:prstGeom prst="rightBrace">
            <a:avLst>
              <a:gd name="adj1" fmla="val 9277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AC1D85-391A-CB71-8B97-4A7DDCEC20CE}"/>
              </a:ext>
            </a:extLst>
          </p:cNvPr>
          <p:cNvSpPr txBox="1"/>
          <p:nvPr/>
        </p:nvSpPr>
        <p:spPr>
          <a:xfrm>
            <a:off x="4801695" y="5222284"/>
            <a:ext cx="23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Manipulation in X, Y, Z </a:t>
            </a: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8DCA7D05-4963-1247-7675-637984C60647}"/>
              </a:ext>
            </a:extLst>
          </p:cNvPr>
          <p:cNvSpPr/>
          <p:nvPr/>
        </p:nvSpPr>
        <p:spPr>
          <a:xfrm>
            <a:off x="4801695" y="1241640"/>
            <a:ext cx="6695597" cy="2886410"/>
          </a:xfrm>
          <a:prstGeom prst="frame">
            <a:avLst>
              <a:gd name="adj1" fmla="val 391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55ABB-F29B-8D3C-5148-042AFB40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55476-FA61-CEEB-8A0E-6AF656409CBE}"/>
              </a:ext>
            </a:extLst>
          </p:cNvPr>
          <p:cNvSpPr txBox="1"/>
          <p:nvPr/>
        </p:nvSpPr>
        <p:spPr>
          <a:xfrm>
            <a:off x="2492237" y="2256183"/>
            <a:ext cx="72075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 Damping-Ring-Free Electron Injector Design</a:t>
            </a:r>
          </a:p>
          <a:p>
            <a:pPr marL="457200" indent="-457200" algn="ctr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752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D422-71AC-9FB2-3D99-E444FDDC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A damping-ring-free injector beamline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ECA77-A242-BAAE-1837-9F7D465A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64792D-3DA5-93F5-A2BA-DD0FF103A645}"/>
                  </a:ext>
                </a:extLst>
              </p:cNvPr>
              <p:cNvSpPr txBox="1"/>
              <p:nvPr/>
            </p:nvSpPr>
            <p:spPr>
              <a:xfrm>
                <a:off x="155680" y="854848"/>
                <a:ext cx="11880639" cy="174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Emittance repartition with round-to-flat beam transform and emittance exchange (initially proposed for high-gain FEL)*.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)~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𝛍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𝐧𝐦</m:t>
                        </m:r>
                      </m:e>
                    </m:d>
                  </m:oMath>
                </a14:m>
                <a:r>
                  <a:rPr lang="en-US" dirty="0"/>
                  <a:t> achieved at </a:t>
                </a:r>
                <a:r>
                  <a:rPr lang="en-US" b="1" dirty="0"/>
                  <a:t>3.2nC</a:t>
                </a:r>
                <a:r>
                  <a:rPr lang="en-US" dirty="0"/>
                  <a:t> within 50 meters.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is significantly lower than the DR design and enables shorter bunch length.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64792D-3DA5-93F5-A2BA-DD0FF103A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0" y="854848"/>
                <a:ext cx="11880639" cy="1744260"/>
              </a:xfrm>
              <a:prstGeom prst="rect">
                <a:avLst/>
              </a:prstGeom>
              <a:blipFill>
                <a:blip r:embed="rId2"/>
                <a:stretch>
                  <a:fillRect l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8920D5C-AD9E-CA74-867B-2F13FAC9BA19}"/>
              </a:ext>
            </a:extLst>
          </p:cNvPr>
          <p:cNvSpPr txBox="1"/>
          <p:nvPr/>
        </p:nvSpPr>
        <p:spPr>
          <a:xfrm>
            <a:off x="9452113" y="6079351"/>
            <a:ext cx="3576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*P. Emma et al, PhysRevSTAB.9.100702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79B34-2432-DD96-87DA-1E470A5F0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8" y="2822464"/>
            <a:ext cx="1104347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B10D-208A-1769-875B-B14A3C7D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22370-E327-680D-F33B-54152C9F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D5F96-8098-3D3A-1894-DDF1ECD1CF4A}"/>
              </a:ext>
            </a:extLst>
          </p:cNvPr>
          <p:cNvSpPr txBox="1"/>
          <p:nvPr/>
        </p:nvSpPr>
        <p:spPr>
          <a:xfrm>
            <a:off x="58583" y="638889"/>
            <a:ext cx="648031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1.3 GHz RF gun operating at 60 MV/m. Ellipsoidal distribution used for emittance preservation.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Linac</a:t>
            </a:r>
            <a:r>
              <a:rPr lang="en-US" dirty="0"/>
              <a:t> cavities operated off-crest to minimize final energy spread.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Harmonic cavities for LPS curvature correction.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3B09D67-1843-1325-2B77-678928B5B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25555"/>
          <a:stretch/>
        </p:blipFill>
        <p:spPr>
          <a:xfrm>
            <a:off x="345739" y="2743507"/>
            <a:ext cx="4588565" cy="319879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004A5C-36AD-31F7-6788-89ACF825A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55" y="3321461"/>
            <a:ext cx="6928299" cy="2372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3C49D-5B85-D255-6EDC-404E04AA9605}"/>
              </a:ext>
            </a:extLst>
          </p:cNvPr>
          <p:cNvSpPr txBox="1"/>
          <p:nvPr/>
        </p:nvSpPr>
        <p:spPr>
          <a:xfrm>
            <a:off x="6538896" y="2952129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phase space after L1, L5 and H3</a:t>
            </a:r>
          </a:p>
        </p:txBody>
      </p:sp>
      <p:pic>
        <p:nvPicPr>
          <p:cNvPr id="9" name="Picture 8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75EAC414-6694-98EA-1C78-A4A649622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738" y="943333"/>
            <a:ext cx="4916280" cy="887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1E041F-8EE9-CDD2-D33F-1367072F021A}"/>
              </a:ext>
            </a:extLst>
          </p:cNvPr>
          <p:cNvSpPr txBox="1"/>
          <p:nvPr/>
        </p:nvSpPr>
        <p:spPr>
          <a:xfrm>
            <a:off x="8686646" y="6162447"/>
            <a:ext cx="3230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T. Xu et al. Phys. Rev. ST Accel. Beams 26.1 (2023): 014001</a:t>
            </a:r>
          </a:p>
        </p:txBody>
      </p:sp>
    </p:spTree>
    <p:extLst>
      <p:ext uri="{BB962C8B-B14F-4D97-AF65-F5344CB8AC3E}">
        <p14:creationId xmlns:p14="http://schemas.microsoft.com/office/powerpoint/2010/main" val="1844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4A15-8F7D-B676-2C97-D5FD366E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manipulation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508637-2187-D406-DD8E-A4DD016B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A5AF71-FB59-8464-B170-F743124E3024}"/>
              </a:ext>
            </a:extLst>
          </p:cNvPr>
          <p:cNvGrpSpPr/>
          <p:nvPr/>
        </p:nvGrpSpPr>
        <p:grpSpPr>
          <a:xfrm>
            <a:off x="685800" y="3833543"/>
            <a:ext cx="10820400" cy="2208244"/>
            <a:chOff x="457545" y="3990752"/>
            <a:chExt cx="10820400" cy="2208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ABD324-FFB7-F7D7-3E29-551E6D6F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45" y="4195452"/>
              <a:ext cx="10820400" cy="20035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BC1665-EB99-8232-FAE1-3B18308803E0}"/>
                </a:ext>
              </a:extLst>
            </p:cNvPr>
            <p:cNvSpPr txBox="1"/>
            <p:nvPr/>
          </p:nvSpPr>
          <p:spPr>
            <a:xfrm>
              <a:off x="6854864" y="3990752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Emittance Exchange (EEX)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B3E682-967E-6274-16DB-675C2131C27C}"/>
                </a:ext>
              </a:extLst>
            </p:cNvPr>
            <p:cNvSpPr txBox="1"/>
            <p:nvPr/>
          </p:nvSpPr>
          <p:spPr>
            <a:xfrm>
              <a:off x="1841142" y="4452983"/>
              <a:ext cx="3897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Round-to-Flat Beam Transform (RFBT)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88AE44-9946-D757-9907-186DB9F26337}"/>
              </a:ext>
            </a:extLst>
          </p:cNvPr>
          <p:cNvGrpSpPr/>
          <p:nvPr/>
        </p:nvGrpSpPr>
        <p:grpSpPr>
          <a:xfrm>
            <a:off x="227194" y="1178081"/>
            <a:ext cx="11642614" cy="1146619"/>
            <a:chOff x="298389" y="1727646"/>
            <a:chExt cx="11642614" cy="11466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F3EAA9-C7E9-7683-3488-F2D49BF9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89" y="1752600"/>
              <a:ext cx="2441816" cy="781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664D6C-1ACA-DF7D-7643-C0AD2795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9673" y="1787858"/>
              <a:ext cx="3250931" cy="7768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7C4185-0FEE-4138-447A-221C7077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0072" y="1727646"/>
              <a:ext cx="3250931" cy="7811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F1F4CA-91A5-DA86-1CFD-AC8D7981729A}"/>
                </a:ext>
              </a:extLst>
            </p:cNvPr>
            <p:cNvSpPr txBox="1"/>
            <p:nvPr/>
          </p:nvSpPr>
          <p:spPr>
            <a:xfrm>
              <a:off x="3104115" y="2411568"/>
              <a:ext cx="647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RFBT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F43940-5410-E74B-DE6C-97573DDAD04F}"/>
                </a:ext>
              </a:extLst>
            </p:cNvPr>
            <p:cNvCxnSpPr>
              <a:cxnSpLocks/>
            </p:cNvCxnSpPr>
            <p:nvPr/>
          </p:nvCxnSpPr>
          <p:spPr>
            <a:xfrm>
              <a:off x="3083034" y="2827027"/>
              <a:ext cx="668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50647F-D490-7DDB-DE0B-516AD49C74DB}"/>
                </a:ext>
              </a:extLst>
            </p:cNvPr>
            <p:cNvSpPr txBox="1"/>
            <p:nvPr/>
          </p:nvSpPr>
          <p:spPr>
            <a:xfrm>
              <a:off x="7704514" y="2458806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EEX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B1C1753-BC3B-796E-F8AE-5CB169569D8B}"/>
                </a:ext>
              </a:extLst>
            </p:cNvPr>
            <p:cNvCxnSpPr>
              <a:cxnSpLocks/>
            </p:cNvCxnSpPr>
            <p:nvPr/>
          </p:nvCxnSpPr>
          <p:spPr>
            <a:xfrm>
              <a:off x="7683433" y="2874265"/>
              <a:ext cx="668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7439F0-7292-311D-3E7F-DF6FE9439A2A}"/>
              </a:ext>
            </a:extLst>
          </p:cNvPr>
          <p:cNvCxnSpPr>
            <a:cxnSpLocks/>
          </p:cNvCxnSpPr>
          <p:nvPr/>
        </p:nvCxnSpPr>
        <p:spPr>
          <a:xfrm>
            <a:off x="-345" y="3641035"/>
            <a:ext cx="12192000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92D4F-4A69-7EC8-03E8-05A1645FB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81" y="2474544"/>
            <a:ext cx="2103774" cy="642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256836-42ED-A170-1D2F-0AF11C68B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625" y="2486280"/>
            <a:ext cx="2443087" cy="610772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96DFF282-689E-7C79-9B31-4F261D29E4F6}"/>
              </a:ext>
            </a:extLst>
          </p:cNvPr>
          <p:cNvSpPr/>
          <p:nvPr/>
        </p:nvSpPr>
        <p:spPr>
          <a:xfrm>
            <a:off x="149087" y="959231"/>
            <a:ext cx="2749470" cy="2331596"/>
          </a:xfrm>
          <a:prstGeom prst="frame">
            <a:avLst>
              <a:gd name="adj1" fmla="val 391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3B91D3FE-77C5-F656-16F5-303ADC811DEF}"/>
              </a:ext>
            </a:extLst>
          </p:cNvPr>
          <p:cNvSpPr/>
          <p:nvPr/>
        </p:nvSpPr>
        <p:spPr>
          <a:xfrm>
            <a:off x="3891202" y="959231"/>
            <a:ext cx="3512569" cy="2331596"/>
          </a:xfrm>
          <a:prstGeom prst="frame">
            <a:avLst>
              <a:gd name="adj1" fmla="val 391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2F15C8-C176-0502-0F67-221160F13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184" y="2491251"/>
            <a:ext cx="2783671" cy="64815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1D594B-C3E7-B30E-63AF-9D4EAB944CD4}"/>
              </a:ext>
            </a:extLst>
          </p:cNvPr>
          <p:cNvCxnSpPr>
            <a:cxnSpLocks/>
          </p:cNvCxnSpPr>
          <p:nvPr/>
        </p:nvCxnSpPr>
        <p:spPr>
          <a:xfrm>
            <a:off x="8457855" y="974035"/>
            <a:ext cx="0" cy="23167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280480-B1CC-92CA-69D1-BDDBD7B303C1}"/>
              </a:ext>
            </a:extLst>
          </p:cNvPr>
          <p:cNvCxnSpPr>
            <a:cxnSpLocks/>
          </p:cNvCxnSpPr>
          <p:nvPr/>
        </p:nvCxnSpPr>
        <p:spPr>
          <a:xfrm>
            <a:off x="11963055" y="974035"/>
            <a:ext cx="0" cy="23167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666D9-5FA6-0FA3-4F68-7921C3D818B9}"/>
              </a:ext>
            </a:extLst>
          </p:cNvPr>
          <p:cNvCxnSpPr>
            <a:cxnSpLocks/>
          </p:cNvCxnSpPr>
          <p:nvPr/>
        </p:nvCxnSpPr>
        <p:spPr>
          <a:xfrm flipH="1">
            <a:off x="8457855" y="3290827"/>
            <a:ext cx="3505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BCF7E7-57B0-E154-463B-E5CC15F1998A}"/>
              </a:ext>
            </a:extLst>
          </p:cNvPr>
          <p:cNvCxnSpPr>
            <a:cxnSpLocks/>
          </p:cNvCxnSpPr>
          <p:nvPr/>
        </p:nvCxnSpPr>
        <p:spPr>
          <a:xfrm flipH="1" flipV="1">
            <a:off x="8457855" y="974035"/>
            <a:ext cx="3411953" cy="141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C4A63C-83C5-592E-DA1D-15F9D5E54CFD}"/>
              </a:ext>
            </a:extLst>
          </p:cNvPr>
          <p:cNvCxnSpPr>
            <a:cxnSpLocks/>
          </p:cNvCxnSpPr>
          <p:nvPr/>
        </p:nvCxnSpPr>
        <p:spPr>
          <a:xfrm flipH="1">
            <a:off x="11869808" y="988212"/>
            <a:ext cx="9324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9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55AC-97EA-228B-30A7-A3DDA5B3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and phase space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4A8DD-D9E4-5448-1045-37ED16AE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81309-61C0-F14F-9576-14B3D50324E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1307189-B8DD-C80D-C195-AE9CCE2A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231" y="879373"/>
            <a:ext cx="5245769" cy="5352462"/>
          </a:xfrm>
          <a:prstGeom prst="rect">
            <a:avLst/>
          </a:prstGeom>
        </p:spPr>
      </p:pic>
      <p:pic>
        <p:nvPicPr>
          <p:cNvPr id="7" name="Picture 6" descr="A group of images of a circle&#10;&#10;Description automatically generated with medium confidence">
            <a:extLst>
              <a:ext uri="{FF2B5EF4-FFF2-40B4-BE49-F238E27FC236}">
                <a16:creationId xmlns:a16="http://schemas.microsoft.com/office/drawing/2014/main" id="{DCC0F6BE-2B26-FA78-B0C8-7AB832B1C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5"/>
          <a:stretch/>
        </p:blipFill>
        <p:spPr>
          <a:xfrm>
            <a:off x="1067351" y="1331843"/>
            <a:ext cx="5662532" cy="4723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301CC-A4D8-3531-33D0-E32EA67727C4}"/>
              </a:ext>
            </a:extLst>
          </p:cNvPr>
          <p:cNvSpPr txBox="1"/>
          <p:nvPr/>
        </p:nvSpPr>
        <p:spPr>
          <a:xfrm>
            <a:off x="46658" y="4742276"/>
            <a:ext cx="1055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EEX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6F69B-611A-5BB9-BE07-E09B51ED67C6}"/>
              </a:ext>
            </a:extLst>
          </p:cNvPr>
          <p:cNvSpPr txBox="1"/>
          <p:nvPr/>
        </p:nvSpPr>
        <p:spPr>
          <a:xfrm>
            <a:off x="72423" y="3336890"/>
            <a:ext cx="117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RFBT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6169E-0E4F-1FB4-D4F8-AFC16AF2FEB0}"/>
              </a:ext>
            </a:extLst>
          </p:cNvPr>
          <p:cNvSpPr txBox="1"/>
          <p:nvPr/>
        </p:nvSpPr>
        <p:spPr>
          <a:xfrm>
            <a:off x="0" y="1931504"/>
            <a:ext cx="13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RFBT</a:t>
            </a:r>
          </a:p>
        </p:txBody>
      </p:sp>
    </p:spTree>
    <p:extLst>
      <p:ext uri="{BB962C8B-B14F-4D97-AF65-F5344CB8AC3E}">
        <p14:creationId xmlns:p14="http://schemas.microsoft.com/office/powerpoint/2010/main" val="113865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1011</Words>
  <Application>Microsoft Office PowerPoint</Application>
  <PresentationFormat>Widescreen</PresentationFormat>
  <Paragraphs>223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Office Theme</vt:lpstr>
      <vt:lpstr>Development of a Damping-Ring-Free Electron Injector for Future Linear Colliders</vt:lpstr>
      <vt:lpstr>Introduction</vt:lpstr>
      <vt:lpstr>Emittance repartition in 4D phase space</vt:lpstr>
      <vt:lpstr>Emittance repartition in 6D phase space</vt:lpstr>
      <vt:lpstr>PowerPoint Presentation</vt:lpstr>
      <vt:lpstr>A damping-ring-free injector beamline</vt:lpstr>
      <vt:lpstr>Beam generation</vt:lpstr>
      <vt:lpstr>Emittance manipulation</vt:lpstr>
      <vt:lpstr>Emittance and phase space evolution</vt:lpstr>
      <vt:lpstr>Spin dynamics and jitter study</vt:lpstr>
      <vt:lpstr>PowerPoint Presentation</vt:lpstr>
      <vt:lpstr>Experimental setup at AWA</vt:lpstr>
      <vt:lpstr>Ellipsoidal flat beam generation</vt:lpstr>
      <vt:lpstr>Transverse phase space measurements</vt:lpstr>
      <vt:lpstr>Eigenemittance mapping</vt:lpstr>
      <vt:lpstr>PowerPoint Presentation</vt:lpstr>
      <vt:lpstr>EEX beamline at AWA</vt:lpstr>
      <vt:lpstr>6D emittance repartition at AWA</vt:lpstr>
      <vt:lpstr>Simulation of 6D phase space evolution</vt:lpstr>
      <vt:lpstr>Conclusions</vt:lpstr>
      <vt:lpstr>Acknowledgement</vt:lpstr>
      <vt:lpstr>PowerPoint Presentation</vt:lpstr>
      <vt:lpstr>Flat beam transform</vt:lpstr>
      <vt:lpstr>Emittance exchange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Damping-Ring-Free Electron Injector for Future Linear Colliders</dc:title>
  <dc:creator>Tianzhe Xu</dc:creator>
  <cp:lastModifiedBy>Rezek, Nancy M.</cp:lastModifiedBy>
  <cp:revision>24</cp:revision>
  <dcterms:created xsi:type="dcterms:W3CDTF">2023-08-05T16:21:31Z</dcterms:created>
  <dcterms:modified xsi:type="dcterms:W3CDTF">2023-08-10T16:58:34Z</dcterms:modified>
</cp:coreProperties>
</file>