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7"/>
  </p:notesMasterIdLst>
  <p:sldIdLst>
    <p:sldId id="256" r:id="rId39"/>
    <p:sldId id="257" r:id="rId40"/>
    <p:sldId id="258" r:id="rId41"/>
    <p:sldId id="259" r:id="rId42"/>
    <p:sldId id="260" r:id="rId43"/>
    <p:sldId id="261" r:id="rId44"/>
    <p:sldId id="262" r:id="rId45"/>
    <p:sldId id="263" r:id="rId46"/>
  </p:sldIdLst>
  <p:sldSz cx="18288000" cy="10287000"/>
  <p:notesSz cx="6858000" cy="9144000"/>
  <p:embeddedFontLst>
    <p:embeddedFont>
      <p:font typeface="League Gothic" charset="1" panose="00000500000000000000"/>
      <p:regular r:id="rId6"/>
    </p:embeddedFont>
    <p:embeddedFont>
      <p:font typeface="League Gothic Italics" charset="1" panose="000005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Arian AMU" charset="1" panose="01000000000000000000"/>
      <p:regular r:id="rId12"/>
    </p:embeddedFont>
    <p:embeddedFont>
      <p:font typeface="Open Sans" charset="1" panose="020B0606030504020204"/>
      <p:regular r:id="rId13"/>
    </p:embeddedFont>
    <p:embeddedFont>
      <p:font typeface="Open Sans Bold" charset="1" panose="020B0806030504020204"/>
      <p:regular r:id="rId14"/>
    </p:embeddedFont>
    <p:embeddedFont>
      <p:font typeface="Open Sans Italics" charset="1" panose="020B0606030504020204"/>
      <p:regular r:id="rId15"/>
    </p:embeddedFont>
    <p:embeddedFont>
      <p:font typeface="Open Sans Bold Italics" charset="1" panose="020B0806030504020204"/>
      <p:regular r:id="rId16"/>
    </p:embeddedFont>
    <p:embeddedFont>
      <p:font typeface="Open Sans Light" charset="1" panose="020B0306030504020204"/>
      <p:regular r:id="rId17"/>
    </p:embeddedFont>
    <p:embeddedFont>
      <p:font typeface="Open Sans Light Italics" charset="1" panose="020B0306030504020204"/>
      <p:regular r:id="rId18"/>
    </p:embeddedFont>
    <p:embeddedFont>
      <p:font typeface="Open Sans Ultra-Bold" charset="1" panose="00000000000000000000"/>
      <p:regular r:id="rId19"/>
    </p:embeddedFont>
    <p:embeddedFont>
      <p:font typeface="Open Sans Ultra-Bold Italics" charset="1" panose="00000000000000000000"/>
      <p:regular r:id="rId20"/>
    </p:embeddedFont>
    <p:embeddedFont>
      <p:font typeface="Montserrat" charset="1" panose="00000500000000000000"/>
      <p:regular r:id="rId21"/>
    </p:embeddedFont>
    <p:embeddedFont>
      <p:font typeface="Montserrat Bold" charset="1" panose="00000800000000000000"/>
      <p:regular r:id="rId22"/>
    </p:embeddedFont>
    <p:embeddedFont>
      <p:font typeface="Montserrat Italics" charset="1" panose="00000500000000000000"/>
      <p:regular r:id="rId23"/>
    </p:embeddedFont>
    <p:embeddedFont>
      <p:font typeface="Montserrat Bold Italics" charset="1" panose="00000800000000000000"/>
      <p:regular r:id="rId24"/>
    </p:embeddedFont>
    <p:embeddedFont>
      <p:font typeface="Montserrat Thin" charset="1" panose="00000300000000000000"/>
      <p:regular r:id="rId25"/>
    </p:embeddedFont>
    <p:embeddedFont>
      <p:font typeface="Montserrat Thin Italics" charset="1" panose="00000300000000000000"/>
      <p:regular r:id="rId26"/>
    </p:embeddedFont>
    <p:embeddedFont>
      <p:font typeface="Montserrat Extra-Light" charset="1" panose="00000300000000000000"/>
      <p:regular r:id="rId27"/>
    </p:embeddedFont>
    <p:embeddedFont>
      <p:font typeface="Montserrat Extra-Light Italics" charset="1" panose="00000300000000000000"/>
      <p:regular r:id="rId28"/>
    </p:embeddedFont>
    <p:embeddedFont>
      <p:font typeface="Montserrat Light" charset="1" panose="00000400000000000000"/>
      <p:regular r:id="rId29"/>
    </p:embeddedFont>
    <p:embeddedFont>
      <p:font typeface="Montserrat Light Italics" charset="1" panose="00000400000000000000"/>
      <p:regular r:id="rId30"/>
    </p:embeddedFont>
    <p:embeddedFont>
      <p:font typeface="Montserrat Medium" charset="1" panose="00000600000000000000"/>
      <p:regular r:id="rId31"/>
    </p:embeddedFont>
    <p:embeddedFont>
      <p:font typeface="Montserrat Medium Italics" charset="1" panose="00000600000000000000"/>
      <p:regular r:id="rId32"/>
    </p:embeddedFont>
    <p:embeddedFont>
      <p:font typeface="Montserrat Semi-Bold" charset="1" panose="00000700000000000000"/>
      <p:regular r:id="rId33"/>
    </p:embeddedFont>
    <p:embeddedFont>
      <p:font typeface="Montserrat Semi-Bold Italics" charset="1" panose="00000700000000000000"/>
      <p:regular r:id="rId34"/>
    </p:embeddedFont>
    <p:embeddedFont>
      <p:font typeface="Montserrat Ultra-Bold" charset="1" panose="00000900000000000000"/>
      <p:regular r:id="rId35"/>
    </p:embeddedFont>
    <p:embeddedFont>
      <p:font typeface="Montserrat Ultra-Bold Italics" charset="1" panose="00000900000000000000"/>
      <p:regular r:id="rId36"/>
    </p:embeddedFont>
    <p:embeddedFont>
      <p:font typeface="Montserrat Heavy" charset="1" panose="00000A00000000000000"/>
      <p:regular r:id="rId37"/>
    </p:embeddedFont>
    <p:embeddedFont>
      <p:font typeface="Montserrat Heavy Italics" charset="1" panose="00000A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slides/slide1.xml" Type="http://schemas.openxmlformats.org/officeDocument/2006/relationships/slide"/><Relationship Id="rId4" Target="theme/theme1.xml" Type="http://schemas.openxmlformats.org/officeDocument/2006/relationships/theme"/><Relationship Id="rId40" Target="slides/slide2.xml" Type="http://schemas.openxmlformats.org/officeDocument/2006/relationships/slide"/><Relationship Id="rId41" Target="slides/slide3.xml" Type="http://schemas.openxmlformats.org/officeDocument/2006/relationships/slide"/><Relationship Id="rId42" Target="slides/slide4.xml" Type="http://schemas.openxmlformats.org/officeDocument/2006/relationships/slide"/><Relationship Id="rId43" Target="slides/slide5.xml" Type="http://schemas.openxmlformats.org/officeDocument/2006/relationships/slide"/><Relationship Id="rId44" Target="slides/slide6.xml" Type="http://schemas.openxmlformats.org/officeDocument/2006/relationships/slide"/><Relationship Id="rId45" Target="slides/slide7.xml" Type="http://schemas.openxmlformats.org/officeDocument/2006/relationships/slide"/><Relationship Id="rId46" Target="slides/slide8.xml" Type="http://schemas.openxmlformats.org/officeDocument/2006/relationships/slide"/><Relationship Id="rId47" Target="notesMasters/notesMaster1.xml" Type="http://schemas.openxmlformats.org/officeDocument/2006/relationships/notesMaster"/><Relationship Id="rId48" Target="theme/theme2.xml" Type="http://schemas.openxmlformats.org/officeDocument/2006/relationships/theme"/><Relationship Id="rId49" Target="notesSlides/notesSlide1.xml" Type="http://schemas.openxmlformats.org/officeDocument/2006/relationships/notesSlide"/><Relationship Id="rId5" Target="tableStyles.xml" Type="http://schemas.openxmlformats.org/officeDocument/2006/relationships/tableStyles"/><Relationship Id="rId50" Target="notesSlides/notesSlide2.xml" Type="http://schemas.openxmlformats.org/officeDocument/2006/relationships/notesSlide"/><Relationship Id="rId51" Target="notesSlides/notesSlide3.xml" Type="http://schemas.openxmlformats.org/officeDocument/2006/relationships/notesSlide"/><Relationship Id="rId52" Target="notesSlides/notesSlide4.xml" Type="http://schemas.openxmlformats.org/officeDocument/2006/relationships/notesSlide"/><Relationship Id="rId53" Target="notesSlides/notesSlide5.xml" Type="http://schemas.openxmlformats.org/officeDocument/2006/relationships/notesSlide"/><Relationship Id="rId54" Target="notesSlides/notesSlide6.xml" Type="http://schemas.openxmlformats.org/officeDocument/2006/relationships/notesSlide"/><Relationship Id="rId55" Target="notesSlides/notesSlide7.xml" Type="http://schemas.openxmlformats.org/officeDocument/2006/relationships/notesSlide"/><Relationship Id="rId56" Target="notesSlides/notesSlide8.xml" Type="http://schemas.openxmlformats.org/officeDocument/2006/relationships/note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for those of you who don't know me, I'm Callum, Asher's PhD student at Royal Holloway with Alessandro Thea at Rutherford Appleton, and working with the Neutrino Interaction Uncertainty Working Group at CERN.</a:t>
            </a:r>
          </a:p>
          <a:p>
            <a:r>
              <a:rPr lang="en-US"/>
              <a:t/>
            </a:r>
          </a:p>
          <a:p>
            <a:r>
              <a:rPr lang="en-US"/>
              <a:t>My working involves improving the modelling of Neutrino Energy Bias.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DUNE detectors don't detect the neutrino energy directly, but what it can do is measure the final state energies after a neutrino interaction. Through conservation of energy, we can reconstruct the initial neutrino energy from the sum of our final state energies for a given interaction. Yet, herein lies the problem because we're unable to directly measure all of the final state energies. However, if we know how by how, in a more direct sense, 'wrong' our generator's model is at reconstructing the energy - then we can account for this bias in our energy reconstruction and correcting for it. Bias can be measured by simply subtracting the 'true' neutrino energy for a given event from the reconstructed energy - giving the absolute bias; or if we divide by the absolute bias for a given event by it's true neutrino energy, we can get the 'relative' bias which can show just how well our model does for comparisons.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DUNE's detectors can detect the final state energies for leptons, kinetic energy of protons, photon energy, kinetic energy of charged pions and total energy of neutral pions.</a:t>
            </a:r>
          </a:p>
          <a:p>
            <a:r>
              <a:rPr lang="en-US"/>
              <a:t/>
            </a:r>
          </a:p>
          <a:p>
            <a:r>
              <a:rPr lang="en-US"/>
              <a:t>DUNE's detectors struggle to detect neutral particles like neutral pions and kinetic energy of neutrons. However, neutral pions decay into two photons, which we can detect and calculate over whether it came from a neutral pion decay or not. By contrast, although we can detect the kinetic energy of charged pions by the energy they deposit, we don't actually know how many charged pions there were, and so we don't know what their total mass energy is for a given interaction.</a:t>
            </a:r>
          </a:p>
          <a:p>
            <a:r>
              <a:rPr lang="en-US"/>
              <a:t/>
            </a:r>
          </a:p>
          <a:p>
            <a:r>
              <a:rPr lang="en-US"/>
              <a:t>Hence, our model's bias, here, has a series of 'pion peaks' which correspond to events which produce at least 1 pion, separated by a width equal to the mass of a charged pion.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understand these peaks, we can zoom in a little bit. The peak close to 0 corresponds to CCQE interactions and neutral pion producing events - although we can detect neutral pions, we still have a slight offset arising from removal energy.</a:t>
            </a:r>
          </a:p>
          <a:p>
            <a:r>
              <a:rPr lang="en-US"/>
              <a:t/>
            </a:r>
          </a:p>
          <a:p>
            <a:r>
              <a:rPr lang="en-US"/>
              <a:t>Each successive pion peak corresponds to an event in which an additional charged pion was produced compared to the previous peak. As such, the first offset peak from the CCQE peak corresponds to a charged current resonant pion production, the second offset are interactions with two charged pions produced, the third offset for three, and so 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can also vary which generators we use, which introduce different assumptions that change our model, ergo our bias.</a:t>
            </a:r>
          </a:p>
          <a:p>
            <a:r>
              <a:rPr lang="en-US"/>
              <a:t/>
            </a:r>
          </a:p>
          <a:p>
            <a:r>
              <a:rPr lang="en-US"/>
              <a:t>For example, GENIE makes the assumption that removal energy of a charged pion is degenerate for all atomic shells; compared with NuWro which accounts for a distribution of possible removal energies. This is why NuWro has a wider pion peak, compared to the spike peaks of GENIE. NEUT on the other hand does not simulate any removal energy outwith CCQE events, effectively treating nucleons as unbound. We can change which generator we use for our models to determine which generator is the best fit to what we would expect.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 this in mind, the question arises as to why we need to improve neutrino energy modelling in particular. DUNE is interested in measuring the probability at which neutrinos oscillate by measuring a certain number of neutrinos in a given flavour.</a:t>
            </a:r>
          </a:p>
          <a:p>
            <a:r>
              <a:rPr lang="en-US"/>
              <a:t/>
            </a:r>
          </a:p>
          <a:p>
            <a:r>
              <a:rPr lang="en-US"/>
              <a:t>This is dependent upon three systematic parameters in particular - the neutrino flux (which is indicative of the number of neutrinos produced); the cross section (which is the liklihood or probability at which said neutrinos interact in our detector); and detector efficiency (which describes how well your detector can detect these interactions). All of these systematic parameters are dependant upon the neutrino energy, and in turn, the neutrino energy which we reconstruct. As a result, delimiting the uncertainty bound on these systematic parameters, which impact our ability to calculate oscillation parameters, can be done via a better reconstructed neutrino energy model.</a:t>
            </a:r>
          </a:p>
          <a:p>
            <a:r>
              <a:rPr lang="en-US"/>
              <a:t/>
            </a:r>
          </a:p>
          <a:p>
            <a:r>
              <a:rPr lang="en-US"/>
              <a:t>AKA, better energy model means reducing systematic uncertainties. Furthermore, improving pion tagging can lead to smaller energy biases such that it can move the pion peaks back to 0 bias.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 current plans and immediate next steps are to look at variance in neutrino energy bias induced through different resonances. On the right, the graph shows how the energy bias for interactions in which there is a delta dominance has a discrepancy with the energy bias for resonant interactions in which other particles resonances are dominant.</a:t>
            </a:r>
          </a:p>
          <a:p>
            <a:r>
              <a:rPr lang="en-US"/>
              <a:t/>
            </a:r>
          </a:p>
          <a:p>
            <a:r>
              <a:rPr lang="en-US"/>
              <a:t>In turn, GENIE and other generators provide the ability to isolate interactions which arise from a specific resonance - something we can't do in reality, but can take advantage of with a generator. In turn, we can isolate the events which only arise from a Delta resonance, and compare this to other resonant non-Delta interactions. In turn, leading onto my eventual work of improving the form factor for different resonances.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Thanks for listening, are there any questions?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E59AE"/>
        </a:solidFill>
      </p:bgPr>
    </p:bg>
    <p:spTree>
      <p:nvGrpSpPr>
        <p:cNvPr id="1" name=""/>
        <p:cNvGrpSpPr/>
        <p:nvPr/>
      </p:nvGrpSpPr>
      <p:grpSpPr>
        <a:xfrm>
          <a:off x="0" y="0"/>
          <a:ext cx="0" cy="0"/>
          <a:chOff x="0" y="0"/>
          <a:chExt cx="0" cy="0"/>
        </a:xfrm>
      </p:grpSpPr>
      <p:grpSp>
        <p:nvGrpSpPr>
          <p:cNvPr name="Group 2" id="2"/>
          <p:cNvGrpSpPr/>
          <p:nvPr/>
        </p:nvGrpSpPr>
        <p:grpSpPr>
          <a:xfrm rot="0">
            <a:off x="-427362" y="8874579"/>
            <a:ext cx="9784460" cy="1825638"/>
            <a:chOff x="0" y="0"/>
            <a:chExt cx="2576977" cy="480827"/>
          </a:xfrm>
        </p:grpSpPr>
        <p:sp>
          <p:nvSpPr>
            <p:cNvPr name="Freeform 3" id="3"/>
            <p:cNvSpPr/>
            <p:nvPr/>
          </p:nvSpPr>
          <p:spPr>
            <a:xfrm flipH="false" flipV="false" rot="0">
              <a:off x="0" y="0"/>
              <a:ext cx="2576977" cy="480827"/>
            </a:xfrm>
            <a:custGeom>
              <a:avLst/>
              <a:gdLst/>
              <a:ahLst/>
              <a:cxnLst/>
              <a:rect r="r" b="b" t="t" l="l"/>
              <a:pathLst>
                <a:path h="480827" w="2576977">
                  <a:moveTo>
                    <a:pt x="0" y="0"/>
                  </a:moveTo>
                  <a:lnTo>
                    <a:pt x="2576977" y="0"/>
                  </a:lnTo>
                  <a:lnTo>
                    <a:pt x="2576977" y="480827"/>
                  </a:lnTo>
                  <a:lnTo>
                    <a:pt x="0" y="480827"/>
                  </a:lnTo>
                  <a:close/>
                </a:path>
              </a:pathLst>
            </a:custGeom>
            <a:solidFill>
              <a:srgbClr val="FFFFFF"/>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238352"/>
            <a:ext cx="5780314" cy="146957"/>
            <a:chOff x="0" y="0"/>
            <a:chExt cx="1522387" cy="38705"/>
          </a:xfrm>
        </p:grpSpPr>
        <p:sp>
          <p:nvSpPr>
            <p:cNvPr name="Freeform 6" id="6"/>
            <p:cNvSpPr/>
            <p:nvPr/>
          </p:nvSpPr>
          <p:spPr>
            <a:xfrm flipH="false" flipV="false" rot="0">
              <a:off x="0" y="0"/>
              <a:ext cx="1522387" cy="38705"/>
            </a:xfrm>
            <a:custGeom>
              <a:avLst/>
              <a:gdLst/>
              <a:ahLst/>
              <a:cxnLst/>
              <a:rect r="r" b="b" t="t" l="l"/>
              <a:pathLst>
                <a:path h="38705" w="1522387">
                  <a:moveTo>
                    <a:pt x="0" y="0"/>
                  </a:moveTo>
                  <a:lnTo>
                    <a:pt x="1522387" y="0"/>
                  </a:lnTo>
                  <a:lnTo>
                    <a:pt x="1522387" y="38705"/>
                  </a:lnTo>
                  <a:lnTo>
                    <a:pt x="0" y="38705"/>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2261713" y="-18560"/>
            <a:ext cx="6411910" cy="10324119"/>
          </a:xfrm>
          <a:custGeom>
            <a:avLst/>
            <a:gdLst/>
            <a:ahLst/>
            <a:cxnLst/>
            <a:rect r="r" b="b" t="t" l="l"/>
            <a:pathLst>
              <a:path h="10324119" w="6411910">
                <a:moveTo>
                  <a:pt x="0" y="0"/>
                </a:moveTo>
                <a:lnTo>
                  <a:pt x="6411909" y="0"/>
                </a:lnTo>
                <a:lnTo>
                  <a:pt x="6411909" y="10324120"/>
                </a:lnTo>
                <a:lnTo>
                  <a:pt x="0" y="10324120"/>
                </a:lnTo>
                <a:lnTo>
                  <a:pt x="0" y="0"/>
                </a:lnTo>
                <a:close/>
              </a:path>
            </a:pathLst>
          </a:custGeom>
          <a:blipFill>
            <a:blip r:embed="rId3"/>
            <a:stretch>
              <a:fillRect l="-106975" t="0" r="-34546" b="0"/>
            </a:stretch>
          </a:blipFill>
        </p:spPr>
      </p:sp>
      <p:sp>
        <p:nvSpPr>
          <p:cNvPr name="Freeform 9" id="9"/>
          <p:cNvSpPr/>
          <p:nvPr/>
        </p:nvSpPr>
        <p:spPr>
          <a:xfrm flipH="false" flipV="false" rot="0">
            <a:off x="12261713" y="0"/>
            <a:ext cx="6411910" cy="10324119"/>
          </a:xfrm>
          <a:custGeom>
            <a:avLst/>
            <a:gdLst/>
            <a:ahLst/>
            <a:cxnLst/>
            <a:rect r="r" b="b" t="t" l="l"/>
            <a:pathLst>
              <a:path h="10324119" w="6411910">
                <a:moveTo>
                  <a:pt x="0" y="0"/>
                </a:moveTo>
                <a:lnTo>
                  <a:pt x="6411909" y="0"/>
                </a:lnTo>
                <a:lnTo>
                  <a:pt x="6411909" y="10324119"/>
                </a:lnTo>
                <a:lnTo>
                  <a:pt x="0" y="10324119"/>
                </a:lnTo>
                <a:lnTo>
                  <a:pt x="0" y="0"/>
                </a:lnTo>
                <a:close/>
              </a:path>
            </a:pathLst>
          </a:custGeom>
          <a:blipFill>
            <a:blip r:embed="rId3"/>
            <a:stretch>
              <a:fillRect l="-106975" t="0" r="-34546" b="0"/>
            </a:stretch>
          </a:blipFill>
        </p:spPr>
      </p:sp>
      <p:sp>
        <p:nvSpPr>
          <p:cNvPr name="Freeform 10" id="10"/>
          <p:cNvSpPr/>
          <p:nvPr/>
        </p:nvSpPr>
        <p:spPr>
          <a:xfrm flipH="false" flipV="false" rot="0">
            <a:off x="0" y="8847034"/>
            <a:ext cx="1439966" cy="1439966"/>
          </a:xfrm>
          <a:custGeom>
            <a:avLst/>
            <a:gdLst/>
            <a:ahLst/>
            <a:cxnLst/>
            <a:rect r="r" b="b" t="t" l="l"/>
            <a:pathLst>
              <a:path h="1439966" w="1439966">
                <a:moveTo>
                  <a:pt x="0" y="0"/>
                </a:moveTo>
                <a:lnTo>
                  <a:pt x="1439966" y="0"/>
                </a:lnTo>
                <a:lnTo>
                  <a:pt x="1439966" y="1439966"/>
                </a:lnTo>
                <a:lnTo>
                  <a:pt x="0" y="1439966"/>
                </a:lnTo>
                <a:lnTo>
                  <a:pt x="0" y="0"/>
                </a:lnTo>
                <a:close/>
              </a:path>
            </a:pathLst>
          </a:custGeom>
          <a:blipFill>
            <a:blip r:embed="rId4"/>
            <a:stretch>
              <a:fillRect l="0" t="0" r="0" b="0"/>
            </a:stretch>
          </a:blipFill>
        </p:spPr>
      </p:sp>
      <p:sp>
        <p:nvSpPr>
          <p:cNvPr name="Freeform 11" id="11"/>
          <p:cNvSpPr/>
          <p:nvPr/>
        </p:nvSpPr>
        <p:spPr>
          <a:xfrm flipH="false" flipV="false" rot="0">
            <a:off x="4872940" y="8993647"/>
            <a:ext cx="1734471" cy="1156314"/>
          </a:xfrm>
          <a:custGeom>
            <a:avLst/>
            <a:gdLst/>
            <a:ahLst/>
            <a:cxnLst/>
            <a:rect r="r" b="b" t="t" l="l"/>
            <a:pathLst>
              <a:path h="1156314" w="1734471">
                <a:moveTo>
                  <a:pt x="0" y="0"/>
                </a:moveTo>
                <a:lnTo>
                  <a:pt x="1734471" y="0"/>
                </a:lnTo>
                <a:lnTo>
                  <a:pt x="1734471" y="1156314"/>
                </a:lnTo>
                <a:lnTo>
                  <a:pt x="0" y="1156314"/>
                </a:lnTo>
                <a:lnTo>
                  <a:pt x="0" y="0"/>
                </a:lnTo>
                <a:close/>
              </a:path>
            </a:pathLst>
          </a:custGeom>
          <a:blipFill>
            <a:blip r:embed="rId5"/>
            <a:stretch>
              <a:fillRect l="0" t="0" r="0" b="0"/>
            </a:stretch>
          </a:blipFill>
        </p:spPr>
      </p:sp>
      <p:sp>
        <p:nvSpPr>
          <p:cNvPr name="Freeform 12" id="12"/>
          <p:cNvSpPr/>
          <p:nvPr/>
        </p:nvSpPr>
        <p:spPr>
          <a:xfrm flipH="false" flipV="false" rot="0">
            <a:off x="9357098" y="8873349"/>
            <a:ext cx="2904615" cy="1450771"/>
          </a:xfrm>
          <a:custGeom>
            <a:avLst/>
            <a:gdLst/>
            <a:ahLst/>
            <a:cxnLst/>
            <a:rect r="r" b="b" t="t" l="l"/>
            <a:pathLst>
              <a:path h="1450771" w="2904615">
                <a:moveTo>
                  <a:pt x="0" y="0"/>
                </a:moveTo>
                <a:lnTo>
                  <a:pt x="2904615" y="0"/>
                </a:lnTo>
                <a:lnTo>
                  <a:pt x="2904615" y="1450770"/>
                </a:lnTo>
                <a:lnTo>
                  <a:pt x="0" y="1450770"/>
                </a:lnTo>
                <a:lnTo>
                  <a:pt x="0" y="0"/>
                </a:lnTo>
                <a:close/>
              </a:path>
            </a:pathLst>
          </a:custGeom>
          <a:blipFill>
            <a:blip r:embed="rId6"/>
            <a:stretch>
              <a:fillRect l="0" t="0" r="0" b="0"/>
            </a:stretch>
          </a:blipFill>
        </p:spPr>
      </p:sp>
      <p:sp>
        <p:nvSpPr>
          <p:cNvPr name="TextBox 13" id="13"/>
          <p:cNvSpPr txBox="true"/>
          <p:nvPr/>
        </p:nvSpPr>
        <p:spPr>
          <a:xfrm rot="0">
            <a:off x="1028700" y="2618727"/>
            <a:ext cx="10083190" cy="4657725"/>
          </a:xfrm>
          <a:prstGeom prst="rect">
            <a:avLst/>
          </a:prstGeom>
        </p:spPr>
        <p:txBody>
          <a:bodyPr anchor="t" rtlCol="false" tIns="0" lIns="0" bIns="0" rIns="0">
            <a:spAutoFit/>
          </a:bodyPr>
          <a:lstStyle/>
          <a:p>
            <a:pPr>
              <a:lnSpc>
                <a:spcPts val="12000"/>
              </a:lnSpc>
            </a:pPr>
            <a:r>
              <a:rPr lang="en-US" sz="12000">
                <a:solidFill>
                  <a:srgbClr val="F5F5DD"/>
                </a:solidFill>
                <a:latin typeface="League Gothic"/>
              </a:rPr>
              <a:t>IMPROVING THE MODELLING OF NEUTRINO ENERGY BIAS</a:t>
            </a:r>
          </a:p>
        </p:txBody>
      </p:sp>
      <p:sp>
        <p:nvSpPr>
          <p:cNvPr name="TextBox 14" id="14"/>
          <p:cNvSpPr txBox="true"/>
          <p:nvPr/>
        </p:nvSpPr>
        <p:spPr>
          <a:xfrm rot="0">
            <a:off x="7064584" y="7071029"/>
            <a:ext cx="4047306" cy="372745"/>
          </a:xfrm>
          <a:prstGeom prst="rect">
            <a:avLst/>
          </a:prstGeom>
        </p:spPr>
        <p:txBody>
          <a:bodyPr anchor="t" rtlCol="false" tIns="0" lIns="0" bIns="0" rIns="0">
            <a:spAutoFit/>
          </a:bodyPr>
          <a:lstStyle/>
          <a:p>
            <a:pPr>
              <a:lnSpc>
                <a:spcPts val="3079"/>
              </a:lnSpc>
            </a:pPr>
            <a:r>
              <a:rPr lang="en-US" sz="2199">
                <a:solidFill>
                  <a:srgbClr val="F5F5DD"/>
                </a:solidFill>
                <a:latin typeface="Montserrat"/>
              </a:rPr>
              <a:t>11 July 2023</a:t>
            </a:r>
          </a:p>
        </p:txBody>
      </p:sp>
      <p:sp>
        <p:nvSpPr>
          <p:cNvPr name="TextBox 15" id="15"/>
          <p:cNvSpPr txBox="true"/>
          <p:nvPr/>
        </p:nvSpPr>
        <p:spPr>
          <a:xfrm rot="0">
            <a:off x="1028700" y="7572431"/>
            <a:ext cx="2525732" cy="614290"/>
          </a:xfrm>
          <a:prstGeom prst="rect">
            <a:avLst/>
          </a:prstGeom>
        </p:spPr>
        <p:txBody>
          <a:bodyPr anchor="t" rtlCol="false" tIns="0" lIns="0" bIns="0" rIns="0">
            <a:spAutoFit/>
          </a:bodyPr>
          <a:lstStyle/>
          <a:p>
            <a:pPr algn="l" marL="0" indent="0" lvl="0">
              <a:lnSpc>
                <a:spcPts val="4612"/>
              </a:lnSpc>
              <a:spcBef>
                <a:spcPct val="0"/>
              </a:spcBef>
            </a:pPr>
            <a:r>
              <a:rPr lang="en-US" sz="4612" u="none">
                <a:solidFill>
                  <a:srgbClr val="F5F5DD"/>
                </a:solidFill>
                <a:latin typeface="League Gothic"/>
              </a:rPr>
              <a:t>CALLUM COX</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5E00"/>
        </a:solidFill>
      </p:bgPr>
    </p:bg>
    <p:spTree>
      <p:nvGrpSpPr>
        <p:cNvPr id="1" name=""/>
        <p:cNvGrpSpPr/>
        <p:nvPr/>
      </p:nvGrpSpPr>
      <p:grpSpPr>
        <a:xfrm>
          <a:off x="0" y="0"/>
          <a:ext cx="0" cy="0"/>
          <a:chOff x="0" y="0"/>
          <a:chExt cx="0" cy="0"/>
        </a:xfrm>
      </p:grpSpPr>
      <p:grpSp>
        <p:nvGrpSpPr>
          <p:cNvPr name="Group 2" id="2"/>
          <p:cNvGrpSpPr/>
          <p:nvPr/>
        </p:nvGrpSpPr>
        <p:grpSpPr>
          <a:xfrm rot="0">
            <a:off x="0" y="-1994449"/>
            <a:ext cx="18288000" cy="6046298"/>
            <a:chOff x="0" y="0"/>
            <a:chExt cx="4816593" cy="1592441"/>
          </a:xfrm>
        </p:grpSpPr>
        <p:sp>
          <p:nvSpPr>
            <p:cNvPr name="Freeform 3" id="3"/>
            <p:cNvSpPr/>
            <p:nvPr/>
          </p:nvSpPr>
          <p:spPr>
            <a:xfrm flipH="false" flipV="false" rot="0">
              <a:off x="0" y="0"/>
              <a:ext cx="4816592" cy="1592441"/>
            </a:xfrm>
            <a:custGeom>
              <a:avLst/>
              <a:gdLst/>
              <a:ahLst/>
              <a:cxnLst/>
              <a:rect r="r" b="b" t="t" l="l"/>
              <a:pathLst>
                <a:path h="1592441" w="4816592">
                  <a:moveTo>
                    <a:pt x="0" y="0"/>
                  </a:moveTo>
                  <a:lnTo>
                    <a:pt x="4816592" y="0"/>
                  </a:lnTo>
                  <a:lnTo>
                    <a:pt x="4816592" y="1592441"/>
                  </a:lnTo>
                  <a:lnTo>
                    <a:pt x="0" y="1592441"/>
                  </a:lnTo>
                  <a:close/>
                </a:path>
              </a:pathLst>
            </a:custGeom>
            <a:solidFill>
              <a:srgbClr val="1E59AE"/>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1914837"/>
            <a:ext cx="18288000" cy="6917836"/>
            <a:chOff x="0" y="0"/>
            <a:chExt cx="4816593" cy="1821981"/>
          </a:xfrm>
        </p:grpSpPr>
        <p:sp>
          <p:nvSpPr>
            <p:cNvPr name="Freeform 6" id="6"/>
            <p:cNvSpPr/>
            <p:nvPr/>
          </p:nvSpPr>
          <p:spPr>
            <a:xfrm flipH="false" flipV="false" rot="0">
              <a:off x="0" y="0"/>
              <a:ext cx="4816592" cy="1821981"/>
            </a:xfrm>
            <a:custGeom>
              <a:avLst/>
              <a:gdLst/>
              <a:ahLst/>
              <a:cxnLst/>
              <a:rect r="r" b="b" t="t" l="l"/>
              <a:pathLst>
                <a:path h="1821981" w="4816592">
                  <a:moveTo>
                    <a:pt x="0" y="0"/>
                  </a:moveTo>
                  <a:lnTo>
                    <a:pt x="4816592" y="0"/>
                  </a:lnTo>
                  <a:lnTo>
                    <a:pt x="4816592" y="1821981"/>
                  </a:lnTo>
                  <a:lnTo>
                    <a:pt x="0" y="1821981"/>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5745" y="8836229"/>
            <a:ext cx="2904615" cy="1450771"/>
          </a:xfrm>
          <a:custGeom>
            <a:avLst/>
            <a:gdLst/>
            <a:ahLst/>
            <a:cxnLst/>
            <a:rect r="r" b="b" t="t" l="l"/>
            <a:pathLst>
              <a:path h="1450771" w="2904615">
                <a:moveTo>
                  <a:pt x="0" y="0"/>
                </a:moveTo>
                <a:lnTo>
                  <a:pt x="2904615" y="0"/>
                </a:lnTo>
                <a:lnTo>
                  <a:pt x="2904615" y="1450771"/>
                </a:lnTo>
                <a:lnTo>
                  <a:pt x="0" y="1450771"/>
                </a:lnTo>
                <a:lnTo>
                  <a:pt x="0" y="0"/>
                </a:lnTo>
                <a:close/>
              </a:path>
            </a:pathLst>
          </a:custGeom>
          <a:blipFill>
            <a:blip r:embed="rId3"/>
            <a:stretch>
              <a:fillRect l="0" t="0" r="0" b="0"/>
            </a:stretch>
          </a:blipFill>
        </p:spPr>
      </p:sp>
      <p:sp>
        <p:nvSpPr>
          <p:cNvPr name="Freeform 9" id="9"/>
          <p:cNvSpPr/>
          <p:nvPr/>
        </p:nvSpPr>
        <p:spPr>
          <a:xfrm flipH="false" flipV="false" rot="0">
            <a:off x="13212528" y="2172164"/>
            <a:ext cx="4808075" cy="2971336"/>
          </a:xfrm>
          <a:custGeom>
            <a:avLst/>
            <a:gdLst/>
            <a:ahLst/>
            <a:cxnLst/>
            <a:rect r="r" b="b" t="t" l="l"/>
            <a:pathLst>
              <a:path h="2971336" w="4808075">
                <a:moveTo>
                  <a:pt x="0" y="0"/>
                </a:moveTo>
                <a:lnTo>
                  <a:pt x="4808075" y="0"/>
                </a:lnTo>
                <a:lnTo>
                  <a:pt x="4808075" y="2971336"/>
                </a:lnTo>
                <a:lnTo>
                  <a:pt x="0" y="2971336"/>
                </a:lnTo>
                <a:lnTo>
                  <a:pt x="0" y="0"/>
                </a:lnTo>
                <a:close/>
              </a:path>
            </a:pathLst>
          </a:custGeom>
          <a:blipFill>
            <a:blip r:embed="rId4"/>
            <a:stretch>
              <a:fillRect l="0" t="0" r="-139181" b="0"/>
            </a:stretch>
          </a:blipFill>
        </p:spPr>
      </p:sp>
      <p:sp>
        <p:nvSpPr>
          <p:cNvPr name="Freeform 10" id="10"/>
          <p:cNvSpPr/>
          <p:nvPr/>
        </p:nvSpPr>
        <p:spPr>
          <a:xfrm flipH="false" flipV="false" rot="0">
            <a:off x="13251777" y="5606844"/>
            <a:ext cx="4768826" cy="2971336"/>
          </a:xfrm>
          <a:custGeom>
            <a:avLst/>
            <a:gdLst/>
            <a:ahLst/>
            <a:cxnLst/>
            <a:rect r="r" b="b" t="t" l="l"/>
            <a:pathLst>
              <a:path h="2971336" w="4768826">
                <a:moveTo>
                  <a:pt x="0" y="0"/>
                </a:moveTo>
                <a:lnTo>
                  <a:pt x="4768826" y="0"/>
                </a:lnTo>
                <a:lnTo>
                  <a:pt x="4768826" y="2971336"/>
                </a:lnTo>
                <a:lnTo>
                  <a:pt x="0" y="2971336"/>
                </a:lnTo>
                <a:lnTo>
                  <a:pt x="0" y="0"/>
                </a:lnTo>
                <a:close/>
              </a:path>
            </a:pathLst>
          </a:custGeom>
          <a:blipFill>
            <a:blip r:embed="rId4"/>
            <a:stretch>
              <a:fillRect l="-141150" t="0" r="0" b="0"/>
            </a:stretch>
          </a:blipFill>
        </p:spPr>
      </p:sp>
      <p:sp>
        <p:nvSpPr>
          <p:cNvPr name="Freeform 11" id="11"/>
          <p:cNvSpPr/>
          <p:nvPr/>
        </p:nvSpPr>
        <p:spPr>
          <a:xfrm flipH="false" flipV="false" rot="0">
            <a:off x="957717" y="6963803"/>
            <a:ext cx="10636336" cy="1563079"/>
          </a:xfrm>
          <a:custGeom>
            <a:avLst/>
            <a:gdLst/>
            <a:ahLst/>
            <a:cxnLst/>
            <a:rect r="r" b="b" t="t" l="l"/>
            <a:pathLst>
              <a:path h="1563079" w="10636336">
                <a:moveTo>
                  <a:pt x="0" y="0"/>
                </a:moveTo>
                <a:lnTo>
                  <a:pt x="10636336" y="0"/>
                </a:lnTo>
                <a:lnTo>
                  <a:pt x="10636336" y="1563079"/>
                </a:lnTo>
                <a:lnTo>
                  <a:pt x="0" y="1563079"/>
                </a:lnTo>
                <a:lnTo>
                  <a:pt x="0" y="0"/>
                </a:lnTo>
                <a:close/>
              </a:path>
            </a:pathLst>
          </a:custGeom>
          <a:blipFill>
            <a:blip r:embed="rId5"/>
            <a:stretch>
              <a:fillRect l="0" t="0" r="0" b="0"/>
            </a:stretch>
          </a:blipFill>
        </p:spPr>
      </p:sp>
      <p:sp>
        <p:nvSpPr>
          <p:cNvPr name="TextBox 12" id="12"/>
          <p:cNvSpPr txBox="true"/>
          <p:nvPr/>
        </p:nvSpPr>
        <p:spPr>
          <a:xfrm rot="0">
            <a:off x="4331760" y="352113"/>
            <a:ext cx="9624480" cy="1562725"/>
          </a:xfrm>
          <a:prstGeom prst="rect">
            <a:avLst/>
          </a:prstGeom>
        </p:spPr>
        <p:txBody>
          <a:bodyPr anchor="t" rtlCol="false" tIns="0" lIns="0" bIns="0" rIns="0">
            <a:spAutoFit/>
          </a:bodyPr>
          <a:lstStyle/>
          <a:p>
            <a:pPr>
              <a:lnSpc>
                <a:spcPts val="11649"/>
              </a:lnSpc>
            </a:pPr>
            <a:r>
              <a:rPr lang="en-US" sz="11649">
                <a:solidFill>
                  <a:srgbClr val="FFFFFF"/>
                </a:solidFill>
                <a:latin typeface="League Gothic"/>
              </a:rPr>
              <a:t>WHAT IS ENERGY BIAS</a:t>
            </a:r>
          </a:p>
        </p:txBody>
      </p:sp>
      <p:sp>
        <p:nvSpPr>
          <p:cNvPr name="TextBox 13" id="13"/>
          <p:cNvSpPr txBox="true"/>
          <p:nvPr/>
        </p:nvSpPr>
        <p:spPr>
          <a:xfrm rot="0">
            <a:off x="469097" y="2134064"/>
            <a:ext cx="12034824" cy="4587240"/>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000000"/>
                </a:solidFill>
                <a:latin typeface="Montserrat"/>
              </a:rPr>
              <a:t>We can't measure the energy of neutrinos directly</a:t>
            </a:r>
          </a:p>
          <a:p>
            <a:pPr marL="518160" indent="-259080" lvl="1">
              <a:lnSpc>
                <a:spcPts val="3359"/>
              </a:lnSpc>
              <a:buFont typeface="Arial"/>
              <a:buChar char="•"/>
            </a:pPr>
            <a:r>
              <a:rPr lang="en-US" sz="2400">
                <a:solidFill>
                  <a:srgbClr val="000000"/>
                </a:solidFill>
                <a:latin typeface="Montserrat"/>
              </a:rPr>
              <a:t>Through conservation of energy, we can equate the sum of final state particle energies to initial state</a:t>
            </a:r>
          </a:p>
          <a:p>
            <a:pPr marL="518160" indent="-259080" lvl="1">
              <a:lnSpc>
                <a:spcPts val="3359"/>
              </a:lnSpc>
              <a:buFont typeface="Arial"/>
              <a:buChar char="•"/>
            </a:pPr>
            <a:r>
              <a:rPr lang="en-US" sz="2400">
                <a:solidFill>
                  <a:srgbClr val="000000"/>
                </a:solidFill>
                <a:latin typeface="Montserrat"/>
              </a:rPr>
              <a:t>We should only use the energies of final state particles which we can detect</a:t>
            </a:r>
          </a:p>
          <a:p>
            <a:pPr marL="518160" indent="-259080" lvl="1">
              <a:lnSpc>
                <a:spcPts val="3359"/>
              </a:lnSpc>
              <a:buFont typeface="Arial"/>
              <a:buChar char="•"/>
            </a:pPr>
            <a:r>
              <a:rPr lang="en-US" sz="2400">
                <a:solidFill>
                  <a:srgbClr val="000000"/>
                </a:solidFill>
                <a:latin typeface="Montserrat"/>
              </a:rPr>
              <a:t>The discrepancy between the true neutrino energy, what we should get, compared with what we can measure can be plotted to show the 'absolute bias' of our neutrino energy for that generator</a:t>
            </a:r>
          </a:p>
          <a:p>
            <a:pPr marL="518160" indent="-259080" lvl="1">
              <a:lnSpc>
                <a:spcPts val="3359"/>
              </a:lnSpc>
              <a:buFont typeface="Arial"/>
              <a:buChar char="•"/>
            </a:pPr>
            <a:r>
              <a:rPr lang="en-US" sz="2400">
                <a:solidFill>
                  <a:srgbClr val="000000"/>
                </a:solidFill>
                <a:latin typeface="Montserrat"/>
              </a:rPr>
              <a:t>By taking the ratio of this bias to true neutrino energy, we get 'relative bias' which can allow us to compare between generators more directly</a:t>
            </a:r>
          </a:p>
          <a:p>
            <a:pPr marL="518160" indent="-259080" lvl="1">
              <a:lnSpc>
                <a:spcPts val="3359"/>
              </a:lnSpc>
              <a:buFont typeface="Arial"/>
              <a:buChar char="•"/>
            </a:pPr>
            <a:r>
              <a:rPr lang="en-US" sz="2400">
                <a:solidFill>
                  <a:srgbClr val="000000"/>
                </a:solidFill>
                <a:latin typeface="Montserrat"/>
              </a:rPr>
              <a:t>The bias arises from final state energies we can't directly detect</a:t>
            </a:r>
          </a:p>
        </p:txBody>
      </p:sp>
      <p:sp>
        <p:nvSpPr>
          <p:cNvPr name="TextBox 14" id="14"/>
          <p:cNvSpPr txBox="true"/>
          <p:nvPr/>
        </p:nvSpPr>
        <p:spPr>
          <a:xfrm rot="0">
            <a:off x="14918504" y="6534347"/>
            <a:ext cx="1435373"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an AMU"/>
              </a:rPr>
              <a:t>Relative</a:t>
            </a:r>
          </a:p>
        </p:txBody>
      </p:sp>
      <p:sp>
        <p:nvSpPr>
          <p:cNvPr name="TextBox 15" id="15"/>
          <p:cNvSpPr txBox="true"/>
          <p:nvPr/>
        </p:nvSpPr>
        <p:spPr>
          <a:xfrm rot="0">
            <a:off x="14858637" y="3335887"/>
            <a:ext cx="1555105"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an AMU"/>
              </a:rPr>
              <a:t>Absolute</a:t>
            </a:r>
          </a:p>
        </p:txBody>
      </p:sp>
    </p:spTree>
  </p:cSld>
  <p:clrMapOvr>
    <a:masterClrMapping/>
  </p:clrMapOvr>
  <p:transition spd="slow">
    <p:cover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5E00"/>
        </a:solidFill>
      </p:bgPr>
    </p:bg>
    <p:spTree>
      <p:nvGrpSpPr>
        <p:cNvPr id="1" name=""/>
        <p:cNvGrpSpPr/>
        <p:nvPr/>
      </p:nvGrpSpPr>
      <p:grpSpPr>
        <a:xfrm>
          <a:off x="0" y="0"/>
          <a:ext cx="0" cy="0"/>
          <a:chOff x="0" y="0"/>
          <a:chExt cx="0" cy="0"/>
        </a:xfrm>
      </p:grpSpPr>
      <p:grpSp>
        <p:nvGrpSpPr>
          <p:cNvPr name="Group 2" id="2"/>
          <p:cNvGrpSpPr/>
          <p:nvPr/>
        </p:nvGrpSpPr>
        <p:grpSpPr>
          <a:xfrm rot="0">
            <a:off x="0" y="-1994449"/>
            <a:ext cx="18288000" cy="6046298"/>
            <a:chOff x="0" y="0"/>
            <a:chExt cx="4816593" cy="1592441"/>
          </a:xfrm>
        </p:grpSpPr>
        <p:sp>
          <p:nvSpPr>
            <p:cNvPr name="Freeform 3" id="3"/>
            <p:cNvSpPr/>
            <p:nvPr/>
          </p:nvSpPr>
          <p:spPr>
            <a:xfrm flipH="false" flipV="false" rot="0">
              <a:off x="0" y="0"/>
              <a:ext cx="4816592" cy="1592441"/>
            </a:xfrm>
            <a:custGeom>
              <a:avLst/>
              <a:gdLst/>
              <a:ahLst/>
              <a:cxnLst/>
              <a:rect r="r" b="b" t="t" l="l"/>
              <a:pathLst>
                <a:path h="1592441" w="4816592">
                  <a:moveTo>
                    <a:pt x="0" y="0"/>
                  </a:moveTo>
                  <a:lnTo>
                    <a:pt x="4816592" y="0"/>
                  </a:lnTo>
                  <a:lnTo>
                    <a:pt x="4816592" y="1592441"/>
                  </a:lnTo>
                  <a:lnTo>
                    <a:pt x="0" y="1592441"/>
                  </a:lnTo>
                  <a:close/>
                </a:path>
              </a:pathLst>
            </a:custGeom>
            <a:solidFill>
              <a:srgbClr val="1E59AE"/>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1914837"/>
            <a:ext cx="18288000" cy="6917836"/>
            <a:chOff x="0" y="0"/>
            <a:chExt cx="4816593" cy="1821981"/>
          </a:xfrm>
        </p:grpSpPr>
        <p:sp>
          <p:nvSpPr>
            <p:cNvPr name="Freeform 6" id="6"/>
            <p:cNvSpPr/>
            <p:nvPr/>
          </p:nvSpPr>
          <p:spPr>
            <a:xfrm flipH="false" flipV="false" rot="0">
              <a:off x="0" y="0"/>
              <a:ext cx="4816592" cy="1821981"/>
            </a:xfrm>
            <a:custGeom>
              <a:avLst/>
              <a:gdLst/>
              <a:ahLst/>
              <a:cxnLst/>
              <a:rect r="r" b="b" t="t" l="l"/>
              <a:pathLst>
                <a:path h="1821981" w="4816592">
                  <a:moveTo>
                    <a:pt x="0" y="0"/>
                  </a:moveTo>
                  <a:lnTo>
                    <a:pt x="4816592" y="0"/>
                  </a:lnTo>
                  <a:lnTo>
                    <a:pt x="4816592" y="1821981"/>
                  </a:lnTo>
                  <a:lnTo>
                    <a:pt x="0" y="1821981"/>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5745" y="8836229"/>
            <a:ext cx="2904615" cy="1450771"/>
          </a:xfrm>
          <a:custGeom>
            <a:avLst/>
            <a:gdLst/>
            <a:ahLst/>
            <a:cxnLst/>
            <a:rect r="r" b="b" t="t" l="l"/>
            <a:pathLst>
              <a:path h="1450771" w="2904615">
                <a:moveTo>
                  <a:pt x="0" y="0"/>
                </a:moveTo>
                <a:lnTo>
                  <a:pt x="2904615" y="0"/>
                </a:lnTo>
                <a:lnTo>
                  <a:pt x="2904615" y="1450771"/>
                </a:lnTo>
                <a:lnTo>
                  <a:pt x="0" y="1450771"/>
                </a:lnTo>
                <a:lnTo>
                  <a:pt x="0" y="0"/>
                </a:lnTo>
                <a:close/>
              </a:path>
            </a:pathLst>
          </a:custGeom>
          <a:blipFill>
            <a:blip r:embed="rId3"/>
            <a:stretch>
              <a:fillRect l="0" t="0" r="0" b="0"/>
            </a:stretch>
          </a:blipFill>
        </p:spPr>
      </p:sp>
      <p:sp>
        <p:nvSpPr>
          <p:cNvPr name="Freeform 9" id="9"/>
          <p:cNvSpPr/>
          <p:nvPr/>
        </p:nvSpPr>
        <p:spPr>
          <a:xfrm flipH="false" flipV="false" rot="0">
            <a:off x="7308740" y="3766294"/>
            <a:ext cx="7961875" cy="4920348"/>
          </a:xfrm>
          <a:custGeom>
            <a:avLst/>
            <a:gdLst/>
            <a:ahLst/>
            <a:cxnLst/>
            <a:rect r="r" b="b" t="t" l="l"/>
            <a:pathLst>
              <a:path h="4920348" w="7961875">
                <a:moveTo>
                  <a:pt x="0" y="0"/>
                </a:moveTo>
                <a:lnTo>
                  <a:pt x="7961875" y="0"/>
                </a:lnTo>
                <a:lnTo>
                  <a:pt x="7961875" y="4920347"/>
                </a:lnTo>
                <a:lnTo>
                  <a:pt x="0" y="4920347"/>
                </a:lnTo>
                <a:lnTo>
                  <a:pt x="0" y="0"/>
                </a:lnTo>
                <a:close/>
              </a:path>
            </a:pathLst>
          </a:custGeom>
          <a:blipFill>
            <a:blip r:embed="rId4"/>
            <a:stretch>
              <a:fillRect l="0" t="0" r="-139181" b="0"/>
            </a:stretch>
          </a:blipFill>
        </p:spPr>
      </p:sp>
      <p:sp>
        <p:nvSpPr>
          <p:cNvPr name="TextBox 10" id="10"/>
          <p:cNvSpPr txBox="true"/>
          <p:nvPr/>
        </p:nvSpPr>
        <p:spPr>
          <a:xfrm rot="0">
            <a:off x="3017385" y="352113"/>
            <a:ext cx="12253230" cy="1562725"/>
          </a:xfrm>
          <a:prstGeom prst="rect">
            <a:avLst/>
          </a:prstGeom>
        </p:spPr>
        <p:txBody>
          <a:bodyPr anchor="t" rtlCol="false" tIns="0" lIns="0" bIns="0" rIns="0">
            <a:spAutoFit/>
          </a:bodyPr>
          <a:lstStyle/>
          <a:p>
            <a:pPr algn="ctr">
              <a:lnSpc>
                <a:spcPts val="11649"/>
              </a:lnSpc>
            </a:pPr>
            <a:r>
              <a:rPr lang="en-US" sz="11649">
                <a:solidFill>
                  <a:srgbClr val="FFFFFF"/>
                </a:solidFill>
                <a:latin typeface="League Gothic"/>
              </a:rPr>
              <a:t>WHAT GOES INTO OUR MODEL</a:t>
            </a:r>
          </a:p>
        </p:txBody>
      </p:sp>
      <p:sp>
        <p:nvSpPr>
          <p:cNvPr name="Freeform 11" id="11"/>
          <p:cNvSpPr/>
          <p:nvPr/>
        </p:nvSpPr>
        <p:spPr>
          <a:xfrm flipH="false" flipV="false" rot="0">
            <a:off x="7308740" y="2060869"/>
            <a:ext cx="10636336" cy="1563079"/>
          </a:xfrm>
          <a:custGeom>
            <a:avLst/>
            <a:gdLst/>
            <a:ahLst/>
            <a:cxnLst/>
            <a:rect r="r" b="b" t="t" l="l"/>
            <a:pathLst>
              <a:path h="1563079" w="10636336">
                <a:moveTo>
                  <a:pt x="0" y="0"/>
                </a:moveTo>
                <a:lnTo>
                  <a:pt x="10636336" y="0"/>
                </a:lnTo>
                <a:lnTo>
                  <a:pt x="10636336" y="1563079"/>
                </a:lnTo>
                <a:lnTo>
                  <a:pt x="0" y="1563079"/>
                </a:lnTo>
                <a:lnTo>
                  <a:pt x="0" y="0"/>
                </a:lnTo>
                <a:close/>
              </a:path>
            </a:pathLst>
          </a:custGeom>
          <a:blipFill>
            <a:blip r:embed="rId5"/>
            <a:stretch>
              <a:fillRect l="0" t="0" r="0" b="0"/>
            </a:stretch>
          </a:blipFill>
        </p:spPr>
      </p:sp>
      <p:sp>
        <p:nvSpPr>
          <p:cNvPr name="TextBox 12" id="12"/>
          <p:cNvSpPr txBox="true"/>
          <p:nvPr/>
        </p:nvSpPr>
        <p:spPr>
          <a:xfrm rot="0">
            <a:off x="392931" y="1976710"/>
            <a:ext cx="6491156" cy="6708365"/>
          </a:xfrm>
          <a:prstGeom prst="rect">
            <a:avLst/>
          </a:prstGeom>
        </p:spPr>
        <p:txBody>
          <a:bodyPr anchor="t" rtlCol="false" tIns="0" lIns="0" bIns="0" rIns="0">
            <a:spAutoFit/>
          </a:bodyPr>
          <a:lstStyle/>
          <a:p>
            <a:pPr>
              <a:lnSpc>
                <a:spcPts val="3292"/>
              </a:lnSpc>
            </a:pPr>
            <a:r>
              <a:rPr lang="en-US" sz="2351">
                <a:solidFill>
                  <a:srgbClr val="000000"/>
                </a:solidFill>
                <a:latin typeface="Montserrat"/>
              </a:rPr>
              <a:t>In this reconstruction, we take the sum of lepton energies with the sum of the hadronic energy which we can detect. Hadronic Energy includes the</a:t>
            </a:r>
          </a:p>
          <a:p>
            <a:pPr>
              <a:lnSpc>
                <a:spcPts val="3292"/>
              </a:lnSpc>
            </a:pPr>
            <a:r>
              <a:rPr lang="en-US" sz="2351">
                <a:solidFill>
                  <a:srgbClr val="000000"/>
                </a:solidFill>
                <a:latin typeface="Montserrat"/>
              </a:rPr>
              <a:t>                - kinetic energy of protons</a:t>
            </a:r>
          </a:p>
          <a:p>
            <a:pPr>
              <a:lnSpc>
                <a:spcPts val="3292"/>
              </a:lnSpc>
            </a:pPr>
            <a:r>
              <a:rPr lang="en-US" sz="2351">
                <a:solidFill>
                  <a:srgbClr val="000000"/>
                </a:solidFill>
                <a:latin typeface="Montserrat"/>
              </a:rPr>
              <a:t>                - photon energy</a:t>
            </a:r>
          </a:p>
          <a:p>
            <a:pPr>
              <a:lnSpc>
                <a:spcPts val="3292"/>
              </a:lnSpc>
            </a:pPr>
            <a:r>
              <a:rPr lang="en-US" sz="2351">
                <a:solidFill>
                  <a:srgbClr val="000000"/>
                </a:solidFill>
                <a:latin typeface="Montserrat"/>
              </a:rPr>
              <a:t>                - kinetic energy of charged pions</a:t>
            </a:r>
          </a:p>
          <a:p>
            <a:pPr>
              <a:lnSpc>
                <a:spcPts val="3292"/>
              </a:lnSpc>
            </a:pPr>
            <a:r>
              <a:rPr lang="en-US" sz="2351">
                <a:solidFill>
                  <a:srgbClr val="000000"/>
                </a:solidFill>
                <a:latin typeface="Montserrat"/>
              </a:rPr>
              <a:t>                - total energy of neutral pions</a:t>
            </a:r>
          </a:p>
          <a:p>
            <a:pPr>
              <a:lnSpc>
                <a:spcPts val="3292"/>
              </a:lnSpc>
            </a:pPr>
            <a:r>
              <a:rPr lang="en-US" sz="2351">
                <a:solidFill>
                  <a:srgbClr val="000000"/>
                </a:solidFill>
                <a:latin typeface="Montserrat"/>
              </a:rPr>
              <a:t>In turn, the energies we can't detect directly include the mass of charged pions, and the kinetic energy of neutrons.</a:t>
            </a:r>
          </a:p>
          <a:p>
            <a:pPr>
              <a:lnSpc>
                <a:spcPts val="1175"/>
              </a:lnSpc>
            </a:pPr>
          </a:p>
          <a:p>
            <a:pPr>
              <a:lnSpc>
                <a:spcPts val="3292"/>
              </a:lnSpc>
            </a:pPr>
            <a:r>
              <a:rPr lang="en-US" sz="2351">
                <a:solidFill>
                  <a:srgbClr val="000000"/>
                </a:solidFill>
                <a:latin typeface="Montserrat"/>
              </a:rPr>
              <a:t>DUNE finds it difficult to detect uncharged particles like neutral pions and neutrons, but neutral pions decay into particles we can detect; we don't know how many charged pions an interaction produces.</a:t>
            </a:r>
          </a:p>
        </p:txBody>
      </p:sp>
      <p:sp>
        <p:nvSpPr>
          <p:cNvPr name="Freeform 13" id="13"/>
          <p:cNvSpPr/>
          <p:nvPr/>
        </p:nvSpPr>
        <p:spPr>
          <a:xfrm flipH="false" flipV="false" rot="0">
            <a:off x="654142" y="3556070"/>
            <a:ext cx="801136" cy="594684"/>
          </a:xfrm>
          <a:custGeom>
            <a:avLst/>
            <a:gdLst/>
            <a:ahLst/>
            <a:cxnLst/>
            <a:rect r="r" b="b" t="t" l="l"/>
            <a:pathLst>
              <a:path h="594684" w="801136">
                <a:moveTo>
                  <a:pt x="0" y="0"/>
                </a:moveTo>
                <a:lnTo>
                  <a:pt x="801136" y="0"/>
                </a:lnTo>
                <a:lnTo>
                  <a:pt x="801136" y="594684"/>
                </a:lnTo>
                <a:lnTo>
                  <a:pt x="0" y="594684"/>
                </a:lnTo>
                <a:lnTo>
                  <a:pt x="0" y="0"/>
                </a:lnTo>
                <a:close/>
              </a:path>
            </a:pathLst>
          </a:custGeom>
          <a:blipFill>
            <a:blip r:embed="rId6"/>
            <a:stretch>
              <a:fillRect l="-721761" t="-157571" r="-479272" b="0"/>
            </a:stretch>
          </a:blipFill>
        </p:spPr>
      </p:sp>
      <p:sp>
        <p:nvSpPr>
          <p:cNvPr name="Freeform 14" id="14"/>
          <p:cNvSpPr/>
          <p:nvPr/>
        </p:nvSpPr>
        <p:spPr>
          <a:xfrm flipH="false" flipV="false" rot="0">
            <a:off x="635474" y="3928482"/>
            <a:ext cx="506282" cy="594684"/>
          </a:xfrm>
          <a:custGeom>
            <a:avLst/>
            <a:gdLst/>
            <a:ahLst/>
            <a:cxnLst/>
            <a:rect r="r" b="b" t="t" l="l"/>
            <a:pathLst>
              <a:path h="594684" w="506282">
                <a:moveTo>
                  <a:pt x="0" y="0"/>
                </a:moveTo>
                <a:lnTo>
                  <a:pt x="506283" y="0"/>
                </a:lnTo>
                <a:lnTo>
                  <a:pt x="506283" y="594684"/>
                </a:lnTo>
                <a:lnTo>
                  <a:pt x="0" y="594684"/>
                </a:lnTo>
                <a:lnTo>
                  <a:pt x="0" y="0"/>
                </a:lnTo>
                <a:close/>
              </a:path>
            </a:pathLst>
          </a:custGeom>
          <a:blipFill>
            <a:blip r:embed="rId6"/>
            <a:stretch>
              <a:fillRect l="-1503454" t="-156444" r="-455288" b="-1126"/>
            </a:stretch>
          </a:blipFill>
        </p:spPr>
      </p:sp>
      <p:sp>
        <p:nvSpPr>
          <p:cNvPr name="Freeform 15" id="15"/>
          <p:cNvSpPr/>
          <p:nvPr/>
        </p:nvSpPr>
        <p:spPr>
          <a:xfrm flipH="false" flipV="false" rot="0">
            <a:off x="663476" y="4434302"/>
            <a:ext cx="931861" cy="526360"/>
          </a:xfrm>
          <a:custGeom>
            <a:avLst/>
            <a:gdLst/>
            <a:ahLst/>
            <a:cxnLst/>
            <a:rect r="r" b="b" t="t" l="l"/>
            <a:pathLst>
              <a:path h="526360" w="931861">
                <a:moveTo>
                  <a:pt x="0" y="0"/>
                </a:moveTo>
                <a:lnTo>
                  <a:pt x="931862" y="0"/>
                </a:lnTo>
                <a:lnTo>
                  <a:pt x="931862" y="526360"/>
                </a:lnTo>
                <a:lnTo>
                  <a:pt x="0" y="526360"/>
                </a:lnTo>
                <a:lnTo>
                  <a:pt x="0" y="0"/>
                </a:lnTo>
                <a:close/>
              </a:path>
            </a:pathLst>
          </a:custGeom>
          <a:blipFill>
            <a:blip r:embed="rId6"/>
            <a:stretch>
              <a:fillRect l="-904563" t="-191004" r="-113956" b="0"/>
            </a:stretch>
          </a:blipFill>
        </p:spPr>
      </p:sp>
      <p:sp>
        <p:nvSpPr>
          <p:cNvPr name="Freeform 16" id="16"/>
          <p:cNvSpPr/>
          <p:nvPr/>
        </p:nvSpPr>
        <p:spPr>
          <a:xfrm flipH="false" flipV="false" rot="0">
            <a:off x="644808" y="4883284"/>
            <a:ext cx="719664" cy="481369"/>
          </a:xfrm>
          <a:custGeom>
            <a:avLst/>
            <a:gdLst/>
            <a:ahLst/>
            <a:cxnLst/>
            <a:rect r="r" b="b" t="t" l="l"/>
            <a:pathLst>
              <a:path h="481369" w="719664">
                <a:moveTo>
                  <a:pt x="0" y="0"/>
                </a:moveTo>
                <a:lnTo>
                  <a:pt x="719664" y="0"/>
                </a:lnTo>
                <a:lnTo>
                  <a:pt x="719664" y="481369"/>
                </a:lnTo>
                <a:lnTo>
                  <a:pt x="0" y="481369"/>
                </a:lnTo>
                <a:lnTo>
                  <a:pt x="0" y="0"/>
                </a:lnTo>
                <a:close/>
              </a:path>
            </a:pathLst>
          </a:custGeom>
          <a:blipFill>
            <a:blip r:embed="rId6"/>
            <a:stretch>
              <a:fillRect l="-1348321" t="-218203" r="0" b="0"/>
            </a:stretch>
          </a:blipFill>
        </p:spPr>
      </p:sp>
      <p:sp>
        <p:nvSpPr>
          <p:cNvPr name="TextBox 17" id="17"/>
          <p:cNvSpPr txBox="true"/>
          <p:nvPr/>
        </p:nvSpPr>
        <p:spPr>
          <a:xfrm rot="0">
            <a:off x="8737822" y="4375537"/>
            <a:ext cx="2101304"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an AMU"/>
              </a:rPr>
              <a:t>'Pion Peaks'</a:t>
            </a:r>
          </a:p>
        </p:txBody>
      </p:sp>
      <p:sp>
        <p:nvSpPr>
          <p:cNvPr name="AutoShape 18" id="18"/>
          <p:cNvSpPr/>
          <p:nvPr/>
        </p:nvSpPr>
        <p:spPr>
          <a:xfrm>
            <a:off x="10839126" y="4697482"/>
            <a:ext cx="3736621" cy="185802"/>
          </a:xfrm>
          <a:prstGeom prst="line">
            <a:avLst/>
          </a:prstGeom>
          <a:ln cap="flat" w="57150">
            <a:solidFill>
              <a:srgbClr val="000000"/>
            </a:solidFill>
            <a:prstDash val="solid"/>
            <a:headEnd type="none" len="sm" w="sm"/>
            <a:tailEnd type="arrow" len="sm" w="med"/>
          </a:ln>
        </p:spPr>
      </p:sp>
      <p:sp>
        <p:nvSpPr>
          <p:cNvPr name="AutoShape 19" id="19"/>
          <p:cNvSpPr/>
          <p:nvPr/>
        </p:nvSpPr>
        <p:spPr>
          <a:xfrm>
            <a:off x="10839126" y="4697482"/>
            <a:ext cx="3338909" cy="1528985"/>
          </a:xfrm>
          <a:prstGeom prst="line">
            <a:avLst/>
          </a:prstGeom>
          <a:ln cap="flat" w="57150">
            <a:solidFill>
              <a:srgbClr val="000000"/>
            </a:solidFill>
            <a:prstDash val="solid"/>
            <a:headEnd type="none" len="sm" w="sm"/>
            <a:tailEnd type="arrow" len="sm" w="med"/>
          </a:ln>
        </p:spPr>
      </p:sp>
      <p:sp>
        <p:nvSpPr>
          <p:cNvPr name="AutoShape 20" id="20"/>
          <p:cNvSpPr/>
          <p:nvPr/>
        </p:nvSpPr>
        <p:spPr>
          <a:xfrm>
            <a:off x="10839126" y="4697482"/>
            <a:ext cx="2864792" cy="2384306"/>
          </a:xfrm>
          <a:prstGeom prst="line">
            <a:avLst/>
          </a:prstGeom>
          <a:ln cap="flat" w="57150">
            <a:solidFill>
              <a:srgbClr val="000000"/>
            </a:solidFill>
            <a:prstDash val="solid"/>
            <a:headEnd type="none" len="sm" w="sm"/>
            <a:tailEnd type="arrow" len="sm" w="med"/>
          </a:ln>
        </p:spPr>
      </p:sp>
      <p:sp>
        <p:nvSpPr>
          <p:cNvPr name="AutoShape 21" id="21"/>
          <p:cNvSpPr/>
          <p:nvPr/>
        </p:nvSpPr>
        <p:spPr>
          <a:xfrm>
            <a:off x="10839126" y="4697482"/>
            <a:ext cx="2482361" cy="2781200"/>
          </a:xfrm>
          <a:prstGeom prst="line">
            <a:avLst/>
          </a:prstGeom>
          <a:ln cap="flat" w="57150">
            <a:solidFill>
              <a:srgbClr val="000000"/>
            </a:solidFill>
            <a:prstDash val="solid"/>
            <a:headEnd type="none" len="sm" w="sm"/>
            <a:tailEnd type="arrow" len="sm" w="med"/>
          </a:ln>
        </p:spPr>
      </p:sp>
      <p:sp>
        <p:nvSpPr>
          <p:cNvPr name="AutoShape 22" id="22"/>
          <p:cNvSpPr/>
          <p:nvPr/>
        </p:nvSpPr>
        <p:spPr>
          <a:xfrm>
            <a:off x="10839126" y="4697482"/>
            <a:ext cx="1992964" cy="3010005"/>
          </a:xfrm>
          <a:prstGeom prst="line">
            <a:avLst/>
          </a:prstGeom>
          <a:ln cap="flat" w="57150">
            <a:solidFill>
              <a:srgbClr val="000000"/>
            </a:solidFill>
            <a:prstDash val="solid"/>
            <a:headEnd type="none" len="sm" w="sm"/>
            <a:tailEnd type="arrow" len="sm" w="med"/>
          </a:ln>
        </p:spPr>
      </p:sp>
      <p:sp>
        <p:nvSpPr>
          <p:cNvPr name="TextBox 23" id="23"/>
          <p:cNvSpPr txBox="true"/>
          <p:nvPr/>
        </p:nvSpPr>
        <p:spPr>
          <a:xfrm rot="0">
            <a:off x="15433798" y="4158876"/>
            <a:ext cx="2593084" cy="4094846"/>
          </a:xfrm>
          <a:prstGeom prst="rect">
            <a:avLst/>
          </a:prstGeom>
        </p:spPr>
        <p:txBody>
          <a:bodyPr anchor="t" rtlCol="false" tIns="0" lIns="0" bIns="0" rIns="0">
            <a:spAutoFit/>
          </a:bodyPr>
          <a:lstStyle/>
          <a:p>
            <a:pPr>
              <a:lnSpc>
                <a:spcPts val="3292"/>
              </a:lnSpc>
            </a:pPr>
            <a:r>
              <a:rPr lang="en-US" sz="2351">
                <a:solidFill>
                  <a:srgbClr val="000000"/>
                </a:solidFill>
                <a:latin typeface="Montserrat"/>
              </a:rPr>
              <a:t>Energy bias comprised of a neutron kinetic energy background, and peaks corresponding to events in which charged pions are produced.</a:t>
            </a:r>
          </a:p>
        </p:txBody>
      </p:sp>
    </p:spTree>
  </p:cSld>
  <p:clrMapOvr>
    <a:masterClrMapping/>
  </p:clrMapOvr>
  <p:transition spd="slow">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5E00"/>
        </a:solidFill>
      </p:bgPr>
    </p:bg>
    <p:spTree>
      <p:nvGrpSpPr>
        <p:cNvPr id="1" name=""/>
        <p:cNvGrpSpPr/>
        <p:nvPr/>
      </p:nvGrpSpPr>
      <p:grpSpPr>
        <a:xfrm>
          <a:off x="0" y="0"/>
          <a:ext cx="0" cy="0"/>
          <a:chOff x="0" y="0"/>
          <a:chExt cx="0" cy="0"/>
        </a:xfrm>
      </p:grpSpPr>
      <p:grpSp>
        <p:nvGrpSpPr>
          <p:cNvPr name="Group 2" id="2"/>
          <p:cNvGrpSpPr/>
          <p:nvPr/>
        </p:nvGrpSpPr>
        <p:grpSpPr>
          <a:xfrm rot="0">
            <a:off x="0" y="-1994449"/>
            <a:ext cx="18288000" cy="6046298"/>
            <a:chOff x="0" y="0"/>
            <a:chExt cx="4816593" cy="1592441"/>
          </a:xfrm>
        </p:grpSpPr>
        <p:sp>
          <p:nvSpPr>
            <p:cNvPr name="Freeform 3" id="3"/>
            <p:cNvSpPr/>
            <p:nvPr/>
          </p:nvSpPr>
          <p:spPr>
            <a:xfrm flipH="false" flipV="false" rot="0">
              <a:off x="0" y="0"/>
              <a:ext cx="4816592" cy="1592441"/>
            </a:xfrm>
            <a:custGeom>
              <a:avLst/>
              <a:gdLst/>
              <a:ahLst/>
              <a:cxnLst/>
              <a:rect r="r" b="b" t="t" l="l"/>
              <a:pathLst>
                <a:path h="1592441" w="4816592">
                  <a:moveTo>
                    <a:pt x="0" y="0"/>
                  </a:moveTo>
                  <a:lnTo>
                    <a:pt x="4816592" y="0"/>
                  </a:lnTo>
                  <a:lnTo>
                    <a:pt x="4816592" y="1592441"/>
                  </a:lnTo>
                  <a:lnTo>
                    <a:pt x="0" y="1592441"/>
                  </a:lnTo>
                  <a:close/>
                </a:path>
              </a:pathLst>
            </a:custGeom>
            <a:solidFill>
              <a:srgbClr val="1E59AE"/>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1914837"/>
            <a:ext cx="18288000" cy="6917836"/>
            <a:chOff x="0" y="0"/>
            <a:chExt cx="4816593" cy="1821981"/>
          </a:xfrm>
        </p:grpSpPr>
        <p:sp>
          <p:nvSpPr>
            <p:cNvPr name="Freeform 6" id="6"/>
            <p:cNvSpPr/>
            <p:nvPr/>
          </p:nvSpPr>
          <p:spPr>
            <a:xfrm flipH="false" flipV="false" rot="0">
              <a:off x="0" y="0"/>
              <a:ext cx="4816592" cy="1821981"/>
            </a:xfrm>
            <a:custGeom>
              <a:avLst/>
              <a:gdLst/>
              <a:ahLst/>
              <a:cxnLst/>
              <a:rect r="r" b="b" t="t" l="l"/>
              <a:pathLst>
                <a:path h="1821981" w="4816592">
                  <a:moveTo>
                    <a:pt x="0" y="0"/>
                  </a:moveTo>
                  <a:lnTo>
                    <a:pt x="4816592" y="0"/>
                  </a:lnTo>
                  <a:lnTo>
                    <a:pt x="4816592" y="1821981"/>
                  </a:lnTo>
                  <a:lnTo>
                    <a:pt x="0" y="1821981"/>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5745" y="8836229"/>
            <a:ext cx="2904615" cy="1450771"/>
          </a:xfrm>
          <a:custGeom>
            <a:avLst/>
            <a:gdLst/>
            <a:ahLst/>
            <a:cxnLst/>
            <a:rect r="r" b="b" t="t" l="l"/>
            <a:pathLst>
              <a:path h="1450771" w="2904615">
                <a:moveTo>
                  <a:pt x="0" y="0"/>
                </a:moveTo>
                <a:lnTo>
                  <a:pt x="2904615" y="0"/>
                </a:lnTo>
                <a:lnTo>
                  <a:pt x="2904615" y="1450771"/>
                </a:lnTo>
                <a:lnTo>
                  <a:pt x="0" y="1450771"/>
                </a:lnTo>
                <a:lnTo>
                  <a:pt x="0" y="0"/>
                </a:lnTo>
                <a:close/>
              </a:path>
            </a:pathLst>
          </a:custGeom>
          <a:blipFill>
            <a:blip r:embed="rId3"/>
            <a:stretch>
              <a:fillRect l="0" t="0" r="0" b="0"/>
            </a:stretch>
          </a:blipFill>
        </p:spPr>
      </p:sp>
      <p:sp>
        <p:nvSpPr>
          <p:cNvPr name="Freeform 9" id="9"/>
          <p:cNvSpPr/>
          <p:nvPr/>
        </p:nvSpPr>
        <p:spPr>
          <a:xfrm flipH="false" flipV="false" rot="0">
            <a:off x="488354" y="3317080"/>
            <a:ext cx="8655646" cy="5349090"/>
          </a:xfrm>
          <a:custGeom>
            <a:avLst/>
            <a:gdLst/>
            <a:ahLst/>
            <a:cxnLst/>
            <a:rect r="r" b="b" t="t" l="l"/>
            <a:pathLst>
              <a:path h="5349090" w="8655646">
                <a:moveTo>
                  <a:pt x="0" y="0"/>
                </a:moveTo>
                <a:lnTo>
                  <a:pt x="8655646" y="0"/>
                </a:lnTo>
                <a:lnTo>
                  <a:pt x="8655646" y="5349090"/>
                </a:lnTo>
                <a:lnTo>
                  <a:pt x="0" y="5349090"/>
                </a:lnTo>
                <a:lnTo>
                  <a:pt x="0" y="0"/>
                </a:lnTo>
                <a:close/>
              </a:path>
            </a:pathLst>
          </a:custGeom>
          <a:blipFill>
            <a:blip r:embed="rId4"/>
            <a:stretch>
              <a:fillRect l="0" t="0" r="-139181" b="0"/>
            </a:stretch>
          </a:blipFill>
        </p:spPr>
      </p:sp>
      <p:grpSp>
        <p:nvGrpSpPr>
          <p:cNvPr name="Group 10" id="10"/>
          <p:cNvGrpSpPr/>
          <p:nvPr/>
        </p:nvGrpSpPr>
        <p:grpSpPr>
          <a:xfrm rot="0">
            <a:off x="5960082" y="3891335"/>
            <a:ext cx="1114049" cy="334579"/>
            <a:chOff x="0" y="0"/>
            <a:chExt cx="1485398" cy="446106"/>
          </a:xfrm>
        </p:grpSpPr>
        <p:sp>
          <p:nvSpPr>
            <p:cNvPr name="TextBox 11" id="11"/>
            <p:cNvSpPr txBox="true"/>
            <p:nvPr/>
          </p:nvSpPr>
          <p:spPr>
            <a:xfrm rot="0">
              <a:off x="0" y="188516"/>
              <a:ext cx="1336049" cy="257590"/>
            </a:xfrm>
            <a:prstGeom prst="rect">
              <a:avLst/>
            </a:prstGeom>
          </p:spPr>
          <p:txBody>
            <a:bodyPr anchor="t" rtlCol="false" tIns="0" lIns="0" bIns="0" rIns="0">
              <a:spAutoFit/>
            </a:bodyPr>
            <a:lstStyle/>
            <a:p>
              <a:pPr algn="l" marL="0" indent="0" lvl="0">
                <a:lnSpc>
                  <a:spcPts val="955"/>
                </a:lnSpc>
                <a:spcBef>
                  <a:spcPct val="0"/>
                </a:spcBef>
              </a:pPr>
              <a:r>
                <a:rPr lang="en-US" sz="1911" u="none">
                  <a:solidFill>
                    <a:srgbClr val="000000"/>
                  </a:solidFill>
                  <a:latin typeface="Montserrat Bold"/>
                </a:rPr>
                <a:t>CCQE π</a:t>
              </a:r>
            </a:p>
          </p:txBody>
        </p:sp>
        <p:sp>
          <p:nvSpPr>
            <p:cNvPr name="TextBox 12" id="12"/>
            <p:cNvSpPr txBox="true"/>
            <p:nvPr/>
          </p:nvSpPr>
          <p:spPr>
            <a:xfrm rot="0">
              <a:off x="1334696" y="85725"/>
              <a:ext cx="150702" cy="169218"/>
            </a:xfrm>
            <a:prstGeom prst="rect">
              <a:avLst/>
            </a:prstGeom>
          </p:spPr>
          <p:txBody>
            <a:bodyPr anchor="t" rtlCol="false" tIns="0" lIns="0" bIns="0" rIns="0">
              <a:spAutoFit/>
            </a:bodyPr>
            <a:lstStyle/>
            <a:p>
              <a:pPr algn="l" marL="0" indent="0" lvl="0">
                <a:lnSpc>
                  <a:spcPts val="639"/>
                </a:lnSpc>
                <a:spcBef>
                  <a:spcPct val="0"/>
                </a:spcBef>
              </a:pPr>
              <a:r>
                <a:rPr lang="en-US" sz="1279">
                  <a:solidFill>
                    <a:srgbClr val="000000"/>
                  </a:solidFill>
                  <a:latin typeface="Montserrat Bold"/>
                </a:rPr>
                <a:t>0</a:t>
              </a:r>
            </a:p>
          </p:txBody>
        </p:sp>
      </p:grpSp>
      <p:grpSp>
        <p:nvGrpSpPr>
          <p:cNvPr name="Group 13" id="13"/>
          <p:cNvGrpSpPr/>
          <p:nvPr/>
        </p:nvGrpSpPr>
        <p:grpSpPr>
          <a:xfrm rot="0">
            <a:off x="5379931" y="4917213"/>
            <a:ext cx="1523531" cy="334238"/>
            <a:chOff x="0" y="0"/>
            <a:chExt cx="2031375" cy="445651"/>
          </a:xfrm>
        </p:grpSpPr>
        <p:sp>
          <p:nvSpPr>
            <p:cNvPr name="TextBox 14" id="14"/>
            <p:cNvSpPr txBox="true"/>
            <p:nvPr/>
          </p:nvSpPr>
          <p:spPr>
            <a:xfrm rot="0">
              <a:off x="0" y="188061"/>
              <a:ext cx="2031375" cy="257590"/>
            </a:xfrm>
            <a:prstGeom prst="rect">
              <a:avLst/>
            </a:prstGeom>
          </p:spPr>
          <p:txBody>
            <a:bodyPr anchor="t" rtlCol="false" tIns="0" lIns="0" bIns="0" rIns="0">
              <a:spAutoFit/>
            </a:bodyPr>
            <a:lstStyle/>
            <a:p>
              <a:pPr algn="l" marL="0" indent="0" lvl="0">
                <a:lnSpc>
                  <a:spcPts val="955"/>
                </a:lnSpc>
                <a:spcBef>
                  <a:spcPct val="0"/>
                </a:spcBef>
              </a:pPr>
              <a:r>
                <a:rPr lang="en-US" sz="1911">
                  <a:solidFill>
                    <a:srgbClr val="000000"/>
                  </a:solidFill>
                  <a:latin typeface="Montserrat Bold"/>
                </a:rPr>
                <a:t>CC Res 1 π</a:t>
              </a:r>
            </a:p>
          </p:txBody>
        </p:sp>
        <p:sp>
          <p:nvSpPr>
            <p:cNvPr name="TextBox 15" id="15"/>
            <p:cNvSpPr txBox="true"/>
            <p:nvPr/>
          </p:nvSpPr>
          <p:spPr>
            <a:xfrm rot="0">
              <a:off x="1755637" y="85725"/>
              <a:ext cx="150702" cy="169218"/>
            </a:xfrm>
            <a:prstGeom prst="rect">
              <a:avLst/>
            </a:prstGeom>
          </p:spPr>
          <p:txBody>
            <a:bodyPr anchor="t" rtlCol="false" tIns="0" lIns="0" bIns="0" rIns="0">
              <a:spAutoFit/>
            </a:bodyPr>
            <a:lstStyle/>
            <a:p>
              <a:pPr algn="l" marL="0" indent="0" lvl="0">
                <a:lnSpc>
                  <a:spcPts val="639"/>
                </a:lnSpc>
                <a:spcBef>
                  <a:spcPct val="0"/>
                </a:spcBef>
              </a:pPr>
              <a:r>
                <a:rPr lang="en-US" sz="1279">
                  <a:solidFill>
                    <a:srgbClr val="000000"/>
                  </a:solidFill>
                  <a:ea typeface="Montserrat Bold"/>
                </a:rPr>
                <a:t>±</a:t>
              </a:r>
            </a:p>
          </p:txBody>
        </p:sp>
      </p:grpSp>
      <p:grpSp>
        <p:nvGrpSpPr>
          <p:cNvPr name="Group 16" id="16"/>
          <p:cNvGrpSpPr/>
          <p:nvPr/>
        </p:nvGrpSpPr>
        <p:grpSpPr>
          <a:xfrm rot="0">
            <a:off x="4722453" y="5637360"/>
            <a:ext cx="1562643" cy="334238"/>
            <a:chOff x="0" y="0"/>
            <a:chExt cx="2083524" cy="445651"/>
          </a:xfrm>
        </p:grpSpPr>
        <p:sp>
          <p:nvSpPr>
            <p:cNvPr name="TextBox 17" id="17"/>
            <p:cNvSpPr txBox="true"/>
            <p:nvPr/>
          </p:nvSpPr>
          <p:spPr>
            <a:xfrm rot="0">
              <a:off x="0" y="188061"/>
              <a:ext cx="2083524" cy="257590"/>
            </a:xfrm>
            <a:prstGeom prst="rect">
              <a:avLst/>
            </a:prstGeom>
          </p:spPr>
          <p:txBody>
            <a:bodyPr anchor="t" rtlCol="false" tIns="0" lIns="0" bIns="0" rIns="0">
              <a:spAutoFit/>
            </a:bodyPr>
            <a:lstStyle/>
            <a:p>
              <a:pPr algn="l" marL="0" indent="0" lvl="0">
                <a:lnSpc>
                  <a:spcPts val="955"/>
                </a:lnSpc>
                <a:spcBef>
                  <a:spcPct val="0"/>
                </a:spcBef>
              </a:pPr>
              <a:r>
                <a:rPr lang="en-US" sz="1911">
                  <a:solidFill>
                    <a:srgbClr val="000000"/>
                  </a:solidFill>
                  <a:latin typeface="Montserrat Bold"/>
                </a:rPr>
                <a:t>CC Res 2 π</a:t>
              </a:r>
            </a:p>
          </p:txBody>
        </p:sp>
        <p:sp>
          <p:nvSpPr>
            <p:cNvPr name="TextBox 18" id="18"/>
            <p:cNvSpPr txBox="true"/>
            <p:nvPr/>
          </p:nvSpPr>
          <p:spPr>
            <a:xfrm rot="0">
              <a:off x="1800708" y="85725"/>
              <a:ext cx="154571" cy="169218"/>
            </a:xfrm>
            <a:prstGeom prst="rect">
              <a:avLst/>
            </a:prstGeom>
          </p:spPr>
          <p:txBody>
            <a:bodyPr anchor="t" rtlCol="false" tIns="0" lIns="0" bIns="0" rIns="0">
              <a:spAutoFit/>
            </a:bodyPr>
            <a:lstStyle/>
            <a:p>
              <a:pPr algn="l" marL="0" indent="0" lvl="0">
                <a:lnSpc>
                  <a:spcPts val="639"/>
                </a:lnSpc>
                <a:spcBef>
                  <a:spcPct val="0"/>
                </a:spcBef>
              </a:pPr>
              <a:r>
                <a:rPr lang="en-US" sz="1279">
                  <a:solidFill>
                    <a:srgbClr val="000000"/>
                  </a:solidFill>
                  <a:ea typeface="Montserrat Bold"/>
                </a:rPr>
                <a:t>±</a:t>
              </a:r>
            </a:p>
          </p:txBody>
        </p:sp>
      </p:grpSp>
      <p:sp>
        <p:nvSpPr>
          <p:cNvPr name="AutoShape 19" id="19"/>
          <p:cNvSpPr/>
          <p:nvPr/>
        </p:nvSpPr>
        <p:spPr>
          <a:xfrm>
            <a:off x="7074131" y="4058624"/>
            <a:ext cx="1300238" cy="570458"/>
          </a:xfrm>
          <a:prstGeom prst="line">
            <a:avLst/>
          </a:prstGeom>
          <a:ln cap="flat" w="47625">
            <a:solidFill>
              <a:srgbClr val="000000"/>
            </a:solidFill>
            <a:prstDash val="solid"/>
            <a:headEnd type="none" len="sm" w="sm"/>
            <a:tailEnd type="arrow" len="sm" w="med"/>
          </a:ln>
        </p:spPr>
      </p:sp>
      <p:sp>
        <p:nvSpPr>
          <p:cNvPr name="AutoShape 20" id="20"/>
          <p:cNvSpPr/>
          <p:nvPr/>
        </p:nvSpPr>
        <p:spPr>
          <a:xfrm>
            <a:off x="6903463" y="5084332"/>
            <a:ext cx="1021128" cy="720147"/>
          </a:xfrm>
          <a:prstGeom prst="line">
            <a:avLst/>
          </a:prstGeom>
          <a:ln cap="flat" w="47625">
            <a:solidFill>
              <a:srgbClr val="000000"/>
            </a:solidFill>
            <a:prstDash val="solid"/>
            <a:headEnd type="none" len="sm" w="sm"/>
            <a:tailEnd type="arrow" len="sm" w="med"/>
          </a:ln>
        </p:spPr>
      </p:sp>
      <p:sp>
        <p:nvSpPr>
          <p:cNvPr name="AutoShape 21" id="21"/>
          <p:cNvSpPr/>
          <p:nvPr/>
        </p:nvSpPr>
        <p:spPr>
          <a:xfrm>
            <a:off x="6285096" y="5804479"/>
            <a:ext cx="1128931" cy="1140781"/>
          </a:xfrm>
          <a:prstGeom prst="line">
            <a:avLst/>
          </a:prstGeom>
          <a:ln cap="flat" w="47625">
            <a:solidFill>
              <a:srgbClr val="000000"/>
            </a:solidFill>
            <a:prstDash val="solid"/>
            <a:headEnd type="none" len="sm" w="sm"/>
            <a:tailEnd type="arrow" len="sm" w="med"/>
          </a:ln>
        </p:spPr>
      </p:sp>
      <p:sp>
        <p:nvSpPr>
          <p:cNvPr name="Freeform 22" id="22"/>
          <p:cNvSpPr/>
          <p:nvPr/>
        </p:nvSpPr>
        <p:spPr>
          <a:xfrm flipH="false" flipV="false" rot="0">
            <a:off x="10669434" y="3317080"/>
            <a:ext cx="7405848" cy="5358349"/>
          </a:xfrm>
          <a:custGeom>
            <a:avLst/>
            <a:gdLst/>
            <a:ahLst/>
            <a:cxnLst/>
            <a:rect r="r" b="b" t="t" l="l"/>
            <a:pathLst>
              <a:path h="5358349" w="7405848">
                <a:moveTo>
                  <a:pt x="0" y="0"/>
                </a:moveTo>
                <a:lnTo>
                  <a:pt x="7405848" y="0"/>
                </a:lnTo>
                <a:lnTo>
                  <a:pt x="7405848" y="5358349"/>
                </a:lnTo>
                <a:lnTo>
                  <a:pt x="0" y="5358349"/>
                </a:lnTo>
                <a:lnTo>
                  <a:pt x="0" y="0"/>
                </a:lnTo>
                <a:close/>
              </a:path>
            </a:pathLst>
          </a:custGeom>
          <a:blipFill>
            <a:blip r:embed="rId5"/>
            <a:stretch>
              <a:fillRect l="0" t="0" r="0" b="0"/>
            </a:stretch>
          </a:blipFill>
        </p:spPr>
      </p:sp>
      <p:sp>
        <p:nvSpPr>
          <p:cNvPr name="TextBox 23" id="23"/>
          <p:cNvSpPr txBox="true"/>
          <p:nvPr/>
        </p:nvSpPr>
        <p:spPr>
          <a:xfrm rot="0">
            <a:off x="3291605" y="352113"/>
            <a:ext cx="11704790" cy="1562725"/>
          </a:xfrm>
          <a:prstGeom prst="rect">
            <a:avLst/>
          </a:prstGeom>
        </p:spPr>
        <p:txBody>
          <a:bodyPr anchor="t" rtlCol="false" tIns="0" lIns="0" bIns="0" rIns="0">
            <a:spAutoFit/>
          </a:bodyPr>
          <a:lstStyle/>
          <a:p>
            <a:pPr algn="ctr">
              <a:lnSpc>
                <a:spcPts val="11649"/>
              </a:lnSpc>
            </a:pPr>
            <a:r>
              <a:rPr lang="en-US" sz="11649">
                <a:solidFill>
                  <a:srgbClr val="FFFFFF"/>
                </a:solidFill>
                <a:latin typeface="League Gothic"/>
              </a:rPr>
              <a:t>WHAT ENERGY DO WE MISS</a:t>
            </a:r>
          </a:p>
        </p:txBody>
      </p:sp>
      <p:grpSp>
        <p:nvGrpSpPr>
          <p:cNvPr name="Group 24" id="24"/>
          <p:cNvGrpSpPr/>
          <p:nvPr/>
        </p:nvGrpSpPr>
        <p:grpSpPr>
          <a:xfrm rot="0">
            <a:off x="13956240" y="6497425"/>
            <a:ext cx="1523531" cy="334238"/>
            <a:chOff x="0" y="0"/>
            <a:chExt cx="2031375" cy="445651"/>
          </a:xfrm>
        </p:grpSpPr>
        <p:sp>
          <p:nvSpPr>
            <p:cNvPr name="TextBox 25" id="25"/>
            <p:cNvSpPr txBox="true"/>
            <p:nvPr/>
          </p:nvSpPr>
          <p:spPr>
            <a:xfrm rot="0">
              <a:off x="0" y="188061"/>
              <a:ext cx="2031375" cy="257590"/>
            </a:xfrm>
            <a:prstGeom prst="rect">
              <a:avLst/>
            </a:prstGeom>
          </p:spPr>
          <p:txBody>
            <a:bodyPr anchor="t" rtlCol="false" tIns="0" lIns="0" bIns="0" rIns="0">
              <a:spAutoFit/>
            </a:bodyPr>
            <a:lstStyle/>
            <a:p>
              <a:pPr algn="l" marL="0" indent="0" lvl="0">
                <a:lnSpc>
                  <a:spcPts val="955"/>
                </a:lnSpc>
                <a:spcBef>
                  <a:spcPct val="0"/>
                </a:spcBef>
              </a:pPr>
              <a:r>
                <a:rPr lang="en-US" sz="1911">
                  <a:solidFill>
                    <a:srgbClr val="000000"/>
                  </a:solidFill>
                  <a:latin typeface="Montserrat Bold"/>
                </a:rPr>
                <a:t>CC Res 1 π</a:t>
              </a:r>
            </a:p>
          </p:txBody>
        </p:sp>
        <p:sp>
          <p:nvSpPr>
            <p:cNvPr name="TextBox 26" id="26"/>
            <p:cNvSpPr txBox="true"/>
            <p:nvPr/>
          </p:nvSpPr>
          <p:spPr>
            <a:xfrm rot="0">
              <a:off x="1755637" y="85725"/>
              <a:ext cx="150702" cy="169218"/>
            </a:xfrm>
            <a:prstGeom prst="rect">
              <a:avLst/>
            </a:prstGeom>
          </p:spPr>
          <p:txBody>
            <a:bodyPr anchor="t" rtlCol="false" tIns="0" lIns="0" bIns="0" rIns="0">
              <a:spAutoFit/>
            </a:bodyPr>
            <a:lstStyle/>
            <a:p>
              <a:pPr algn="l" marL="0" indent="0" lvl="0">
                <a:lnSpc>
                  <a:spcPts val="639"/>
                </a:lnSpc>
                <a:spcBef>
                  <a:spcPct val="0"/>
                </a:spcBef>
              </a:pPr>
              <a:r>
                <a:rPr lang="en-US" sz="1279">
                  <a:solidFill>
                    <a:srgbClr val="000000"/>
                  </a:solidFill>
                  <a:ea typeface="Montserrat Bold"/>
                </a:rPr>
                <a:t>±</a:t>
              </a:r>
            </a:p>
          </p:txBody>
        </p:sp>
      </p:grpSp>
      <p:sp>
        <p:nvSpPr>
          <p:cNvPr name="AutoShape 27" id="27"/>
          <p:cNvSpPr/>
          <p:nvPr/>
        </p:nvSpPr>
        <p:spPr>
          <a:xfrm flipH="true" flipV="true">
            <a:off x="12927774" y="5996254"/>
            <a:ext cx="1028466" cy="668290"/>
          </a:xfrm>
          <a:prstGeom prst="line">
            <a:avLst/>
          </a:prstGeom>
          <a:ln cap="flat" w="47625">
            <a:solidFill>
              <a:srgbClr val="000000"/>
            </a:solidFill>
            <a:prstDash val="solid"/>
            <a:headEnd type="none" len="sm" w="sm"/>
            <a:tailEnd type="arrow" len="sm" w="med"/>
          </a:ln>
        </p:spPr>
      </p:sp>
      <p:grpSp>
        <p:nvGrpSpPr>
          <p:cNvPr name="Group 28" id="28"/>
          <p:cNvGrpSpPr/>
          <p:nvPr/>
        </p:nvGrpSpPr>
        <p:grpSpPr>
          <a:xfrm rot="0">
            <a:off x="14223340" y="4200823"/>
            <a:ext cx="1523531" cy="334238"/>
            <a:chOff x="0" y="0"/>
            <a:chExt cx="2031375" cy="445651"/>
          </a:xfrm>
        </p:grpSpPr>
        <p:sp>
          <p:nvSpPr>
            <p:cNvPr name="TextBox 29" id="29"/>
            <p:cNvSpPr txBox="true"/>
            <p:nvPr/>
          </p:nvSpPr>
          <p:spPr>
            <a:xfrm rot="0">
              <a:off x="0" y="123825"/>
              <a:ext cx="2031375" cy="257590"/>
            </a:xfrm>
            <a:prstGeom prst="rect">
              <a:avLst/>
            </a:prstGeom>
          </p:spPr>
          <p:txBody>
            <a:bodyPr anchor="t" rtlCol="false" tIns="0" lIns="0" bIns="0" rIns="0">
              <a:spAutoFit/>
            </a:bodyPr>
            <a:lstStyle/>
            <a:p>
              <a:pPr algn="l" marL="0" indent="0" lvl="0">
                <a:lnSpc>
                  <a:spcPts val="955"/>
                </a:lnSpc>
                <a:spcBef>
                  <a:spcPct val="0"/>
                </a:spcBef>
              </a:pPr>
              <a:r>
                <a:rPr lang="en-US" sz="1911">
                  <a:solidFill>
                    <a:srgbClr val="000000"/>
                  </a:solidFill>
                  <a:latin typeface="Montserrat Bold"/>
                </a:rPr>
                <a:t>E</a:t>
              </a:r>
            </a:p>
          </p:txBody>
        </p:sp>
        <p:sp>
          <p:nvSpPr>
            <p:cNvPr name="TextBox 30" id="30"/>
            <p:cNvSpPr txBox="true"/>
            <p:nvPr/>
          </p:nvSpPr>
          <p:spPr>
            <a:xfrm rot="0">
              <a:off x="359058" y="237450"/>
              <a:ext cx="100461" cy="112800"/>
            </a:xfrm>
            <a:prstGeom prst="rect">
              <a:avLst/>
            </a:prstGeom>
          </p:spPr>
          <p:txBody>
            <a:bodyPr anchor="t" rtlCol="false" tIns="0" lIns="0" bIns="0" rIns="0">
              <a:spAutoFit/>
            </a:bodyPr>
            <a:lstStyle/>
            <a:p>
              <a:pPr algn="l" marL="0" indent="0" lvl="0">
                <a:lnSpc>
                  <a:spcPts val="426"/>
                </a:lnSpc>
                <a:spcBef>
                  <a:spcPct val="0"/>
                </a:spcBef>
              </a:pPr>
              <a:r>
                <a:rPr lang="en-US" sz="853">
                  <a:solidFill>
                    <a:srgbClr val="000000"/>
                  </a:solidFill>
                  <a:ea typeface="Montserrat Bold"/>
                </a:rPr>
                <a:t>±</a:t>
              </a:r>
            </a:p>
          </p:txBody>
        </p:sp>
        <p:sp>
          <p:nvSpPr>
            <p:cNvPr name="TextBox 31" id="31"/>
            <p:cNvSpPr txBox="true"/>
            <p:nvPr/>
          </p:nvSpPr>
          <p:spPr>
            <a:xfrm rot="0">
              <a:off x="198691" y="276432"/>
              <a:ext cx="659554" cy="169218"/>
            </a:xfrm>
            <a:prstGeom prst="rect">
              <a:avLst/>
            </a:prstGeom>
          </p:spPr>
          <p:txBody>
            <a:bodyPr anchor="t" rtlCol="false" tIns="0" lIns="0" bIns="0" rIns="0">
              <a:spAutoFit/>
            </a:bodyPr>
            <a:lstStyle/>
            <a:p>
              <a:pPr algn="l" marL="0" indent="0" lvl="0">
                <a:lnSpc>
                  <a:spcPts val="639"/>
                </a:lnSpc>
                <a:spcBef>
                  <a:spcPct val="0"/>
                </a:spcBef>
              </a:pPr>
              <a:r>
                <a:rPr lang="en-US" sz="1279">
                  <a:solidFill>
                    <a:srgbClr val="000000"/>
                  </a:solidFill>
                  <a:latin typeface="Montserrat Bold"/>
                </a:rPr>
                <a:t>π ,m</a:t>
              </a:r>
            </a:p>
          </p:txBody>
        </p:sp>
      </p:grpSp>
      <p:sp>
        <p:nvSpPr>
          <p:cNvPr name="AutoShape 32" id="32"/>
          <p:cNvSpPr/>
          <p:nvPr/>
        </p:nvSpPr>
        <p:spPr>
          <a:xfrm flipH="true">
            <a:off x="13139721" y="4367942"/>
            <a:ext cx="1083620" cy="4379"/>
          </a:xfrm>
          <a:prstGeom prst="line">
            <a:avLst/>
          </a:prstGeom>
          <a:ln cap="flat" w="47625">
            <a:solidFill>
              <a:srgbClr val="000000"/>
            </a:solidFill>
            <a:prstDash val="solid"/>
            <a:headEnd type="none" len="sm" w="sm"/>
            <a:tailEnd type="arrow" len="sm" w="med"/>
          </a:ln>
        </p:spPr>
      </p:sp>
      <p:sp>
        <p:nvSpPr>
          <p:cNvPr name="TextBox 33" id="33"/>
          <p:cNvSpPr txBox="true"/>
          <p:nvPr/>
        </p:nvSpPr>
        <p:spPr>
          <a:xfrm rot="0">
            <a:off x="14150954" y="4597545"/>
            <a:ext cx="845441" cy="106680"/>
          </a:xfrm>
          <a:prstGeom prst="rect">
            <a:avLst/>
          </a:prstGeom>
        </p:spPr>
        <p:txBody>
          <a:bodyPr anchor="t" rtlCol="false" tIns="0" lIns="0" bIns="0" rIns="0">
            <a:spAutoFit/>
          </a:bodyPr>
          <a:lstStyle/>
          <a:p>
            <a:pPr algn="l" marL="0" indent="0" lvl="0">
              <a:lnSpc>
                <a:spcPts val="600"/>
              </a:lnSpc>
              <a:spcBef>
                <a:spcPct val="0"/>
              </a:spcBef>
            </a:pPr>
            <a:r>
              <a:rPr lang="en-US" sz="1200">
                <a:solidFill>
                  <a:srgbClr val="000000"/>
                </a:solidFill>
                <a:latin typeface="Montserrat"/>
              </a:rPr>
              <a:t>(139.6 MeV)</a:t>
            </a:r>
          </a:p>
        </p:txBody>
      </p:sp>
      <p:sp>
        <p:nvSpPr>
          <p:cNvPr name="TextBox 34" id="34"/>
          <p:cNvSpPr txBox="true"/>
          <p:nvPr/>
        </p:nvSpPr>
        <p:spPr>
          <a:xfrm rot="0">
            <a:off x="392931" y="1976710"/>
            <a:ext cx="17442247" cy="1219975"/>
          </a:xfrm>
          <a:prstGeom prst="rect">
            <a:avLst/>
          </a:prstGeom>
        </p:spPr>
        <p:txBody>
          <a:bodyPr anchor="t" rtlCol="false" tIns="0" lIns="0" bIns="0" rIns="0">
            <a:spAutoFit/>
          </a:bodyPr>
          <a:lstStyle/>
          <a:p>
            <a:pPr>
              <a:lnSpc>
                <a:spcPts val="3292"/>
              </a:lnSpc>
            </a:pPr>
            <a:r>
              <a:rPr lang="en-US" sz="2351">
                <a:solidFill>
                  <a:srgbClr val="000000"/>
                </a:solidFill>
                <a:latin typeface="Montserrat"/>
              </a:rPr>
              <a:t>We can look to have the generator produce a more localised histogram to see the peak breakdowns to understand what's happening. The first peak, near 0, corresponds to charged-current quasi-elastic interactions' removal energy, not resonant interactions, whilst the small neutral pion peak arises from the removal energy.</a:t>
            </a:r>
          </a:p>
        </p:txBody>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5E00"/>
        </a:solidFill>
      </p:bgPr>
    </p:bg>
    <p:spTree>
      <p:nvGrpSpPr>
        <p:cNvPr id="1" name=""/>
        <p:cNvGrpSpPr/>
        <p:nvPr/>
      </p:nvGrpSpPr>
      <p:grpSpPr>
        <a:xfrm>
          <a:off x="0" y="0"/>
          <a:ext cx="0" cy="0"/>
          <a:chOff x="0" y="0"/>
          <a:chExt cx="0" cy="0"/>
        </a:xfrm>
      </p:grpSpPr>
      <p:grpSp>
        <p:nvGrpSpPr>
          <p:cNvPr name="Group 2" id="2"/>
          <p:cNvGrpSpPr/>
          <p:nvPr/>
        </p:nvGrpSpPr>
        <p:grpSpPr>
          <a:xfrm rot="0">
            <a:off x="0" y="-1994449"/>
            <a:ext cx="18288000" cy="6046298"/>
            <a:chOff x="0" y="0"/>
            <a:chExt cx="4816593" cy="1592441"/>
          </a:xfrm>
        </p:grpSpPr>
        <p:sp>
          <p:nvSpPr>
            <p:cNvPr name="Freeform 3" id="3"/>
            <p:cNvSpPr/>
            <p:nvPr/>
          </p:nvSpPr>
          <p:spPr>
            <a:xfrm flipH="false" flipV="false" rot="0">
              <a:off x="0" y="0"/>
              <a:ext cx="4816592" cy="1592441"/>
            </a:xfrm>
            <a:custGeom>
              <a:avLst/>
              <a:gdLst/>
              <a:ahLst/>
              <a:cxnLst/>
              <a:rect r="r" b="b" t="t" l="l"/>
              <a:pathLst>
                <a:path h="1592441" w="4816592">
                  <a:moveTo>
                    <a:pt x="0" y="0"/>
                  </a:moveTo>
                  <a:lnTo>
                    <a:pt x="4816592" y="0"/>
                  </a:lnTo>
                  <a:lnTo>
                    <a:pt x="4816592" y="1592441"/>
                  </a:lnTo>
                  <a:lnTo>
                    <a:pt x="0" y="1592441"/>
                  </a:lnTo>
                  <a:close/>
                </a:path>
              </a:pathLst>
            </a:custGeom>
            <a:solidFill>
              <a:srgbClr val="1E59AE"/>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1914837"/>
            <a:ext cx="18288000" cy="6917836"/>
            <a:chOff x="0" y="0"/>
            <a:chExt cx="4816593" cy="1821981"/>
          </a:xfrm>
        </p:grpSpPr>
        <p:sp>
          <p:nvSpPr>
            <p:cNvPr name="Freeform 6" id="6"/>
            <p:cNvSpPr/>
            <p:nvPr/>
          </p:nvSpPr>
          <p:spPr>
            <a:xfrm flipH="false" flipV="false" rot="0">
              <a:off x="0" y="0"/>
              <a:ext cx="4816592" cy="1821981"/>
            </a:xfrm>
            <a:custGeom>
              <a:avLst/>
              <a:gdLst/>
              <a:ahLst/>
              <a:cxnLst/>
              <a:rect r="r" b="b" t="t" l="l"/>
              <a:pathLst>
                <a:path h="1821981" w="4816592">
                  <a:moveTo>
                    <a:pt x="0" y="0"/>
                  </a:moveTo>
                  <a:lnTo>
                    <a:pt x="4816592" y="0"/>
                  </a:lnTo>
                  <a:lnTo>
                    <a:pt x="4816592" y="1821981"/>
                  </a:lnTo>
                  <a:lnTo>
                    <a:pt x="0" y="1821981"/>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5745" y="8836229"/>
            <a:ext cx="2904615" cy="1450771"/>
          </a:xfrm>
          <a:custGeom>
            <a:avLst/>
            <a:gdLst/>
            <a:ahLst/>
            <a:cxnLst/>
            <a:rect r="r" b="b" t="t" l="l"/>
            <a:pathLst>
              <a:path h="1450771" w="2904615">
                <a:moveTo>
                  <a:pt x="0" y="0"/>
                </a:moveTo>
                <a:lnTo>
                  <a:pt x="2904615" y="0"/>
                </a:lnTo>
                <a:lnTo>
                  <a:pt x="2904615" y="1450771"/>
                </a:lnTo>
                <a:lnTo>
                  <a:pt x="0" y="1450771"/>
                </a:lnTo>
                <a:lnTo>
                  <a:pt x="0" y="0"/>
                </a:lnTo>
                <a:close/>
              </a:path>
            </a:pathLst>
          </a:custGeom>
          <a:blipFill>
            <a:blip r:embed="rId3"/>
            <a:stretch>
              <a:fillRect l="0" t="0" r="0" b="0"/>
            </a:stretch>
          </a:blipFill>
        </p:spPr>
      </p:sp>
      <p:sp>
        <p:nvSpPr>
          <p:cNvPr name="Freeform 9" id="9"/>
          <p:cNvSpPr/>
          <p:nvPr/>
        </p:nvSpPr>
        <p:spPr>
          <a:xfrm flipH="false" flipV="false" rot="0">
            <a:off x="9544996" y="2024335"/>
            <a:ext cx="8580738" cy="6645457"/>
          </a:xfrm>
          <a:custGeom>
            <a:avLst/>
            <a:gdLst/>
            <a:ahLst/>
            <a:cxnLst/>
            <a:rect r="r" b="b" t="t" l="l"/>
            <a:pathLst>
              <a:path h="6645457" w="8580738">
                <a:moveTo>
                  <a:pt x="0" y="0"/>
                </a:moveTo>
                <a:lnTo>
                  <a:pt x="8580738" y="0"/>
                </a:lnTo>
                <a:lnTo>
                  <a:pt x="8580738" y="6645457"/>
                </a:lnTo>
                <a:lnTo>
                  <a:pt x="0" y="6645457"/>
                </a:lnTo>
                <a:lnTo>
                  <a:pt x="0" y="0"/>
                </a:lnTo>
                <a:close/>
              </a:path>
            </a:pathLst>
          </a:custGeom>
          <a:blipFill>
            <a:blip r:embed="rId4"/>
            <a:stretch>
              <a:fillRect l="0" t="0" r="0" b="0"/>
            </a:stretch>
          </a:blipFill>
        </p:spPr>
      </p:sp>
      <p:sp>
        <p:nvSpPr>
          <p:cNvPr name="TextBox 10" id="10"/>
          <p:cNvSpPr txBox="true"/>
          <p:nvPr/>
        </p:nvSpPr>
        <p:spPr>
          <a:xfrm rot="0">
            <a:off x="4331760" y="352113"/>
            <a:ext cx="9624480" cy="1562725"/>
          </a:xfrm>
          <a:prstGeom prst="rect">
            <a:avLst/>
          </a:prstGeom>
        </p:spPr>
        <p:txBody>
          <a:bodyPr anchor="t" rtlCol="false" tIns="0" lIns="0" bIns="0" rIns="0">
            <a:spAutoFit/>
          </a:bodyPr>
          <a:lstStyle/>
          <a:p>
            <a:pPr algn="ctr">
              <a:lnSpc>
                <a:spcPts val="11649"/>
              </a:lnSpc>
            </a:pPr>
            <a:r>
              <a:rPr lang="en-US" sz="11649">
                <a:solidFill>
                  <a:srgbClr val="FFFFFF"/>
                </a:solidFill>
                <a:latin typeface="League Gothic"/>
              </a:rPr>
              <a:t>GENERATORS</a:t>
            </a:r>
          </a:p>
        </p:txBody>
      </p:sp>
      <p:sp>
        <p:nvSpPr>
          <p:cNvPr name="TextBox 11" id="11"/>
          <p:cNvSpPr txBox="true"/>
          <p:nvPr/>
        </p:nvSpPr>
        <p:spPr>
          <a:xfrm rot="0">
            <a:off x="392931" y="2289880"/>
            <a:ext cx="8751069" cy="6057218"/>
          </a:xfrm>
          <a:prstGeom prst="rect">
            <a:avLst/>
          </a:prstGeom>
        </p:spPr>
        <p:txBody>
          <a:bodyPr anchor="t" rtlCol="false" tIns="0" lIns="0" bIns="0" rIns="0">
            <a:spAutoFit/>
          </a:bodyPr>
          <a:lstStyle/>
          <a:p>
            <a:pPr>
              <a:lnSpc>
                <a:spcPts val="3712"/>
              </a:lnSpc>
            </a:pPr>
            <a:r>
              <a:rPr lang="en-US" sz="2651">
                <a:solidFill>
                  <a:srgbClr val="000000"/>
                </a:solidFill>
                <a:latin typeface="Montserrat"/>
              </a:rPr>
              <a:t>We should use relative bias, or a normalised absolute bias, in order to do direct comparisons between generators. Here, we have the generators GENIE, NEUT and NuWro.</a:t>
            </a:r>
          </a:p>
          <a:p>
            <a:pPr marL="572538" indent="-286269" lvl="1">
              <a:lnSpc>
                <a:spcPts val="3712"/>
              </a:lnSpc>
              <a:buFont typeface="Arial"/>
              <a:buChar char="•"/>
            </a:pPr>
            <a:r>
              <a:rPr lang="en-US" sz="2651">
                <a:solidFill>
                  <a:srgbClr val="000000"/>
                </a:solidFill>
                <a:latin typeface="Montserrat"/>
              </a:rPr>
              <a:t>Despite looking more precise, GENIE's more defined peaks arise from an assumption that removal energy is degenerate regardless of shell</a:t>
            </a:r>
          </a:p>
          <a:p>
            <a:pPr marL="572538" indent="-286269" lvl="1">
              <a:lnSpc>
                <a:spcPts val="3712"/>
              </a:lnSpc>
              <a:buFont typeface="Arial"/>
              <a:buChar char="•"/>
            </a:pPr>
            <a:r>
              <a:rPr lang="en-US" sz="2651">
                <a:solidFill>
                  <a:srgbClr val="000000"/>
                </a:solidFill>
                <a:latin typeface="Montserrat"/>
              </a:rPr>
              <a:t>NuWro accounts for a distribution of removal energies for the charged pion, leading to a wider peak</a:t>
            </a:r>
          </a:p>
          <a:p>
            <a:pPr marL="572538" indent="-286269" lvl="1">
              <a:lnSpc>
                <a:spcPts val="3712"/>
              </a:lnSpc>
              <a:buFont typeface="Arial"/>
              <a:buChar char="•"/>
            </a:pPr>
            <a:r>
              <a:rPr lang="en-US" sz="2651">
                <a:solidFill>
                  <a:srgbClr val="000000"/>
                </a:solidFill>
                <a:latin typeface="Montserrat"/>
              </a:rPr>
              <a:t>NEUT simulates no removal energy for any events which aren't CCQE - ergo, assuming nucleons are unbound.</a:t>
            </a:r>
          </a:p>
        </p:txBody>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5E00"/>
        </a:solidFill>
      </p:bgPr>
    </p:bg>
    <p:spTree>
      <p:nvGrpSpPr>
        <p:cNvPr id="1" name=""/>
        <p:cNvGrpSpPr/>
        <p:nvPr/>
      </p:nvGrpSpPr>
      <p:grpSpPr>
        <a:xfrm>
          <a:off x="0" y="0"/>
          <a:ext cx="0" cy="0"/>
          <a:chOff x="0" y="0"/>
          <a:chExt cx="0" cy="0"/>
        </a:xfrm>
      </p:grpSpPr>
      <p:grpSp>
        <p:nvGrpSpPr>
          <p:cNvPr name="Group 2" id="2"/>
          <p:cNvGrpSpPr/>
          <p:nvPr/>
        </p:nvGrpSpPr>
        <p:grpSpPr>
          <a:xfrm rot="0">
            <a:off x="0" y="-1994449"/>
            <a:ext cx="18288000" cy="6046298"/>
            <a:chOff x="0" y="0"/>
            <a:chExt cx="4816593" cy="1592441"/>
          </a:xfrm>
        </p:grpSpPr>
        <p:sp>
          <p:nvSpPr>
            <p:cNvPr name="Freeform 3" id="3"/>
            <p:cNvSpPr/>
            <p:nvPr/>
          </p:nvSpPr>
          <p:spPr>
            <a:xfrm flipH="false" flipV="false" rot="0">
              <a:off x="0" y="0"/>
              <a:ext cx="4816592" cy="1592441"/>
            </a:xfrm>
            <a:custGeom>
              <a:avLst/>
              <a:gdLst/>
              <a:ahLst/>
              <a:cxnLst/>
              <a:rect r="r" b="b" t="t" l="l"/>
              <a:pathLst>
                <a:path h="1592441" w="4816592">
                  <a:moveTo>
                    <a:pt x="0" y="0"/>
                  </a:moveTo>
                  <a:lnTo>
                    <a:pt x="4816592" y="0"/>
                  </a:lnTo>
                  <a:lnTo>
                    <a:pt x="4816592" y="1592441"/>
                  </a:lnTo>
                  <a:lnTo>
                    <a:pt x="0" y="1592441"/>
                  </a:lnTo>
                  <a:close/>
                </a:path>
              </a:pathLst>
            </a:custGeom>
            <a:solidFill>
              <a:srgbClr val="1E59AE"/>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1914837"/>
            <a:ext cx="18288000" cy="6917836"/>
            <a:chOff x="0" y="0"/>
            <a:chExt cx="4816593" cy="1821981"/>
          </a:xfrm>
        </p:grpSpPr>
        <p:sp>
          <p:nvSpPr>
            <p:cNvPr name="Freeform 6" id="6"/>
            <p:cNvSpPr/>
            <p:nvPr/>
          </p:nvSpPr>
          <p:spPr>
            <a:xfrm flipH="false" flipV="false" rot="0">
              <a:off x="0" y="0"/>
              <a:ext cx="4816592" cy="1821981"/>
            </a:xfrm>
            <a:custGeom>
              <a:avLst/>
              <a:gdLst/>
              <a:ahLst/>
              <a:cxnLst/>
              <a:rect r="r" b="b" t="t" l="l"/>
              <a:pathLst>
                <a:path h="1821981" w="4816592">
                  <a:moveTo>
                    <a:pt x="0" y="0"/>
                  </a:moveTo>
                  <a:lnTo>
                    <a:pt x="4816592" y="0"/>
                  </a:lnTo>
                  <a:lnTo>
                    <a:pt x="4816592" y="1821981"/>
                  </a:lnTo>
                  <a:lnTo>
                    <a:pt x="0" y="1821981"/>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5745" y="8836229"/>
            <a:ext cx="2904615" cy="1450771"/>
          </a:xfrm>
          <a:custGeom>
            <a:avLst/>
            <a:gdLst/>
            <a:ahLst/>
            <a:cxnLst/>
            <a:rect r="r" b="b" t="t" l="l"/>
            <a:pathLst>
              <a:path h="1450771" w="2904615">
                <a:moveTo>
                  <a:pt x="0" y="0"/>
                </a:moveTo>
                <a:lnTo>
                  <a:pt x="2904615" y="0"/>
                </a:lnTo>
                <a:lnTo>
                  <a:pt x="2904615" y="1450771"/>
                </a:lnTo>
                <a:lnTo>
                  <a:pt x="0" y="1450771"/>
                </a:lnTo>
                <a:lnTo>
                  <a:pt x="0" y="0"/>
                </a:lnTo>
                <a:close/>
              </a:path>
            </a:pathLst>
          </a:custGeom>
          <a:blipFill>
            <a:blip r:embed="rId3"/>
            <a:stretch>
              <a:fillRect l="0" t="0" r="0" b="0"/>
            </a:stretch>
          </a:blipFill>
        </p:spPr>
      </p:sp>
      <p:sp>
        <p:nvSpPr>
          <p:cNvPr name="Freeform 9" id="9"/>
          <p:cNvSpPr/>
          <p:nvPr/>
        </p:nvSpPr>
        <p:spPr>
          <a:xfrm flipH="false" flipV="false" rot="0">
            <a:off x="8895867" y="2057051"/>
            <a:ext cx="9134642" cy="6633408"/>
          </a:xfrm>
          <a:custGeom>
            <a:avLst/>
            <a:gdLst/>
            <a:ahLst/>
            <a:cxnLst/>
            <a:rect r="r" b="b" t="t" l="l"/>
            <a:pathLst>
              <a:path h="6633408" w="9134642">
                <a:moveTo>
                  <a:pt x="0" y="0"/>
                </a:moveTo>
                <a:lnTo>
                  <a:pt x="9134642" y="0"/>
                </a:lnTo>
                <a:lnTo>
                  <a:pt x="9134642" y="6633408"/>
                </a:lnTo>
                <a:lnTo>
                  <a:pt x="0" y="6633408"/>
                </a:lnTo>
                <a:lnTo>
                  <a:pt x="0" y="0"/>
                </a:lnTo>
                <a:close/>
              </a:path>
            </a:pathLst>
          </a:custGeom>
          <a:blipFill>
            <a:blip r:embed="rId4"/>
            <a:stretch>
              <a:fillRect l="0" t="0" r="0" b="0"/>
            </a:stretch>
          </a:blipFill>
        </p:spPr>
      </p:sp>
      <p:sp>
        <p:nvSpPr>
          <p:cNvPr name="TextBox 10" id="10"/>
          <p:cNvSpPr txBox="true"/>
          <p:nvPr/>
        </p:nvSpPr>
        <p:spPr>
          <a:xfrm rot="0">
            <a:off x="2946360" y="352113"/>
            <a:ext cx="12395280" cy="1562725"/>
          </a:xfrm>
          <a:prstGeom prst="rect">
            <a:avLst/>
          </a:prstGeom>
        </p:spPr>
        <p:txBody>
          <a:bodyPr anchor="t" rtlCol="false" tIns="0" lIns="0" bIns="0" rIns="0">
            <a:spAutoFit/>
          </a:bodyPr>
          <a:lstStyle/>
          <a:p>
            <a:pPr algn="ctr">
              <a:lnSpc>
                <a:spcPts val="11649"/>
              </a:lnSpc>
            </a:pPr>
            <a:r>
              <a:rPr lang="en-US" sz="11649">
                <a:solidFill>
                  <a:srgbClr val="FFFFFF"/>
                </a:solidFill>
                <a:latin typeface="League Gothic"/>
              </a:rPr>
              <a:t>WHY DOES THIS MATTER?</a:t>
            </a:r>
          </a:p>
        </p:txBody>
      </p:sp>
      <p:sp>
        <p:nvSpPr>
          <p:cNvPr name="TextBox 11" id="11"/>
          <p:cNvSpPr txBox="true"/>
          <p:nvPr/>
        </p:nvSpPr>
        <p:spPr>
          <a:xfrm rot="0">
            <a:off x="392931" y="2289880"/>
            <a:ext cx="8234940" cy="6219143"/>
          </a:xfrm>
          <a:prstGeom prst="rect">
            <a:avLst/>
          </a:prstGeom>
        </p:spPr>
        <p:txBody>
          <a:bodyPr anchor="t" rtlCol="false" tIns="0" lIns="0" bIns="0" rIns="0">
            <a:spAutoFit/>
          </a:bodyPr>
          <a:lstStyle/>
          <a:p>
            <a:pPr>
              <a:lnSpc>
                <a:spcPts val="3712"/>
              </a:lnSpc>
            </a:pPr>
            <a:r>
              <a:rPr lang="en-US" sz="2651">
                <a:solidFill>
                  <a:srgbClr val="000000"/>
                </a:solidFill>
                <a:latin typeface="Montserrat"/>
              </a:rPr>
              <a:t>Systematic parameters of Neutrino Flux Φ, cross section σ and detector efficiency </a:t>
            </a:r>
            <a:r>
              <a:rPr lang="en-US" sz="2651">
                <a:solidFill>
                  <a:srgbClr val="000000"/>
                </a:solidFill>
                <a:latin typeface="Montserrat Medium"/>
              </a:rPr>
              <a:t>∈ - </a:t>
            </a:r>
            <a:r>
              <a:rPr lang="en-US" sz="2651">
                <a:solidFill>
                  <a:srgbClr val="000000"/>
                </a:solidFill>
                <a:latin typeface="Montserrat"/>
              </a:rPr>
              <a:t>all of which are functions of neutrino energy E  . Our ability to measure oscillation parameters are delimited by the uncertainty constraints on our systematic parameters.</a:t>
            </a:r>
          </a:p>
          <a:p>
            <a:pPr>
              <a:lnSpc>
                <a:spcPts val="1325"/>
              </a:lnSpc>
            </a:pPr>
          </a:p>
          <a:p>
            <a:pPr>
              <a:lnSpc>
                <a:spcPts val="3712"/>
              </a:lnSpc>
            </a:pPr>
            <a:r>
              <a:rPr lang="en-US" sz="2651">
                <a:solidFill>
                  <a:srgbClr val="000000"/>
                </a:solidFill>
                <a:latin typeface="Montserrat"/>
              </a:rPr>
              <a:t>The blue area on the graph corresponds to muon neutrino flux of the near detector; compared to brown for the far detector. Each line corresponds to cross section σ for different interactions. Improving our neutrino energy reconstruction can reduce uncertainties on our measurements of oscillation parameters.</a:t>
            </a:r>
          </a:p>
        </p:txBody>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5E00"/>
        </a:solidFill>
      </p:bgPr>
    </p:bg>
    <p:spTree>
      <p:nvGrpSpPr>
        <p:cNvPr id="1" name=""/>
        <p:cNvGrpSpPr/>
        <p:nvPr/>
      </p:nvGrpSpPr>
      <p:grpSpPr>
        <a:xfrm>
          <a:off x="0" y="0"/>
          <a:ext cx="0" cy="0"/>
          <a:chOff x="0" y="0"/>
          <a:chExt cx="0" cy="0"/>
        </a:xfrm>
      </p:grpSpPr>
      <p:grpSp>
        <p:nvGrpSpPr>
          <p:cNvPr name="Group 2" id="2"/>
          <p:cNvGrpSpPr/>
          <p:nvPr/>
        </p:nvGrpSpPr>
        <p:grpSpPr>
          <a:xfrm rot="0">
            <a:off x="0" y="-1994449"/>
            <a:ext cx="18288000" cy="6046298"/>
            <a:chOff x="0" y="0"/>
            <a:chExt cx="4816593" cy="1592441"/>
          </a:xfrm>
        </p:grpSpPr>
        <p:sp>
          <p:nvSpPr>
            <p:cNvPr name="Freeform 3" id="3"/>
            <p:cNvSpPr/>
            <p:nvPr/>
          </p:nvSpPr>
          <p:spPr>
            <a:xfrm flipH="false" flipV="false" rot="0">
              <a:off x="0" y="0"/>
              <a:ext cx="4816592" cy="1592441"/>
            </a:xfrm>
            <a:custGeom>
              <a:avLst/>
              <a:gdLst/>
              <a:ahLst/>
              <a:cxnLst/>
              <a:rect r="r" b="b" t="t" l="l"/>
              <a:pathLst>
                <a:path h="1592441" w="4816592">
                  <a:moveTo>
                    <a:pt x="0" y="0"/>
                  </a:moveTo>
                  <a:lnTo>
                    <a:pt x="4816592" y="0"/>
                  </a:lnTo>
                  <a:lnTo>
                    <a:pt x="4816592" y="1592441"/>
                  </a:lnTo>
                  <a:lnTo>
                    <a:pt x="0" y="1592441"/>
                  </a:lnTo>
                  <a:close/>
                </a:path>
              </a:pathLst>
            </a:custGeom>
            <a:solidFill>
              <a:srgbClr val="1E59AE"/>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1914837"/>
            <a:ext cx="18288000" cy="6917836"/>
            <a:chOff x="0" y="0"/>
            <a:chExt cx="4816593" cy="1821981"/>
          </a:xfrm>
        </p:grpSpPr>
        <p:sp>
          <p:nvSpPr>
            <p:cNvPr name="Freeform 6" id="6"/>
            <p:cNvSpPr/>
            <p:nvPr/>
          </p:nvSpPr>
          <p:spPr>
            <a:xfrm flipH="false" flipV="false" rot="0">
              <a:off x="0" y="0"/>
              <a:ext cx="4816592" cy="1821981"/>
            </a:xfrm>
            <a:custGeom>
              <a:avLst/>
              <a:gdLst/>
              <a:ahLst/>
              <a:cxnLst/>
              <a:rect r="r" b="b" t="t" l="l"/>
              <a:pathLst>
                <a:path h="1821981" w="4816592">
                  <a:moveTo>
                    <a:pt x="0" y="0"/>
                  </a:moveTo>
                  <a:lnTo>
                    <a:pt x="4816592" y="0"/>
                  </a:lnTo>
                  <a:lnTo>
                    <a:pt x="4816592" y="1821981"/>
                  </a:lnTo>
                  <a:lnTo>
                    <a:pt x="0" y="1821981"/>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55745" y="8836229"/>
            <a:ext cx="2904615" cy="1450771"/>
          </a:xfrm>
          <a:custGeom>
            <a:avLst/>
            <a:gdLst/>
            <a:ahLst/>
            <a:cxnLst/>
            <a:rect r="r" b="b" t="t" l="l"/>
            <a:pathLst>
              <a:path h="1450771" w="2904615">
                <a:moveTo>
                  <a:pt x="0" y="0"/>
                </a:moveTo>
                <a:lnTo>
                  <a:pt x="2904615" y="0"/>
                </a:lnTo>
                <a:lnTo>
                  <a:pt x="2904615" y="1450771"/>
                </a:lnTo>
                <a:lnTo>
                  <a:pt x="0" y="1450771"/>
                </a:lnTo>
                <a:lnTo>
                  <a:pt x="0" y="0"/>
                </a:lnTo>
                <a:close/>
              </a:path>
            </a:pathLst>
          </a:custGeom>
          <a:blipFill>
            <a:blip r:embed="rId3"/>
            <a:stretch>
              <a:fillRect l="0" t="0" r="0" b="0"/>
            </a:stretch>
          </a:blipFill>
        </p:spPr>
      </p:sp>
      <p:sp>
        <p:nvSpPr>
          <p:cNvPr name="TextBox 9" id="9"/>
          <p:cNvSpPr txBox="true"/>
          <p:nvPr/>
        </p:nvSpPr>
        <p:spPr>
          <a:xfrm rot="0">
            <a:off x="4331760" y="352113"/>
            <a:ext cx="9624480" cy="1562725"/>
          </a:xfrm>
          <a:prstGeom prst="rect">
            <a:avLst/>
          </a:prstGeom>
        </p:spPr>
        <p:txBody>
          <a:bodyPr anchor="t" rtlCol="false" tIns="0" lIns="0" bIns="0" rIns="0">
            <a:spAutoFit/>
          </a:bodyPr>
          <a:lstStyle/>
          <a:p>
            <a:pPr algn="ctr">
              <a:lnSpc>
                <a:spcPts val="11649"/>
              </a:lnSpc>
            </a:pPr>
            <a:r>
              <a:rPr lang="en-US" sz="11649">
                <a:solidFill>
                  <a:srgbClr val="FFFFFF"/>
                </a:solidFill>
                <a:latin typeface="League Gothic"/>
              </a:rPr>
              <a:t>NEXT STEPS</a:t>
            </a:r>
          </a:p>
        </p:txBody>
      </p:sp>
      <p:sp>
        <p:nvSpPr>
          <p:cNvPr name="TextBox 10" id="10"/>
          <p:cNvSpPr txBox="true"/>
          <p:nvPr/>
        </p:nvSpPr>
        <p:spPr>
          <a:xfrm rot="0">
            <a:off x="392931" y="2203416"/>
            <a:ext cx="8588081" cy="6381068"/>
          </a:xfrm>
          <a:prstGeom prst="rect">
            <a:avLst/>
          </a:prstGeom>
        </p:spPr>
        <p:txBody>
          <a:bodyPr anchor="t" rtlCol="false" tIns="0" lIns="0" bIns="0" rIns="0">
            <a:spAutoFit/>
          </a:bodyPr>
          <a:lstStyle/>
          <a:p>
            <a:pPr>
              <a:lnSpc>
                <a:spcPts val="3712"/>
              </a:lnSpc>
            </a:pPr>
            <a:r>
              <a:rPr lang="en-US" sz="2651">
                <a:solidFill>
                  <a:srgbClr val="000000"/>
                </a:solidFill>
                <a:latin typeface="Montserrat"/>
              </a:rPr>
              <a:t>Have different uncertainty parameters for different resonances; varying the resonances separately is important because you induce different neutrino energy biases.</a:t>
            </a:r>
          </a:p>
          <a:p>
            <a:pPr>
              <a:lnSpc>
                <a:spcPts val="1325"/>
              </a:lnSpc>
            </a:pPr>
          </a:p>
          <a:p>
            <a:pPr>
              <a:lnSpc>
                <a:spcPts val="3712"/>
              </a:lnSpc>
            </a:pPr>
            <a:r>
              <a:rPr lang="en-US" sz="2651">
                <a:solidFill>
                  <a:srgbClr val="000000"/>
                </a:solidFill>
                <a:latin typeface="Montserrat"/>
              </a:rPr>
              <a:t>The graph compares the energy bias for interactions with Invariant Mass (W) below (Delta Dominance) and above (non-Delta dominance) 1500MeV to demonstrate this difference.</a:t>
            </a:r>
          </a:p>
          <a:p>
            <a:pPr>
              <a:lnSpc>
                <a:spcPts val="1325"/>
              </a:lnSpc>
            </a:pPr>
          </a:p>
          <a:p>
            <a:pPr>
              <a:lnSpc>
                <a:spcPts val="3712"/>
              </a:lnSpc>
            </a:pPr>
            <a:r>
              <a:rPr lang="en-US" sz="2651">
                <a:solidFill>
                  <a:srgbClr val="000000"/>
                </a:solidFill>
                <a:latin typeface="Montserrat"/>
              </a:rPr>
              <a:t>Next steps will involve utilising the generator's ability to isolate resonances (something you technically can't do outwith) to compare energy bias discrepancies for differing resonances; leading onto eventual work related to form factors.</a:t>
            </a:r>
          </a:p>
        </p:txBody>
      </p:sp>
      <p:sp>
        <p:nvSpPr>
          <p:cNvPr name="Freeform 11" id="11"/>
          <p:cNvSpPr/>
          <p:nvPr/>
        </p:nvSpPr>
        <p:spPr>
          <a:xfrm flipH="false" flipV="false" rot="0">
            <a:off x="9144000" y="2179660"/>
            <a:ext cx="8890684" cy="6414348"/>
          </a:xfrm>
          <a:custGeom>
            <a:avLst/>
            <a:gdLst/>
            <a:ahLst/>
            <a:cxnLst/>
            <a:rect r="r" b="b" t="t" l="l"/>
            <a:pathLst>
              <a:path h="6414348" w="8890684">
                <a:moveTo>
                  <a:pt x="0" y="0"/>
                </a:moveTo>
                <a:lnTo>
                  <a:pt x="8890684" y="0"/>
                </a:lnTo>
                <a:lnTo>
                  <a:pt x="8890684" y="6414348"/>
                </a:lnTo>
                <a:lnTo>
                  <a:pt x="0" y="6414348"/>
                </a:lnTo>
                <a:lnTo>
                  <a:pt x="0" y="0"/>
                </a:lnTo>
                <a:close/>
              </a:path>
            </a:pathLst>
          </a:custGeom>
          <a:blipFill>
            <a:blip r:embed="rId4"/>
            <a:stretch>
              <a:fillRect l="0" t="0" r="0" b="0"/>
            </a:stretch>
          </a:blipFill>
        </p:spPr>
      </p:sp>
      <p:sp>
        <p:nvSpPr>
          <p:cNvPr name="Freeform 12" id="12"/>
          <p:cNvSpPr/>
          <p:nvPr/>
        </p:nvSpPr>
        <p:spPr>
          <a:xfrm flipH="false" flipV="false" rot="0">
            <a:off x="10783956" y="5077229"/>
            <a:ext cx="3488320" cy="2904152"/>
          </a:xfrm>
          <a:custGeom>
            <a:avLst/>
            <a:gdLst/>
            <a:ahLst/>
            <a:cxnLst/>
            <a:rect r="r" b="b" t="t" l="l"/>
            <a:pathLst>
              <a:path h="2904152" w="3488320">
                <a:moveTo>
                  <a:pt x="0" y="0"/>
                </a:moveTo>
                <a:lnTo>
                  <a:pt x="3488320" y="0"/>
                </a:lnTo>
                <a:lnTo>
                  <a:pt x="3488320" y="2904152"/>
                </a:lnTo>
                <a:lnTo>
                  <a:pt x="0" y="2904152"/>
                </a:lnTo>
                <a:lnTo>
                  <a:pt x="0" y="0"/>
                </a:lnTo>
                <a:close/>
              </a:path>
            </a:pathLst>
          </a:custGeom>
          <a:blipFill>
            <a:blip r:embed="rId5"/>
            <a:stretch>
              <a:fillRect l="0" t="0" r="0" b="0"/>
            </a:stretch>
          </a:blipFill>
        </p:spPr>
      </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E59AE"/>
        </a:solidFill>
      </p:bgPr>
    </p:bg>
    <p:spTree>
      <p:nvGrpSpPr>
        <p:cNvPr id="1" name=""/>
        <p:cNvGrpSpPr/>
        <p:nvPr/>
      </p:nvGrpSpPr>
      <p:grpSpPr>
        <a:xfrm>
          <a:off x="0" y="0"/>
          <a:ext cx="0" cy="0"/>
          <a:chOff x="0" y="0"/>
          <a:chExt cx="0" cy="0"/>
        </a:xfrm>
      </p:grpSpPr>
      <p:grpSp>
        <p:nvGrpSpPr>
          <p:cNvPr name="Group 2" id="2"/>
          <p:cNvGrpSpPr/>
          <p:nvPr/>
        </p:nvGrpSpPr>
        <p:grpSpPr>
          <a:xfrm rot="0">
            <a:off x="-427362" y="8874579"/>
            <a:ext cx="9784460" cy="1825638"/>
            <a:chOff x="0" y="0"/>
            <a:chExt cx="2576977" cy="480827"/>
          </a:xfrm>
        </p:grpSpPr>
        <p:sp>
          <p:nvSpPr>
            <p:cNvPr name="Freeform 3" id="3"/>
            <p:cNvSpPr/>
            <p:nvPr/>
          </p:nvSpPr>
          <p:spPr>
            <a:xfrm flipH="false" flipV="false" rot="0">
              <a:off x="0" y="0"/>
              <a:ext cx="2576977" cy="480827"/>
            </a:xfrm>
            <a:custGeom>
              <a:avLst/>
              <a:gdLst/>
              <a:ahLst/>
              <a:cxnLst/>
              <a:rect r="r" b="b" t="t" l="l"/>
              <a:pathLst>
                <a:path h="480827" w="2576977">
                  <a:moveTo>
                    <a:pt x="0" y="0"/>
                  </a:moveTo>
                  <a:lnTo>
                    <a:pt x="2576977" y="0"/>
                  </a:lnTo>
                  <a:lnTo>
                    <a:pt x="2576977" y="480827"/>
                  </a:lnTo>
                  <a:lnTo>
                    <a:pt x="0" y="480827"/>
                  </a:lnTo>
                  <a:close/>
                </a:path>
              </a:pathLst>
            </a:custGeom>
            <a:solidFill>
              <a:srgbClr val="FFFFFF"/>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238352"/>
            <a:ext cx="5780314" cy="146957"/>
            <a:chOff x="0" y="0"/>
            <a:chExt cx="1522387" cy="38705"/>
          </a:xfrm>
        </p:grpSpPr>
        <p:sp>
          <p:nvSpPr>
            <p:cNvPr name="Freeform 6" id="6"/>
            <p:cNvSpPr/>
            <p:nvPr/>
          </p:nvSpPr>
          <p:spPr>
            <a:xfrm flipH="false" flipV="false" rot="0">
              <a:off x="0" y="0"/>
              <a:ext cx="1522387" cy="38705"/>
            </a:xfrm>
            <a:custGeom>
              <a:avLst/>
              <a:gdLst/>
              <a:ahLst/>
              <a:cxnLst/>
              <a:rect r="r" b="b" t="t" l="l"/>
              <a:pathLst>
                <a:path h="38705" w="1522387">
                  <a:moveTo>
                    <a:pt x="0" y="0"/>
                  </a:moveTo>
                  <a:lnTo>
                    <a:pt x="1522387" y="0"/>
                  </a:lnTo>
                  <a:lnTo>
                    <a:pt x="1522387" y="38705"/>
                  </a:lnTo>
                  <a:lnTo>
                    <a:pt x="0" y="38705"/>
                  </a:lnTo>
                  <a:close/>
                </a:path>
              </a:pathLst>
            </a:custGeom>
            <a:solidFill>
              <a:srgbClr val="F5F5DD"/>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2261713" y="-18560"/>
            <a:ext cx="6411910" cy="10324119"/>
          </a:xfrm>
          <a:custGeom>
            <a:avLst/>
            <a:gdLst/>
            <a:ahLst/>
            <a:cxnLst/>
            <a:rect r="r" b="b" t="t" l="l"/>
            <a:pathLst>
              <a:path h="10324119" w="6411910">
                <a:moveTo>
                  <a:pt x="0" y="0"/>
                </a:moveTo>
                <a:lnTo>
                  <a:pt x="6411909" y="0"/>
                </a:lnTo>
                <a:lnTo>
                  <a:pt x="6411909" y="10324120"/>
                </a:lnTo>
                <a:lnTo>
                  <a:pt x="0" y="10324120"/>
                </a:lnTo>
                <a:lnTo>
                  <a:pt x="0" y="0"/>
                </a:lnTo>
                <a:close/>
              </a:path>
            </a:pathLst>
          </a:custGeom>
          <a:blipFill>
            <a:blip r:embed="rId3"/>
            <a:stretch>
              <a:fillRect l="-106975" t="0" r="-34546" b="0"/>
            </a:stretch>
          </a:blipFill>
        </p:spPr>
      </p:sp>
      <p:sp>
        <p:nvSpPr>
          <p:cNvPr name="Freeform 9" id="9"/>
          <p:cNvSpPr/>
          <p:nvPr/>
        </p:nvSpPr>
        <p:spPr>
          <a:xfrm flipH="false" flipV="false" rot="0">
            <a:off x="0" y="8847034"/>
            <a:ext cx="1439966" cy="1439966"/>
          </a:xfrm>
          <a:custGeom>
            <a:avLst/>
            <a:gdLst/>
            <a:ahLst/>
            <a:cxnLst/>
            <a:rect r="r" b="b" t="t" l="l"/>
            <a:pathLst>
              <a:path h="1439966" w="1439966">
                <a:moveTo>
                  <a:pt x="0" y="0"/>
                </a:moveTo>
                <a:lnTo>
                  <a:pt x="1439966" y="0"/>
                </a:lnTo>
                <a:lnTo>
                  <a:pt x="1439966" y="1439966"/>
                </a:lnTo>
                <a:lnTo>
                  <a:pt x="0" y="1439966"/>
                </a:lnTo>
                <a:lnTo>
                  <a:pt x="0" y="0"/>
                </a:lnTo>
                <a:close/>
              </a:path>
            </a:pathLst>
          </a:custGeom>
          <a:blipFill>
            <a:blip r:embed="rId4"/>
            <a:stretch>
              <a:fillRect l="0" t="0" r="0" b="0"/>
            </a:stretch>
          </a:blipFill>
        </p:spPr>
      </p:sp>
      <p:sp>
        <p:nvSpPr>
          <p:cNvPr name="Freeform 10" id="10"/>
          <p:cNvSpPr/>
          <p:nvPr/>
        </p:nvSpPr>
        <p:spPr>
          <a:xfrm flipH="false" flipV="false" rot="0">
            <a:off x="4872940" y="8993647"/>
            <a:ext cx="1734471" cy="1156314"/>
          </a:xfrm>
          <a:custGeom>
            <a:avLst/>
            <a:gdLst/>
            <a:ahLst/>
            <a:cxnLst/>
            <a:rect r="r" b="b" t="t" l="l"/>
            <a:pathLst>
              <a:path h="1156314" w="1734471">
                <a:moveTo>
                  <a:pt x="0" y="0"/>
                </a:moveTo>
                <a:lnTo>
                  <a:pt x="1734471" y="0"/>
                </a:lnTo>
                <a:lnTo>
                  <a:pt x="1734471" y="1156314"/>
                </a:lnTo>
                <a:lnTo>
                  <a:pt x="0" y="1156314"/>
                </a:lnTo>
                <a:lnTo>
                  <a:pt x="0" y="0"/>
                </a:lnTo>
                <a:close/>
              </a:path>
            </a:pathLst>
          </a:custGeom>
          <a:blipFill>
            <a:blip r:embed="rId5"/>
            <a:stretch>
              <a:fillRect l="0" t="0" r="0" b="0"/>
            </a:stretch>
          </a:blipFill>
        </p:spPr>
      </p:sp>
      <p:sp>
        <p:nvSpPr>
          <p:cNvPr name="Freeform 11" id="11"/>
          <p:cNvSpPr/>
          <p:nvPr/>
        </p:nvSpPr>
        <p:spPr>
          <a:xfrm flipH="false" flipV="false" rot="0">
            <a:off x="9357098" y="8873349"/>
            <a:ext cx="2904615" cy="1450771"/>
          </a:xfrm>
          <a:custGeom>
            <a:avLst/>
            <a:gdLst/>
            <a:ahLst/>
            <a:cxnLst/>
            <a:rect r="r" b="b" t="t" l="l"/>
            <a:pathLst>
              <a:path h="1450771" w="2904615">
                <a:moveTo>
                  <a:pt x="0" y="0"/>
                </a:moveTo>
                <a:lnTo>
                  <a:pt x="2904615" y="0"/>
                </a:lnTo>
                <a:lnTo>
                  <a:pt x="2904615" y="1450770"/>
                </a:lnTo>
                <a:lnTo>
                  <a:pt x="0" y="1450770"/>
                </a:lnTo>
                <a:lnTo>
                  <a:pt x="0" y="0"/>
                </a:lnTo>
                <a:close/>
              </a:path>
            </a:pathLst>
          </a:custGeom>
          <a:blipFill>
            <a:blip r:embed="rId6"/>
            <a:stretch>
              <a:fillRect l="0" t="0" r="0" b="0"/>
            </a:stretch>
          </a:blipFill>
        </p:spPr>
      </p:sp>
      <p:sp>
        <p:nvSpPr>
          <p:cNvPr name="Freeform 12" id="12"/>
          <p:cNvSpPr/>
          <p:nvPr/>
        </p:nvSpPr>
        <p:spPr>
          <a:xfrm flipH="false" flipV="false" rot="0">
            <a:off x="12280763" y="-958664"/>
            <a:ext cx="6337674" cy="11985796"/>
          </a:xfrm>
          <a:custGeom>
            <a:avLst/>
            <a:gdLst/>
            <a:ahLst/>
            <a:cxnLst/>
            <a:rect r="r" b="b" t="t" l="l"/>
            <a:pathLst>
              <a:path h="11985796" w="6337674">
                <a:moveTo>
                  <a:pt x="0" y="0"/>
                </a:moveTo>
                <a:lnTo>
                  <a:pt x="6337674" y="0"/>
                </a:lnTo>
                <a:lnTo>
                  <a:pt x="6337674" y="11985796"/>
                </a:lnTo>
                <a:lnTo>
                  <a:pt x="0" y="11985796"/>
                </a:lnTo>
                <a:lnTo>
                  <a:pt x="0" y="0"/>
                </a:lnTo>
                <a:close/>
              </a:path>
            </a:pathLst>
          </a:custGeom>
          <a:blipFill>
            <a:blip r:embed="rId7"/>
            <a:stretch>
              <a:fillRect l="-132175" t="0" r="0" b="0"/>
            </a:stretch>
          </a:blipFill>
        </p:spPr>
      </p:sp>
      <p:sp>
        <p:nvSpPr>
          <p:cNvPr name="TextBox 13" id="13"/>
          <p:cNvSpPr txBox="true"/>
          <p:nvPr/>
        </p:nvSpPr>
        <p:spPr>
          <a:xfrm rot="0">
            <a:off x="1028700" y="1984548"/>
            <a:ext cx="9422950" cy="5291903"/>
          </a:xfrm>
          <a:prstGeom prst="rect">
            <a:avLst/>
          </a:prstGeom>
        </p:spPr>
        <p:txBody>
          <a:bodyPr anchor="t" rtlCol="false" tIns="0" lIns="0" bIns="0" rIns="0">
            <a:spAutoFit/>
          </a:bodyPr>
          <a:lstStyle/>
          <a:p>
            <a:pPr>
              <a:lnSpc>
                <a:spcPts val="13717"/>
              </a:lnSpc>
            </a:pPr>
            <a:r>
              <a:rPr lang="en-US" sz="13717">
                <a:solidFill>
                  <a:srgbClr val="F5F5DD"/>
                </a:solidFill>
                <a:latin typeface="League Gothic"/>
              </a:rPr>
              <a:t>THANKS FOR LISTENING - ANY QUESTIONS?</a:t>
            </a:r>
          </a:p>
        </p:txBody>
      </p:sp>
      <p:sp>
        <p:nvSpPr>
          <p:cNvPr name="TextBox 14" id="14"/>
          <p:cNvSpPr txBox="true"/>
          <p:nvPr/>
        </p:nvSpPr>
        <p:spPr>
          <a:xfrm rot="0">
            <a:off x="7064584" y="7071029"/>
            <a:ext cx="4047306" cy="372745"/>
          </a:xfrm>
          <a:prstGeom prst="rect">
            <a:avLst/>
          </a:prstGeom>
        </p:spPr>
        <p:txBody>
          <a:bodyPr anchor="t" rtlCol="false" tIns="0" lIns="0" bIns="0" rIns="0">
            <a:spAutoFit/>
          </a:bodyPr>
          <a:lstStyle/>
          <a:p>
            <a:pPr>
              <a:lnSpc>
                <a:spcPts val="3079"/>
              </a:lnSpc>
            </a:pPr>
            <a:r>
              <a:rPr lang="en-US" sz="2199">
                <a:solidFill>
                  <a:srgbClr val="F5F5DD"/>
                </a:solidFill>
                <a:latin typeface="Montserrat"/>
              </a:rPr>
              <a:t>11 July 2023</a:t>
            </a:r>
          </a:p>
        </p:txBody>
      </p:sp>
      <p:sp>
        <p:nvSpPr>
          <p:cNvPr name="TextBox 15" id="15"/>
          <p:cNvSpPr txBox="true"/>
          <p:nvPr/>
        </p:nvSpPr>
        <p:spPr>
          <a:xfrm rot="0">
            <a:off x="1028700" y="7572431"/>
            <a:ext cx="2525732" cy="614290"/>
          </a:xfrm>
          <a:prstGeom prst="rect">
            <a:avLst/>
          </a:prstGeom>
        </p:spPr>
        <p:txBody>
          <a:bodyPr anchor="t" rtlCol="false" tIns="0" lIns="0" bIns="0" rIns="0">
            <a:spAutoFit/>
          </a:bodyPr>
          <a:lstStyle/>
          <a:p>
            <a:pPr algn="l" marL="0" indent="0" lvl="0">
              <a:lnSpc>
                <a:spcPts val="4612"/>
              </a:lnSpc>
              <a:spcBef>
                <a:spcPct val="0"/>
              </a:spcBef>
            </a:pPr>
            <a:r>
              <a:rPr lang="en-US" sz="4612" u="none">
                <a:solidFill>
                  <a:srgbClr val="F5F5DD"/>
                </a:solidFill>
                <a:latin typeface="League Gothic"/>
              </a:rPr>
              <a:t>CALLUM COX</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DAFoVKTdz08</dc:identifier>
  <dcterms:modified xsi:type="dcterms:W3CDTF">2011-08-01T06:04:30Z</dcterms:modified>
  <cp:revision>1</cp:revision>
  <dc:title>SIMPLE INVESTING TIPS FOR BEGINNERS</dc:title>
</cp:coreProperties>
</file>