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8"/>
  </p:notesMasterIdLst>
  <p:sldIdLst>
    <p:sldId id="258" r:id="rId2"/>
    <p:sldId id="266" r:id="rId3"/>
    <p:sldId id="261" r:id="rId4"/>
    <p:sldId id="264" r:id="rId5"/>
    <p:sldId id="257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7" autoAdjust="0"/>
    <p:restoredTop sz="93544" autoAdjust="0"/>
  </p:normalViewPr>
  <p:slideViewPr>
    <p:cSldViewPr snapToGrid="0" showGuides="1">
      <p:cViewPr varScale="1">
        <p:scale>
          <a:sx n="196" d="100"/>
          <a:sy n="196" d="100"/>
        </p:scale>
        <p:origin x="918" y="15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6825"/>
            <a:ext cx="9143999" cy="2029968"/>
          </a:xfrm>
        </p:spPr>
        <p:txBody>
          <a:bodyPr/>
          <a:lstStyle/>
          <a:p>
            <a:r>
              <a:rPr lang="en-US" dirty="0"/>
              <a:t>Kinetic inductance material investigation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Sergey Kruhlov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PhD Student </a:t>
            </a:r>
          </a:p>
          <a:p>
            <a:r>
              <a:rPr lang="en-US"/>
              <a:t>Drexel University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76239" y="4576058"/>
            <a:ext cx="2692872" cy="386558"/>
          </a:xfrm>
        </p:spPr>
        <p:txBody>
          <a:bodyPr/>
          <a:lstStyle/>
          <a:p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 2023</a:t>
            </a:r>
          </a:p>
          <a:p>
            <a:r>
              <a:rPr lang="en-US" dirty="0"/>
              <a:t>ANL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3A26-9A6A-2ABA-B49D-E28349BC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E505-B1CC-6942-F0D7-5CFD30C1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group in Argonne work with superconducting detectors (MKID)</a:t>
            </a:r>
          </a:p>
          <a:p>
            <a:r>
              <a:rPr lang="en-US" dirty="0"/>
              <a:t>Superconducting detectors with high kinetic inductance have better sensitivity.</a:t>
            </a:r>
          </a:p>
          <a:p>
            <a:r>
              <a:rPr lang="en-US" dirty="0"/>
              <a:t>High kinetic inductance devices with strong non-linearity can be used as amplifiers.</a:t>
            </a:r>
          </a:p>
          <a:p>
            <a:pPr algn="just"/>
            <a:r>
              <a:rPr lang="en-US" dirty="0"/>
              <a:t>Our design of tunable superconducting resonator has the potential of working as quantum limited parametric amplifier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4E140-75F9-C3D7-5D3C-16548923C2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FADCF4-4ED1-4D5C-D27B-7EDF557DA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85671"/>
            <a:ext cx="3594145" cy="14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2699"/>
            <a:ext cx="8372901" cy="621711"/>
          </a:xfrm>
        </p:spPr>
        <p:txBody>
          <a:bodyPr/>
          <a:lstStyle/>
          <a:p>
            <a:r>
              <a:rPr lang="en-US" dirty="0"/>
              <a:t>Frequency dependence on inductance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827979"/>
                <a:ext cx="2639138" cy="19381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Appling kinetic inductance will decrease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827979"/>
                <a:ext cx="2639138" cy="1938114"/>
              </a:xfrm>
              <a:blipFill>
                <a:blip r:embed="rId2"/>
                <a:stretch>
                  <a:fillRect l="-4850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82EC5-6CD5-4776-4D71-EF8948AE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8256" y="2494786"/>
            <a:ext cx="1716126" cy="2903220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782A4C87-95E5-2C70-06DD-948362EBA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647" y="1274436"/>
            <a:ext cx="6070013" cy="3207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4D0BEB-E297-EBDE-6F34-FA027F319FCF}"/>
              </a:ext>
            </a:extLst>
          </p:cNvPr>
          <p:cNvSpPr txBox="1"/>
          <p:nvPr/>
        </p:nvSpPr>
        <p:spPr>
          <a:xfrm>
            <a:off x="8212257" y="3530898"/>
            <a:ext cx="804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 pH/sq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E1C23-9761-58FE-8CC6-4B7FA6E2E9E5}"/>
              </a:ext>
            </a:extLst>
          </p:cNvPr>
          <p:cNvSpPr txBox="1"/>
          <p:nvPr/>
        </p:nvSpPr>
        <p:spPr>
          <a:xfrm>
            <a:off x="5287939" y="3807897"/>
            <a:ext cx="804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 pH/sq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D96A0-F1FA-B256-3EC4-12AC82DD5C51}"/>
              </a:ext>
            </a:extLst>
          </p:cNvPr>
          <p:cNvSpPr txBox="1"/>
          <p:nvPr/>
        </p:nvSpPr>
        <p:spPr>
          <a:xfrm>
            <a:off x="3570595" y="3322400"/>
            <a:ext cx="804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pH/sq</a:t>
            </a:r>
          </a:p>
        </p:txBody>
      </p:sp>
    </p:spTree>
    <p:extLst>
      <p:ext uri="{BB962C8B-B14F-4D97-AF65-F5344CB8AC3E}">
        <p14:creationId xmlns:p14="http://schemas.microsoft.com/office/powerpoint/2010/main" val="89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Resonator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309423"/>
            <a:ext cx="4183379" cy="2989094"/>
          </a:xfrm>
        </p:spPr>
        <p:txBody>
          <a:bodyPr/>
          <a:lstStyle/>
          <a:p>
            <a:r>
              <a:rPr lang="en-US" dirty="0"/>
              <a:t>Readout line made from Nb film</a:t>
            </a:r>
          </a:p>
          <a:p>
            <a:r>
              <a:rPr lang="en-US" dirty="0"/>
              <a:t>For study Lk we use our design with 2 group of resonators</a:t>
            </a:r>
          </a:p>
          <a:p>
            <a:r>
              <a:rPr lang="en-US" dirty="0"/>
              <a:t>Lk for Nb = 0 pH/sq</a:t>
            </a:r>
          </a:p>
          <a:p>
            <a:r>
              <a:rPr lang="en-US" dirty="0"/>
              <a:t>Lk for </a:t>
            </a:r>
            <a:r>
              <a:rPr lang="en-US" dirty="0" err="1"/>
              <a:t>TiN</a:t>
            </a:r>
            <a:r>
              <a:rPr lang="en-US" dirty="0"/>
              <a:t> = 15 pH/sq</a:t>
            </a:r>
          </a:p>
          <a:p>
            <a:r>
              <a:rPr lang="en-US" dirty="0"/>
              <a:t>Changed frequency of each resonator by changed of its inductor width </a:t>
            </a:r>
            <a:br>
              <a:rPr lang="en-US" dirty="0"/>
            </a:br>
            <a:r>
              <a:rPr lang="en-US" dirty="0"/>
              <a:t>(18um, 20um, 22um)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7096DA-9D8A-1D7B-2FC0-E2F81D4ADF72}"/>
              </a:ext>
            </a:extLst>
          </p:cNvPr>
          <p:cNvGrpSpPr/>
          <p:nvPr/>
        </p:nvGrpSpPr>
        <p:grpSpPr>
          <a:xfrm rot="16200000">
            <a:off x="5444084" y="1093456"/>
            <a:ext cx="2689196" cy="4433364"/>
            <a:chOff x="2496215" y="0"/>
            <a:chExt cx="4151570" cy="5143500"/>
          </a:xfrm>
        </p:grpSpPr>
        <p:pic>
          <p:nvPicPr>
            <p:cNvPr id="8" name="Picture 7" descr="Calendar&#10;&#10;Description automatically generated">
              <a:extLst>
                <a:ext uri="{FF2B5EF4-FFF2-40B4-BE49-F238E27FC236}">
                  <a16:creationId xmlns:a16="http://schemas.microsoft.com/office/drawing/2014/main" id="{17ACEEEC-18EC-00EB-66B8-39365149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6215" y="0"/>
              <a:ext cx="4151570" cy="5143500"/>
            </a:xfrm>
            <a:prstGeom prst="rect">
              <a:avLst/>
            </a:prstGeom>
          </p:spPr>
        </p:pic>
        <p:pic>
          <p:nvPicPr>
            <p:cNvPr id="12" name="Picture 11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054C9B5E-A815-3A7A-AA5C-EF2A41137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6215" y="0"/>
              <a:ext cx="2163434" cy="5143500"/>
            </a:xfrm>
            <a:prstGeom prst="rect">
              <a:avLst/>
            </a:prstGeom>
          </p:spPr>
        </p:pic>
      </p:grp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BA11D76-6A14-6B1D-9D0B-925201A29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320" y="488763"/>
            <a:ext cx="2838723" cy="11474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CC9F12-85B8-8B0D-3411-FEF24B1C15C0}"/>
              </a:ext>
            </a:extLst>
          </p:cNvPr>
          <p:cNvSpPr/>
          <p:nvPr/>
        </p:nvSpPr>
        <p:spPr>
          <a:xfrm>
            <a:off x="5369320" y="488763"/>
            <a:ext cx="2838723" cy="1147442"/>
          </a:xfrm>
          <a:prstGeom prst="rect">
            <a:avLst/>
          </a:prstGeom>
          <a:solidFill>
            <a:schemeClr val="accent1">
              <a:alpha val="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67A0C-F931-A6FB-AD28-9AA9FAFDD97C}"/>
              </a:ext>
            </a:extLst>
          </p:cNvPr>
          <p:cNvSpPr/>
          <p:nvPr/>
        </p:nvSpPr>
        <p:spPr>
          <a:xfrm>
            <a:off x="6047501" y="3253363"/>
            <a:ext cx="231380" cy="549980"/>
          </a:xfrm>
          <a:prstGeom prst="rect">
            <a:avLst/>
          </a:prstGeom>
          <a:solidFill>
            <a:schemeClr val="accent1">
              <a:alpha val="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236897-F386-3780-8057-6A849AF93A3C}"/>
              </a:ext>
            </a:extLst>
          </p:cNvPr>
          <p:cNvCxnSpPr/>
          <p:nvPr/>
        </p:nvCxnSpPr>
        <p:spPr>
          <a:xfrm>
            <a:off x="6047501" y="1636205"/>
            <a:ext cx="101839" cy="1617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605DF43-BD2B-CA6F-7A99-9F26741FC295}"/>
              </a:ext>
            </a:extLst>
          </p:cNvPr>
          <p:cNvSpPr/>
          <p:nvPr/>
        </p:nvSpPr>
        <p:spPr>
          <a:xfrm>
            <a:off x="5135880" y="2667000"/>
            <a:ext cx="3939540" cy="54998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B1A9DF-218B-8A30-5004-4D8282A53AF3}"/>
              </a:ext>
            </a:extLst>
          </p:cNvPr>
          <p:cNvSpPr txBox="1"/>
          <p:nvPr/>
        </p:nvSpPr>
        <p:spPr>
          <a:xfrm>
            <a:off x="8496300" y="273925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TiN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2EAF2E-F993-63E9-6507-E86773C48A8F}"/>
              </a:ext>
            </a:extLst>
          </p:cNvPr>
          <p:cNvSpPr/>
          <p:nvPr/>
        </p:nvSpPr>
        <p:spPr>
          <a:xfrm>
            <a:off x="5905500" y="3289745"/>
            <a:ext cx="2659380" cy="6197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D6D524-22A3-E9BE-D58D-9558DFBB4766}"/>
              </a:ext>
            </a:extLst>
          </p:cNvPr>
          <p:cNvSpPr txBox="1"/>
          <p:nvPr/>
        </p:nvSpPr>
        <p:spPr>
          <a:xfrm>
            <a:off x="7848600" y="338760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33695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346"/>
            <a:ext cx="3657599" cy="1319614"/>
          </a:xfrm>
        </p:spPr>
        <p:txBody>
          <a:bodyPr/>
          <a:lstStyle/>
          <a:p>
            <a:r>
              <a:rPr lang="en-US" dirty="0"/>
              <a:t>Advantage of this system:</a:t>
            </a:r>
          </a:p>
          <a:p>
            <a:pPr marL="342900" indent="-342900">
              <a:buAutoNum type="arabicPeriod"/>
            </a:pPr>
            <a:r>
              <a:rPr lang="en-US" dirty="0"/>
              <a:t>B filed resilient</a:t>
            </a:r>
          </a:p>
          <a:p>
            <a:pPr marL="342900" indent="-342900">
              <a:buAutoNum type="arabicPeriod"/>
            </a:pPr>
            <a:r>
              <a:rPr lang="en-US" dirty="0"/>
              <a:t>Straight forward fab process</a:t>
            </a:r>
          </a:p>
          <a:p>
            <a:pPr marL="342900" indent="-342900">
              <a:buAutoNum type="arabicPeriod"/>
            </a:pPr>
            <a:r>
              <a:rPr lang="en-US" dirty="0"/>
              <a:t>Parametric pumping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8D558-BB08-D004-9623-8BB778A8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60" y="980089"/>
            <a:ext cx="4654642" cy="28395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A96E5F-1B2D-ECA7-C1B0-5CBA6330D5D5}"/>
              </a:ext>
            </a:extLst>
          </p:cNvPr>
          <p:cNvSpPr txBox="1">
            <a:spLocks/>
          </p:cNvSpPr>
          <p:nvPr/>
        </p:nvSpPr>
        <p:spPr>
          <a:xfrm>
            <a:off x="457201" y="2863766"/>
            <a:ext cx="3505199" cy="11634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Applying DC to system we able to change kinetic inductance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342900" indent="-342900">
              <a:buFont typeface="Wingdings" pitchFamily="2" charset="2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9B8A1-82D0-87A1-4048-C9EE90AD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1" y="3972761"/>
            <a:ext cx="1155351" cy="680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20329F-23F8-770E-7C3B-04C981F1A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09" y="4108271"/>
            <a:ext cx="2287832" cy="464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44A27-1415-F8C6-8778-4D1D876AA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327" y="4163411"/>
            <a:ext cx="2231413" cy="463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83CEC3-0343-3493-8111-AE66C6929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51" y="4026998"/>
            <a:ext cx="1632422" cy="73587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10465-B01B-3538-132B-557B3F3B578B}"/>
              </a:ext>
            </a:extLst>
          </p:cNvPr>
          <p:cNvCxnSpPr/>
          <p:nvPr/>
        </p:nvCxnSpPr>
        <p:spPr>
          <a:xfrm>
            <a:off x="1399492" y="4313194"/>
            <a:ext cx="3284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F5C1D6-D3C3-DC51-FA34-F9266B963F3C}"/>
              </a:ext>
            </a:extLst>
          </p:cNvPr>
          <p:cNvCxnSpPr>
            <a:cxnSpLocks/>
          </p:cNvCxnSpPr>
          <p:nvPr/>
        </p:nvCxnSpPr>
        <p:spPr>
          <a:xfrm flipV="1">
            <a:off x="4012852" y="4350659"/>
            <a:ext cx="630799" cy="4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D0A1C6-D0EB-A6A3-1731-9DA84F4F5542}"/>
              </a:ext>
            </a:extLst>
          </p:cNvPr>
          <p:cNvCxnSpPr>
            <a:cxnSpLocks/>
          </p:cNvCxnSpPr>
          <p:nvPr/>
        </p:nvCxnSpPr>
        <p:spPr>
          <a:xfrm flipV="1">
            <a:off x="6156303" y="4390319"/>
            <a:ext cx="630799" cy="4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346"/>
            <a:ext cx="8372901" cy="999574"/>
          </a:xfrm>
        </p:spPr>
        <p:txBody>
          <a:bodyPr/>
          <a:lstStyle/>
          <a:p>
            <a:r>
              <a:rPr lang="en-US" dirty="0"/>
              <a:t>We discussed about kinetic inductance material investigation: frequency dependence on inductance, frequency tuning principle and our own design, what we will use for this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F6744-36CD-AF36-9B6C-CE2E9F5AF695}"/>
              </a:ext>
            </a:extLst>
          </p:cNvPr>
          <p:cNvSpPr txBox="1"/>
          <p:nvPr/>
        </p:nvSpPr>
        <p:spPr>
          <a:xfrm>
            <a:off x="2971800" y="317754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74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2069</TotalTime>
  <Words>223</Words>
  <Application>Microsoft Office PowerPoint</Application>
  <PresentationFormat>On-screen Show (16:9)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presentation_16x9</vt:lpstr>
      <vt:lpstr>Kinetic inductance material investigation</vt:lpstr>
      <vt:lpstr>Introduction</vt:lpstr>
      <vt:lpstr>Frequency dependence on inductance</vt:lpstr>
      <vt:lpstr>Resonator design</vt:lpstr>
      <vt:lpstr>Frequency tuning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Kruhlov,Sergey</cp:lastModifiedBy>
  <cp:revision>48</cp:revision>
  <cp:lastPrinted>2015-09-08T15:35:42Z</cp:lastPrinted>
  <dcterms:created xsi:type="dcterms:W3CDTF">2018-07-03T17:34:09Z</dcterms:created>
  <dcterms:modified xsi:type="dcterms:W3CDTF">2023-08-01T04:20:45Z</dcterms:modified>
</cp:coreProperties>
</file>