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49"/>
  </p:notesMasterIdLst>
  <p:handoutMasterIdLst>
    <p:handoutMasterId r:id="rId50"/>
  </p:handoutMasterIdLst>
  <p:sldIdLst>
    <p:sldId id="294" r:id="rId2"/>
    <p:sldId id="401" r:id="rId3"/>
    <p:sldId id="324" r:id="rId4"/>
    <p:sldId id="267" r:id="rId5"/>
    <p:sldId id="379" r:id="rId6"/>
    <p:sldId id="288" r:id="rId7"/>
    <p:sldId id="402" r:id="rId8"/>
    <p:sldId id="291" r:id="rId9"/>
    <p:sldId id="441" r:id="rId10"/>
    <p:sldId id="442" r:id="rId11"/>
    <p:sldId id="1085" r:id="rId12"/>
    <p:sldId id="443" r:id="rId13"/>
    <p:sldId id="444" r:id="rId14"/>
    <p:sldId id="445" r:id="rId15"/>
    <p:sldId id="446" r:id="rId16"/>
    <p:sldId id="447" r:id="rId17"/>
    <p:sldId id="1088" r:id="rId18"/>
    <p:sldId id="1089" r:id="rId19"/>
    <p:sldId id="452" r:id="rId20"/>
    <p:sldId id="438" r:id="rId21"/>
    <p:sldId id="378" r:id="rId22"/>
    <p:sldId id="289" r:id="rId23"/>
    <p:sldId id="388" r:id="rId24"/>
    <p:sldId id="1084" r:id="rId25"/>
    <p:sldId id="1087" r:id="rId26"/>
    <p:sldId id="390" r:id="rId27"/>
    <p:sldId id="394" r:id="rId28"/>
    <p:sldId id="395" r:id="rId29"/>
    <p:sldId id="389" r:id="rId30"/>
    <p:sldId id="342" r:id="rId31"/>
    <p:sldId id="437" r:id="rId32"/>
    <p:sldId id="299" r:id="rId33"/>
    <p:sldId id="387" r:id="rId34"/>
    <p:sldId id="435" r:id="rId35"/>
    <p:sldId id="436" r:id="rId36"/>
    <p:sldId id="440" r:id="rId37"/>
    <p:sldId id="420" r:id="rId38"/>
    <p:sldId id="434" r:id="rId39"/>
    <p:sldId id="405" r:id="rId40"/>
    <p:sldId id="406" r:id="rId41"/>
    <p:sldId id="407" r:id="rId42"/>
    <p:sldId id="408" r:id="rId43"/>
    <p:sldId id="409" r:id="rId44"/>
    <p:sldId id="410" r:id="rId45"/>
    <p:sldId id="411" r:id="rId46"/>
    <p:sldId id="412" r:id="rId47"/>
    <p:sldId id="1086" r:id="rId4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Introduction" id="{5367EBEF-AC7C-486C-8302-D48BE8D54BE0}">
          <p14:sldIdLst>
            <p14:sldId id="294"/>
            <p14:sldId id="401"/>
          </p14:sldIdLst>
        </p14:section>
        <p14:section name="Overview of Systems" id="{DB5DC9BE-7000-4C54-9E6A-C7BD29A5FDF1}">
          <p14:sldIdLst>
            <p14:sldId id="324"/>
            <p14:sldId id="267"/>
          </p14:sldIdLst>
        </p14:section>
        <p14:section name="Primary Beam Window" id="{0B5522A5-E9E0-4B37-B5F1-405EFB211A3D}">
          <p14:sldIdLst>
            <p14:sldId id="379"/>
            <p14:sldId id="288"/>
            <p14:sldId id="402"/>
            <p14:sldId id="291"/>
            <p14:sldId id="441"/>
            <p14:sldId id="442"/>
            <p14:sldId id="1085"/>
            <p14:sldId id="443"/>
            <p14:sldId id="444"/>
            <p14:sldId id="445"/>
            <p14:sldId id="446"/>
            <p14:sldId id="447"/>
            <p14:sldId id="1088"/>
            <p14:sldId id="1089"/>
            <p14:sldId id="452"/>
            <p14:sldId id="438"/>
          </p14:sldIdLst>
        </p14:section>
        <p14:section name="DSDP Window" id="{ED0B9172-8C4C-42F0-A4C4-BC33692475DE}">
          <p14:sldIdLst>
            <p14:sldId id="378"/>
            <p14:sldId id="289"/>
            <p14:sldId id="388"/>
            <p14:sldId id="1084"/>
            <p14:sldId id="1087"/>
            <p14:sldId id="390"/>
            <p14:sldId id="394"/>
            <p14:sldId id="395"/>
            <p14:sldId id="389"/>
          </p14:sldIdLst>
        </p14:section>
        <p14:section name="USDP Window" id="{8C2396CD-A6E4-43E7-A70F-B9DAEFB6E90C}">
          <p14:sldIdLst>
            <p14:sldId id="342"/>
            <p14:sldId id="437"/>
            <p14:sldId id="299"/>
            <p14:sldId id="387"/>
            <p14:sldId id="435"/>
            <p14:sldId id="436"/>
            <p14:sldId id="440"/>
          </p14:sldIdLst>
        </p14:section>
        <p14:section name="Conclusion" id="{C5C1CC94-AB07-4E19-A754-1B37F53CEE16}">
          <p14:sldIdLst>
            <p14:sldId id="420"/>
          </p14:sldIdLst>
        </p14:section>
        <p14:section name="Backup slides" id="{E0FC750F-A366-4A8B-81C4-52F5AAFBA0B8}">
          <p14:sldIdLst>
            <p14:sldId id="434"/>
            <p14:sldId id="405"/>
            <p14:sldId id="406"/>
            <p14:sldId id="407"/>
            <p14:sldId id="408"/>
            <p14:sldId id="409"/>
            <p14:sldId id="410"/>
            <p14:sldId id="411"/>
            <p14:sldId id="412"/>
            <p14:sldId id="1086"/>
          </p14:sldIdLst>
        </p14:section>
      </p14:sectionLst>
    </p:ex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3" autoAdjust="0"/>
    <p:restoredTop sz="91701" autoAdjust="0"/>
  </p:normalViewPr>
  <p:slideViewPr>
    <p:cSldViewPr snapToGrid="0" snapToObjects="1" showGuides="1">
      <p:cViewPr varScale="1">
        <p:scale>
          <a:sx n="80" d="100"/>
          <a:sy n="80" d="100"/>
        </p:scale>
        <p:origin x="1474" y="31"/>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7/20/2023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latin typeface="Arial" panose="020B0604020202020204" pitchFamily="34" charset="0"/>
                <a:cs typeface="Arial" panose="020B0604020202020204" pitchFamily="34" charset="0"/>
              </a:rPr>
              <a:t>Note there is no difference in Delta T in all cases. And that the liquid cooling at 35C should not be considered. The membrane temperature is reversed in case 9 compared to Cases 3&amp;6. This means the high end forced convection should be avoided when liquid cooling is set at 7C. Furthermore, there is almost no difference in temperature with natural convection or low end forced convection in Cases 3&amp;6</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4016362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13</a:t>
            </a:fld>
            <a:endParaRPr lang="en-US"/>
          </a:p>
        </p:txBody>
      </p:sp>
    </p:spTree>
    <p:extLst>
      <p:ext uri="{BB962C8B-B14F-4D97-AF65-F5344CB8AC3E}">
        <p14:creationId xmlns:p14="http://schemas.microsoft.com/office/powerpoint/2010/main" val="301446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14</a:t>
            </a:fld>
            <a:endParaRPr lang="en-US"/>
          </a:p>
        </p:txBody>
      </p:sp>
    </p:spTree>
    <p:extLst>
      <p:ext uri="{BB962C8B-B14F-4D97-AF65-F5344CB8AC3E}">
        <p14:creationId xmlns:p14="http://schemas.microsoft.com/office/powerpoint/2010/main" val="78663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3 is favorable because it is the lowest temperature result out of the liquid cooling cases.</a:t>
            </a:r>
          </a:p>
          <a:p>
            <a:endParaRPr lang="en-US" dirty="0"/>
          </a:p>
          <a:p>
            <a:r>
              <a:rPr lang="en-US" dirty="0"/>
              <a:t>Case 8 is preferable because it is the lowest temperature out of the cases without liquid cooling</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15</a:t>
            </a:fld>
            <a:endParaRPr lang="en-US"/>
          </a:p>
        </p:txBody>
      </p:sp>
    </p:spTree>
    <p:extLst>
      <p:ext uri="{BB962C8B-B14F-4D97-AF65-F5344CB8AC3E}">
        <p14:creationId xmlns:p14="http://schemas.microsoft.com/office/powerpoint/2010/main" val="177063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20</a:t>
            </a:fld>
            <a:endParaRPr lang="en-US"/>
          </a:p>
        </p:txBody>
      </p:sp>
    </p:spTree>
    <p:extLst>
      <p:ext uri="{BB962C8B-B14F-4D97-AF65-F5344CB8AC3E}">
        <p14:creationId xmlns:p14="http://schemas.microsoft.com/office/powerpoint/2010/main" val="208312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792DB-F10D-4FE3-8FF8-D70342524139}" type="datetime1">
              <a:rPr lang="en-US" smtClean="0"/>
              <a:t>7/20/2023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4284F1-BA55-490F-9E55-992E5CDCE9F7}" type="slidenum">
              <a:rPr lang="en-US" smtClean="0"/>
              <a:t>‹#›</a:t>
            </a:fld>
            <a:endParaRPr lang="en-US" dirty="0"/>
          </a:p>
        </p:txBody>
      </p:sp>
    </p:spTree>
    <p:extLst>
      <p:ext uri="{BB962C8B-B14F-4D97-AF65-F5344CB8AC3E}">
        <p14:creationId xmlns:p14="http://schemas.microsoft.com/office/powerpoint/2010/main" val="1975032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a:xfrm>
            <a:off x="409174" y="1083449"/>
            <a:ext cx="8339098" cy="5093514"/>
          </a:xfrm>
        </p:spPr>
        <p:txBody>
          <a:bodyPr/>
          <a:lstStyle>
            <a:lvl1pPr marL="334566" indent="-334566">
              <a:defRPr/>
            </a:lvl1pPr>
            <a:lvl2pPr marL="604838" indent="-261938">
              <a:defRPr/>
            </a:lvl2pPr>
            <a:lvl3pPr marL="807244" indent="-202406">
              <a:defRPr/>
            </a:lvl3pPr>
            <a:lvl4pPr marL="1008460" indent="-201216">
              <a:defRPr/>
            </a:lvl4pPr>
            <a:lvl5pPr marL="1209675" indent="-201216">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a:xfrm>
            <a:off x="6709826" y="6504663"/>
            <a:ext cx="2057400" cy="353338"/>
          </a:xfrm>
          <a:prstGeom prst="rect">
            <a:avLst/>
          </a:prstGeom>
        </p:spPr>
        <p:txBody>
          <a:bodyPr/>
          <a:lstStyle>
            <a:lvl1pPr marL="819150" indent="-214313">
              <a:defRPr/>
            </a:lvl1pPr>
            <a:lvl3pPr marL="604838" indent="0" algn="r">
              <a:buNone/>
              <a:defRPr lang="en-US" sz="1050" kern="1200" smtClean="0">
                <a:solidFill>
                  <a:schemeClr val="accent4"/>
                </a:solidFill>
                <a:latin typeface="Arial" panose="020B0604020202020204" pitchFamily="34" charset="0"/>
                <a:ea typeface="+mn-ea"/>
                <a:cs typeface="Arial" panose="020B0604020202020204" pitchFamily="34" charset="0"/>
              </a:defRPr>
            </a:lvl3pPr>
          </a:lstStyle>
          <a:p>
            <a:pPr lvl="2">
              <a:lnSpc>
                <a:spcPct val="90000"/>
              </a:lnSpc>
              <a:spcBef>
                <a:spcPts val="375"/>
              </a:spcBef>
              <a:buClr>
                <a:schemeClr val="tx1"/>
              </a:buClr>
            </a:pPr>
            <a:r>
              <a:rPr lang="en-GB"/>
              <a:t>Slide </a:t>
            </a:r>
            <a:fld id="{7E569216-649D-40FE-A193-2C061D61F110}" type="slidenum">
              <a:rPr smtClean="0"/>
              <a:pPr lvl="2">
                <a:lnSpc>
                  <a:spcPct val="90000"/>
                </a:lnSpc>
                <a:spcBef>
                  <a:spcPts val="375"/>
                </a:spcBef>
                <a:buClr>
                  <a:schemeClr val="tx1"/>
                </a:buClr>
              </a:pPr>
              <a:t>‹#›</a:t>
            </a:fld>
            <a:r>
              <a:t> </a:t>
            </a:r>
            <a:endParaRPr dirty="0"/>
          </a:p>
        </p:txBody>
      </p:sp>
      <p:pic>
        <p:nvPicPr>
          <p:cNvPr id="7" name="Picture 6">
            <a:extLst>
              <a:ext uri="{FF2B5EF4-FFF2-40B4-BE49-F238E27FC236}">
                <a16:creationId xmlns:a16="http://schemas.microsoft.com/office/drawing/2014/main" id="{E201A9D8-A541-934F-8FC4-9439FCBF676D}"/>
              </a:ext>
            </a:extLst>
          </p:cNvPr>
          <p:cNvPicPr>
            <a:picLocks noChangeAspect="1"/>
          </p:cNvPicPr>
          <p:nvPr userDrawn="1"/>
        </p:nvPicPr>
        <p:blipFill>
          <a:blip r:embed="rId2"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89923" y="6085989"/>
            <a:ext cx="2022896" cy="689508"/>
          </a:xfrm>
          <a:prstGeom prst="rect">
            <a:avLst/>
          </a:prstGeom>
        </p:spPr>
      </p:pic>
      <p:sp>
        <p:nvSpPr>
          <p:cNvPr id="8" name="Slide Number Placeholder 5">
            <a:extLst>
              <a:ext uri="{FF2B5EF4-FFF2-40B4-BE49-F238E27FC236}">
                <a16:creationId xmlns:a16="http://schemas.microsoft.com/office/drawing/2014/main" id="{7947796D-644C-B740-8C2E-356ECAB6D301}"/>
              </a:ext>
            </a:extLst>
          </p:cNvPr>
          <p:cNvSpPr txBox="1">
            <a:spLocks/>
          </p:cNvSpPr>
          <p:nvPr userDrawn="1"/>
        </p:nvSpPr>
        <p:spPr>
          <a:xfrm>
            <a:off x="2746561" y="6299909"/>
            <a:ext cx="3321904" cy="421566"/>
          </a:xfrm>
          <a:prstGeom prst="rect">
            <a:avLst/>
          </a:prstGeom>
        </p:spPr>
        <p:txBody>
          <a:bodyPr/>
          <a:lstStyle>
            <a:defPPr>
              <a:defRPr lang="en-US"/>
            </a:defPPr>
            <a:lvl1pPr marL="1092200" indent="-28575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806450" indent="0" algn="r" defTabSz="914400" rtl="0" eaLnBrk="1" latinLnBrk="0" hangingPunct="1">
              <a:buNone/>
              <a:defRPr lang="en-US" sz="1600" kern="1200" smtClean="0">
                <a:solidFill>
                  <a:schemeClr val="accent4"/>
                </a:solidFill>
                <a:latin typeface="Arial" panose="020B0604020202020204" pitchFamily="34" charset="0"/>
                <a:ea typeface="+mn-ea"/>
                <a:cs typeface="Arial" panose="020B0604020202020204" pitchFamily="34" charset="0"/>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9056" lvl="2" indent="0" algn="ctr">
              <a:lnSpc>
                <a:spcPct val="90000"/>
              </a:lnSpc>
              <a:spcBef>
                <a:spcPts val="375"/>
              </a:spcBef>
              <a:buClr>
                <a:schemeClr val="tx1"/>
              </a:buClr>
            </a:pPr>
            <a:r>
              <a:rPr lang="en-US" sz="1050" dirty="0"/>
              <a:t>LBNF Prototype Target</a:t>
            </a:r>
            <a:br>
              <a:rPr lang="en-US" sz="1050" dirty="0"/>
            </a:br>
            <a:r>
              <a:rPr lang="en-US" sz="1050" dirty="0"/>
              <a:t>Technical Design Review </a:t>
            </a:r>
            <a:endParaRPr sz="1050" dirty="0"/>
          </a:p>
        </p:txBody>
      </p:sp>
    </p:spTree>
    <p:extLst>
      <p:ext uri="{BB962C8B-B14F-4D97-AF65-F5344CB8AC3E}">
        <p14:creationId xmlns:p14="http://schemas.microsoft.com/office/powerpoint/2010/main" val="1435075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300" dirty="0"/>
          </a:p>
        </p:txBody>
      </p:sp>
      <p:sp>
        <p:nvSpPr>
          <p:cNvPr id="2" name="Title 1"/>
          <p:cNvSpPr>
            <a:spLocks noGrp="1"/>
          </p:cNvSpPr>
          <p:nvPr>
            <p:ph type="title"/>
          </p:nvPr>
        </p:nvSpPr>
        <p:spPr>
          <a:xfrm>
            <a:off x="457201" y="432610"/>
            <a:ext cx="8293100" cy="569268"/>
          </a:xfrm>
          <a:prstGeom prst="rect">
            <a:avLst/>
          </a:prstGeom>
        </p:spPr>
        <p:txBody>
          <a:bodyPr vert="horz" lIns="0" tIns="0" rIns="0" bIns="0"/>
          <a:lstStyle>
            <a:lvl1pPr algn="l">
              <a:defRPr sz="165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12/15/2020</a:t>
            </a:r>
            <a:endParaRPr lang="en-US" dirty="0"/>
          </a:p>
        </p:txBody>
      </p:sp>
      <p:sp>
        <p:nvSpPr>
          <p:cNvPr id="5" name="Footer Placeholder 4"/>
          <p:cNvSpPr>
            <a:spLocks noGrp="1"/>
          </p:cNvSpPr>
          <p:nvPr>
            <p:ph type="ftr" sz="quarter" idx="11"/>
          </p:nvPr>
        </p:nvSpPr>
        <p:spPr/>
        <p:txBody>
          <a:bodyPr/>
          <a:lstStyle/>
          <a:p>
            <a:pPr>
              <a:defRPr/>
            </a:pPr>
            <a:r>
              <a:rPr lang="en-US"/>
              <a:t>Ang Lee| LBNF Uniform Hadron Absorber Rectangular shape cooling circuit Updated design _ Dec 2020</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1" y="1238250"/>
            <a:ext cx="8293100" cy="4846638"/>
          </a:xfrm>
          <a:prstGeom prst="rect">
            <a:avLst/>
          </a:prstGeom>
        </p:spPr>
        <p:txBody>
          <a:bodyPr lIns="0" rIns="0"/>
          <a:lstStyle>
            <a:lvl1pPr marL="192024" indent="-198882">
              <a:lnSpc>
                <a:spcPct val="100000"/>
              </a:lnSpc>
              <a:spcBef>
                <a:spcPts val="0"/>
              </a:spcBef>
              <a:spcAft>
                <a:spcPts val="0"/>
              </a:spcAft>
              <a:buFont typeface="Arial"/>
              <a:buChar char="•"/>
              <a:defRPr sz="1650" b="0" i="0">
                <a:solidFill>
                  <a:srgbClr val="63666A"/>
                </a:solidFill>
                <a:latin typeface="Helvetica"/>
              </a:defRPr>
            </a:lvl1pPr>
            <a:lvl2pPr marL="240030" indent="192024">
              <a:lnSpc>
                <a:spcPct val="100000"/>
              </a:lnSpc>
              <a:spcBef>
                <a:spcPts val="774"/>
              </a:spcBef>
              <a:spcAft>
                <a:spcPts val="0"/>
              </a:spcAft>
              <a:buSzPct val="90000"/>
              <a:buFont typeface="Lucida Grande"/>
              <a:buChar char="-"/>
              <a:defRPr sz="1500" b="0" i="0">
                <a:solidFill>
                  <a:srgbClr val="63666A"/>
                </a:solidFill>
                <a:latin typeface="Helvetica"/>
              </a:defRPr>
            </a:lvl2pPr>
            <a:lvl3pPr marL="480060" indent="171450">
              <a:lnSpc>
                <a:spcPct val="100000"/>
              </a:lnSpc>
              <a:spcBef>
                <a:spcPts val="774"/>
              </a:spcBef>
              <a:spcAft>
                <a:spcPts val="0"/>
              </a:spcAft>
              <a:buSzPct val="88000"/>
              <a:buFont typeface="Arial"/>
              <a:buChar char="•"/>
              <a:defRPr sz="1350" b="0" i="0">
                <a:solidFill>
                  <a:srgbClr val="63666A"/>
                </a:solidFill>
                <a:latin typeface="Helvetica"/>
              </a:defRPr>
            </a:lvl3pPr>
            <a:lvl4pPr marL="685800" indent="171450">
              <a:lnSpc>
                <a:spcPct val="100000"/>
              </a:lnSpc>
              <a:spcBef>
                <a:spcPts val="774"/>
              </a:spcBef>
              <a:spcAft>
                <a:spcPts val="0"/>
              </a:spcAft>
              <a:buSzPct val="90000"/>
              <a:buFont typeface="Lucida Grande"/>
              <a:buChar char="-"/>
              <a:defRPr sz="1200" b="0" i="0">
                <a:solidFill>
                  <a:srgbClr val="63666A"/>
                </a:solidFill>
                <a:latin typeface="Helvetica"/>
              </a:defRPr>
            </a:lvl4pPr>
            <a:lvl5pPr marL="857250" indent="144018">
              <a:lnSpc>
                <a:spcPct val="100000"/>
              </a:lnSpc>
              <a:spcBef>
                <a:spcPts val="774"/>
              </a:spcBef>
              <a:spcAft>
                <a:spcPts val="0"/>
              </a:spcAft>
              <a:buSzPct val="88000"/>
              <a:buFont typeface="Arial"/>
              <a:buChar char="•"/>
              <a:defRPr sz="105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564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7/20/2023</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7/20/2023</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7/20/2023</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7/20/2023</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7/20/2023</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7/20/2023</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2" name="Title 1"/>
          <p:cNvSpPr>
            <a:spLocks noGrp="1"/>
          </p:cNvSpPr>
          <p:nvPr>
            <p:ph type="title"/>
          </p:nvPr>
        </p:nvSpPr>
        <p:spPr>
          <a:xfrm>
            <a:off x="457200" y="432610"/>
            <a:ext cx="8293100"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20-July-2022</a:t>
            </a:r>
            <a:endParaRPr lang="en-US" dirty="0"/>
          </a:p>
        </p:txBody>
      </p:sp>
      <p:sp>
        <p:nvSpPr>
          <p:cNvPr id="5" name="Footer Placeholder 4"/>
          <p:cNvSpPr>
            <a:spLocks noGrp="1"/>
          </p:cNvSpPr>
          <p:nvPr>
            <p:ph type="ftr" sz="quarter" idx="11"/>
          </p:nvPr>
        </p:nvSpPr>
        <p:spPr/>
        <p:txBody>
          <a:bodyPr/>
          <a:lstStyle/>
          <a:p>
            <a:pPr>
              <a:defRPr/>
            </a:pPr>
            <a:r>
              <a:rPr lang="en-US"/>
              <a:t>P. Hurh | LBNF Beamline Upgrades for 2.4 MW</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0" y="1238250"/>
            <a:ext cx="8293100"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986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a:t>12/15/2020</a:t>
            </a:r>
          </a:p>
        </p:txBody>
      </p:sp>
      <p:sp>
        <p:nvSpPr>
          <p:cNvPr id="5" name="Footer Placeholder 4"/>
          <p:cNvSpPr>
            <a:spLocks noGrp="1"/>
          </p:cNvSpPr>
          <p:nvPr>
            <p:ph type="ftr"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Dave Pushka | LBNF Primary Beam Window and Cartridge Design Review</a:t>
            </a:r>
            <a:endParaRPr lang="en-US" b="1" dirty="0"/>
          </a:p>
        </p:txBody>
      </p:sp>
      <p:sp>
        <p:nvSpPr>
          <p:cNvPr id="8"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78059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7/20/2023</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4" r:id="rId8"/>
    <p:sldLayoutId id="2147484125" r:id="rId9"/>
    <p:sldLayoutId id="2147484126" r:id="rId10"/>
    <p:sldLayoutId id="2147484127" r:id="rId11"/>
    <p:sldLayoutId id="2147484128"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9.jpg"/><Relationship Id="rId1" Type="http://schemas.openxmlformats.org/officeDocument/2006/relationships/slideLayout" Target="../slideLayouts/slideLayout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xml"/><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0.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xml"/><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0.xml"/><Relationship Id="rId5" Type="http://schemas.openxmlformats.org/officeDocument/2006/relationships/image" Target="../media/image57.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xml"/><Relationship Id="rId5" Type="http://schemas.openxmlformats.org/officeDocument/2006/relationships/image" Target="../media/image61.png"/><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0.xml"/><Relationship Id="rId5" Type="http://schemas.openxmlformats.org/officeDocument/2006/relationships/image" Target="../media/image65.png"/><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0.xml"/><Relationship Id="rId5" Type="http://schemas.openxmlformats.org/officeDocument/2006/relationships/image" Target="../media/image69.png"/><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0.xml"/><Relationship Id="rId5" Type="http://schemas.openxmlformats.org/officeDocument/2006/relationships/image" Target="../media/image73.png"/><Relationship Id="rId4" Type="http://schemas.openxmlformats.org/officeDocument/2006/relationships/image" Target="../media/image72.png"/></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0.xml"/><Relationship Id="rId5" Type="http://schemas.openxmlformats.org/officeDocument/2006/relationships/image" Target="../media/image77.png"/><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7/20/23</a:t>
            </a:r>
          </a:p>
          <a:p>
            <a:r>
              <a:rPr lang="en-US" dirty="0"/>
              <a:t>Quinn Peterson	</a:t>
            </a:r>
          </a:p>
          <a:p>
            <a:r>
              <a:rPr lang="en-US" dirty="0"/>
              <a:t>Accelerator Division, Target Systems Department</a:t>
            </a:r>
          </a:p>
          <a:p>
            <a:endParaRPr lang="en-US" dirty="0"/>
          </a:p>
        </p:txBody>
      </p:sp>
      <p:sp>
        <p:nvSpPr>
          <p:cNvPr id="3" name="Text Placeholder 2"/>
          <p:cNvSpPr>
            <a:spLocks noGrp="1"/>
          </p:cNvSpPr>
          <p:nvPr>
            <p:ph type="body" sz="quarter" idx="11"/>
          </p:nvPr>
        </p:nvSpPr>
        <p:spPr/>
        <p:txBody>
          <a:bodyPr>
            <a:noAutofit/>
          </a:bodyPr>
          <a:lstStyle/>
          <a:p>
            <a:r>
              <a:rPr lang="en-US" sz="2800" dirty="0"/>
              <a:t>LBNF Nu Beam Windows Radiation Damage R&amp;D Needs</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Thermal Analysis: Parameters</a:t>
            </a:r>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10</a:t>
            </a:fld>
            <a:endParaRPr lang="en-US" altLang="en-US"/>
          </a:p>
        </p:txBody>
      </p:sp>
      <p:pic>
        <p:nvPicPr>
          <p:cNvPr id="7" name="Picture 6">
            <a:extLst>
              <a:ext uri="{FF2B5EF4-FFF2-40B4-BE49-F238E27FC236}">
                <a16:creationId xmlns:a16="http://schemas.microsoft.com/office/drawing/2014/main" id="{4298DF74-C957-DEA9-04A8-ADEFE9790A15}"/>
              </a:ext>
            </a:extLst>
          </p:cNvPr>
          <p:cNvPicPr>
            <a:picLocks noChangeAspect="1"/>
          </p:cNvPicPr>
          <p:nvPr/>
        </p:nvPicPr>
        <p:blipFill>
          <a:blip r:embed="rId2"/>
          <a:stretch>
            <a:fillRect/>
          </a:stretch>
        </p:blipFill>
        <p:spPr>
          <a:xfrm>
            <a:off x="238124" y="1033064"/>
            <a:ext cx="3629025" cy="2183402"/>
          </a:xfrm>
          <a:prstGeom prst="rect">
            <a:avLst/>
          </a:prstGeom>
        </p:spPr>
      </p:pic>
      <p:pic>
        <p:nvPicPr>
          <p:cNvPr id="9" name="Picture 8">
            <a:extLst>
              <a:ext uri="{FF2B5EF4-FFF2-40B4-BE49-F238E27FC236}">
                <a16:creationId xmlns:a16="http://schemas.microsoft.com/office/drawing/2014/main" id="{8C97B431-CE4B-7408-E1B1-83A9D29488F8}"/>
              </a:ext>
            </a:extLst>
          </p:cNvPr>
          <p:cNvPicPr>
            <a:picLocks noChangeAspect="1"/>
          </p:cNvPicPr>
          <p:nvPr/>
        </p:nvPicPr>
        <p:blipFill>
          <a:blip r:embed="rId3"/>
          <a:stretch>
            <a:fillRect/>
          </a:stretch>
        </p:blipFill>
        <p:spPr>
          <a:xfrm>
            <a:off x="4100326" y="951737"/>
            <a:ext cx="4581712" cy="2833641"/>
          </a:xfrm>
          <a:prstGeom prst="rect">
            <a:avLst/>
          </a:prstGeom>
        </p:spPr>
      </p:pic>
      <p:sp>
        <p:nvSpPr>
          <p:cNvPr id="14" name="Content Placeholder 2">
            <a:extLst>
              <a:ext uri="{FF2B5EF4-FFF2-40B4-BE49-F238E27FC236}">
                <a16:creationId xmlns:a16="http://schemas.microsoft.com/office/drawing/2014/main" id="{CF6E729D-1326-F899-ACD5-9EA3DA373BB4}"/>
              </a:ext>
            </a:extLst>
          </p:cNvPr>
          <p:cNvSpPr>
            <a:spLocks noGrp="1"/>
          </p:cNvSpPr>
          <p:nvPr>
            <p:ph idx="1"/>
          </p:nvPr>
        </p:nvSpPr>
        <p:spPr>
          <a:xfrm>
            <a:off x="249237" y="3851846"/>
            <a:ext cx="8672513" cy="2438941"/>
          </a:xfrm>
        </p:spPr>
        <p:txBody>
          <a:bodyPr/>
          <a:lstStyle/>
          <a:p>
            <a:pPr marL="0" indent="0">
              <a:buNone/>
            </a:pPr>
            <a:r>
              <a:rPr lang="en-US" sz="2000" dirty="0"/>
              <a:t>Beam Interaction:</a:t>
            </a:r>
          </a:p>
          <a:p>
            <a:r>
              <a:rPr lang="en-US" sz="1800" dirty="0"/>
              <a:t>Beam radius: 0.267 cm</a:t>
            </a:r>
          </a:p>
          <a:p>
            <a:r>
              <a:rPr lang="en-US" sz="1800" dirty="0"/>
              <a:t>Protons on Target: 1.10e21</a:t>
            </a:r>
          </a:p>
          <a:p>
            <a:r>
              <a:rPr lang="en-US" sz="1800" dirty="0"/>
              <a:t>Total Power: 4.11 W</a:t>
            </a:r>
          </a:p>
          <a:p>
            <a:r>
              <a:rPr lang="en-US" sz="1800" dirty="0"/>
              <a:t>Peak Fluence/year: 2.46e21</a:t>
            </a:r>
          </a:p>
          <a:p>
            <a:r>
              <a:rPr lang="en-US" sz="1800" dirty="0"/>
              <a:t>DPA/Year: 9.35e-2</a:t>
            </a:r>
          </a:p>
          <a:p>
            <a:r>
              <a:rPr lang="en-US" sz="1800" dirty="0"/>
              <a:t>Peak Temp: 90 C</a:t>
            </a:r>
          </a:p>
          <a:p>
            <a:endParaRPr lang="en-US" sz="1800" dirty="0"/>
          </a:p>
        </p:txBody>
      </p:sp>
      <p:pic>
        <p:nvPicPr>
          <p:cNvPr id="15" name="Picture 14">
            <a:extLst>
              <a:ext uri="{FF2B5EF4-FFF2-40B4-BE49-F238E27FC236}">
                <a16:creationId xmlns:a16="http://schemas.microsoft.com/office/drawing/2014/main" id="{93AEE458-A5A5-76FD-845E-7671E7EBE56F}"/>
              </a:ext>
            </a:extLst>
          </p:cNvPr>
          <p:cNvPicPr>
            <a:picLocks noChangeAspect="1"/>
          </p:cNvPicPr>
          <p:nvPr/>
        </p:nvPicPr>
        <p:blipFill>
          <a:blip r:embed="rId4"/>
          <a:stretch>
            <a:fillRect/>
          </a:stretch>
        </p:blipFill>
        <p:spPr>
          <a:xfrm>
            <a:off x="4465011" y="4105299"/>
            <a:ext cx="4533900" cy="1983721"/>
          </a:xfrm>
          <a:prstGeom prst="rect">
            <a:avLst/>
          </a:prstGeom>
        </p:spPr>
      </p:pic>
    </p:spTree>
    <p:extLst>
      <p:ext uri="{BB962C8B-B14F-4D97-AF65-F5344CB8AC3E}">
        <p14:creationId xmlns:p14="http://schemas.microsoft.com/office/powerpoint/2010/main" val="151627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E177-90B1-30A5-1783-5415F001A2B1}"/>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45FC619A-0A53-21A0-E12D-0B7F753C78DA}"/>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4CFD581E-F581-E364-D39B-9C33EF405500}"/>
              </a:ext>
            </a:extLst>
          </p:cNvPr>
          <p:cNvSpPr>
            <a:spLocks noGrp="1"/>
          </p:cNvSpPr>
          <p:nvPr>
            <p:ph type="dt" sz="half" idx="10"/>
          </p:nvPr>
        </p:nvSpPr>
        <p:spPr>
          <a:xfrm>
            <a:off x="867488" y="5762044"/>
            <a:ext cx="828675" cy="140589"/>
          </a:xfrm>
          <a:prstGeom prst="rect">
            <a:avLst/>
          </a:prstGeom>
        </p:spPr>
        <p:txBody>
          <a:bodyPr vert="horz" lIns="0" tIns="0" rIns="0" bIns="0" rtlCol="0" anchor="ctr"/>
          <a:lstStyle>
            <a:defPPr>
              <a:defRPr lang="en-US"/>
            </a:defPPr>
            <a:lvl1pPr marL="0" algn="l" defTabSz="685800" rtl="0" eaLnBrk="1" latinLnBrk="0" hangingPunct="1">
              <a:defRPr sz="900" kern="1200">
                <a:solidFill>
                  <a:srgbClr val="004C97"/>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01.19.2023</a:t>
            </a:r>
            <a:endParaRPr lang="en-US" dirty="0"/>
          </a:p>
        </p:txBody>
      </p:sp>
      <p:sp>
        <p:nvSpPr>
          <p:cNvPr id="5" name="Footer Placeholder 4">
            <a:extLst>
              <a:ext uri="{FF2B5EF4-FFF2-40B4-BE49-F238E27FC236}">
                <a16:creationId xmlns:a16="http://schemas.microsoft.com/office/drawing/2014/main" id="{4E8E2231-1F7C-14F8-7EF1-2E8D5425A80E}"/>
              </a:ext>
            </a:extLst>
          </p:cNvPr>
          <p:cNvSpPr>
            <a:spLocks noGrp="1"/>
          </p:cNvSpPr>
          <p:nvPr>
            <p:ph type="ftr" sz="quarter" idx="11"/>
          </p:nvPr>
        </p:nvSpPr>
        <p:spPr>
          <a:xfrm>
            <a:off x="2020874" y="5762044"/>
            <a:ext cx="5169789" cy="140589"/>
          </a:xfrm>
          <a:prstGeom prst="rect">
            <a:avLst/>
          </a:prstGeom>
        </p:spPr>
        <p:txBody>
          <a:bodyPr vert="horz" lIns="0" tIns="0" rIns="0" bIns="0" rtlCol="0" anchor="ctr"/>
          <a:lstStyle>
            <a:defPPr>
              <a:defRPr lang="en-US"/>
            </a:defPPr>
            <a:lvl1pPr marL="0" algn="l" defTabSz="685800" rtl="0" eaLnBrk="1" latinLnBrk="0" hangingPunct="1">
              <a:defRPr sz="900" kern="1200">
                <a:solidFill>
                  <a:srgbClr val="004C97"/>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Presenter | Talk Title as shown in the agenda</a:t>
            </a:r>
            <a:endParaRPr lang="en-US" dirty="0"/>
          </a:p>
        </p:txBody>
      </p:sp>
      <p:sp>
        <p:nvSpPr>
          <p:cNvPr id="6" name="Slide Number Placeholder 5">
            <a:extLst>
              <a:ext uri="{FF2B5EF4-FFF2-40B4-BE49-F238E27FC236}">
                <a16:creationId xmlns:a16="http://schemas.microsoft.com/office/drawing/2014/main" id="{7442CF0B-BAE7-985A-9F76-ECDD950CDF1F}"/>
              </a:ext>
            </a:extLst>
          </p:cNvPr>
          <p:cNvSpPr>
            <a:spLocks noGrp="1"/>
          </p:cNvSpPr>
          <p:nvPr>
            <p:ph type="sldNum" sz="quarter" idx="12"/>
          </p:nvPr>
        </p:nvSpPr>
        <p:spPr/>
        <p:txBody>
          <a:bodyPr/>
          <a:lstStyle/>
          <a:p>
            <a:fld id="{EFEA031F-3946-4BBC-949C-5EB2BB7BA03C}" type="slidenum">
              <a:rPr lang="en-US" smtClean="0"/>
              <a:t>11</a:t>
            </a:fld>
            <a:endParaRPr lang="en-US"/>
          </a:p>
        </p:txBody>
      </p:sp>
      <p:pic>
        <p:nvPicPr>
          <p:cNvPr id="7" name="Picture 6">
            <a:extLst>
              <a:ext uri="{FF2B5EF4-FFF2-40B4-BE49-F238E27FC236}">
                <a16:creationId xmlns:a16="http://schemas.microsoft.com/office/drawing/2014/main" id="{0A5F917F-0292-EC65-E7EA-92279B224564}"/>
              </a:ext>
            </a:extLst>
          </p:cNvPr>
          <p:cNvPicPr>
            <a:picLocks noChangeAspect="1"/>
          </p:cNvPicPr>
          <p:nvPr/>
        </p:nvPicPr>
        <p:blipFill>
          <a:blip r:embed="rId2"/>
          <a:stretch>
            <a:fillRect/>
          </a:stretch>
        </p:blipFill>
        <p:spPr>
          <a:xfrm>
            <a:off x="200026" y="957755"/>
            <a:ext cx="8238142" cy="4656582"/>
          </a:xfrm>
          <a:prstGeom prst="rect">
            <a:avLst/>
          </a:prstGeom>
        </p:spPr>
      </p:pic>
      <p:sp>
        <p:nvSpPr>
          <p:cNvPr id="8" name="TextBox 7">
            <a:extLst>
              <a:ext uri="{FF2B5EF4-FFF2-40B4-BE49-F238E27FC236}">
                <a16:creationId xmlns:a16="http://schemas.microsoft.com/office/drawing/2014/main" id="{0AA26439-2A01-AB21-AB7F-A296D89FEEA5}"/>
              </a:ext>
            </a:extLst>
          </p:cNvPr>
          <p:cNvSpPr txBox="1"/>
          <p:nvPr/>
        </p:nvSpPr>
        <p:spPr>
          <a:xfrm>
            <a:off x="2020873" y="955367"/>
            <a:ext cx="3438698" cy="369332"/>
          </a:xfrm>
          <a:prstGeom prst="rect">
            <a:avLst/>
          </a:prstGeom>
          <a:noFill/>
        </p:spPr>
        <p:txBody>
          <a:bodyPr wrap="none" rtlCol="0">
            <a:spAutoFit/>
          </a:bodyPr>
          <a:lstStyle/>
          <a:p>
            <a:r>
              <a:rPr lang="en-US" sz="1800" dirty="0"/>
              <a:t>Primary Beam Window </a:t>
            </a:r>
            <a:r>
              <a:rPr lang="en-US" sz="1800" dirty="0" err="1"/>
              <a:t>dpa</a:t>
            </a:r>
            <a:r>
              <a:rPr lang="en-US" sz="1800" dirty="0"/>
              <a:t> scaling</a:t>
            </a:r>
          </a:p>
        </p:txBody>
      </p:sp>
      <p:sp>
        <p:nvSpPr>
          <p:cNvPr id="9" name="Rectangle 8">
            <a:extLst>
              <a:ext uri="{FF2B5EF4-FFF2-40B4-BE49-F238E27FC236}">
                <a16:creationId xmlns:a16="http://schemas.microsoft.com/office/drawing/2014/main" id="{2CE3BDA8-D80B-886F-B551-3B755BB0B431}"/>
              </a:ext>
            </a:extLst>
          </p:cNvPr>
          <p:cNvSpPr/>
          <p:nvPr/>
        </p:nvSpPr>
        <p:spPr>
          <a:xfrm>
            <a:off x="334736" y="1380073"/>
            <a:ext cx="7788729" cy="930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F23559BA-CA98-5EE3-B0F0-FD953BD6E28E}"/>
              </a:ext>
            </a:extLst>
          </p:cNvPr>
          <p:cNvSpPr txBox="1"/>
          <p:nvPr/>
        </p:nvSpPr>
        <p:spPr>
          <a:xfrm>
            <a:off x="481694" y="1456663"/>
            <a:ext cx="7184403" cy="553998"/>
          </a:xfrm>
          <a:prstGeom prst="rect">
            <a:avLst/>
          </a:prstGeom>
          <a:noFill/>
        </p:spPr>
        <p:txBody>
          <a:bodyPr wrap="none" rtlCol="0">
            <a:spAutoFit/>
          </a:bodyPr>
          <a:lstStyle/>
          <a:p>
            <a:pPr marL="214313" indent="-214313">
              <a:buFont typeface="Arial" panose="020B0604020202020204" pitchFamily="34" charset="0"/>
              <a:buChar char="•"/>
            </a:pPr>
            <a:r>
              <a:rPr lang="en-US" sz="1500" dirty="0"/>
              <a:t>Use </a:t>
            </a:r>
            <a:r>
              <a:rPr lang="en-US" sz="1500" dirty="0" err="1"/>
              <a:t>NuMI</a:t>
            </a:r>
            <a:r>
              <a:rPr lang="en-US" sz="1500" dirty="0"/>
              <a:t> 700 kW case (0.23 </a:t>
            </a:r>
            <a:r>
              <a:rPr lang="en-US" sz="1500" dirty="0" err="1"/>
              <a:t>dpa</a:t>
            </a:r>
            <a:r>
              <a:rPr lang="en-US" sz="1500" dirty="0"/>
              <a:t>/</a:t>
            </a:r>
            <a:r>
              <a:rPr lang="en-US" sz="1500" dirty="0" err="1"/>
              <a:t>yr</a:t>
            </a:r>
            <a:r>
              <a:rPr lang="en-US" sz="1500" dirty="0"/>
              <a:t>) and scale by power and beam spot size difference</a:t>
            </a:r>
          </a:p>
          <a:p>
            <a:pPr marL="214313" indent="-214313">
              <a:buFont typeface="Arial" panose="020B0604020202020204" pitchFamily="34" charset="0"/>
              <a:buChar char="•"/>
            </a:pPr>
            <a:r>
              <a:rPr lang="en-US" sz="1500" dirty="0"/>
              <a:t>Results in 0.094 </a:t>
            </a:r>
            <a:r>
              <a:rPr lang="en-US" sz="1500" dirty="0" err="1"/>
              <a:t>dpa</a:t>
            </a:r>
            <a:r>
              <a:rPr lang="en-US" sz="1500" dirty="0"/>
              <a:t>/</a:t>
            </a:r>
            <a:r>
              <a:rPr lang="en-US" sz="1500" dirty="0" err="1"/>
              <a:t>yr</a:t>
            </a:r>
            <a:r>
              <a:rPr lang="en-US" sz="1500" dirty="0"/>
              <a:t> for primary beam window for LBNF at 1.2 MW</a:t>
            </a:r>
          </a:p>
        </p:txBody>
      </p:sp>
    </p:spTree>
    <p:extLst>
      <p:ext uri="{BB962C8B-B14F-4D97-AF65-F5344CB8AC3E}">
        <p14:creationId xmlns:p14="http://schemas.microsoft.com/office/powerpoint/2010/main" val="693006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Thermal Results: Center of Membrane</a:t>
            </a:r>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12</a:t>
            </a:fld>
            <a:endParaRPr lang="en-US" altLang="en-US"/>
          </a:p>
        </p:txBody>
      </p:sp>
      <p:pic>
        <p:nvPicPr>
          <p:cNvPr id="8" name="Picture 7">
            <a:extLst>
              <a:ext uri="{FF2B5EF4-FFF2-40B4-BE49-F238E27FC236}">
                <a16:creationId xmlns:a16="http://schemas.microsoft.com/office/drawing/2014/main" id="{C99500E7-D46D-B5E8-FD9F-B02BE89E97CD}"/>
              </a:ext>
            </a:extLst>
          </p:cNvPr>
          <p:cNvPicPr>
            <a:picLocks noChangeAspect="1"/>
          </p:cNvPicPr>
          <p:nvPr/>
        </p:nvPicPr>
        <p:blipFill>
          <a:blip r:embed="rId3"/>
          <a:stretch>
            <a:fillRect/>
          </a:stretch>
        </p:blipFill>
        <p:spPr>
          <a:xfrm>
            <a:off x="4167004" y="1040145"/>
            <a:ext cx="4851636" cy="2538877"/>
          </a:xfrm>
          <a:prstGeom prst="rect">
            <a:avLst/>
          </a:prstGeom>
        </p:spPr>
      </p:pic>
      <p:sp>
        <p:nvSpPr>
          <p:cNvPr id="10" name="Content Placeholder 2">
            <a:extLst>
              <a:ext uri="{FF2B5EF4-FFF2-40B4-BE49-F238E27FC236}">
                <a16:creationId xmlns:a16="http://schemas.microsoft.com/office/drawing/2014/main" id="{2DD32F5D-D993-A3C7-D202-8481E0277B48}"/>
              </a:ext>
            </a:extLst>
          </p:cNvPr>
          <p:cNvSpPr>
            <a:spLocks noGrp="1"/>
          </p:cNvSpPr>
          <p:nvPr>
            <p:ph idx="1"/>
          </p:nvPr>
        </p:nvSpPr>
        <p:spPr>
          <a:xfrm>
            <a:off x="222250" y="3771284"/>
            <a:ext cx="8672513" cy="2438941"/>
          </a:xfrm>
        </p:spPr>
        <p:txBody>
          <a:bodyPr/>
          <a:lstStyle/>
          <a:p>
            <a:r>
              <a:rPr lang="en-US" sz="1800" dirty="0"/>
              <a:t>Delta T in all cases was unchanged</a:t>
            </a:r>
          </a:p>
          <a:p>
            <a:r>
              <a:rPr lang="en-US" sz="1800" dirty="0"/>
              <a:t>Almost no difference in temperature with natural convection vs low end forced convection in cases 3 and 6</a:t>
            </a:r>
          </a:p>
          <a:p>
            <a:r>
              <a:rPr lang="en-US" sz="1800" dirty="0"/>
              <a:t>Results show that cooling does not offer a substantial enough benefit to warrant implementation</a:t>
            </a:r>
          </a:p>
          <a:p>
            <a:r>
              <a:rPr lang="en-US" sz="1800" dirty="0"/>
              <a:t>Liquid cooling at 35C shows increased temperature compared to only convection cooling</a:t>
            </a:r>
          </a:p>
          <a:p>
            <a:r>
              <a:rPr lang="en-US" sz="1800" dirty="0"/>
              <a:t>Optimal cooling configuration shown to be cases 3 and 8</a:t>
            </a:r>
          </a:p>
          <a:p>
            <a:endParaRPr lang="en-US" sz="1800" dirty="0"/>
          </a:p>
        </p:txBody>
      </p:sp>
      <p:pic>
        <p:nvPicPr>
          <p:cNvPr id="11" name="Picture 10">
            <a:extLst>
              <a:ext uri="{FF2B5EF4-FFF2-40B4-BE49-F238E27FC236}">
                <a16:creationId xmlns:a16="http://schemas.microsoft.com/office/drawing/2014/main" id="{3C297101-89AA-ECF7-C791-A43ACF54004A}"/>
              </a:ext>
            </a:extLst>
          </p:cNvPr>
          <p:cNvPicPr>
            <a:picLocks noChangeAspect="1"/>
          </p:cNvPicPr>
          <p:nvPr/>
        </p:nvPicPr>
        <p:blipFill>
          <a:blip r:embed="rId4"/>
          <a:stretch>
            <a:fillRect/>
          </a:stretch>
        </p:blipFill>
        <p:spPr>
          <a:xfrm>
            <a:off x="125360" y="1186903"/>
            <a:ext cx="3975933" cy="2392119"/>
          </a:xfrm>
          <a:prstGeom prst="rect">
            <a:avLst/>
          </a:prstGeom>
        </p:spPr>
      </p:pic>
    </p:spTree>
    <p:extLst>
      <p:ext uri="{BB962C8B-B14F-4D97-AF65-F5344CB8AC3E}">
        <p14:creationId xmlns:p14="http://schemas.microsoft.com/office/powerpoint/2010/main" val="123313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Thermal Results: Connection at Membrane to Housing</a:t>
            </a:r>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13</a:t>
            </a:fld>
            <a:endParaRPr lang="en-US" altLang="en-US"/>
          </a:p>
        </p:txBody>
      </p:sp>
      <p:sp>
        <p:nvSpPr>
          <p:cNvPr id="10" name="Content Placeholder 2">
            <a:extLst>
              <a:ext uri="{FF2B5EF4-FFF2-40B4-BE49-F238E27FC236}">
                <a16:creationId xmlns:a16="http://schemas.microsoft.com/office/drawing/2014/main" id="{2DD32F5D-D993-A3C7-D202-8481E0277B48}"/>
              </a:ext>
            </a:extLst>
          </p:cNvPr>
          <p:cNvSpPr>
            <a:spLocks noGrp="1"/>
          </p:cNvSpPr>
          <p:nvPr>
            <p:ph idx="1"/>
          </p:nvPr>
        </p:nvSpPr>
        <p:spPr>
          <a:xfrm>
            <a:off x="222250" y="3868175"/>
            <a:ext cx="8672513" cy="2438941"/>
          </a:xfrm>
        </p:spPr>
        <p:txBody>
          <a:bodyPr/>
          <a:lstStyle/>
          <a:p>
            <a:r>
              <a:rPr lang="en-US" sz="1800" dirty="0"/>
              <a:t>No temperature difference when comparing beam on and beam off temperatures for each case.</a:t>
            </a:r>
          </a:p>
          <a:p>
            <a:r>
              <a:rPr lang="en-US" sz="1800" dirty="0"/>
              <a:t>Liquid and forced convection cooling show no benefit in this region</a:t>
            </a:r>
          </a:p>
          <a:p>
            <a:endParaRPr lang="en-US" sz="1800" dirty="0"/>
          </a:p>
        </p:txBody>
      </p:sp>
      <p:pic>
        <p:nvPicPr>
          <p:cNvPr id="11" name="Picture 10">
            <a:extLst>
              <a:ext uri="{FF2B5EF4-FFF2-40B4-BE49-F238E27FC236}">
                <a16:creationId xmlns:a16="http://schemas.microsoft.com/office/drawing/2014/main" id="{3C297101-89AA-ECF7-C791-A43ACF54004A}"/>
              </a:ext>
            </a:extLst>
          </p:cNvPr>
          <p:cNvPicPr>
            <a:picLocks noChangeAspect="1"/>
          </p:cNvPicPr>
          <p:nvPr/>
        </p:nvPicPr>
        <p:blipFill>
          <a:blip r:embed="rId3"/>
          <a:stretch>
            <a:fillRect/>
          </a:stretch>
        </p:blipFill>
        <p:spPr>
          <a:xfrm>
            <a:off x="125360" y="1186903"/>
            <a:ext cx="3975933" cy="2392119"/>
          </a:xfrm>
          <a:prstGeom prst="rect">
            <a:avLst/>
          </a:prstGeom>
        </p:spPr>
      </p:pic>
      <p:pic>
        <p:nvPicPr>
          <p:cNvPr id="3" name="table">
            <a:extLst>
              <a:ext uri="{FF2B5EF4-FFF2-40B4-BE49-F238E27FC236}">
                <a16:creationId xmlns:a16="http://schemas.microsoft.com/office/drawing/2014/main" id="{C1D1DD8A-89CD-5209-B1A2-4E5751C6423E}"/>
              </a:ext>
            </a:extLst>
          </p:cNvPr>
          <p:cNvPicPr>
            <a:picLocks noChangeAspect="1"/>
          </p:cNvPicPr>
          <p:nvPr/>
        </p:nvPicPr>
        <p:blipFill>
          <a:blip r:embed="rId4"/>
          <a:stretch>
            <a:fillRect/>
          </a:stretch>
        </p:blipFill>
        <p:spPr>
          <a:xfrm>
            <a:off x="4353907" y="1344350"/>
            <a:ext cx="4510576" cy="2347921"/>
          </a:xfrm>
          <a:prstGeom prst="rect">
            <a:avLst/>
          </a:prstGeom>
        </p:spPr>
      </p:pic>
    </p:spTree>
    <p:extLst>
      <p:ext uri="{BB962C8B-B14F-4D97-AF65-F5344CB8AC3E}">
        <p14:creationId xmlns:p14="http://schemas.microsoft.com/office/powerpoint/2010/main" val="3484376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Thermal Results: Liquid Cooling Surface of Housing</a:t>
            </a:r>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14</a:t>
            </a:fld>
            <a:endParaRPr lang="en-US" altLang="en-US"/>
          </a:p>
        </p:txBody>
      </p:sp>
      <p:sp>
        <p:nvSpPr>
          <p:cNvPr id="10" name="Content Placeholder 2">
            <a:extLst>
              <a:ext uri="{FF2B5EF4-FFF2-40B4-BE49-F238E27FC236}">
                <a16:creationId xmlns:a16="http://schemas.microsoft.com/office/drawing/2014/main" id="{2DD32F5D-D993-A3C7-D202-8481E0277B48}"/>
              </a:ext>
            </a:extLst>
          </p:cNvPr>
          <p:cNvSpPr>
            <a:spLocks noGrp="1"/>
          </p:cNvSpPr>
          <p:nvPr>
            <p:ph idx="1"/>
          </p:nvPr>
        </p:nvSpPr>
        <p:spPr>
          <a:xfrm>
            <a:off x="222250" y="3868175"/>
            <a:ext cx="8672513" cy="2438941"/>
          </a:xfrm>
        </p:spPr>
        <p:txBody>
          <a:bodyPr/>
          <a:lstStyle/>
          <a:p>
            <a:r>
              <a:rPr lang="en-US" sz="1800" dirty="0"/>
              <a:t>No temperature difference when comparing beam on and beam off temperatures for each case.</a:t>
            </a:r>
          </a:p>
          <a:p>
            <a:r>
              <a:rPr lang="en-US" sz="1800" dirty="0"/>
              <a:t>Liquid and forced convection cooling show no benefit in this region</a:t>
            </a:r>
          </a:p>
        </p:txBody>
      </p:sp>
      <p:pic>
        <p:nvPicPr>
          <p:cNvPr id="11" name="Picture 10">
            <a:extLst>
              <a:ext uri="{FF2B5EF4-FFF2-40B4-BE49-F238E27FC236}">
                <a16:creationId xmlns:a16="http://schemas.microsoft.com/office/drawing/2014/main" id="{3C297101-89AA-ECF7-C791-A43ACF54004A}"/>
              </a:ext>
            </a:extLst>
          </p:cNvPr>
          <p:cNvPicPr>
            <a:picLocks noChangeAspect="1"/>
          </p:cNvPicPr>
          <p:nvPr/>
        </p:nvPicPr>
        <p:blipFill>
          <a:blip r:embed="rId3"/>
          <a:stretch>
            <a:fillRect/>
          </a:stretch>
        </p:blipFill>
        <p:spPr>
          <a:xfrm>
            <a:off x="125360" y="1186903"/>
            <a:ext cx="3975933" cy="2392119"/>
          </a:xfrm>
          <a:prstGeom prst="rect">
            <a:avLst/>
          </a:prstGeom>
        </p:spPr>
      </p:pic>
      <p:pic>
        <p:nvPicPr>
          <p:cNvPr id="7" name="table">
            <a:extLst>
              <a:ext uri="{FF2B5EF4-FFF2-40B4-BE49-F238E27FC236}">
                <a16:creationId xmlns:a16="http://schemas.microsoft.com/office/drawing/2014/main" id="{2EC4E6C0-518A-E32F-BFB5-4B7563E20336}"/>
              </a:ext>
            </a:extLst>
          </p:cNvPr>
          <p:cNvPicPr>
            <a:picLocks noChangeAspect="1"/>
          </p:cNvPicPr>
          <p:nvPr/>
        </p:nvPicPr>
        <p:blipFill>
          <a:blip r:embed="rId4"/>
          <a:stretch>
            <a:fillRect/>
          </a:stretch>
        </p:blipFill>
        <p:spPr>
          <a:xfrm>
            <a:off x="4359157" y="1327589"/>
            <a:ext cx="4409808" cy="2343489"/>
          </a:xfrm>
          <a:prstGeom prst="rect">
            <a:avLst/>
          </a:prstGeom>
        </p:spPr>
      </p:pic>
    </p:spTree>
    <p:extLst>
      <p:ext uri="{BB962C8B-B14F-4D97-AF65-F5344CB8AC3E}">
        <p14:creationId xmlns:p14="http://schemas.microsoft.com/office/powerpoint/2010/main" val="2857369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Thermal Results: Conclusion</a:t>
            </a:r>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15</a:t>
            </a:fld>
            <a:endParaRPr lang="en-US" altLang="en-US"/>
          </a:p>
        </p:txBody>
      </p:sp>
      <p:sp>
        <p:nvSpPr>
          <p:cNvPr id="10" name="Content Placeholder 2">
            <a:extLst>
              <a:ext uri="{FF2B5EF4-FFF2-40B4-BE49-F238E27FC236}">
                <a16:creationId xmlns:a16="http://schemas.microsoft.com/office/drawing/2014/main" id="{2DD32F5D-D993-A3C7-D202-8481E0277B48}"/>
              </a:ext>
            </a:extLst>
          </p:cNvPr>
          <p:cNvSpPr>
            <a:spLocks noGrp="1"/>
          </p:cNvSpPr>
          <p:nvPr>
            <p:ph idx="1"/>
          </p:nvPr>
        </p:nvSpPr>
        <p:spPr>
          <a:xfrm>
            <a:off x="215900" y="4190333"/>
            <a:ext cx="8693150" cy="2438941"/>
          </a:xfrm>
        </p:spPr>
        <p:txBody>
          <a:bodyPr/>
          <a:lstStyle/>
          <a:p>
            <a:r>
              <a:rPr lang="en-US" sz="1800" dirty="0"/>
              <a:t>Delta T remains consistent across all cases</a:t>
            </a:r>
          </a:p>
          <a:p>
            <a:r>
              <a:rPr lang="en-US" sz="1800" dirty="0"/>
              <a:t>When liquid cooling is absent, temperature is lowest in case 8 with high forced convection</a:t>
            </a:r>
          </a:p>
          <a:p>
            <a:r>
              <a:rPr lang="en-US" sz="1800" dirty="0"/>
              <a:t>When liquid cooling is applied, membrane temperature is nearly the same as natural convection or low end forced convection in case 3 and case 6 </a:t>
            </a:r>
          </a:p>
          <a:p>
            <a:r>
              <a:rPr lang="en-US" sz="1800" dirty="0"/>
              <a:t>Case 3 and Case 8 determined to be most favorable conditions and Case 8 was chosen to be pursued so a structural analysis was performed</a:t>
            </a:r>
          </a:p>
        </p:txBody>
      </p:sp>
      <p:pic>
        <p:nvPicPr>
          <p:cNvPr id="11" name="Picture 10">
            <a:extLst>
              <a:ext uri="{FF2B5EF4-FFF2-40B4-BE49-F238E27FC236}">
                <a16:creationId xmlns:a16="http://schemas.microsoft.com/office/drawing/2014/main" id="{3C297101-89AA-ECF7-C791-A43ACF54004A}"/>
              </a:ext>
            </a:extLst>
          </p:cNvPr>
          <p:cNvPicPr>
            <a:picLocks noChangeAspect="1"/>
          </p:cNvPicPr>
          <p:nvPr/>
        </p:nvPicPr>
        <p:blipFill>
          <a:blip r:embed="rId3"/>
          <a:stretch>
            <a:fillRect/>
          </a:stretch>
        </p:blipFill>
        <p:spPr>
          <a:xfrm>
            <a:off x="1950057" y="890176"/>
            <a:ext cx="5243886" cy="3154983"/>
          </a:xfrm>
          <a:prstGeom prst="rect">
            <a:avLst/>
          </a:prstGeom>
        </p:spPr>
      </p:pic>
    </p:spTree>
    <p:extLst>
      <p:ext uri="{BB962C8B-B14F-4D97-AF65-F5344CB8AC3E}">
        <p14:creationId xmlns:p14="http://schemas.microsoft.com/office/powerpoint/2010/main" val="1537487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Structural Analysis: Parameters</a:t>
            </a:r>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16</a:t>
            </a:fld>
            <a:endParaRPr lang="en-US" altLang="en-US"/>
          </a:p>
        </p:txBody>
      </p:sp>
      <p:sp>
        <p:nvSpPr>
          <p:cNvPr id="14" name="Content Placeholder 2">
            <a:extLst>
              <a:ext uri="{FF2B5EF4-FFF2-40B4-BE49-F238E27FC236}">
                <a16:creationId xmlns:a16="http://schemas.microsoft.com/office/drawing/2014/main" id="{CF6E729D-1326-F899-ACD5-9EA3DA373BB4}"/>
              </a:ext>
            </a:extLst>
          </p:cNvPr>
          <p:cNvSpPr>
            <a:spLocks noGrp="1"/>
          </p:cNvSpPr>
          <p:nvPr>
            <p:ph idx="1"/>
          </p:nvPr>
        </p:nvSpPr>
        <p:spPr>
          <a:xfrm>
            <a:off x="594114" y="1455181"/>
            <a:ext cx="4026331" cy="1666617"/>
          </a:xfrm>
        </p:spPr>
        <p:txBody>
          <a:bodyPr/>
          <a:lstStyle/>
          <a:p>
            <a:pPr marL="0" indent="0">
              <a:buNone/>
            </a:pPr>
            <a:r>
              <a:rPr lang="en-US" sz="1800" dirty="0"/>
              <a:t>Structural Requirements:</a:t>
            </a:r>
          </a:p>
          <a:p>
            <a:r>
              <a:rPr lang="en-US" sz="1800" dirty="0"/>
              <a:t>Allowable stress for 316L</a:t>
            </a:r>
          </a:p>
          <a:p>
            <a:pPr lvl="1"/>
            <a:r>
              <a:rPr lang="en-US" sz="1400" dirty="0"/>
              <a:t>115 </a:t>
            </a:r>
            <a:r>
              <a:rPr lang="en-US" sz="1400" dirty="0" err="1"/>
              <a:t>Mpa</a:t>
            </a:r>
            <a:endParaRPr lang="en-US" sz="1400" dirty="0"/>
          </a:p>
          <a:p>
            <a:r>
              <a:rPr lang="en-US" sz="1800" dirty="0"/>
              <a:t>Allowable stress for Beryllium</a:t>
            </a:r>
          </a:p>
          <a:p>
            <a:pPr lvl="1"/>
            <a:r>
              <a:rPr lang="en-US" sz="1600" dirty="0"/>
              <a:t>240 </a:t>
            </a:r>
            <a:r>
              <a:rPr lang="en-US" sz="1600" dirty="0" err="1"/>
              <a:t>Mpa</a:t>
            </a:r>
            <a:endParaRPr lang="en-US" sz="1600" dirty="0"/>
          </a:p>
          <a:p>
            <a:pPr lvl="1"/>
            <a:endParaRPr lang="en-US" sz="1600" dirty="0"/>
          </a:p>
          <a:p>
            <a:r>
              <a:rPr lang="en-US" sz="1800" dirty="0"/>
              <a:t>Structural Loading</a:t>
            </a:r>
          </a:p>
          <a:p>
            <a:pPr lvl="1"/>
            <a:r>
              <a:rPr lang="en-US" sz="1400" dirty="0"/>
              <a:t>Pressure against Membrane: 18 psi</a:t>
            </a:r>
          </a:p>
          <a:p>
            <a:pPr lvl="1"/>
            <a:r>
              <a:rPr lang="en-US" sz="1400" dirty="0"/>
              <a:t>Compressive force on housing: 53.5 </a:t>
            </a:r>
            <a:r>
              <a:rPr lang="en-US" sz="1400" dirty="0" err="1"/>
              <a:t>lbs</a:t>
            </a:r>
            <a:endParaRPr lang="en-US" sz="1400" dirty="0"/>
          </a:p>
          <a:p>
            <a:endParaRPr lang="en-US" sz="2000" dirty="0"/>
          </a:p>
          <a:p>
            <a:endParaRPr lang="en-US" sz="1800" dirty="0">
              <a:highlight>
                <a:srgbClr val="FFFF00"/>
              </a:highlight>
            </a:endParaRPr>
          </a:p>
          <a:p>
            <a:endParaRPr lang="en-US" sz="1800" dirty="0"/>
          </a:p>
        </p:txBody>
      </p:sp>
      <p:pic>
        <p:nvPicPr>
          <p:cNvPr id="8" name="Picture 7">
            <a:extLst>
              <a:ext uri="{FF2B5EF4-FFF2-40B4-BE49-F238E27FC236}">
                <a16:creationId xmlns:a16="http://schemas.microsoft.com/office/drawing/2014/main" id="{9CF1FE8B-3220-460B-8B37-F9BC917131D4}"/>
              </a:ext>
            </a:extLst>
          </p:cNvPr>
          <p:cNvPicPr>
            <a:picLocks noChangeAspect="1"/>
          </p:cNvPicPr>
          <p:nvPr/>
        </p:nvPicPr>
        <p:blipFill>
          <a:blip r:embed="rId2"/>
          <a:stretch>
            <a:fillRect/>
          </a:stretch>
        </p:blipFill>
        <p:spPr>
          <a:xfrm>
            <a:off x="5057760" y="1277390"/>
            <a:ext cx="2849615" cy="1653663"/>
          </a:xfrm>
          <a:prstGeom prst="rect">
            <a:avLst/>
          </a:prstGeom>
        </p:spPr>
      </p:pic>
      <p:pic>
        <p:nvPicPr>
          <p:cNvPr id="11" name="Picture 10">
            <a:extLst>
              <a:ext uri="{FF2B5EF4-FFF2-40B4-BE49-F238E27FC236}">
                <a16:creationId xmlns:a16="http://schemas.microsoft.com/office/drawing/2014/main" id="{B3F9007C-71B0-4771-9AD8-6BF71093A495}"/>
              </a:ext>
            </a:extLst>
          </p:cNvPr>
          <p:cNvPicPr>
            <a:picLocks noChangeAspect="1"/>
          </p:cNvPicPr>
          <p:nvPr/>
        </p:nvPicPr>
        <p:blipFill>
          <a:blip r:embed="rId3"/>
          <a:stretch>
            <a:fillRect/>
          </a:stretch>
        </p:blipFill>
        <p:spPr>
          <a:xfrm>
            <a:off x="5057759" y="3233834"/>
            <a:ext cx="2849615" cy="1623009"/>
          </a:xfrm>
          <a:prstGeom prst="rect">
            <a:avLst/>
          </a:prstGeom>
        </p:spPr>
      </p:pic>
    </p:spTree>
    <p:extLst>
      <p:ext uri="{BB962C8B-B14F-4D97-AF65-F5344CB8AC3E}">
        <p14:creationId xmlns:p14="http://schemas.microsoft.com/office/powerpoint/2010/main" val="2633374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Structural Analysis: Results</a:t>
            </a:r>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17</a:t>
            </a:fld>
            <a:endParaRPr lang="en-US" altLang="en-US"/>
          </a:p>
        </p:txBody>
      </p:sp>
      <p:sp>
        <p:nvSpPr>
          <p:cNvPr id="14" name="Content Placeholder 2">
            <a:extLst>
              <a:ext uri="{FF2B5EF4-FFF2-40B4-BE49-F238E27FC236}">
                <a16:creationId xmlns:a16="http://schemas.microsoft.com/office/drawing/2014/main" id="{CF6E729D-1326-F899-ACD5-9EA3DA373BB4}"/>
              </a:ext>
            </a:extLst>
          </p:cNvPr>
          <p:cNvSpPr>
            <a:spLocks noGrp="1"/>
          </p:cNvSpPr>
          <p:nvPr>
            <p:ph idx="1"/>
          </p:nvPr>
        </p:nvSpPr>
        <p:spPr>
          <a:xfrm>
            <a:off x="594114" y="1455181"/>
            <a:ext cx="3925499" cy="1666617"/>
          </a:xfrm>
        </p:spPr>
        <p:txBody>
          <a:bodyPr/>
          <a:lstStyle/>
          <a:p>
            <a:pPr marL="0" indent="0">
              <a:buNone/>
            </a:pPr>
            <a:r>
              <a:rPr lang="en-US" sz="1800" dirty="0"/>
              <a:t>Structural Requirements:</a:t>
            </a:r>
          </a:p>
          <a:p>
            <a:r>
              <a:rPr lang="en-US" sz="1800" dirty="0"/>
              <a:t>Allowable stress for 316L</a:t>
            </a:r>
          </a:p>
          <a:p>
            <a:pPr lvl="1"/>
            <a:r>
              <a:rPr lang="en-US" sz="1400" dirty="0"/>
              <a:t>115 </a:t>
            </a:r>
            <a:r>
              <a:rPr lang="en-US" sz="1400" dirty="0" err="1"/>
              <a:t>Mpa</a:t>
            </a:r>
            <a:endParaRPr lang="en-US" sz="1400" dirty="0"/>
          </a:p>
          <a:p>
            <a:r>
              <a:rPr lang="en-US" sz="1800" dirty="0"/>
              <a:t>Allowable stress for Beryllium</a:t>
            </a:r>
          </a:p>
          <a:p>
            <a:pPr lvl="1"/>
            <a:r>
              <a:rPr lang="en-US" sz="1600" dirty="0"/>
              <a:t>240 </a:t>
            </a:r>
            <a:r>
              <a:rPr lang="en-US" sz="1600" dirty="0" err="1"/>
              <a:t>Mpa</a:t>
            </a:r>
            <a:endParaRPr lang="en-US" sz="1600" dirty="0"/>
          </a:p>
          <a:p>
            <a:pPr lvl="1"/>
            <a:endParaRPr lang="en-US" sz="1600" dirty="0"/>
          </a:p>
          <a:p>
            <a:r>
              <a:rPr lang="en-US" sz="1800" dirty="0"/>
              <a:t>Peak Stress for membrane is 17% over allowable leading to fatigue as a possible issue</a:t>
            </a:r>
          </a:p>
          <a:p>
            <a:r>
              <a:rPr lang="en-US" sz="1800" dirty="0"/>
              <a:t>System is configured to be replaceable in order to study the effects throughout lifetime of </a:t>
            </a:r>
            <a:r>
              <a:rPr lang="en-US" sz="1800" dirty="0" err="1"/>
              <a:t>experiemnt</a:t>
            </a:r>
            <a:endParaRPr lang="en-US" sz="1400" dirty="0"/>
          </a:p>
          <a:p>
            <a:endParaRPr lang="en-US" sz="2000" dirty="0"/>
          </a:p>
          <a:p>
            <a:endParaRPr lang="en-US" sz="1800" dirty="0">
              <a:highlight>
                <a:srgbClr val="FFFF00"/>
              </a:highlight>
            </a:endParaRPr>
          </a:p>
          <a:p>
            <a:endParaRPr lang="en-US" sz="1800" dirty="0"/>
          </a:p>
        </p:txBody>
      </p:sp>
      <p:pic>
        <p:nvPicPr>
          <p:cNvPr id="7" name="Picture 6">
            <a:extLst>
              <a:ext uri="{FF2B5EF4-FFF2-40B4-BE49-F238E27FC236}">
                <a16:creationId xmlns:a16="http://schemas.microsoft.com/office/drawing/2014/main" id="{CBE23F15-DFC0-C440-7F28-0451F3617222}"/>
              </a:ext>
            </a:extLst>
          </p:cNvPr>
          <p:cNvPicPr>
            <a:picLocks noChangeAspect="1"/>
          </p:cNvPicPr>
          <p:nvPr/>
        </p:nvPicPr>
        <p:blipFill>
          <a:blip r:embed="rId2"/>
          <a:stretch>
            <a:fillRect/>
          </a:stretch>
        </p:blipFill>
        <p:spPr>
          <a:xfrm>
            <a:off x="4705223" y="1455181"/>
            <a:ext cx="4086351" cy="908590"/>
          </a:xfrm>
          <a:prstGeom prst="rect">
            <a:avLst/>
          </a:prstGeom>
        </p:spPr>
      </p:pic>
      <p:sp>
        <p:nvSpPr>
          <p:cNvPr id="9" name="TextBox 8">
            <a:extLst>
              <a:ext uri="{FF2B5EF4-FFF2-40B4-BE49-F238E27FC236}">
                <a16:creationId xmlns:a16="http://schemas.microsoft.com/office/drawing/2014/main" id="{F1DE5E04-192E-E6AC-1FBE-766217C98584}"/>
              </a:ext>
            </a:extLst>
          </p:cNvPr>
          <p:cNvSpPr txBox="1"/>
          <p:nvPr/>
        </p:nvSpPr>
        <p:spPr>
          <a:xfrm>
            <a:off x="5453063" y="1190412"/>
            <a:ext cx="2757488" cy="338554"/>
          </a:xfrm>
          <a:prstGeom prst="rect">
            <a:avLst/>
          </a:prstGeom>
          <a:noFill/>
        </p:spPr>
        <p:txBody>
          <a:bodyPr wrap="square" rtlCol="0">
            <a:spAutoFit/>
          </a:bodyPr>
          <a:lstStyle/>
          <a:p>
            <a:pPr algn="ctr"/>
            <a:r>
              <a:rPr lang="en-US" sz="1600" dirty="0"/>
              <a:t>Membrane Principal Stress</a:t>
            </a:r>
          </a:p>
        </p:txBody>
      </p:sp>
      <p:pic>
        <p:nvPicPr>
          <p:cNvPr id="12" name="Picture 11">
            <a:extLst>
              <a:ext uri="{FF2B5EF4-FFF2-40B4-BE49-F238E27FC236}">
                <a16:creationId xmlns:a16="http://schemas.microsoft.com/office/drawing/2014/main" id="{8E762337-4009-4265-3105-8D0773148EC0}"/>
              </a:ext>
            </a:extLst>
          </p:cNvPr>
          <p:cNvPicPr>
            <a:picLocks noChangeAspect="1"/>
          </p:cNvPicPr>
          <p:nvPr/>
        </p:nvPicPr>
        <p:blipFill>
          <a:blip r:embed="rId3"/>
          <a:stretch>
            <a:fillRect/>
          </a:stretch>
        </p:blipFill>
        <p:spPr>
          <a:xfrm>
            <a:off x="4705223" y="2953787"/>
            <a:ext cx="4086351" cy="950426"/>
          </a:xfrm>
          <a:prstGeom prst="rect">
            <a:avLst/>
          </a:prstGeom>
        </p:spPr>
      </p:pic>
      <p:sp>
        <p:nvSpPr>
          <p:cNvPr id="13" name="TextBox 12">
            <a:extLst>
              <a:ext uri="{FF2B5EF4-FFF2-40B4-BE49-F238E27FC236}">
                <a16:creationId xmlns:a16="http://schemas.microsoft.com/office/drawing/2014/main" id="{738A72A2-D85A-B98C-02BC-AD2FAFE52763}"/>
              </a:ext>
            </a:extLst>
          </p:cNvPr>
          <p:cNvSpPr txBox="1"/>
          <p:nvPr/>
        </p:nvSpPr>
        <p:spPr>
          <a:xfrm>
            <a:off x="5453063" y="2659689"/>
            <a:ext cx="2757488" cy="338554"/>
          </a:xfrm>
          <a:prstGeom prst="rect">
            <a:avLst/>
          </a:prstGeom>
          <a:noFill/>
        </p:spPr>
        <p:txBody>
          <a:bodyPr wrap="square" rtlCol="0">
            <a:spAutoFit/>
          </a:bodyPr>
          <a:lstStyle/>
          <a:p>
            <a:pPr algn="ctr"/>
            <a:r>
              <a:rPr lang="en-US" sz="1600" dirty="0"/>
              <a:t>Housing Principal Stress</a:t>
            </a:r>
          </a:p>
        </p:txBody>
      </p:sp>
    </p:spTree>
    <p:extLst>
      <p:ext uri="{BB962C8B-B14F-4D97-AF65-F5344CB8AC3E}">
        <p14:creationId xmlns:p14="http://schemas.microsoft.com/office/powerpoint/2010/main" val="3621474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Structural Analysis: Results</a:t>
            </a:r>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18</a:t>
            </a:fld>
            <a:endParaRPr lang="en-US" altLang="en-US"/>
          </a:p>
        </p:txBody>
      </p:sp>
      <p:pic>
        <p:nvPicPr>
          <p:cNvPr id="11" name="Content Placeholder 10">
            <a:extLst>
              <a:ext uri="{FF2B5EF4-FFF2-40B4-BE49-F238E27FC236}">
                <a16:creationId xmlns:a16="http://schemas.microsoft.com/office/drawing/2014/main" id="{9095FFFC-A71E-70C3-CE50-D6526A3AF371}"/>
              </a:ext>
            </a:extLst>
          </p:cNvPr>
          <p:cNvPicPr>
            <a:picLocks noGrp="1" noChangeAspect="1"/>
          </p:cNvPicPr>
          <p:nvPr>
            <p:ph idx="1"/>
          </p:nvPr>
        </p:nvPicPr>
        <p:blipFill>
          <a:blip r:embed="rId2"/>
          <a:stretch>
            <a:fillRect/>
          </a:stretch>
        </p:blipFill>
        <p:spPr>
          <a:xfrm>
            <a:off x="1476375" y="1109664"/>
            <a:ext cx="5990336" cy="3736022"/>
          </a:xfrm>
        </p:spPr>
      </p:pic>
    </p:spTree>
    <p:extLst>
      <p:ext uri="{BB962C8B-B14F-4D97-AF65-F5344CB8AC3E}">
        <p14:creationId xmlns:p14="http://schemas.microsoft.com/office/powerpoint/2010/main" val="1069339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Structural Analysis Conclusions</a:t>
            </a:r>
          </a:p>
        </p:txBody>
      </p:sp>
      <p:sp>
        <p:nvSpPr>
          <p:cNvPr id="3" name="Content Placeholder 2">
            <a:extLst>
              <a:ext uri="{FF2B5EF4-FFF2-40B4-BE49-F238E27FC236}">
                <a16:creationId xmlns:a16="http://schemas.microsoft.com/office/drawing/2014/main" id="{AF228A7F-8EDC-4B99-9F48-10CFD44CD645}"/>
              </a:ext>
            </a:extLst>
          </p:cNvPr>
          <p:cNvSpPr>
            <a:spLocks noGrp="1"/>
          </p:cNvSpPr>
          <p:nvPr>
            <p:ph idx="1"/>
          </p:nvPr>
        </p:nvSpPr>
        <p:spPr/>
        <p:txBody>
          <a:bodyPr/>
          <a:lstStyle/>
          <a:p>
            <a:r>
              <a:rPr lang="en-US" dirty="0"/>
              <a:t>There is very little difference in stress during the beam cycles in both Case 3 and Case 8</a:t>
            </a:r>
          </a:p>
          <a:p>
            <a:r>
              <a:rPr lang="en-US" dirty="0"/>
              <a:t>There is very little difference in stress and displacement between Case 3 and Case 8</a:t>
            </a:r>
          </a:p>
          <a:p>
            <a:r>
              <a:rPr lang="en-US" dirty="0"/>
              <a:t>10 C difference in membrane temperature between Case 3 and Case 8 with Case 8 being higher</a:t>
            </a:r>
          </a:p>
          <a:p>
            <a:r>
              <a:rPr lang="en-US" dirty="0"/>
              <a:t>The highest stress concentration in the Membrane is about 17% above the allowable. Away from these regions, stress is much lower</a:t>
            </a:r>
          </a:p>
          <a:p>
            <a:r>
              <a:rPr lang="en-US" dirty="0"/>
              <a:t>Highest stress concentration in housing can be eliminated due to sharp corners in the area, but is far lower away these regions</a:t>
            </a:r>
          </a:p>
          <a:p>
            <a:r>
              <a:rPr lang="en-US" dirty="0"/>
              <a:t>Fatigue may be a concern in the membrane</a:t>
            </a:r>
          </a:p>
          <a:p>
            <a:endParaRPr lang="en-US" sz="2000" dirty="0"/>
          </a:p>
          <a:p>
            <a:endParaRPr lang="en-US" sz="2000" dirty="0"/>
          </a:p>
          <a:p>
            <a:endParaRPr lang="en-US" dirty="0"/>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19</a:t>
            </a:fld>
            <a:endParaRPr lang="en-US" altLang="en-US"/>
          </a:p>
        </p:txBody>
      </p:sp>
    </p:spTree>
    <p:extLst>
      <p:ext uri="{BB962C8B-B14F-4D97-AF65-F5344CB8AC3E}">
        <p14:creationId xmlns:p14="http://schemas.microsoft.com/office/powerpoint/2010/main" val="93618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2F300-121F-47E4-BEA2-5DD55C602A72}"/>
              </a:ext>
            </a:extLst>
          </p:cNvPr>
          <p:cNvSpPr>
            <a:spLocks noGrp="1"/>
          </p:cNvSpPr>
          <p:nvPr>
            <p:ph type="title"/>
          </p:nvPr>
        </p:nvSpPr>
        <p:spPr/>
        <p:txBody>
          <a:bodyPr/>
          <a:lstStyle/>
          <a:p>
            <a:r>
              <a:rPr lang="en-US" sz="2400" dirty="0"/>
              <a:t>Overview</a:t>
            </a:r>
          </a:p>
        </p:txBody>
      </p:sp>
      <p:sp>
        <p:nvSpPr>
          <p:cNvPr id="4" name="Date Placeholder 3">
            <a:extLst>
              <a:ext uri="{FF2B5EF4-FFF2-40B4-BE49-F238E27FC236}">
                <a16:creationId xmlns:a16="http://schemas.microsoft.com/office/drawing/2014/main" id="{114D8C32-BA05-4CA2-B66C-A5CA3B7E8654}"/>
              </a:ext>
            </a:extLst>
          </p:cNvPr>
          <p:cNvSpPr>
            <a:spLocks noGrp="1"/>
          </p:cNvSpPr>
          <p:nvPr>
            <p:ph type="dt" sz="half" idx="2"/>
          </p:nvPr>
        </p:nvSpPr>
        <p:spPr/>
        <p:txBody>
          <a:bodyPr/>
          <a:lstStyle/>
          <a:p>
            <a:pPr>
              <a:defRPr/>
            </a:pPr>
            <a:r>
              <a:rPr lang="en-US" dirty="0"/>
              <a:t>6/29/23</a:t>
            </a:r>
          </a:p>
          <a:p>
            <a:pPr>
              <a:defRPr/>
            </a:pPr>
            <a:endParaRPr lang="en-US" dirty="0"/>
          </a:p>
          <a:p>
            <a:pPr>
              <a:defRPr/>
            </a:pPr>
            <a:endParaRPr lang="en-US" dirty="0"/>
          </a:p>
        </p:txBody>
      </p:sp>
      <p:sp>
        <p:nvSpPr>
          <p:cNvPr id="5" name="Footer Placeholder 4">
            <a:extLst>
              <a:ext uri="{FF2B5EF4-FFF2-40B4-BE49-F238E27FC236}">
                <a16:creationId xmlns:a16="http://schemas.microsoft.com/office/drawing/2014/main" id="{49C12CF4-82FA-4931-962E-909FD98CF226}"/>
              </a:ext>
            </a:extLst>
          </p:cNvPr>
          <p:cNvSpPr>
            <a:spLocks noGrp="1"/>
          </p:cNvSpPr>
          <p:nvPr>
            <p:ph type="ftr" sz="quarter" idx="3"/>
          </p:nvPr>
        </p:nvSpPr>
        <p:spPr>
          <a:xfrm>
            <a:off x="1530603" y="6504213"/>
            <a:ext cx="6514642" cy="242873"/>
          </a:xfrm>
        </p:spPr>
        <p:txBody>
          <a:bodyPr/>
          <a:lstStyle/>
          <a:p>
            <a:r>
              <a:rPr lang="en-US" dirty="0"/>
              <a:t>Quinn Peterson | </a:t>
            </a:r>
            <a:r>
              <a:rPr lang="en-US" sz="1200" dirty="0"/>
              <a:t>LBNF Nu Upstream Decay Pipe Window Radiation Damage R&amp;D Needs</a:t>
            </a:r>
          </a:p>
          <a:p>
            <a:pPr>
              <a:defRPr/>
            </a:pPr>
            <a:endParaRPr lang="en-US" dirty="0"/>
          </a:p>
        </p:txBody>
      </p:sp>
      <p:sp>
        <p:nvSpPr>
          <p:cNvPr id="6" name="Slide Number Placeholder 5">
            <a:extLst>
              <a:ext uri="{FF2B5EF4-FFF2-40B4-BE49-F238E27FC236}">
                <a16:creationId xmlns:a16="http://schemas.microsoft.com/office/drawing/2014/main" id="{4BE8C3FB-985C-442F-AF6D-CB2BDEDBDFDA}"/>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8" name="Content Placeholder 7">
            <a:extLst>
              <a:ext uri="{FF2B5EF4-FFF2-40B4-BE49-F238E27FC236}">
                <a16:creationId xmlns:a16="http://schemas.microsoft.com/office/drawing/2014/main" id="{F6395025-B164-4418-847E-8B8BB821C359}"/>
              </a:ext>
            </a:extLst>
          </p:cNvPr>
          <p:cNvSpPr>
            <a:spLocks noGrp="1"/>
          </p:cNvSpPr>
          <p:nvPr>
            <p:ph idx="1"/>
          </p:nvPr>
        </p:nvSpPr>
        <p:spPr>
          <a:xfrm>
            <a:off x="228600" y="971550"/>
            <a:ext cx="8672513" cy="4236291"/>
          </a:xfrm>
        </p:spPr>
        <p:txBody>
          <a:bodyPr/>
          <a:lstStyle/>
          <a:p>
            <a:r>
              <a:rPr lang="en-US" sz="2000" dirty="0"/>
              <a:t>Primary Beam Window and Cartridge Assembly</a:t>
            </a:r>
          </a:p>
          <a:p>
            <a:r>
              <a:rPr lang="en-US" sz="2000" dirty="0"/>
              <a:t>Downstream Decay Pipe Window (DSDP Window)</a:t>
            </a:r>
          </a:p>
          <a:p>
            <a:r>
              <a:rPr lang="en-US" sz="2000" dirty="0"/>
              <a:t>Upstream Decay Pipe Window (USDP Window)</a:t>
            </a:r>
          </a:p>
          <a:p>
            <a:r>
              <a:rPr lang="en-US" sz="2000" dirty="0"/>
              <a:t>Summary</a:t>
            </a:r>
          </a:p>
        </p:txBody>
      </p:sp>
    </p:spTree>
    <p:extLst>
      <p:ext uri="{BB962C8B-B14F-4D97-AF65-F5344CB8AC3E}">
        <p14:creationId xmlns:p14="http://schemas.microsoft.com/office/powerpoint/2010/main" val="341325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Analysis and R&amp;D Summary</a:t>
            </a:r>
          </a:p>
        </p:txBody>
      </p:sp>
      <p:sp>
        <p:nvSpPr>
          <p:cNvPr id="3" name="Content Placeholder 2">
            <a:extLst>
              <a:ext uri="{FF2B5EF4-FFF2-40B4-BE49-F238E27FC236}">
                <a16:creationId xmlns:a16="http://schemas.microsoft.com/office/drawing/2014/main" id="{AF228A7F-8EDC-4B99-9F48-10CFD44CD645}"/>
              </a:ext>
            </a:extLst>
          </p:cNvPr>
          <p:cNvSpPr>
            <a:spLocks noGrp="1"/>
          </p:cNvSpPr>
          <p:nvPr>
            <p:ph idx="1"/>
          </p:nvPr>
        </p:nvSpPr>
        <p:spPr>
          <a:xfrm>
            <a:off x="222250" y="867151"/>
            <a:ext cx="4852988" cy="4987867"/>
          </a:xfrm>
        </p:spPr>
        <p:txBody>
          <a:bodyPr/>
          <a:lstStyle/>
          <a:p>
            <a:r>
              <a:rPr lang="en-US" sz="1600" dirty="0"/>
              <a:t>Results show that convection cooling from Nitrogen is sufficient to cool window and qualify for 1.2 MW operation.</a:t>
            </a:r>
          </a:p>
          <a:p>
            <a:r>
              <a:rPr lang="en-US" sz="1800" dirty="0">
                <a:solidFill>
                  <a:srgbClr val="00B050"/>
                </a:solidFill>
              </a:rPr>
              <a:t>System designed for 1.2 MW operation</a:t>
            </a:r>
          </a:p>
          <a:p>
            <a:pPr lvl="1"/>
            <a:r>
              <a:rPr lang="en-US" sz="1600" dirty="0"/>
              <a:t>No additional R&amp;D requirements known at this time</a:t>
            </a:r>
          </a:p>
          <a:p>
            <a:pPr lvl="1"/>
            <a:r>
              <a:rPr lang="en-US" sz="1600" dirty="0"/>
              <a:t>Conservative operation would be to qualify system at lower beam power prior to increasing</a:t>
            </a:r>
          </a:p>
          <a:p>
            <a:pPr lvl="2"/>
            <a:r>
              <a:rPr lang="en-US" sz="1400" dirty="0">
                <a:solidFill>
                  <a:schemeClr val="accent6">
                    <a:lumMod val="50000"/>
                  </a:schemeClr>
                </a:solidFill>
              </a:rPr>
              <a:t>Operational time requested is 6 months to confirm system integrity and evaluation</a:t>
            </a:r>
          </a:p>
          <a:p>
            <a:pPr lvl="2"/>
            <a:r>
              <a:rPr lang="en-US" sz="1400" dirty="0"/>
              <a:t>Note that there currently is no easy way to inspect window or leak test in situ. Loss of vacuum only indication of problems</a:t>
            </a:r>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20</a:t>
            </a:fld>
            <a:endParaRPr lang="en-US" altLang="en-US"/>
          </a:p>
        </p:txBody>
      </p:sp>
      <p:pic>
        <p:nvPicPr>
          <p:cNvPr id="7" name="Picture 6">
            <a:extLst>
              <a:ext uri="{FF2B5EF4-FFF2-40B4-BE49-F238E27FC236}">
                <a16:creationId xmlns:a16="http://schemas.microsoft.com/office/drawing/2014/main" id="{0D95AF42-E744-F8C2-4C22-ECA849090855}"/>
              </a:ext>
            </a:extLst>
          </p:cNvPr>
          <p:cNvPicPr>
            <a:picLocks noChangeAspect="1"/>
          </p:cNvPicPr>
          <p:nvPr/>
        </p:nvPicPr>
        <p:blipFill>
          <a:blip r:embed="rId3"/>
          <a:stretch>
            <a:fillRect/>
          </a:stretch>
        </p:blipFill>
        <p:spPr>
          <a:xfrm>
            <a:off x="5357019" y="932210"/>
            <a:ext cx="3100388" cy="4857750"/>
          </a:xfrm>
          <a:prstGeom prst="rect">
            <a:avLst/>
          </a:prstGeom>
        </p:spPr>
      </p:pic>
      <p:sp>
        <p:nvSpPr>
          <p:cNvPr id="8" name="Date Placeholder 3">
            <a:extLst>
              <a:ext uri="{FF2B5EF4-FFF2-40B4-BE49-F238E27FC236}">
                <a16:creationId xmlns:a16="http://schemas.microsoft.com/office/drawing/2014/main" id="{CA1724A7-4E2E-2F3E-D3B6-8FCE14E994EA}"/>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9" name="Footer Placeholder 4">
            <a:extLst>
              <a:ext uri="{FF2B5EF4-FFF2-40B4-BE49-F238E27FC236}">
                <a16:creationId xmlns:a16="http://schemas.microsoft.com/office/drawing/2014/main" id="{DC127705-7A24-C6CD-FB22-C6842118FB5D}"/>
              </a:ext>
            </a:extLst>
          </p:cNvPr>
          <p:cNvSpPr>
            <a:spLocks noGrp="1"/>
          </p:cNvSpPr>
          <p:nvPr>
            <p:ph type="ftr" sz="quarter" idx="11"/>
          </p:nvPr>
        </p:nvSpPr>
        <p:spPr>
          <a:xfrm>
            <a:off x="1530602" y="6504213"/>
            <a:ext cx="6260399" cy="242873"/>
          </a:xfrm>
        </p:spPr>
        <p:txBody>
          <a:bodyPr/>
          <a:lstStyle/>
          <a:p>
            <a:r>
              <a:rPr lang="en-US" dirty="0"/>
              <a:t>Quinn Peterson | </a:t>
            </a:r>
            <a:r>
              <a:rPr lang="en-US" sz="1200" dirty="0"/>
              <a:t>LBNF Nu Upstream Decay Pipe Window Radiation Damage R&amp;D Needs</a:t>
            </a:r>
          </a:p>
          <a:p>
            <a:endParaRPr lang="en-US" sz="1200" dirty="0"/>
          </a:p>
        </p:txBody>
      </p:sp>
    </p:spTree>
    <p:extLst>
      <p:ext uri="{BB962C8B-B14F-4D97-AF65-F5344CB8AC3E}">
        <p14:creationId xmlns:p14="http://schemas.microsoft.com/office/powerpoint/2010/main" val="3841386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9E1FF9-2863-4C79-8469-7B3636BCC615}"/>
              </a:ext>
            </a:extLst>
          </p:cNvPr>
          <p:cNvSpPr>
            <a:spLocks noGrp="1"/>
          </p:cNvSpPr>
          <p:nvPr>
            <p:ph type="title"/>
          </p:nvPr>
        </p:nvSpPr>
        <p:spPr>
          <a:xfrm>
            <a:off x="228600" y="1409645"/>
            <a:ext cx="8686800" cy="657506"/>
          </a:xfrm>
        </p:spPr>
        <p:txBody>
          <a:bodyPr/>
          <a:lstStyle/>
          <a:p>
            <a:pPr algn="ctr"/>
            <a:r>
              <a:rPr lang="en-US" sz="4800" dirty="0"/>
              <a:t>DSDP Window</a:t>
            </a:r>
          </a:p>
        </p:txBody>
      </p:sp>
      <p:sp>
        <p:nvSpPr>
          <p:cNvPr id="5" name="Footer Placeholder 4">
            <a:extLst>
              <a:ext uri="{FF2B5EF4-FFF2-40B4-BE49-F238E27FC236}">
                <a16:creationId xmlns:a16="http://schemas.microsoft.com/office/drawing/2014/main" id="{E47C0246-FABD-49D2-BF27-0D6DDA7B1ED8}"/>
              </a:ext>
            </a:extLst>
          </p:cNvPr>
          <p:cNvSpPr>
            <a:spLocks noGrp="1"/>
          </p:cNvSpPr>
          <p:nvPr>
            <p:ph type="ftr" sz="quarter" idx="3"/>
          </p:nvPr>
        </p:nvSpPr>
        <p:spPr>
          <a:xfrm>
            <a:off x="1530602" y="6504213"/>
            <a:ext cx="64777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73DBDEA3-68D0-4ADD-B48A-34F86D9752A9}"/>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7" name="Date Placeholder 3">
            <a:extLst>
              <a:ext uri="{FF2B5EF4-FFF2-40B4-BE49-F238E27FC236}">
                <a16:creationId xmlns:a16="http://schemas.microsoft.com/office/drawing/2014/main" id="{D17D404A-FA91-444A-897A-8478BAEBEC99}"/>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a:p>
            <a:pPr>
              <a:defRPr/>
            </a:pPr>
            <a:endParaRPr lang="en-US" dirty="0"/>
          </a:p>
        </p:txBody>
      </p:sp>
      <p:pic>
        <p:nvPicPr>
          <p:cNvPr id="2" name="Picture 1">
            <a:extLst>
              <a:ext uri="{FF2B5EF4-FFF2-40B4-BE49-F238E27FC236}">
                <a16:creationId xmlns:a16="http://schemas.microsoft.com/office/drawing/2014/main" id="{AC50676D-C1F3-4ABD-D336-1B16924A9A4E}"/>
              </a:ext>
            </a:extLst>
          </p:cNvPr>
          <p:cNvPicPr>
            <a:picLocks noChangeAspect="1"/>
          </p:cNvPicPr>
          <p:nvPr/>
        </p:nvPicPr>
        <p:blipFill>
          <a:blip r:embed="rId2"/>
          <a:stretch>
            <a:fillRect/>
          </a:stretch>
        </p:blipFill>
        <p:spPr>
          <a:xfrm>
            <a:off x="3146163" y="2223571"/>
            <a:ext cx="2851673" cy="2980944"/>
          </a:xfrm>
          <a:prstGeom prst="rect">
            <a:avLst/>
          </a:prstGeom>
        </p:spPr>
      </p:pic>
    </p:spTree>
    <p:extLst>
      <p:ext uri="{BB962C8B-B14F-4D97-AF65-F5344CB8AC3E}">
        <p14:creationId xmlns:p14="http://schemas.microsoft.com/office/powerpoint/2010/main" val="3807398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LBNF Absorber Facility and Downstream Decay Pipe</a:t>
            </a:r>
          </a:p>
        </p:txBody>
      </p:sp>
      <p:pic>
        <p:nvPicPr>
          <p:cNvPr id="7" name="Content Placeholder 7">
            <a:extLst>
              <a:ext uri="{FF2B5EF4-FFF2-40B4-BE49-F238E27FC236}">
                <a16:creationId xmlns:a16="http://schemas.microsoft.com/office/drawing/2014/main" id="{8A5227EC-825F-714C-AAB5-57250AA60373}"/>
              </a:ext>
            </a:extLst>
          </p:cNvPr>
          <p:cNvPicPr>
            <a:picLocks noChangeAspect="1"/>
          </p:cNvPicPr>
          <p:nvPr/>
        </p:nvPicPr>
        <p:blipFill>
          <a:blip r:embed="rId2"/>
          <a:stretch>
            <a:fillRect/>
          </a:stretch>
        </p:blipFill>
        <p:spPr>
          <a:xfrm>
            <a:off x="756641" y="1136531"/>
            <a:ext cx="7798305" cy="4846638"/>
          </a:xfrm>
          <a:prstGeom prst="rect">
            <a:avLst/>
          </a:prstGeom>
        </p:spPr>
      </p:pic>
      <p:cxnSp>
        <p:nvCxnSpPr>
          <p:cNvPr id="8" name="Straight Arrow Connector 7">
            <a:extLst>
              <a:ext uri="{FF2B5EF4-FFF2-40B4-BE49-F238E27FC236}">
                <a16:creationId xmlns:a16="http://schemas.microsoft.com/office/drawing/2014/main" id="{EBDB07D6-A4A3-454C-B6B6-20FA2EECE004}"/>
              </a:ext>
            </a:extLst>
          </p:cNvPr>
          <p:cNvCxnSpPr>
            <a:cxnSpLocks/>
          </p:cNvCxnSpPr>
          <p:nvPr/>
        </p:nvCxnSpPr>
        <p:spPr>
          <a:xfrm>
            <a:off x="1894014" y="3234723"/>
            <a:ext cx="617569" cy="1292805"/>
          </a:xfrm>
          <a:prstGeom prst="straightConnector1">
            <a:avLst/>
          </a:prstGeom>
          <a:ln>
            <a:no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C380282-F680-F343-A29C-F26326ACE2DC}"/>
              </a:ext>
            </a:extLst>
          </p:cNvPr>
          <p:cNvSpPr txBox="1"/>
          <p:nvPr/>
        </p:nvSpPr>
        <p:spPr>
          <a:xfrm>
            <a:off x="8058791" y="1887944"/>
            <a:ext cx="881546" cy="4001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dirty="0"/>
              <a:t>Absorber</a:t>
            </a:r>
          </a:p>
          <a:p>
            <a:r>
              <a:rPr lang="en-US" dirty="0"/>
              <a:t>Hall</a:t>
            </a:r>
          </a:p>
        </p:txBody>
      </p:sp>
      <p:sp>
        <p:nvSpPr>
          <p:cNvPr id="10" name="TextBox 9">
            <a:extLst>
              <a:ext uri="{FF2B5EF4-FFF2-40B4-BE49-F238E27FC236}">
                <a16:creationId xmlns:a16="http://schemas.microsoft.com/office/drawing/2014/main" id="{6CDEFC09-C471-2849-88A0-C14D33529012}"/>
              </a:ext>
            </a:extLst>
          </p:cNvPr>
          <p:cNvSpPr txBox="1"/>
          <p:nvPr/>
        </p:nvSpPr>
        <p:spPr>
          <a:xfrm>
            <a:off x="3144463" y="1357705"/>
            <a:ext cx="795989" cy="553998"/>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dirty="0"/>
              <a:t>Absorber</a:t>
            </a:r>
          </a:p>
          <a:p>
            <a:r>
              <a:rPr lang="en-US" dirty="0"/>
              <a:t>Service</a:t>
            </a:r>
          </a:p>
          <a:p>
            <a:r>
              <a:rPr lang="en-US" dirty="0"/>
              <a:t>Building</a:t>
            </a:r>
          </a:p>
        </p:txBody>
      </p:sp>
      <p:sp>
        <p:nvSpPr>
          <p:cNvPr id="11" name="TextBox 10">
            <a:extLst>
              <a:ext uri="{FF2B5EF4-FFF2-40B4-BE49-F238E27FC236}">
                <a16:creationId xmlns:a16="http://schemas.microsoft.com/office/drawing/2014/main" id="{86A264AE-82CF-BF4F-93EF-8B7BE54FF5CD}"/>
              </a:ext>
            </a:extLst>
          </p:cNvPr>
          <p:cNvSpPr txBox="1"/>
          <p:nvPr/>
        </p:nvSpPr>
        <p:spPr>
          <a:xfrm>
            <a:off x="5746382" y="5878986"/>
            <a:ext cx="1069988" cy="4001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dirty="0"/>
              <a:t>DS Decay Pipe Window</a:t>
            </a:r>
          </a:p>
        </p:txBody>
      </p:sp>
      <p:cxnSp>
        <p:nvCxnSpPr>
          <p:cNvPr id="12" name="Straight Arrow Connector 11">
            <a:extLst>
              <a:ext uri="{FF2B5EF4-FFF2-40B4-BE49-F238E27FC236}">
                <a16:creationId xmlns:a16="http://schemas.microsoft.com/office/drawing/2014/main" id="{FE64E7A9-AD51-9E4D-A9C6-176B7CC2EE90}"/>
              </a:ext>
            </a:extLst>
          </p:cNvPr>
          <p:cNvCxnSpPr>
            <a:cxnSpLocks/>
          </p:cNvCxnSpPr>
          <p:nvPr/>
        </p:nvCxnSpPr>
        <p:spPr>
          <a:xfrm flipH="1">
            <a:off x="6636490" y="2213373"/>
            <a:ext cx="1650862" cy="1000763"/>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E372353F-28C5-1440-AAB5-385993B941DD}"/>
              </a:ext>
            </a:extLst>
          </p:cNvPr>
          <p:cNvSpPr txBox="1"/>
          <p:nvPr/>
        </p:nvSpPr>
        <p:spPr>
          <a:xfrm>
            <a:off x="7921303" y="5857795"/>
            <a:ext cx="1441872" cy="4001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cs typeface="Arial" panose="020B0604020202020204" pitchFamily="34" charset="0"/>
              </a:defRPr>
            </a:lvl1pPr>
          </a:lstStyle>
          <a:p>
            <a:r>
              <a:rPr lang="en-US" dirty="0"/>
              <a:t>Decay Region</a:t>
            </a:r>
          </a:p>
          <a:p>
            <a:r>
              <a:rPr lang="en-US" dirty="0"/>
              <a:t>Helium Vessel </a:t>
            </a:r>
          </a:p>
        </p:txBody>
      </p:sp>
      <p:cxnSp>
        <p:nvCxnSpPr>
          <p:cNvPr id="14" name="Straight Arrow Connector 13">
            <a:extLst>
              <a:ext uri="{FF2B5EF4-FFF2-40B4-BE49-F238E27FC236}">
                <a16:creationId xmlns:a16="http://schemas.microsoft.com/office/drawing/2014/main" id="{10AE1E42-AD4A-704D-AA2E-013EA3515F80}"/>
              </a:ext>
            </a:extLst>
          </p:cNvPr>
          <p:cNvCxnSpPr>
            <a:cxnSpLocks/>
            <a:stCxn id="13" idx="0"/>
          </p:cNvCxnSpPr>
          <p:nvPr/>
        </p:nvCxnSpPr>
        <p:spPr>
          <a:xfrm flipH="1" flipV="1">
            <a:off x="7742639" y="4559927"/>
            <a:ext cx="899600" cy="1297868"/>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A1567D3-1619-6C4D-92CE-DB8031CBDF88}"/>
              </a:ext>
            </a:extLst>
          </p:cNvPr>
          <p:cNvCxnSpPr>
            <a:cxnSpLocks/>
          </p:cNvCxnSpPr>
          <p:nvPr/>
        </p:nvCxnSpPr>
        <p:spPr>
          <a:xfrm>
            <a:off x="3860222" y="1696765"/>
            <a:ext cx="490981" cy="61050"/>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9D3658E-8E7D-0849-815C-C759AD97D1B6}"/>
              </a:ext>
            </a:extLst>
          </p:cNvPr>
          <p:cNvCxnSpPr>
            <a:cxnSpLocks/>
          </p:cNvCxnSpPr>
          <p:nvPr/>
        </p:nvCxnSpPr>
        <p:spPr>
          <a:xfrm flipV="1">
            <a:off x="5101343" y="4738112"/>
            <a:ext cx="831189" cy="1152958"/>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C770822-0373-B444-A007-E1BE3C00A7EE}"/>
              </a:ext>
            </a:extLst>
          </p:cNvPr>
          <p:cNvSpPr txBox="1"/>
          <p:nvPr/>
        </p:nvSpPr>
        <p:spPr>
          <a:xfrm>
            <a:off x="5865589" y="1061850"/>
            <a:ext cx="795989" cy="4001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dirty="0"/>
              <a:t>Surface</a:t>
            </a:r>
          </a:p>
          <a:p>
            <a:r>
              <a:rPr lang="en-US" dirty="0"/>
              <a:t>Hatch</a:t>
            </a:r>
          </a:p>
        </p:txBody>
      </p:sp>
      <p:cxnSp>
        <p:nvCxnSpPr>
          <p:cNvPr id="18" name="Straight Arrow Connector 17">
            <a:extLst>
              <a:ext uri="{FF2B5EF4-FFF2-40B4-BE49-F238E27FC236}">
                <a16:creationId xmlns:a16="http://schemas.microsoft.com/office/drawing/2014/main" id="{C797FFA5-1434-3E4C-BC10-FF309B20E8AD}"/>
              </a:ext>
            </a:extLst>
          </p:cNvPr>
          <p:cNvCxnSpPr>
            <a:cxnSpLocks/>
          </p:cNvCxnSpPr>
          <p:nvPr/>
        </p:nvCxnSpPr>
        <p:spPr>
          <a:xfrm flipH="1">
            <a:off x="5592780" y="1461960"/>
            <a:ext cx="591653" cy="643812"/>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C9538CF-8ACD-A542-94C0-51F7EE872C3B}"/>
              </a:ext>
            </a:extLst>
          </p:cNvPr>
          <p:cNvCxnSpPr>
            <a:cxnSpLocks/>
          </p:cNvCxnSpPr>
          <p:nvPr/>
        </p:nvCxnSpPr>
        <p:spPr>
          <a:xfrm>
            <a:off x="3990936" y="3333143"/>
            <a:ext cx="1093658" cy="1252329"/>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7D001A69-C680-BE4F-A68D-C245CE930AFD}"/>
              </a:ext>
            </a:extLst>
          </p:cNvPr>
          <p:cNvCxnSpPr>
            <a:cxnSpLocks/>
          </p:cNvCxnSpPr>
          <p:nvPr/>
        </p:nvCxnSpPr>
        <p:spPr>
          <a:xfrm>
            <a:off x="3990936" y="3333143"/>
            <a:ext cx="641262" cy="1358811"/>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08A7FF8C-47F3-844E-A942-8560BA6D0F07}"/>
              </a:ext>
            </a:extLst>
          </p:cNvPr>
          <p:cNvSpPr txBox="1"/>
          <p:nvPr/>
        </p:nvSpPr>
        <p:spPr>
          <a:xfrm>
            <a:off x="2959815" y="2625257"/>
            <a:ext cx="1441872" cy="707886"/>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cs typeface="Arial" panose="020B0604020202020204" pitchFamily="34" charset="0"/>
              </a:defRPr>
            </a:lvl1pPr>
          </a:lstStyle>
          <a:p>
            <a:r>
              <a:rPr lang="en-US" dirty="0"/>
              <a:t>Muon</a:t>
            </a:r>
          </a:p>
          <a:p>
            <a:r>
              <a:rPr lang="en-US" dirty="0"/>
              <a:t>Monitors</a:t>
            </a:r>
          </a:p>
          <a:p>
            <a:r>
              <a:rPr lang="en-US" dirty="0"/>
              <a:t>with</a:t>
            </a:r>
          </a:p>
          <a:p>
            <a:r>
              <a:rPr lang="en-US" dirty="0"/>
              <a:t>Shielding</a:t>
            </a:r>
          </a:p>
        </p:txBody>
      </p:sp>
      <p:sp>
        <p:nvSpPr>
          <p:cNvPr id="22" name="TextBox 21">
            <a:extLst>
              <a:ext uri="{FF2B5EF4-FFF2-40B4-BE49-F238E27FC236}">
                <a16:creationId xmlns:a16="http://schemas.microsoft.com/office/drawing/2014/main" id="{658882D6-4ACE-BB46-913F-A0419978FDAF}"/>
              </a:ext>
            </a:extLst>
          </p:cNvPr>
          <p:cNvSpPr txBox="1"/>
          <p:nvPr/>
        </p:nvSpPr>
        <p:spPr>
          <a:xfrm>
            <a:off x="1187034" y="3377201"/>
            <a:ext cx="906175" cy="600164"/>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pPr algn="ctr"/>
            <a:r>
              <a:rPr lang="en-US" sz="1100" b="1" dirty="0">
                <a:solidFill>
                  <a:srgbClr val="004C97"/>
                </a:solidFill>
                <a:latin typeface="Arial" panose="020B0604020202020204" pitchFamily="34" charset="0"/>
                <a:ea typeface="+mn-ea"/>
                <a:cs typeface="Arial" panose="020B0604020202020204" pitchFamily="34" charset="0"/>
              </a:rPr>
              <a:t>Muon</a:t>
            </a:r>
          </a:p>
          <a:p>
            <a:pPr algn="ctr"/>
            <a:r>
              <a:rPr lang="en-US" sz="1100" b="1" dirty="0">
                <a:solidFill>
                  <a:srgbClr val="004C97"/>
                </a:solidFill>
                <a:latin typeface="Arial" panose="020B0604020202020204" pitchFamily="34" charset="0"/>
                <a:ea typeface="+mn-ea"/>
                <a:cs typeface="Arial" panose="020B0604020202020204" pitchFamily="34" charset="0"/>
              </a:rPr>
              <a:t>Steel</a:t>
            </a:r>
          </a:p>
          <a:p>
            <a:pPr algn="ctr"/>
            <a:r>
              <a:rPr lang="en-US" sz="1100" b="1" dirty="0">
                <a:solidFill>
                  <a:srgbClr val="004C97"/>
                </a:solidFill>
                <a:latin typeface="Arial" panose="020B0604020202020204" pitchFamily="34" charset="0"/>
                <a:ea typeface="+mn-ea"/>
                <a:cs typeface="Arial" panose="020B0604020202020204" pitchFamily="34" charset="0"/>
              </a:rPr>
              <a:t>Shielding</a:t>
            </a:r>
          </a:p>
        </p:txBody>
      </p:sp>
      <p:cxnSp>
        <p:nvCxnSpPr>
          <p:cNvPr id="23" name="Straight Arrow Connector 22">
            <a:extLst>
              <a:ext uri="{FF2B5EF4-FFF2-40B4-BE49-F238E27FC236}">
                <a16:creationId xmlns:a16="http://schemas.microsoft.com/office/drawing/2014/main" id="{CE6FD9E4-1D57-6C42-B8B0-6A820D7B5AC0}"/>
              </a:ext>
            </a:extLst>
          </p:cNvPr>
          <p:cNvCxnSpPr>
            <a:cxnSpLocks/>
          </p:cNvCxnSpPr>
          <p:nvPr/>
        </p:nvCxnSpPr>
        <p:spPr>
          <a:xfrm>
            <a:off x="1806721" y="3993049"/>
            <a:ext cx="341906" cy="686878"/>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D6E4170E-86A8-0A40-BC41-F9C645A81208}"/>
              </a:ext>
            </a:extLst>
          </p:cNvPr>
          <p:cNvCxnSpPr>
            <a:cxnSpLocks/>
          </p:cNvCxnSpPr>
          <p:nvPr/>
        </p:nvCxnSpPr>
        <p:spPr>
          <a:xfrm flipH="1">
            <a:off x="337289" y="5220267"/>
            <a:ext cx="548005" cy="8128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5E3F89B3-E5F1-874C-AADF-804B5975AA85}"/>
              </a:ext>
            </a:extLst>
          </p:cNvPr>
          <p:cNvSpPr txBox="1"/>
          <p:nvPr/>
        </p:nvSpPr>
        <p:spPr>
          <a:xfrm>
            <a:off x="-16017" y="4553008"/>
            <a:ext cx="1188146" cy="430887"/>
          </a:xfrm>
          <a:prstGeom prst="rect">
            <a:avLst/>
          </a:prstGeom>
          <a:noFill/>
        </p:spPr>
        <p:txBody>
          <a:bodyPr wrap="none" rtlCol="0">
            <a:spAutoFit/>
          </a:bodyPr>
          <a:lstStyle/>
          <a:p>
            <a:pPr algn="ctr"/>
            <a:r>
              <a:rPr lang="en-US" sz="1100" b="1" dirty="0">
                <a:solidFill>
                  <a:srgbClr val="FF0000"/>
                </a:solidFill>
                <a:latin typeface="Arial" panose="020B0604020202020204" pitchFamily="34" charset="0"/>
                <a:cs typeface="Arial" panose="020B0604020202020204" pitchFamily="34" charset="0"/>
              </a:rPr>
              <a:t>Neutrino Beam</a:t>
            </a:r>
          </a:p>
          <a:p>
            <a:pPr algn="ctr"/>
            <a:r>
              <a:rPr lang="en-US" sz="1100" b="1" dirty="0">
                <a:solidFill>
                  <a:srgbClr val="FF0000"/>
                </a:solidFill>
                <a:latin typeface="Arial" panose="020B0604020202020204" pitchFamily="34" charset="0"/>
                <a:cs typeface="Arial" panose="020B0604020202020204" pitchFamily="34" charset="0"/>
              </a:rPr>
              <a:t>to SURF, SD</a:t>
            </a:r>
          </a:p>
        </p:txBody>
      </p:sp>
      <p:sp>
        <p:nvSpPr>
          <p:cNvPr id="26" name="TextBox 25">
            <a:extLst>
              <a:ext uri="{FF2B5EF4-FFF2-40B4-BE49-F238E27FC236}">
                <a16:creationId xmlns:a16="http://schemas.microsoft.com/office/drawing/2014/main" id="{FF682229-370E-1B45-8B07-D7D20624E750}"/>
              </a:ext>
            </a:extLst>
          </p:cNvPr>
          <p:cNvSpPr txBox="1"/>
          <p:nvPr/>
        </p:nvSpPr>
        <p:spPr>
          <a:xfrm>
            <a:off x="6350160" y="5752737"/>
            <a:ext cx="2201929" cy="4001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cs typeface="Arial" panose="020B0604020202020204" pitchFamily="34" charset="0"/>
              </a:defRPr>
            </a:lvl1pPr>
          </a:lstStyle>
          <a:p>
            <a:r>
              <a:rPr lang="en-US" dirty="0"/>
              <a:t>Decay Region</a:t>
            </a:r>
          </a:p>
          <a:p>
            <a:r>
              <a:rPr lang="en-US" dirty="0"/>
              <a:t>Nitrogen Cooling </a:t>
            </a:r>
          </a:p>
        </p:txBody>
      </p:sp>
      <p:cxnSp>
        <p:nvCxnSpPr>
          <p:cNvPr id="27" name="Straight Arrow Connector 26">
            <a:extLst>
              <a:ext uri="{FF2B5EF4-FFF2-40B4-BE49-F238E27FC236}">
                <a16:creationId xmlns:a16="http://schemas.microsoft.com/office/drawing/2014/main" id="{860C2E89-CF22-EF42-A1EB-A6A65966EC17}"/>
              </a:ext>
            </a:extLst>
          </p:cNvPr>
          <p:cNvCxnSpPr>
            <a:cxnSpLocks/>
            <a:stCxn id="26" idx="0"/>
          </p:cNvCxnSpPr>
          <p:nvPr/>
        </p:nvCxnSpPr>
        <p:spPr>
          <a:xfrm flipH="1" flipV="1">
            <a:off x="7135255" y="4839737"/>
            <a:ext cx="315870" cy="913000"/>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AFF75290-AA20-C74F-AD5F-603252D78689}"/>
              </a:ext>
            </a:extLst>
          </p:cNvPr>
          <p:cNvGrpSpPr/>
          <p:nvPr/>
        </p:nvGrpSpPr>
        <p:grpSpPr>
          <a:xfrm>
            <a:off x="8567944" y="192758"/>
            <a:ext cx="483439" cy="1160707"/>
            <a:chOff x="6195574" y="220027"/>
            <a:chExt cx="483439" cy="1160707"/>
          </a:xfrm>
        </p:grpSpPr>
        <p:pic>
          <p:nvPicPr>
            <p:cNvPr id="44" name="Graphic 43" descr="Checkmark with solid fill">
              <a:extLst>
                <a:ext uri="{FF2B5EF4-FFF2-40B4-BE49-F238E27FC236}">
                  <a16:creationId xmlns:a16="http://schemas.microsoft.com/office/drawing/2014/main" id="{E613B87F-8A65-3242-A58F-82F28AFF17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5574" y="233152"/>
              <a:ext cx="464189" cy="464189"/>
            </a:xfrm>
            <a:prstGeom prst="rect">
              <a:avLst/>
            </a:prstGeom>
          </p:spPr>
        </p:pic>
        <p:pic>
          <p:nvPicPr>
            <p:cNvPr id="45" name="Graphic 44" descr="Checkmark with solid fill">
              <a:extLst>
                <a:ext uri="{FF2B5EF4-FFF2-40B4-BE49-F238E27FC236}">
                  <a16:creationId xmlns:a16="http://schemas.microsoft.com/office/drawing/2014/main" id="{A5B2489F-003A-3A41-AF6A-DBECB7F2E8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5199" y="570036"/>
              <a:ext cx="464189" cy="464189"/>
            </a:xfrm>
            <a:prstGeom prst="rect">
              <a:avLst/>
            </a:prstGeom>
          </p:spPr>
        </p:pic>
        <p:pic>
          <p:nvPicPr>
            <p:cNvPr id="46" name="Graphic 45" descr="Checkmark with solid fill">
              <a:extLst>
                <a:ext uri="{FF2B5EF4-FFF2-40B4-BE49-F238E27FC236}">
                  <a16:creationId xmlns:a16="http://schemas.microsoft.com/office/drawing/2014/main" id="{56B9B0D1-99B1-E448-9684-B50B17C2B5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14824" y="916545"/>
              <a:ext cx="464189" cy="464189"/>
            </a:xfrm>
            <a:prstGeom prst="rect">
              <a:avLst/>
            </a:prstGeom>
          </p:spPr>
        </p:pic>
        <p:sp>
          <p:nvSpPr>
            <p:cNvPr id="47" name="TextBox 46">
              <a:extLst>
                <a:ext uri="{FF2B5EF4-FFF2-40B4-BE49-F238E27FC236}">
                  <a16:creationId xmlns:a16="http://schemas.microsoft.com/office/drawing/2014/main" id="{3F3260D4-9081-FE45-A656-16FA6D967E55}"/>
                </a:ext>
              </a:extLst>
            </p:cNvPr>
            <p:cNvSpPr txBox="1"/>
            <p:nvPr/>
          </p:nvSpPr>
          <p:spPr>
            <a:xfrm>
              <a:off x="6195574" y="220027"/>
              <a:ext cx="403952" cy="261610"/>
            </a:xfrm>
            <a:prstGeom prst="rect">
              <a:avLst/>
            </a:prstGeom>
            <a:noFill/>
          </p:spPr>
          <p:txBody>
            <a:bodyPr wrap="square" rtlCol="0">
              <a:spAutoFit/>
            </a:bodyPr>
            <a:lstStyle/>
            <a:p>
              <a:r>
                <a:rPr lang="en-US" sz="1100" dirty="0">
                  <a:solidFill>
                    <a:srgbClr val="00B050"/>
                  </a:solidFill>
                </a:rPr>
                <a:t>2.4</a:t>
              </a:r>
            </a:p>
          </p:txBody>
        </p:sp>
        <p:sp>
          <p:nvSpPr>
            <p:cNvPr id="48" name="TextBox 47">
              <a:extLst>
                <a:ext uri="{FF2B5EF4-FFF2-40B4-BE49-F238E27FC236}">
                  <a16:creationId xmlns:a16="http://schemas.microsoft.com/office/drawing/2014/main" id="{873AA30B-1A1A-5E44-9570-5C3A234E51CD}"/>
                </a:ext>
              </a:extLst>
            </p:cNvPr>
            <p:cNvSpPr txBox="1"/>
            <p:nvPr/>
          </p:nvSpPr>
          <p:spPr>
            <a:xfrm>
              <a:off x="6262949" y="624287"/>
              <a:ext cx="403952" cy="261610"/>
            </a:xfrm>
            <a:prstGeom prst="rect">
              <a:avLst/>
            </a:prstGeom>
            <a:noFill/>
          </p:spPr>
          <p:txBody>
            <a:bodyPr wrap="square" rtlCol="0">
              <a:spAutoFit/>
            </a:bodyPr>
            <a:lstStyle/>
            <a:p>
              <a:r>
                <a:rPr lang="en-US" sz="1100" dirty="0">
                  <a:solidFill>
                    <a:schemeClr val="accent6">
                      <a:lumMod val="75000"/>
                    </a:schemeClr>
                  </a:solidFill>
                </a:rPr>
                <a:t>?</a:t>
              </a:r>
            </a:p>
          </p:txBody>
        </p:sp>
        <p:sp>
          <p:nvSpPr>
            <p:cNvPr id="49" name="TextBox 48">
              <a:extLst>
                <a:ext uri="{FF2B5EF4-FFF2-40B4-BE49-F238E27FC236}">
                  <a16:creationId xmlns:a16="http://schemas.microsoft.com/office/drawing/2014/main" id="{C5C10354-B71B-0D4B-81E8-E9A92DD45EEF}"/>
                </a:ext>
              </a:extLst>
            </p:cNvPr>
            <p:cNvSpPr txBox="1"/>
            <p:nvPr/>
          </p:nvSpPr>
          <p:spPr>
            <a:xfrm>
              <a:off x="6262949" y="1009296"/>
              <a:ext cx="403952" cy="261610"/>
            </a:xfrm>
            <a:prstGeom prst="rect">
              <a:avLst/>
            </a:prstGeom>
            <a:noFill/>
          </p:spPr>
          <p:txBody>
            <a:bodyPr wrap="square" rtlCol="0">
              <a:spAutoFit/>
            </a:bodyPr>
            <a:lstStyle/>
            <a:p>
              <a:r>
                <a:rPr lang="en-US" sz="1100" dirty="0">
                  <a:solidFill>
                    <a:srgbClr val="FF0000"/>
                  </a:solidFill>
                </a:rPr>
                <a:t>*</a:t>
              </a:r>
            </a:p>
          </p:txBody>
        </p:sp>
      </p:grpSp>
      <p:pic>
        <p:nvPicPr>
          <p:cNvPr id="50" name="Graphic 49" descr="Checkmark with solid fill">
            <a:extLst>
              <a:ext uri="{FF2B5EF4-FFF2-40B4-BE49-F238E27FC236}">
                <a16:creationId xmlns:a16="http://schemas.microsoft.com/office/drawing/2014/main" id="{C7DA0489-D242-7646-9F3C-79929BF3A9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5782" y="3017951"/>
            <a:ext cx="464189" cy="464189"/>
          </a:xfrm>
          <a:prstGeom prst="rect">
            <a:avLst/>
          </a:prstGeom>
        </p:spPr>
      </p:pic>
      <p:sp>
        <p:nvSpPr>
          <p:cNvPr id="51" name="TextBox 50">
            <a:extLst>
              <a:ext uri="{FF2B5EF4-FFF2-40B4-BE49-F238E27FC236}">
                <a16:creationId xmlns:a16="http://schemas.microsoft.com/office/drawing/2014/main" id="{3E47B2A4-E18A-B543-A249-AD94551A41D9}"/>
              </a:ext>
            </a:extLst>
          </p:cNvPr>
          <p:cNvSpPr txBox="1"/>
          <p:nvPr/>
        </p:nvSpPr>
        <p:spPr>
          <a:xfrm>
            <a:off x="1445782" y="3004826"/>
            <a:ext cx="403952" cy="261610"/>
          </a:xfrm>
          <a:prstGeom prst="rect">
            <a:avLst/>
          </a:prstGeom>
          <a:noFill/>
        </p:spPr>
        <p:txBody>
          <a:bodyPr wrap="square" rtlCol="0">
            <a:spAutoFit/>
          </a:bodyPr>
          <a:lstStyle/>
          <a:p>
            <a:r>
              <a:rPr lang="en-US" sz="1100" dirty="0">
                <a:solidFill>
                  <a:srgbClr val="00B050"/>
                </a:solidFill>
              </a:rPr>
              <a:t>2.4</a:t>
            </a:r>
          </a:p>
        </p:txBody>
      </p:sp>
      <p:pic>
        <p:nvPicPr>
          <p:cNvPr id="54" name="Graphic 53" descr="Checkmark with solid fill">
            <a:extLst>
              <a:ext uri="{FF2B5EF4-FFF2-40B4-BE49-F238E27FC236}">
                <a16:creationId xmlns:a16="http://schemas.microsoft.com/office/drawing/2014/main" id="{E4C4EBD7-00EC-B043-8335-D97647AABF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21092" y="1025522"/>
            <a:ext cx="464189" cy="464189"/>
          </a:xfrm>
          <a:prstGeom prst="rect">
            <a:avLst/>
          </a:prstGeom>
        </p:spPr>
      </p:pic>
      <p:sp>
        <p:nvSpPr>
          <p:cNvPr id="55" name="TextBox 54">
            <a:extLst>
              <a:ext uri="{FF2B5EF4-FFF2-40B4-BE49-F238E27FC236}">
                <a16:creationId xmlns:a16="http://schemas.microsoft.com/office/drawing/2014/main" id="{3B8F9956-8401-C44B-9F7A-F40D5D2B232B}"/>
              </a:ext>
            </a:extLst>
          </p:cNvPr>
          <p:cNvSpPr txBox="1"/>
          <p:nvPr/>
        </p:nvSpPr>
        <p:spPr>
          <a:xfrm>
            <a:off x="3621092" y="1012397"/>
            <a:ext cx="403952" cy="261610"/>
          </a:xfrm>
          <a:prstGeom prst="rect">
            <a:avLst/>
          </a:prstGeom>
          <a:noFill/>
        </p:spPr>
        <p:txBody>
          <a:bodyPr wrap="square" rtlCol="0">
            <a:spAutoFit/>
          </a:bodyPr>
          <a:lstStyle/>
          <a:p>
            <a:r>
              <a:rPr lang="en-US" sz="1100" dirty="0">
                <a:solidFill>
                  <a:srgbClr val="00B050"/>
                </a:solidFill>
              </a:rPr>
              <a:t>2.4</a:t>
            </a:r>
          </a:p>
        </p:txBody>
      </p:sp>
      <p:pic>
        <p:nvPicPr>
          <p:cNvPr id="56" name="Graphic 55" descr="Checkmark with solid fill">
            <a:extLst>
              <a:ext uri="{FF2B5EF4-FFF2-40B4-BE49-F238E27FC236}">
                <a16:creationId xmlns:a16="http://schemas.microsoft.com/office/drawing/2014/main" id="{2186F560-C80B-9A4A-BCC1-2CBB4E7871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2418" y="833017"/>
            <a:ext cx="464189" cy="464189"/>
          </a:xfrm>
          <a:prstGeom prst="rect">
            <a:avLst/>
          </a:prstGeom>
        </p:spPr>
      </p:pic>
      <p:sp>
        <p:nvSpPr>
          <p:cNvPr id="57" name="TextBox 56">
            <a:extLst>
              <a:ext uri="{FF2B5EF4-FFF2-40B4-BE49-F238E27FC236}">
                <a16:creationId xmlns:a16="http://schemas.microsoft.com/office/drawing/2014/main" id="{76A700A7-C003-B54F-A2EF-E8D133473C88}"/>
              </a:ext>
            </a:extLst>
          </p:cNvPr>
          <p:cNvSpPr txBox="1"/>
          <p:nvPr/>
        </p:nvSpPr>
        <p:spPr>
          <a:xfrm>
            <a:off x="6412418" y="819892"/>
            <a:ext cx="403952" cy="261610"/>
          </a:xfrm>
          <a:prstGeom prst="rect">
            <a:avLst/>
          </a:prstGeom>
          <a:noFill/>
        </p:spPr>
        <p:txBody>
          <a:bodyPr wrap="square" rtlCol="0">
            <a:spAutoFit/>
          </a:bodyPr>
          <a:lstStyle/>
          <a:p>
            <a:r>
              <a:rPr lang="en-US" sz="1100" dirty="0">
                <a:solidFill>
                  <a:srgbClr val="00B050"/>
                </a:solidFill>
              </a:rPr>
              <a:t>2.4</a:t>
            </a:r>
          </a:p>
        </p:txBody>
      </p:sp>
      <p:pic>
        <p:nvPicPr>
          <p:cNvPr id="58" name="Graphic 57" descr="Checkmark with solid fill">
            <a:extLst>
              <a:ext uri="{FF2B5EF4-FFF2-40B4-BE49-F238E27FC236}">
                <a16:creationId xmlns:a16="http://schemas.microsoft.com/office/drawing/2014/main" id="{00ACBD83-CD1F-304B-8F18-8551261A2C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0212" y="1564537"/>
            <a:ext cx="464189" cy="464189"/>
          </a:xfrm>
          <a:prstGeom prst="rect">
            <a:avLst/>
          </a:prstGeom>
        </p:spPr>
      </p:pic>
      <p:sp>
        <p:nvSpPr>
          <p:cNvPr id="59" name="TextBox 58">
            <a:extLst>
              <a:ext uri="{FF2B5EF4-FFF2-40B4-BE49-F238E27FC236}">
                <a16:creationId xmlns:a16="http://schemas.microsoft.com/office/drawing/2014/main" id="{CD06287E-B2E2-A642-831E-C49D55E4D463}"/>
              </a:ext>
            </a:extLst>
          </p:cNvPr>
          <p:cNvSpPr txBox="1"/>
          <p:nvPr/>
        </p:nvSpPr>
        <p:spPr>
          <a:xfrm>
            <a:off x="8010212" y="1551412"/>
            <a:ext cx="403952" cy="261610"/>
          </a:xfrm>
          <a:prstGeom prst="rect">
            <a:avLst/>
          </a:prstGeom>
          <a:noFill/>
        </p:spPr>
        <p:txBody>
          <a:bodyPr wrap="square" rtlCol="0">
            <a:spAutoFit/>
          </a:bodyPr>
          <a:lstStyle/>
          <a:p>
            <a:r>
              <a:rPr lang="en-US" sz="1100" dirty="0">
                <a:solidFill>
                  <a:srgbClr val="00B050"/>
                </a:solidFill>
              </a:rPr>
              <a:t>2.4</a:t>
            </a:r>
          </a:p>
        </p:txBody>
      </p:sp>
      <p:pic>
        <p:nvPicPr>
          <p:cNvPr id="60" name="Graphic 59" descr="Checkmark with solid fill">
            <a:extLst>
              <a:ext uri="{FF2B5EF4-FFF2-40B4-BE49-F238E27FC236}">
                <a16:creationId xmlns:a16="http://schemas.microsoft.com/office/drawing/2014/main" id="{DFC208FC-9765-B844-B1FD-AF3E4A5CD5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7727" y="5453143"/>
            <a:ext cx="464189" cy="464189"/>
          </a:xfrm>
          <a:prstGeom prst="rect">
            <a:avLst/>
          </a:prstGeom>
        </p:spPr>
      </p:pic>
      <p:sp>
        <p:nvSpPr>
          <p:cNvPr id="61" name="TextBox 60">
            <a:extLst>
              <a:ext uri="{FF2B5EF4-FFF2-40B4-BE49-F238E27FC236}">
                <a16:creationId xmlns:a16="http://schemas.microsoft.com/office/drawing/2014/main" id="{E6D5BFAB-E2F8-344A-8744-E46FFFFC88D6}"/>
              </a:ext>
            </a:extLst>
          </p:cNvPr>
          <p:cNvSpPr txBox="1"/>
          <p:nvPr/>
        </p:nvSpPr>
        <p:spPr>
          <a:xfrm>
            <a:off x="8587727" y="5440018"/>
            <a:ext cx="403952" cy="261610"/>
          </a:xfrm>
          <a:prstGeom prst="rect">
            <a:avLst/>
          </a:prstGeom>
          <a:noFill/>
        </p:spPr>
        <p:txBody>
          <a:bodyPr wrap="square" rtlCol="0">
            <a:spAutoFit/>
          </a:bodyPr>
          <a:lstStyle/>
          <a:p>
            <a:r>
              <a:rPr lang="en-US" sz="1100" dirty="0">
                <a:solidFill>
                  <a:srgbClr val="00B050"/>
                </a:solidFill>
              </a:rPr>
              <a:t>2.4</a:t>
            </a:r>
          </a:p>
        </p:txBody>
      </p:sp>
      <p:pic>
        <p:nvPicPr>
          <p:cNvPr id="62" name="Graphic 61" descr="Checkmark with solid fill">
            <a:extLst>
              <a:ext uri="{FF2B5EF4-FFF2-40B4-BE49-F238E27FC236}">
                <a16:creationId xmlns:a16="http://schemas.microsoft.com/office/drawing/2014/main" id="{117CF294-706C-4049-9F31-C10A70313D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8490" y="5510894"/>
            <a:ext cx="464189" cy="464189"/>
          </a:xfrm>
          <a:prstGeom prst="rect">
            <a:avLst/>
          </a:prstGeom>
        </p:spPr>
      </p:pic>
      <p:sp>
        <p:nvSpPr>
          <p:cNvPr id="63" name="TextBox 62">
            <a:extLst>
              <a:ext uri="{FF2B5EF4-FFF2-40B4-BE49-F238E27FC236}">
                <a16:creationId xmlns:a16="http://schemas.microsoft.com/office/drawing/2014/main" id="{109E42E2-DB28-8943-B2D6-D708B5AEAAD0}"/>
              </a:ext>
            </a:extLst>
          </p:cNvPr>
          <p:cNvSpPr txBox="1"/>
          <p:nvPr/>
        </p:nvSpPr>
        <p:spPr>
          <a:xfrm>
            <a:off x="4458490" y="5497769"/>
            <a:ext cx="403952" cy="261610"/>
          </a:xfrm>
          <a:prstGeom prst="rect">
            <a:avLst/>
          </a:prstGeom>
          <a:noFill/>
        </p:spPr>
        <p:txBody>
          <a:bodyPr wrap="square" rtlCol="0">
            <a:spAutoFit/>
          </a:bodyPr>
          <a:lstStyle/>
          <a:p>
            <a:r>
              <a:rPr lang="en-US" sz="1100" dirty="0">
                <a:solidFill>
                  <a:srgbClr val="00B050"/>
                </a:solidFill>
              </a:rPr>
              <a:t>2.4</a:t>
            </a:r>
          </a:p>
        </p:txBody>
      </p:sp>
      <p:sp>
        <p:nvSpPr>
          <p:cNvPr id="64" name="TextBox 63">
            <a:extLst>
              <a:ext uri="{FF2B5EF4-FFF2-40B4-BE49-F238E27FC236}">
                <a16:creationId xmlns:a16="http://schemas.microsoft.com/office/drawing/2014/main" id="{C70F2E26-B229-8448-A8BA-2ADFB0C345FA}"/>
              </a:ext>
            </a:extLst>
          </p:cNvPr>
          <p:cNvSpPr txBox="1"/>
          <p:nvPr/>
        </p:nvSpPr>
        <p:spPr>
          <a:xfrm>
            <a:off x="4514349" y="5840484"/>
            <a:ext cx="814405" cy="4001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dirty="0"/>
              <a:t>Hadron</a:t>
            </a:r>
          </a:p>
          <a:p>
            <a:r>
              <a:rPr lang="en-US" dirty="0"/>
              <a:t>Absorber</a:t>
            </a:r>
          </a:p>
        </p:txBody>
      </p:sp>
      <p:cxnSp>
        <p:nvCxnSpPr>
          <p:cNvPr id="67" name="Straight Arrow Connector 66">
            <a:extLst>
              <a:ext uri="{FF2B5EF4-FFF2-40B4-BE49-F238E27FC236}">
                <a16:creationId xmlns:a16="http://schemas.microsoft.com/office/drawing/2014/main" id="{E9DB8BEC-CD23-8748-97F4-F38F9D626E58}"/>
              </a:ext>
            </a:extLst>
          </p:cNvPr>
          <p:cNvCxnSpPr>
            <a:cxnSpLocks/>
          </p:cNvCxnSpPr>
          <p:nvPr/>
        </p:nvCxnSpPr>
        <p:spPr>
          <a:xfrm flipV="1">
            <a:off x="6289923" y="4689986"/>
            <a:ext cx="691762" cy="1189000"/>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pic>
        <p:nvPicPr>
          <p:cNvPr id="69" name="Graphic 68" descr="Checkmark with solid fill">
            <a:extLst>
              <a:ext uri="{FF2B5EF4-FFF2-40B4-BE49-F238E27FC236}">
                <a16:creationId xmlns:a16="http://schemas.microsoft.com/office/drawing/2014/main" id="{33A7E164-77D2-E747-99CC-FF612698F0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88831" y="5501270"/>
            <a:ext cx="464189" cy="464189"/>
          </a:xfrm>
          <a:prstGeom prst="rect">
            <a:avLst/>
          </a:prstGeom>
        </p:spPr>
      </p:pic>
      <p:sp>
        <p:nvSpPr>
          <p:cNvPr id="70" name="TextBox 69">
            <a:extLst>
              <a:ext uri="{FF2B5EF4-FFF2-40B4-BE49-F238E27FC236}">
                <a16:creationId xmlns:a16="http://schemas.microsoft.com/office/drawing/2014/main" id="{3F802841-8E2E-5144-8BF6-51AD7C80BFA2}"/>
              </a:ext>
            </a:extLst>
          </p:cNvPr>
          <p:cNvSpPr txBox="1"/>
          <p:nvPr/>
        </p:nvSpPr>
        <p:spPr>
          <a:xfrm>
            <a:off x="7788831" y="5488145"/>
            <a:ext cx="403952" cy="261610"/>
          </a:xfrm>
          <a:prstGeom prst="rect">
            <a:avLst/>
          </a:prstGeom>
          <a:noFill/>
        </p:spPr>
        <p:txBody>
          <a:bodyPr wrap="square" rtlCol="0">
            <a:spAutoFit/>
          </a:bodyPr>
          <a:lstStyle/>
          <a:p>
            <a:r>
              <a:rPr lang="en-US" sz="1100" dirty="0">
                <a:solidFill>
                  <a:srgbClr val="00B050"/>
                </a:solidFill>
              </a:rPr>
              <a:t>2.4</a:t>
            </a:r>
          </a:p>
        </p:txBody>
      </p:sp>
      <p:pic>
        <p:nvPicPr>
          <p:cNvPr id="71" name="Graphic 70" descr="Checkmark with solid fill">
            <a:extLst>
              <a:ext uri="{FF2B5EF4-FFF2-40B4-BE49-F238E27FC236}">
                <a16:creationId xmlns:a16="http://schemas.microsoft.com/office/drawing/2014/main" id="{1A36747E-AA21-D34A-8223-B598BB8004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3778" y="5520521"/>
            <a:ext cx="464189" cy="464189"/>
          </a:xfrm>
          <a:prstGeom prst="rect">
            <a:avLst/>
          </a:prstGeom>
        </p:spPr>
      </p:pic>
      <p:sp>
        <p:nvSpPr>
          <p:cNvPr id="72" name="TextBox 71">
            <a:extLst>
              <a:ext uri="{FF2B5EF4-FFF2-40B4-BE49-F238E27FC236}">
                <a16:creationId xmlns:a16="http://schemas.microsoft.com/office/drawing/2014/main" id="{5085DA07-DE55-F84A-8031-1CE032E61228}"/>
              </a:ext>
            </a:extLst>
          </p:cNvPr>
          <p:cNvSpPr txBox="1"/>
          <p:nvPr/>
        </p:nvSpPr>
        <p:spPr>
          <a:xfrm>
            <a:off x="5863778" y="5507396"/>
            <a:ext cx="403952" cy="261610"/>
          </a:xfrm>
          <a:prstGeom prst="rect">
            <a:avLst/>
          </a:prstGeom>
          <a:noFill/>
        </p:spPr>
        <p:txBody>
          <a:bodyPr wrap="square" rtlCol="0">
            <a:spAutoFit/>
          </a:bodyPr>
          <a:lstStyle/>
          <a:p>
            <a:r>
              <a:rPr lang="en-US" sz="1100" dirty="0">
                <a:solidFill>
                  <a:srgbClr val="00B050"/>
                </a:solidFill>
              </a:rPr>
              <a:t>2.4</a:t>
            </a:r>
          </a:p>
        </p:txBody>
      </p:sp>
      <p:grpSp>
        <p:nvGrpSpPr>
          <p:cNvPr id="5" name="Group 4">
            <a:extLst>
              <a:ext uri="{FF2B5EF4-FFF2-40B4-BE49-F238E27FC236}">
                <a16:creationId xmlns:a16="http://schemas.microsoft.com/office/drawing/2014/main" id="{56668CB2-2A38-4739-9839-36D3F01143E3}"/>
              </a:ext>
            </a:extLst>
          </p:cNvPr>
          <p:cNvGrpSpPr/>
          <p:nvPr/>
        </p:nvGrpSpPr>
        <p:grpSpPr>
          <a:xfrm>
            <a:off x="3156903" y="2350080"/>
            <a:ext cx="464189" cy="464189"/>
            <a:chOff x="3128196" y="5440530"/>
            <a:chExt cx="464189" cy="464189"/>
          </a:xfrm>
        </p:grpSpPr>
        <p:pic>
          <p:nvPicPr>
            <p:cNvPr id="6" name="Graphic 5" descr="Checkmark with solid fill">
              <a:extLst>
                <a:ext uri="{FF2B5EF4-FFF2-40B4-BE49-F238E27FC236}">
                  <a16:creationId xmlns:a16="http://schemas.microsoft.com/office/drawing/2014/main" id="{2B5D6514-41C9-D11B-53AC-7EFFEE98F8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8196" y="5440530"/>
              <a:ext cx="464189" cy="464189"/>
            </a:xfrm>
            <a:prstGeom prst="rect">
              <a:avLst/>
            </a:prstGeom>
          </p:spPr>
        </p:pic>
        <p:sp>
          <p:nvSpPr>
            <p:cNvPr id="28" name="TextBox 27">
              <a:extLst>
                <a:ext uri="{FF2B5EF4-FFF2-40B4-BE49-F238E27FC236}">
                  <a16:creationId xmlns:a16="http://schemas.microsoft.com/office/drawing/2014/main" id="{1A47D7D7-712F-BCE1-A052-6A47D2048AE6}"/>
                </a:ext>
              </a:extLst>
            </p:cNvPr>
            <p:cNvSpPr txBox="1"/>
            <p:nvPr/>
          </p:nvSpPr>
          <p:spPr>
            <a:xfrm>
              <a:off x="3185946" y="5494781"/>
              <a:ext cx="403952" cy="261610"/>
            </a:xfrm>
            <a:prstGeom prst="rect">
              <a:avLst/>
            </a:prstGeom>
            <a:noFill/>
          </p:spPr>
          <p:txBody>
            <a:bodyPr wrap="square" rtlCol="0">
              <a:spAutoFit/>
            </a:bodyPr>
            <a:lstStyle/>
            <a:p>
              <a:r>
                <a:rPr lang="en-US" sz="1100" dirty="0">
                  <a:solidFill>
                    <a:schemeClr val="accent6">
                      <a:lumMod val="75000"/>
                    </a:schemeClr>
                  </a:solidFill>
                </a:rPr>
                <a:t>?</a:t>
              </a:r>
            </a:p>
          </p:txBody>
        </p:sp>
      </p:grpSp>
      <p:sp>
        <p:nvSpPr>
          <p:cNvPr id="3" name="Rectangle 2">
            <a:extLst>
              <a:ext uri="{FF2B5EF4-FFF2-40B4-BE49-F238E27FC236}">
                <a16:creationId xmlns:a16="http://schemas.microsoft.com/office/drawing/2014/main" id="{34566856-E622-716A-E44E-93C4BFD85E53}"/>
              </a:ext>
            </a:extLst>
          </p:cNvPr>
          <p:cNvSpPr/>
          <p:nvPr/>
        </p:nvSpPr>
        <p:spPr>
          <a:xfrm>
            <a:off x="5778390" y="5891070"/>
            <a:ext cx="1045650" cy="36683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83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E708590-8540-1419-57A2-493AB15BC6F0}"/>
              </a:ext>
            </a:extLst>
          </p:cNvPr>
          <p:cNvPicPr>
            <a:picLocks noChangeAspect="1"/>
          </p:cNvPicPr>
          <p:nvPr/>
        </p:nvPicPr>
        <p:blipFill>
          <a:blip r:embed="rId2"/>
          <a:stretch>
            <a:fillRect/>
          </a:stretch>
        </p:blipFill>
        <p:spPr>
          <a:xfrm>
            <a:off x="4572000" y="1152929"/>
            <a:ext cx="4443413" cy="2565915"/>
          </a:xfrm>
          <a:prstGeom prst="rect">
            <a:avLst/>
          </a:prstGeom>
        </p:spPr>
      </p:pic>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p:txBody>
          <a:bodyPr/>
          <a:lstStyle/>
          <a:p>
            <a:r>
              <a:rPr lang="en-US" sz="2400" dirty="0"/>
              <a:t>DSDP Window Design Overview</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140643" y="971550"/>
            <a:ext cx="5445468"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As this “Window” design is a weldment on the downstream end of the Decay Pipe</a:t>
            </a:r>
          </a:p>
          <a:p>
            <a:r>
              <a:rPr lang="en-US" sz="1600" dirty="0"/>
              <a:t>Window Material: S304L Stainless Steel</a:t>
            </a:r>
          </a:p>
          <a:p>
            <a:r>
              <a:rPr lang="en-US" sz="1600" dirty="0"/>
              <a:t>Frame Material: A36</a:t>
            </a:r>
          </a:p>
          <a:p>
            <a:r>
              <a:rPr lang="en-US" sz="1600" dirty="0"/>
              <a:t>Diameter Decay Pipe Connection: 4019.53 mm (13’ – 2.25”)</a:t>
            </a:r>
          </a:p>
          <a:p>
            <a:r>
              <a:rPr lang="en-US" sz="1600" dirty="0"/>
              <a:t>Outer Section Diameter: 2743.2 mm (9’)</a:t>
            </a:r>
          </a:p>
          <a:p>
            <a:r>
              <a:rPr lang="en-US" sz="1600" dirty="0"/>
              <a:t>Inner Section Diameter: 1828.8 mm (6’)</a:t>
            </a:r>
          </a:p>
          <a:p>
            <a:endParaRPr lang="en-US" sz="1600" dirty="0"/>
          </a:p>
          <a:p>
            <a:r>
              <a:rPr lang="en-US" sz="1600" dirty="0"/>
              <a:t>Required Lifetime: 30 </a:t>
            </a:r>
            <a:r>
              <a:rPr lang="en-US" sz="1600" dirty="0" err="1"/>
              <a:t>yrs</a:t>
            </a:r>
            <a:endParaRPr lang="en-US" sz="1600" dirty="0"/>
          </a:p>
          <a:p>
            <a:r>
              <a:rPr lang="en-US" sz="1600" dirty="0"/>
              <a:t>Normal Operating Condition Power Deposition</a:t>
            </a:r>
          </a:p>
          <a:p>
            <a:pPr lvl="1"/>
            <a:r>
              <a:rPr lang="en-US" sz="1400" dirty="0"/>
              <a:t>367 W in the Window</a:t>
            </a:r>
          </a:p>
          <a:p>
            <a:pPr lvl="1"/>
            <a:r>
              <a:rPr lang="en-US" sz="1400" dirty="0"/>
              <a:t>2.18 kW in the Frame</a:t>
            </a:r>
          </a:p>
          <a:p>
            <a:r>
              <a:rPr lang="en-US" sz="1600" dirty="0"/>
              <a:t>Peak dpa/year: 1.19e-3</a:t>
            </a:r>
          </a:p>
          <a:p>
            <a:r>
              <a:rPr lang="en-US" sz="1600" dirty="0"/>
              <a:t>Peak Fluence/year: 2.24e17</a:t>
            </a:r>
          </a:p>
          <a:p>
            <a:pPr lvl="1"/>
            <a:r>
              <a:rPr lang="en-US" sz="1400" dirty="0"/>
              <a:t>Larger beam spot size is driving factor in reduction of fluence compared to </a:t>
            </a:r>
            <a:r>
              <a:rPr lang="en-US" sz="1400" dirty="0" err="1"/>
              <a:t>NuMI</a:t>
            </a:r>
            <a:endParaRPr lang="en-US" sz="1400" dirty="0"/>
          </a:p>
          <a:p>
            <a:r>
              <a:rPr lang="en-US" sz="1600" dirty="0"/>
              <a:t>Peak Temp: 107 C</a:t>
            </a:r>
          </a:p>
          <a:p>
            <a:endParaRPr lang="en-US" sz="1800" dirty="0"/>
          </a:p>
          <a:p>
            <a:endParaRPr lang="en-US" sz="1800" dirty="0"/>
          </a:p>
          <a:p>
            <a:endParaRPr lang="en-US" sz="1800" dirty="0"/>
          </a:p>
          <a:p>
            <a:endParaRPr lang="en-US" sz="1600" dirty="0"/>
          </a:p>
          <a:p>
            <a:pPr lvl="1"/>
            <a:endParaRPr lang="en-US" sz="1800"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a:p>
            <a:pPr>
              <a:defRPr/>
            </a:pPr>
            <a:endParaRPr lang="en-US" dirty="0"/>
          </a:p>
        </p:txBody>
      </p:sp>
    </p:spTree>
    <p:extLst>
      <p:ext uri="{BB962C8B-B14F-4D97-AF65-F5344CB8AC3E}">
        <p14:creationId xmlns:p14="http://schemas.microsoft.com/office/powerpoint/2010/main" val="2451434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320F-EB6E-201D-5F24-5C7B9B683CA2}"/>
              </a:ext>
            </a:extLst>
          </p:cNvPr>
          <p:cNvSpPr>
            <a:spLocks noGrp="1"/>
          </p:cNvSpPr>
          <p:nvPr>
            <p:ph type="title"/>
          </p:nvPr>
        </p:nvSpPr>
        <p:spPr>
          <a:xfrm>
            <a:off x="628650" y="857251"/>
            <a:ext cx="7886700" cy="994172"/>
          </a:xfrm>
        </p:spPr>
        <p:txBody>
          <a:bodyPr>
            <a:normAutofit/>
          </a:bodyPr>
          <a:lstStyle/>
          <a:p>
            <a:r>
              <a:rPr lang="en-US" sz="1650" dirty="0">
                <a:solidFill>
                  <a:srgbClr val="004C97"/>
                </a:solidFill>
                <a:ea typeface="+mj-ea"/>
                <a:cs typeface="+mj-cs"/>
              </a:rPr>
              <a:t>Scaling for larger, cylindrical, shorter target results in 100x’s smaller </a:t>
            </a:r>
            <a:r>
              <a:rPr lang="en-US" sz="1650" dirty="0" err="1">
                <a:solidFill>
                  <a:srgbClr val="004C97"/>
                </a:solidFill>
                <a:ea typeface="+mj-ea"/>
                <a:cs typeface="+mj-cs"/>
              </a:rPr>
              <a:t>dpa</a:t>
            </a:r>
            <a:r>
              <a:rPr lang="en-US" sz="1650" dirty="0">
                <a:solidFill>
                  <a:srgbClr val="004C97"/>
                </a:solidFill>
                <a:ea typeface="+mj-ea"/>
                <a:cs typeface="+mj-cs"/>
              </a:rPr>
              <a:t> rates in absorber! (0.031 </a:t>
            </a:r>
            <a:r>
              <a:rPr lang="en-US" sz="1650" dirty="0" err="1">
                <a:solidFill>
                  <a:srgbClr val="004C97"/>
                </a:solidFill>
                <a:ea typeface="+mj-ea"/>
                <a:cs typeface="+mj-cs"/>
              </a:rPr>
              <a:t>dpa</a:t>
            </a:r>
            <a:r>
              <a:rPr lang="en-US" sz="1650" dirty="0">
                <a:solidFill>
                  <a:srgbClr val="004C97"/>
                </a:solidFill>
                <a:ea typeface="+mj-ea"/>
                <a:cs typeface="+mj-cs"/>
              </a:rPr>
              <a:t>/</a:t>
            </a:r>
            <a:r>
              <a:rPr lang="en-US" sz="1650" dirty="0" err="1">
                <a:solidFill>
                  <a:srgbClr val="004C97"/>
                </a:solidFill>
                <a:ea typeface="+mj-ea"/>
                <a:cs typeface="+mj-cs"/>
              </a:rPr>
              <a:t>yr</a:t>
            </a:r>
            <a:r>
              <a:rPr lang="en-US" sz="1650" dirty="0">
                <a:solidFill>
                  <a:srgbClr val="004C97"/>
                </a:solidFill>
                <a:ea typeface="+mj-ea"/>
                <a:cs typeface="+mj-cs"/>
              </a:rPr>
              <a:t> to 0.00031 </a:t>
            </a:r>
            <a:r>
              <a:rPr lang="en-US" sz="1650" dirty="0" err="1">
                <a:solidFill>
                  <a:srgbClr val="004C97"/>
                </a:solidFill>
                <a:ea typeface="+mj-ea"/>
                <a:cs typeface="+mj-cs"/>
              </a:rPr>
              <a:t>dpa</a:t>
            </a:r>
            <a:r>
              <a:rPr lang="en-US" sz="1650" dirty="0">
                <a:solidFill>
                  <a:srgbClr val="004C97"/>
                </a:solidFill>
                <a:ea typeface="+mj-ea"/>
                <a:cs typeface="+mj-cs"/>
              </a:rPr>
              <a:t>/</a:t>
            </a:r>
            <a:r>
              <a:rPr lang="en-US" sz="1650" dirty="0" err="1">
                <a:solidFill>
                  <a:srgbClr val="004C97"/>
                </a:solidFill>
                <a:ea typeface="+mj-ea"/>
                <a:cs typeface="+mj-cs"/>
              </a:rPr>
              <a:t>yr</a:t>
            </a:r>
            <a:r>
              <a:rPr lang="en-US" sz="1650" dirty="0">
                <a:solidFill>
                  <a:srgbClr val="004C97"/>
                </a:solidFill>
                <a:ea typeface="+mj-ea"/>
                <a:cs typeface="+mj-cs"/>
              </a:rPr>
              <a:t>)</a:t>
            </a:r>
            <a:endParaRPr lang="en-US" dirty="0"/>
          </a:p>
        </p:txBody>
      </p:sp>
      <p:sp>
        <p:nvSpPr>
          <p:cNvPr id="4" name="Date Placeholder 3">
            <a:extLst>
              <a:ext uri="{FF2B5EF4-FFF2-40B4-BE49-F238E27FC236}">
                <a16:creationId xmlns:a16="http://schemas.microsoft.com/office/drawing/2014/main" id="{00F72592-FB96-C34B-DCF9-4E16C41E3FBD}"/>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93432E-F047-2348-A697-30489CDA68A4}" type="datetimeFigureOut">
              <a:rPr lang="en-US" smtClean="0"/>
              <a:pPr/>
              <a:t>7/20/2023</a:t>
            </a:fld>
            <a:endParaRPr lang="en-US" dirty="0"/>
          </a:p>
        </p:txBody>
      </p:sp>
      <p:sp>
        <p:nvSpPr>
          <p:cNvPr id="5" name="Footer Placeholder 4">
            <a:extLst>
              <a:ext uri="{FF2B5EF4-FFF2-40B4-BE49-F238E27FC236}">
                <a16:creationId xmlns:a16="http://schemas.microsoft.com/office/drawing/2014/main" id="{32D8BCF1-C61F-B583-2A0B-CC22C1528DF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a:extLst>
              <a:ext uri="{FF2B5EF4-FFF2-40B4-BE49-F238E27FC236}">
                <a16:creationId xmlns:a16="http://schemas.microsoft.com/office/drawing/2014/main" id="{AA0139B8-6C9F-E577-90BD-55E0F7FDD5AD}"/>
              </a:ext>
            </a:extLst>
          </p:cNvPr>
          <p:cNvSpPr>
            <a:spLocks noGrp="1"/>
          </p:cNvSpPr>
          <p:nvPr>
            <p:ph type="sldNum" sz="quarter" idx="12"/>
          </p:nvPr>
        </p:nvSpPr>
        <p:spPr/>
        <p:txBody>
          <a:bodyPr/>
          <a:lstStyle/>
          <a:p>
            <a:fld id="{EFEA031F-3946-4BBC-949C-5EB2BB7BA03C}" type="slidenum">
              <a:rPr lang="en-US" smtClean="0"/>
              <a:t>24</a:t>
            </a:fld>
            <a:endParaRPr lang="en-US"/>
          </a:p>
        </p:txBody>
      </p:sp>
      <p:pic>
        <p:nvPicPr>
          <p:cNvPr id="7" name="Picture 6">
            <a:extLst>
              <a:ext uri="{FF2B5EF4-FFF2-40B4-BE49-F238E27FC236}">
                <a16:creationId xmlns:a16="http://schemas.microsoft.com/office/drawing/2014/main" id="{1C1E4BCF-63E9-36AB-5892-95A32C5EBAC1}"/>
              </a:ext>
            </a:extLst>
          </p:cNvPr>
          <p:cNvPicPr>
            <a:picLocks noChangeAspect="1"/>
          </p:cNvPicPr>
          <p:nvPr/>
        </p:nvPicPr>
        <p:blipFill>
          <a:blip r:embed="rId2"/>
          <a:stretch>
            <a:fillRect/>
          </a:stretch>
        </p:blipFill>
        <p:spPr>
          <a:xfrm>
            <a:off x="200025" y="1573464"/>
            <a:ext cx="5654366" cy="4011955"/>
          </a:xfrm>
          <a:prstGeom prst="rect">
            <a:avLst/>
          </a:prstGeom>
        </p:spPr>
      </p:pic>
      <p:sp>
        <p:nvSpPr>
          <p:cNvPr id="3" name="TextBox 2">
            <a:extLst>
              <a:ext uri="{FF2B5EF4-FFF2-40B4-BE49-F238E27FC236}">
                <a16:creationId xmlns:a16="http://schemas.microsoft.com/office/drawing/2014/main" id="{3AF4248A-B8AB-2E3A-817A-47AB7DEE3A93}"/>
              </a:ext>
            </a:extLst>
          </p:cNvPr>
          <p:cNvSpPr txBox="1"/>
          <p:nvPr/>
        </p:nvSpPr>
        <p:spPr>
          <a:xfrm>
            <a:off x="6197291" y="1743772"/>
            <a:ext cx="2575931" cy="3693319"/>
          </a:xfrm>
          <a:prstGeom prst="rect">
            <a:avLst/>
          </a:prstGeom>
          <a:noFill/>
        </p:spPr>
        <p:txBody>
          <a:bodyPr wrap="square" rtlCol="0">
            <a:spAutoFit/>
          </a:bodyPr>
          <a:lstStyle/>
          <a:p>
            <a:pPr marL="214313" indent="-214313">
              <a:buFont typeface="Arial" panose="020B0604020202020204" pitchFamily="34" charset="0"/>
              <a:buChar char="•"/>
            </a:pPr>
            <a:r>
              <a:rPr lang="en-US" sz="1800" dirty="0"/>
              <a:t>DS Decay Pipe Window should see same fluence as upstream block in the Absorber</a:t>
            </a:r>
          </a:p>
          <a:p>
            <a:pPr marL="214313" indent="-214313">
              <a:buFont typeface="Arial" panose="020B0604020202020204" pitchFamily="34" charset="0"/>
              <a:buChar char="•"/>
            </a:pPr>
            <a:r>
              <a:rPr lang="en-US" sz="1800" dirty="0" err="1"/>
              <a:t>dpa</a:t>
            </a:r>
            <a:r>
              <a:rPr lang="en-US" sz="1800" dirty="0"/>
              <a:t> scaled by factor of 3.85 to adjust for stainless steel versus aluminum</a:t>
            </a:r>
          </a:p>
          <a:p>
            <a:pPr marL="214313" indent="-214313">
              <a:buFont typeface="Arial" panose="020B0604020202020204" pitchFamily="34" charset="0"/>
              <a:buChar char="•"/>
            </a:pPr>
            <a:r>
              <a:rPr lang="en-US" sz="1800" dirty="0"/>
              <a:t>0.001 </a:t>
            </a:r>
            <a:r>
              <a:rPr lang="en-US" sz="1800" dirty="0" err="1"/>
              <a:t>dpa</a:t>
            </a:r>
            <a:r>
              <a:rPr lang="en-US" sz="1800" dirty="0"/>
              <a:t>/</a:t>
            </a:r>
            <a:r>
              <a:rPr lang="en-US" sz="1800" dirty="0" err="1"/>
              <a:t>yr</a:t>
            </a:r>
            <a:endParaRPr lang="en-US" sz="1800" dirty="0"/>
          </a:p>
          <a:p>
            <a:pPr marL="214313" indent="-214313">
              <a:buFont typeface="Arial" panose="020B0604020202020204" pitchFamily="34" charset="0"/>
              <a:buChar char="•"/>
            </a:pPr>
            <a:r>
              <a:rPr lang="en-US" sz="1800" dirty="0"/>
              <a:t>Full MARS runs for entire beamline are being run, including </a:t>
            </a:r>
            <a:r>
              <a:rPr lang="en-US" sz="1800" dirty="0" err="1"/>
              <a:t>dpa</a:t>
            </a:r>
            <a:r>
              <a:rPr lang="en-US" sz="1800" dirty="0"/>
              <a:t> results.</a:t>
            </a:r>
          </a:p>
        </p:txBody>
      </p:sp>
    </p:spTree>
    <p:extLst>
      <p:ext uri="{BB962C8B-B14F-4D97-AF65-F5344CB8AC3E}">
        <p14:creationId xmlns:p14="http://schemas.microsoft.com/office/powerpoint/2010/main" val="3503340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p:txBody>
          <a:bodyPr/>
          <a:lstStyle/>
          <a:p>
            <a:r>
              <a:rPr lang="en-US" sz="2400" dirty="0"/>
              <a:t>Decay Pipe Downstream Window Analysis Under 2.4 MW</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228601" y="971550"/>
            <a:ext cx="5084063"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Analysis was conducted to determine the DSDP Window thermal and structural performance for nominal operating and accident condition under 2.4 MW beam power with a 1.5 m Target.</a:t>
            </a:r>
          </a:p>
          <a:p>
            <a:pPr lvl="1"/>
            <a:r>
              <a:rPr lang="en-US" sz="1600" dirty="0"/>
              <a:t>120 GeV proton beam</a:t>
            </a:r>
          </a:p>
          <a:p>
            <a:pPr lvl="1"/>
            <a:r>
              <a:rPr lang="en-US" sz="1600" dirty="0"/>
              <a:t>1.2 second spill cycle</a:t>
            </a:r>
          </a:p>
          <a:p>
            <a:pPr lvl="1"/>
            <a:r>
              <a:rPr lang="en-US" sz="1600" dirty="0"/>
              <a:t>1.5e14 protons/spill</a:t>
            </a:r>
          </a:p>
          <a:p>
            <a:pPr lvl="1"/>
            <a:r>
              <a:rPr lang="en-US" sz="1600" dirty="0"/>
              <a:t>Maximum use temperature: 348 C (1200 F)</a:t>
            </a:r>
          </a:p>
          <a:p>
            <a:pPr lvl="1"/>
            <a:endParaRPr lang="en-US" sz="1600" dirty="0"/>
          </a:p>
          <a:p>
            <a:endParaRPr lang="en-US" sz="2000"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p:txBody>
      </p:sp>
      <p:pic>
        <p:nvPicPr>
          <p:cNvPr id="8" name="Picture 7">
            <a:extLst>
              <a:ext uri="{FF2B5EF4-FFF2-40B4-BE49-F238E27FC236}">
                <a16:creationId xmlns:a16="http://schemas.microsoft.com/office/drawing/2014/main" id="{8347818D-6CD1-A2A3-C7E6-DE322892ED81}"/>
              </a:ext>
            </a:extLst>
          </p:cNvPr>
          <p:cNvPicPr>
            <a:picLocks noChangeAspect="1"/>
          </p:cNvPicPr>
          <p:nvPr/>
        </p:nvPicPr>
        <p:blipFill>
          <a:blip r:embed="rId2"/>
          <a:stretch>
            <a:fillRect/>
          </a:stretch>
        </p:blipFill>
        <p:spPr>
          <a:xfrm>
            <a:off x="5212652" y="994695"/>
            <a:ext cx="3792087" cy="2189797"/>
          </a:xfrm>
          <a:prstGeom prst="rect">
            <a:avLst/>
          </a:prstGeom>
        </p:spPr>
      </p:pic>
      <p:pic>
        <p:nvPicPr>
          <p:cNvPr id="11" name="Picture 10">
            <a:extLst>
              <a:ext uri="{FF2B5EF4-FFF2-40B4-BE49-F238E27FC236}">
                <a16:creationId xmlns:a16="http://schemas.microsoft.com/office/drawing/2014/main" id="{6F3EDA97-4121-EA4B-9DF8-66AFF30D34C8}"/>
              </a:ext>
            </a:extLst>
          </p:cNvPr>
          <p:cNvPicPr>
            <a:picLocks noChangeAspect="1"/>
          </p:cNvPicPr>
          <p:nvPr/>
        </p:nvPicPr>
        <p:blipFill>
          <a:blip r:embed="rId3"/>
          <a:stretch>
            <a:fillRect/>
          </a:stretch>
        </p:blipFill>
        <p:spPr>
          <a:xfrm>
            <a:off x="5507733" y="3324195"/>
            <a:ext cx="3192209" cy="2352614"/>
          </a:xfrm>
          <a:prstGeom prst="rect">
            <a:avLst/>
          </a:prstGeom>
        </p:spPr>
      </p:pic>
    </p:spTree>
    <p:extLst>
      <p:ext uri="{BB962C8B-B14F-4D97-AF65-F5344CB8AC3E}">
        <p14:creationId xmlns:p14="http://schemas.microsoft.com/office/powerpoint/2010/main" val="4097754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2CF143-12D0-2660-CC42-56DA46696A11}"/>
              </a:ext>
            </a:extLst>
          </p:cNvPr>
          <p:cNvPicPr>
            <a:picLocks noChangeAspect="1"/>
          </p:cNvPicPr>
          <p:nvPr/>
        </p:nvPicPr>
        <p:blipFill rotWithShape="1">
          <a:blip r:embed="rId2"/>
          <a:srcRect l="10436" b="20699"/>
          <a:stretch/>
        </p:blipFill>
        <p:spPr>
          <a:xfrm>
            <a:off x="4777687" y="3823321"/>
            <a:ext cx="4245300" cy="1847492"/>
          </a:xfrm>
          <a:prstGeom prst="rect">
            <a:avLst/>
          </a:prstGeom>
        </p:spPr>
      </p:pic>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p:txBody>
          <a:bodyPr/>
          <a:lstStyle/>
          <a:p>
            <a:r>
              <a:rPr lang="en-US" sz="2400" dirty="0"/>
              <a:t>Decay Pipe Downstream Window Analysis Under 2.4 MW</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228601" y="971550"/>
            <a:ext cx="5300280"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Thermal Results:</a:t>
            </a:r>
          </a:p>
          <a:p>
            <a:pPr lvl="1"/>
            <a:r>
              <a:rPr lang="en-US" sz="1600" dirty="0"/>
              <a:t>On Axis </a:t>
            </a:r>
            <a:r>
              <a:rPr lang="en-US" sz="1600" dirty="0" err="1"/>
              <a:t>Tmax</a:t>
            </a:r>
            <a:r>
              <a:rPr lang="en-US" sz="1600" dirty="0"/>
              <a:t> after 2 and 5 accident pulses:</a:t>
            </a:r>
          </a:p>
          <a:p>
            <a:pPr lvl="2"/>
            <a:r>
              <a:rPr lang="en-US" sz="1400" dirty="0" err="1"/>
              <a:t>Tmax</a:t>
            </a:r>
            <a:r>
              <a:rPr lang="en-US" sz="1400" dirty="0"/>
              <a:t> 2 pulses: 155 C (311 F)</a:t>
            </a:r>
          </a:p>
          <a:p>
            <a:pPr lvl="2"/>
            <a:r>
              <a:rPr lang="en-US" sz="1400" dirty="0" err="1"/>
              <a:t>Tmax</a:t>
            </a:r>
            <a:r>
              <a:rPr lang="en-US" sz="1400" dirty="0"/>
              <a:t> 5 pulses: 214 C (417.2 F)</a:t>
            </a:r>
          </a:p>
          <a:p>
            <a:pPr lvl="2"/>
            <a:r>
              <a:rPr lang="en-US" sz="1400" dirty="0" err="1"/>
              <a:t>Tmax</a:t>
            </a:r>
            <a:r>
              <a:rPr lang="en-US" sz="1400" dirty="0"/>
              <a:t> change due to pulses: ~23 C/pulse (73.4 F)</a:t>
            </a:r>
          </a:p>
          <a:p>
            <a:pPr lvl="2"/>
            <a:r>
              <a:rPr lang="en-US" sz="1400" dirty="0"/>
              <a:t>Consistent with theoretical calculations</a:t>
            </a:r>
          </a:p>
          <a:p>
            <a:pPr lvl="1"/>
            <a:r>
              <a:rPr lang="en-US" sz="1600" dirty="0"/>
              <a:t>Off Axis (72 cm) </a:t>
            </a:r>
            <a:r>
              <a:rPr lang="en-US" sz="1600" dirty="0" err="1"/>
              <a:t>Tmax</a:t>
            </a:r>
            <a:r>
              <a:rPr lang="en-US" sz="1600" dirty="0"/>
              <a:t> after 2 and 5 accident pulses:</a:t>
            </a:r>
          </a:p>
          <a:p>
            <a:pPr lvl="2"/>
            <a:r>
              <a:rPr lang="en-US" sz="1400" dirty="0" err="1"/>
              <a:t>Tmax</a:t>
            </a:r>
            <a:r>
              <a:rPr lang="en-US" sz="1400" dirty="0"/>
              <a:t> 2 pulses: 158 C (316.4 F)</a:t>
            </a:r>
          </a:p>
          <a:p>
            <a:pPr lvl="2"/>
            <a:r>
              <a:rPr lang="en-US" sz="1400" dirty="0" err="1"/>
              <a:t>Tmax</a:t>
            </a:r>
            <a:r>
              <a:rPr lang="en-US" sz="1400" dirty="0"/>
              <a:t> 5 pulses: 198 C (388.4 F)</a:t>
            </a:r>
          </a:p>
          <a:p>
            <a:pPr lvl="1"/>
            <a:endParaRPr lang="en-US" sz="1600" dirty="0"/>
          </a:p>
          <a:p>
            <a:endParaRPr lang="en-US" sz="2000"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p:txBody>
      </p:sp>
      <p:pic>
        <p:nvPicPr>
          <p:cNvPr id="9" name="Picture 8">
            <a:extLst>
              <a:ext uri="{FF2B5EF4-FFF2-40B4-BE49-F238E27FC236}">
                <a16:creationId xmlns:a16="http://schemas.microsoft.com/office/drawing/2014/main" id="{772831F7-3FB8-96D6-4A85-6E6D03F85A66}"/>
              </a:ext>
            </a:extLst>
          </p:cNvPr>
          <p:cNvPicPr>
            <a:picLocks noChangeAspect="1"/>
          </p:cNvPicPr>
          <p:nvPr/>
        </p:nvPicPr>
        <p:blipFill>
          <a:blip r:embed="rId3"/>
          <a:stretch>
            <a:fillRect/>
          </a:stretch>
        </p:blipFill>
        <p:spPr>
          <a:xfrm>
            <a:off x="5528881" y="1226870"/>
            <a:ext cx="3386519" cy="2202130"/>
          </a:xfrm>
          <a:prstGeom prst="rect">
            <a:avLst/>
          </a:prstGeom>
        </p:spPr>
      </p:pic>
      <p:pic>
        <p:nvPicPr>
          <p:cNvPr id="7" name="Picture 6">
            <a:extLst>
              <a:ext uri="{FF2B5EF4-FFF2-40B4-BE49-F238E27FC236}">
                <a16:creationId xmlns:a16="http://schemas.microsoft.com/office/drawing/2014/main" id="{580027A9-F70C-9502-6385-5B3217D7F717}"/>
              </a:ext>
            </a:extLst>
          </p:cNvPr>
          <p:cNvPicPr>
            <a:picLocks noChangeAspect="1"/>
          </p:cNvPicPr>
          <p:nvPr/>
        </p:nvPicPr>
        <p:blipFill>
          <a:blip r:embed="rId4"/>
          <a:stretch>
            <a:fillRect/>
          </a:stretch>
        </p:blipFill>
        <p:spPr>
          <a:xfrm>
            <a:off x="364141" y="3823321"/>
            <a:ext cx="4572000" cy="2227110"/>
          </a:xfrm>
          <a:prstGeom prst="rect">
            <a:avLst/>
          </a:prstGeom>
        </p:spPr>
      </p:pic>
    </p:spTree>
    <p:extLst>
      <p:ext uri="{BB962C8B-B14F-4D97-AF65-F5344CB8AC3E}">
        <p14:creationId xmlns:p14="http://schemas.microsoft.com/office/powerpoint/2010/main" val="1286621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p:txBody>
          <a:bodyPr/>
          <a:lstStyle/>
          <a:p>
            <a:r>
              <a:rPr lang="en-US" sz="2400" dirty="0"/>
              <a:t>Decay Pipe Downstream Window Analysis Under 2.4 MW</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228601" y="971550"/>
            <a:ext cx="5431536"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Structural Requirements:</a:t>
            </a:r>
          </a:p>
          <a:p>
            <a:pPr lvl="1"/>
            <a:r>
              <a:rPr lang="en-US" sz="1600" dirty="0"/>
              <a:t>Min. tensile ultimate strength: 70 </a:t>
            </a:r>
            <a:r>
              <a:rPr lang="en-US" sz="1600" dirty="0" err="1"/>
              <a:t>ksi</a:t>
            </a:r>
            <a:r>
              <a:rPr lang="en-US" sz="1600" dirty="0"/>
              <a:t> </a:t>
            </a:r>
          </a:p>
          <a:p>
            <a:pPr lvl="1"/>
            <a:r>
              <a:rPr lang="en-US" sz="1600" dirty="0"/>
              <a:t>Min. tensile yield strength: 25 </a:t>
            </a:r>
            <a:r>
              <a:rPr lang="en-US" sz="1600" dirty="0" err="1"/>
              <a:t>ksi</a:t>
            </a:r>
            <a:endParaRPr lang="en-US" sz="1600" dirty="0"/>
          </a:p>
          <a:p>
            <a:pPr lvl="1"/>
            <a:r>
              <a:rPr lang="en-US" sz="1600" dirty="0"/>
              <a:t>ASME VIII, </a:t>
            </a:r>
            <a:r>
              <a:rPr lang="en-US" sz="1600" dirty="0" err="1"/>
              <a:t>Div</a:t>
            </a:r>
            <a:r>
              <a:rPr lang="en-US" sz="1600" dirty="0"/>
              <a:t> II, Part 5 Max Stress: 49.5 </a:t>
            </a:r>
            <a:r>
              <a:rPr lang="en-US" sz="1600" dirty="0" err="1"/>
              <a:t>ksi</a:t>
            </a:r>
            <a:endParaRPr lang="en-US" sz="1600" dirty="0"/>
          </a:p>
          <a:p>
            <a:pPr lvl="1"/>
            <a:r>
              <a:rPr lang="en-US" sz="1600" dirty="0"/>
              <a:t>Method:</a:t>
            </a:r>
          </a:p>
          <a:p>
            <a:pPr lvl="2"/>
            <a:r>
              <a:rPr lang="en-US" sz="1400" dirty="0"/>
              <a:t>1</a:t>
            </a:r>
            <a:r>
              <a:rPr lang="en-US" sz="1400" baseline="30000" dirty="0"/>
              <a:t>st</a:t>
            </a:r>
            <a:r>
              <a:rPr lang="en-US" sz="1400" dirty="0"/>
              <a:t> Load Step: 5 psi internal pressure only</a:t>
            </a:r>
          </a:p>
          <a:p>
            <a:pPr lvl="2"/>
            <a:r>
              <a:rPr lang="en-US" sz="1400" dirty="0"/>
              <a:t>2</a:t>
            </a:r>
            <a:r>
              <a:rPr lang="en-US" sz="1400" baseline="30000" dirty="0"/>
              <a:t>nd</a:t>
            </a:r>
            <a:r>
              <a:rPr lang="en-US" sz="1400" dirty="0"/>
              <a:t> Load Step: 5 psi + thermal load</a:t>
            </a:r>
          </a:p>
          <a:p>
            <a:pPr lvl="2"/>
            <a:r>
              <a:rPr lang="en-US" sz="1400" dirty="0"/>
              <a:t>3</a:t>
            </a:r>
            <a:r>
              <a:rPr lang="en-US" sz="1400" baseline="30000" dirty="0"/>
              <a:t>rd</a:t>
            </a:r>
            <a:r>
              <a:rPr lang="en-US" sz="1400" dirty="0"/>
              <a:t> Load Step: 5 psi + thermal load + gravity</a:t>
            </a:r>
          </a:p>
          <a:p>
            <a:pPr lvl="1"/>
            <a:endParaRPr lang="en-US" sz="1600" dirty="0"/>
          </a:p>
          <a:p>
            <a:pPr lvl="1"/>
            <a:endParaRPr lang="en-US" sz="1600" dirty="0"/>
          </a:p>
          <a:p>
            <a:endParaRPr lang="en-US" sz="2000"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p:txBody>
      </p:sp>
      <p:pic>
        <p:nvPicPr>
          <p:cNvPr id="2" name="Picture 1">
            <a:extLst>
              <a:ext uri="{FF2B5EF4-FFF2-40B4-BE49-F238E27FC236}">
                <a16:creationId xmlns:a16="http://schemas.microsoft.com/office/drawing/2014/main" id="{71FDB7E1-CF46-5C5B-218B-1DA6C406ABC8}"/>
              </a:ext>
            </a:extLst>
          </p:cNvPr>
          <p:cNvPicPr>
            <a:picLocks noChangeAspect="1"/>
          </p:cNvPicPr>
          <p:nvPr/>
        </p:nvPicPr>
        <p:blipFill>
          <a:blip r:embed="rId2"/>
          <a:stretch>
            <a:fillRect/>
          </a:stretch>
        </p:blipFill>
        <p:spPr>
          <a:xfrm>
            <a:off x="5751477" y="1874888"/>
            <a:ext cx="2851673" cy="2980944"/>
          </a:xfrm>
          <a:prstGeom prst="rect">
            <a:avLst/>
          </a:prstGeom>
        </p:spPr>
      </p:pic>
    </p:spTree>
    <p:extLst>
      <p:ext uri="{BB962C8B-B14F-4D97-AF65-F5344CB8AC3E}">
        <p14:creationId xmlns:p14="http://schemas.microsoft.com/office/powerpoint/2010/main" val="1668506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p:txBody>
          <a:bodyPr/>
          <a:lstStyle/>
          <a:p>
            <a:r>
              <a:rPr lang="en-US" sz="2400" dirty="0"/>
              <a:t>Decay Pipe Downstream Window Analysis Under 2.4 MW</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228601" y="971550"/>
            <a:ext cx="5431536"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Structural Results:</a:t>
            </a:r>
          </a:p>
          <a:p>
            <a:pPr lvl="1"/>
            <a:r>
              <a:rPr lang="en-US" sz="1600" dirty="0"/>
              <a:t>On Axis:</a:t>
            </a:r>
          </a:p>
          <a:p>
            <a:pPr lvl="2"/>
            <a:r>
              <a:rPr lang="en-US" sz="1400" dirty="0"/>
              <a:t>2 pulses: 13.5 </a:t>
            </a:r>
            <a:r>
              <a:rPr lang="en-US" sz="1400" dirty="0" err="1"/>
              <a:t>ksi</a:t>
            </a:r>
            <a:endParaRPr lang="en-US" sz="1400" dirty="0"/>
          </a:p>
          <a:p>
            <a:pPr lvl="2"/>
            <a:r>
              <a:rPr lang="en-US" sz="1400" dirty="0"/>
              <a:t>5 pulses: 28.2 </a:t>
            </a:r>
            <a:r>
              <a:rPr lang="en-US" sz="1400" dirty="0" err="1"/>
              <a:t>ksi</a:t>
            </a:r>
            <a:endParaRPr lang="en-US" sz="1400" dirty="0"/>
          </a:p>
          <a:p>
            <a:pPr lvl="1"/>
            <a:r>
              <a:rPr lang="en-US" sz="1600" dirty="0"/>
              <a:t>Off Axis:</a:t>
            </a:r>
          </a:p>
          <a:p>
            <a:pPr lvl="2"/>
            <a:r>
              <a:rPr lang="en-US" sz="1400" dirty="0"/>
              <a:t>2 pulses: 10.1 </a:t>
            </a:r>
            <a:r>
              <a:rPr lang="en-US" sz="1400" dirty="0" err="1"/>
              <a:t>ksi</a:t>
            </a:r>
            <a:endParaRPr lang="en-US" sz="1400" dirty="0"/>
          </a:p>
          <a:p>
            <a:pPr lvl="2"/>
            <a:r>
              <a:rPr lang="en-US" sz="1400" dirty="0"/>
              <a:t>5 pulses: 25.2 </a:t>
            </a:r>
            <a:r>
              <a:rPr lang="en-US" sz="1400" dirty="0" err="1"/>
              <a:t>ksi</a:t>
            </a:r>
            <a:endParaRPr lang="en-US" sz="1400" dirty="0"/>
          </a:p>
          <a:p>
            <a:pPr lvl="1"/>
            <a:r>
              <a:rPr lang="en-US" sz="1600" dirty="0"/>
              <a:t>Per ASME VIII, DIV 2, part 5, allowable is 49.5 </a:t>
            </a:r>
            <a:r>
              <a:rPr lang="en-US" sz="1600" dirty="0" err="1"/>
              <a:t>ksi</a:t>
            </a:r>
            <a:endParaRPr lang="en-US" sz="1600" dirty="0"/>
          </a:p>
          <a:p>
            <a:pPr lvl="1"/>
            <a:r>
              <a:rPr lang="en-US" sz="1600" dirty="0"/>
              <a:t>Stress around weld joint area is ~2.2 </a:t>
            </a:r>
            <a:r>
              <a:rPr lang="en-US" sz="1600" dirty="0" err="1"/>
              <a:t>ksi</a:t>
            </a:r>
            <a:r>
              <a:rPr lang="en-US" sz="1600" dirty="0"/>
              <a:t> regardless of normal or accident cases</a:t>
            </a:r>
          </a:p>
          <a:p>
            <a:pPr lvl="1"/>
            <a:r>
              <a:rPr lang="en-US" sz="1600" dirty="0"/>
              <a:t>Even after severe accident cases, the window remains functional</a:t>
            </a:r>
            <a:endParaRPr lang="en-US" sz="1800" dirty="0"/>
          </a:p>
          <a:p>
            <a:endParaRPr lang="en-US" sz="2000"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r>
              <a:rPr lang="en-US" dirty="0"/>
              <a:t>1/19/2023</a:t>
            </a:r>
          </a:p>
          <a:p>
            <a:pPr>
              <a:defRPr/>
            </a:pPr>
            <a:endParaRPr lang="en-US" dirty="0"/>
          </a:p>
        </p:txBody>
      </p:sp>
      <p:pic>
        <p:nvPicPr>
          <p:cNvPr id="4" name="Picture 3">
            <a:extLst>
              <a:ext uri="{FF2B5EF4-FFF2-40B4-BE49-F238E27FC236}">
                <a16:creationId xmlns:a16="http://schemas.microsoft.com/office/drawing/2014/main" id="{EDD6F31E-7382-143D-16AE-F563F0AAAB43}"/>
              </a:ext>
            </a:extLst>
          </p:cNvPr>
          <p:cNvPicPr>
            <a:picLocks noChangeAspect="1"/>
          </p:cNvPicPr>
          <p:nvPr/>
        </p:nvPicPr>
        <p:blipFill>
          <a:blip r:embed="rId2"/>
          <a:stretch>
            <a:fillRect/>
          </a:stretch>
        </p:blipFill>
        <p:spPr>
          <a:xfrm>
            <a:off x="5748337" y="1654492"/>
            <a:ext cx="2995035" cy="3237548"/>
          </a:xfrm>
          <a:prstGeom prst="rect">
            <a:avLst/>
          </a:prstGeom>
        </p:spPr>
      </p:pic>
    </p:spTree>
    <p:extLst>
      <p:ext uri="{BB962C8B-B14F-4D97-AF65-F5344CB8AC3E}">
        <p14:creationId xmlns:p14="http://schemas.microsoft.com/office/powerpoint/2010/main" val="2939974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p:txBody>
          <a:bodyPr/>
          <a:lstStyle/>
          <a:p>
            <a:r>
              <a:rPr lang="en-US" sz="2400" dirty="0"/>
              <a:t>DSDP Window R&amp;D Conclusions</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228601" y="971550"/>
            <a:ext cx="5084063"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Analysis was conducted to determine the DSDP Window thermal and structural performance for nominal operating and accident condition under 2.4 MW beam power with a 1.5 m Target.</a:t>
            </a:r>
          </a:p>
          <a:p>
            <a:pPr lvl="1"/>
            <a:r>
              <a:rPr lang="en-US" sz="1400" dirty="0"/>
              <a:t>Accident condition analysis consisted of 5 beam pulses with no target as critical failure condition</a:t>
            </a:r>
            <a:endParaRPr lang="en-US" sz="1600" dirty="0"/>
          </a:p>
          <a:p>
            <a:endParaRPr lang="en-US" sz="2000"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a:p>
            <a:pPr>
              <a:defRPr/>
            </a:pPr>
            <a:endParaRPr lang="en-US" dirty="0"/>
          </a:p>
        </p:txBody>
      </p:sp>
      <p:pic>
        <p:nvPicPr>
          <p:cNvPr id="8" name="Picture 7">
            <a:extLst>
              <a:ext uri="{FF2B5EF4-FFF2-40B4-BE49-F238E27FC236}">
                <a16:creationId xmlns:a16="http://schemas.microsoft.com/office/drawing/2014/main" id="{8347818D-6CD1-A2A3-C7E6-DE322892ED81}"/>
              </a:ext>
            </a:extLst>
          </p:cNvPr>
          <p:cNvPicPr>
            <a:picLocks noChangeAspect="1"/>
          </p:cNvPicPr>
          <p:nvPr/>
        </p:nvPicPr>
        <p:blipFill>
          <a:blip r:embed="rId2"/>
          <a:stretch>
            <a:fillRect/>
          </a:stretch>
        </p:blipFill>
        <p:spPr>
          <a:xfrm>
            <a:off x="5212652" y="994695"/>
            <a:ext cx="3792087" cy="2189797"/>
          </a:xfrm>
          <a:prstGeom prst="rect">
            <a:avLst/>
          </a:prstGeom>
        </p:spPr>
      </p:pic>
      <p:pic>
        <p:nvPicPr>
          <p:cNvPr id="11" name="Picture 10">
            <a:extLst>
              <a:ext uri="{FF2B5EF4-FFF2-40B4-BE49-F238E27FC236}">
                <a16:creationId xmlns:a16="http://schemas.microsoft.com/office/drawing/2014/main" id="{6F3EDA97-4121-EA4B-9DF8-66AFF30D34C8}"/>
              </a:ext>
            </a:extLst>
          </p:cNvPr>
          <p:cNvPicPr>
            <a:picLocks noChangeAspect="1"/>
          </p:cNvPicPr>
          <p:nvPr/>
        </p:nvPicPr>
        <p:blipFill>
          <a:blip r:embed="rId3"/>
          <a:stretch>
            <a:fillRect/>
          </a:stretch>
        </p:blipFill>
        <p:spPr>
          <a:xfrm>
            <a:off x="5507733" y="3324195"/>
            <a:ext cx="3192209" cy="2352614"/>
          </a:xfrm>
          <a:prstGeom prst="rect">
            <a:avLst/>
          </a:prstGeom>
        </p:spPr>
      </p:pic>
      <p:sp>
        <p:nvSpPr>
          <p:cNvPr id="2" name="Content Placeholder 5">
            <a:extLst>
              <a:ext uri="{FF2B5EF4-FFF2-40B4-BE49-F238E27FC236}">
                <a16:creationId xmlns:a16="http://schemas.microsoft.com/office/drawing/2014/main" id="{41F82CEE-99ED-6DBE-5445-04B5C32544AE}"/>
              </a:ext>
            </a:extLst>
          </p:cNvPr>
          <p:cNvSpPr txBox="1">
            <a:spLocks/>
          </p:cNvSpPr>
          <p:nvPr/>
        </p:nvSpPr>
        <p:spPr>
          <a:xfrm>
            <a:off x="228601" y="2971468"/>
            <a:ext cx="4984051" cy="2823276"/>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Results show no indication of failure at this accident condition</a:t>
            </a:r>
          </a:p>
          <a:p>
            <a:r>
              <a:rPr lang="en-US" sz="1800" dirty="0">
                <a:solidFill>
                  <a:srgbClr val="00B050"/>
                </a:solidFill>
              </a:rPr>
              <a:t>System is designed for 2.4 MW</a:t>
            </a:r>
          </a:p>
          <a:p>
            <a:pPr lvl="1"/>
            <a:r>
              <a:rPr lang="en-US" sz="1600" dirty="0">
                <a:solidFill>
                  <a:schemeClr val="accent6">
                    <a:lumMod val="50000"/>
                  </a:schemeClr>
                </a:solidFill>
              </a:rPr>
              <a:t>No additional R&amp;D required</a:t>
            </a:r>
          </a:p>
          <a:p>
            <a:r>
              <a:rPr lang="en-US" sz="1800" dirty="0">
                <a:solidFill>
                  <a:schemeClr val="accent6">
                    <a:lumMod val="50000"/>
                  </a:schemeClr>
                </a:solidFill>
              </a:rPr>
              <a:t>Dpa and Fluence taken from absorber and </a:t>
            </a:r>
            <a:r>
              <a:rPr lang="en-US" sz="1800" dirty="0" err="1">
                <a:solidFill>
                  <a:schemeClr val="accent6">
                    <a:lumMod val="50000"/>
                  </a:schemeClr>
                </a:solidFill>
              </a:rPr>
              <a:t>NuMI</a:t>
            </a:r>
            <a:r>
              <a:rPr lang="en-US" sz="1800" dirty="0">
                <a:solidFill>
                  <a:schemeClr val="accent6">
                    <a:lumMod val="50000"/>
                  </a:schemeClr>
                </a:solidFill>
              </a:rPr>
              <a:t> experience. Full MARS analysis will be conducted</a:t>
            </a:r>
          </a:p>
        </p:txBody>
      </p:sp>
    </p:spTree>
    <p:extLst>
      <p:ext uri="{BB962C8B-B14F-4D97-AF65-F5344CB8AC3E}">
        <p14:creationId xmlns:p14="http://schemas.microsoft.com/office/powerpoint/2010/main" val="420438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2F300-121F-47E4-BEA2-5DD55C602A72}"/>
              </a:ext>
            </a:extLst>
          </p:cNvPr>
          <p:cNvSpPr>
            <a:spLocks noGrp="1"/>
          </p:cNvSpPr>
          <p:nvPr>
            <p:ph type="title"/>
          </p:nvPr>
        </p:nvSpPr>
        <p:spPr/>
        <p:txBody>
          <a:bodyPr/>
          <a:lstStyle/>
          <a:p>
            <a:r>
              <a:rPr lang="en-US" sz="2400" dirty="0"/>
              <a:t>Beam Windows Locations</a:t>
            </a:r>
          </a:p>
        </p:txBody>
      </p:sp>
      <p:sp>
        <p:nvSpPr>
          <p:cNvPr id="4" name="Date Placeholder 3">
            <a:extLst>
              <a:ext uri="{FF2B5EF4-FFF2-40B4-BE49-F238E27FC236}">
                <a16:creationId xmlns:a16="http://schemas.microsoft.com/office/drawing/2014/main" id="{114D8C32-BA05-4CA2-B66C-A5CA3B7E8654}"/>
              </a:ext>
            </a:extLst>
          </p:cNvPr>
          <p:cNvSpPr>
            <a:spLocks noGrp="1"/>
          </p:cNvSpPr>
          <p:nvPr>
            <p:ph type="dt" sz="half" idx="2"/>
          </p:nvPr>
        </p:nvSpPr>
        <p:spPr/>
        <p:txBody>
          <a:bodyPr/>
          <a:lstStyle/>
          <a:p>
            <a:pPr>
              <a:defRPr/>
            </a:pPr>
            <a:r>
              <a:rPr lang="en-US" dirty="0"/>
              <a:t>6/29/23</a:t>
            </a:r>
          </a:p>
          <a:p>
            <a:pPr>
              <a:defRPr/>
            </a:pPr>
            <a:endParaRPr lang="en-US" dirty="0"/>
          </a:p>
          <a:p>
            <a:pPr>
              <a:defRPr/>
            </a:pPr>
            <a:endParaRPr lang="en-US" dirty="0"/>
          </a:p>
          <a:p>
            <a:pPr>
              <a:defRPr/>
            </a:pPr>
            <a:endParaRPr lang="en-US" dirty="0"/>
          </a:p>
        </p:txBody>
      </p:sp>
      <p:sp>
        <p:nvSpPr>
          <p:cNvPr id="5" name="Footer Placeholder 4">
            <a:extLst>
              <a:ext uri="{FF2B5EF4-FFF2-40B4-BE49-F238E27FC236}">
                <a16:creationId xmlns:a16="http://schemas.microsoft.com/office/drawing/2014/main" id="{49C12CF4-82FA-4931-962E-909FD98CF226}"/>
              </a:ext>
            </a:extLst>
          </p:cNvPr>
          <p:cNvSpPr>
            <a:spLocks noGrp="1"/>
          </p:cNvSpPr>
          <p:nvPr>
            <p:ph type="ftr" sz="quarter" idx="3"/>
          </p:nvPr>
        </p:nvSpPr>
        <p:spPr>
          <a:xfrm>
            <a:off x="1530603" y="6504213"/>
            <a:ext cx="6514642" cy="242873"/>
          </a:xfrm>
        </p:spPr>
        <p:txBody>
          <a:bodyPr/>
          <a:lstStyle/>
          <a:p>
            <a:r>
              <a:rPr lang="en-US" dirty="0"/>
              <a:t>Quinn Peterson | </a:t>
            </a:r>
            <a:r>
              <a:rPr lang="en-US" sz="1200" dirty="0"/>
              <a:t>LBNF Nu Upstream Decay Pipe Window Radiation Damage R&amp;D Needs</a:t>
            </a:r>
          </a:p>
          <a:p>
            <a:pPr>
              <a:defRPr/>
            </a:pPr>
            <a:endParaRPr lang="en-US" dirty="0"/>
          </a:p>
        </p:txBody>
      </p:sp>
      <p:sp>
        <p:nvSpPr>
          <p:cNvPr id="6" name="Slide Number Placeholder 5">
            <a:extLst>
              <a:ext uri="{FF2B5EF4-FFF2-40B4-BE49-F238E27FC236}">
                <a16:creationId xmlns:a16="http://schemas.microsoft.com/office/drawing/2014/main" id="{4BE8C3FB-985C-442F-AF6D-CB2BDEDBDFDA}"/>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8" name="Content Placeholder 7">
            <a:extLst>
              <a:ext uri="{FF2B5EF4-FFF2-40B4-BE49-F238E27FC236}">
                <a16:creationId xmlns:a16="http://schemas.microsoft.com/office/drawing/2014/main" id="{F6395025-B164-4418-847E-8B8BB821C359}"/>
              </a:ext>
            </a:extLst>
          </p:cNvPr>
          <p:cNvSpPr>
            <a:spLocks noGrp="1"/>
          </p:cNvSpPr>
          <p:nvPr>
            <p:ph idx="1"/>
          </p:nvPr>
        </p:nvSpPr>
        <p:spPr>
          <a:xfrm>
            <a:off x="228600" y="971550"/>
            <a:ext cx="8672513" cy="1501045"/>
          </a:xfrm>
        </p:spPr>
        <p:txBody>
          <a:bodyPr/>
          <a:lstStyle/>
          <a:p>
            <a:r>
              <a:rPr lang="en-US" sz="2000" dirty="0"/>
              <a:t>3 Beam Windows:</a:t>
            </a:r>
          </a:p>
          <a:p>
            <a:pPr lvl="1"/>
            <a:r>
              <a:rPr lang="en-US" sz="1800" dirty="0"/>
              <a:t>Primary Beam Window</a:t>
            </a:r>
          </a:p>
          <a:p>
            <a:pPr lvl="1"/>
            <a:r>
              <a:rPr lang="en-US" sz="1800" dirty="0"/>
              <a:t>Upstream Decay Pipe Window (USDP Window)</a:t>
            </a:r>
          </a:p>
          <a:p>
            <a:pPr lvl="1"/>
            <a:r>
              <a:rPr lang="en-US" sz="1800" dirty="0"/>
              <a:t>Downstream Decay Pipe Window (DSDP Window)</a:t>
            </a:r>
          </a:p>
        </p:txBody>
      </p:sp>
      <p:pic>
        <p:nvPicPr>
          <p:cNvPr id="9" name="Content Placeholder 6" descr="image001">
            <a:extLst>
              <a:ext uri="{FF2B5EF4-FFF2-40B4-BE49-F238E27FC236}">
                <a16:creationId xmlns:a16="http://schemas.microsoft.com/office/drawing/2014/main" id="{D79CC643-D6D3-46EB-BB36-1B1A61E51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195" y="2764516"/>
            <a:ext cx="6051017" cy="237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C2285306-BF27-4030-9FC2-5F3CA8BD3181}"/>
              </a:ext>
            </a:extLst>
          </p:cNvPr>
          <p:cNvCxnSpPr>
            <a:cxnSpLocks/>
          </p:cNvCxnSpPr>
          <p:nvPr/>
        </p:nvCxnSpPr>
        <p:spPr>
          <a:xfrm flipH="1" flipV="1">
            <a:off x="5272548" y="3795757"/>
            <a:ext cx="819028" cy="16210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 Placeholder 9">
            <a:extLst>
              <a:ext uri="{FF2B5EF4-FFF2-40B4-BE49-F238E27FC236}">
                <a16:creationId xmlns:a16="http://schemas.microsoft.com/office/drawing/2014/main" id="{F82BD573-603C-4953-8778-06E3B19F97B7}"/>
              </a:ext>
            </a:extLst>
          </p:cNvPr>
          <p:cNvSpPr>
            <a:spLocks noGrp="1"/>
          </p:cNvSpPr>
          <p:nvPr/>
        </p:nvSpPr>
        <p:spPr>
          <a:xfrm>
            <a:off x="6155728" y="5372494"/>
            <a:ext cx="2240128" cy="298613"/>
          </a:xfrm>
          <a:prstGeom prst="rect">
            <a:avLst/>
          </a:prstGeom>
        </p:spPr>
        <p:txBody>
          <a:bodyPr lIns="0" tIns="0" rIns="0" bIns="0" anchor="t" anchorCtr="0"/>
          <a:lstStyle>
            <a:lvl1pPr marL="0" indent="0" algn="l" defTabSz="457200" rtl="0" fontAlgn="base">
              <a:spcBef>
                <a:spcPct val="20000"/>
              </a:spcBef>
              <a:spcAft>
                <a:spcPct val="0"/>
              </a:spcAft>
              <a:buFont typeface="Arial" charset="0"/>
              <a:buNone/>
              <a:defRPr sz="1600" b="0" i="0" kern="1200" baseline="0">
                <a:solidFill>
                  <a:srgbClr val="00B5E2"/>
                </a:solidFill>
                <a:latin typeface="Helvetica"/>
                <a:ea typeface="Geneva" charset="0"/>
                <a:cs typeface="Geneva" charset="0"/>
              </a:defRPr>
            </a:lvl1pPr>
            <a:lvl2pPr marL="457200" indent="0" algn="l" defTabSz="457200" rtl="0" fontAlgn="base">
              <a:spcBef>
                <a:spcPct val="20000"/>
              </a:spcBef>
              <a:spcAft>
                <a:spcPct val="0"/>
              </a:spcAft>
              <a:buFont typeface="Arial" charset="0"/>
              <a:buNone/>
              <a:defRPr sz="2000" b="1" kern="1200">
                <a:solidFill>
                  <a:schemeClr val="tx1"/>
                </a:solidFill>
                <a:latin typeface="+mn-lt"/>
                <a:ea typeface="Geneva" charset="0"/>
                <a:cs typeface="+mn-cs"/>
              </a:defRPr>
            </a:lvl2pPr>
            <a:lvl3pPr marL="914400" indent="0" algn="l" defTabSz="457200" rtl="0" fontAlgn="base">
              <a:spcBef>
                <a:spcPct val="20000"/>
              </a:spcBef>
              <a:spcAft>
                <a:spcPct val="0"/>
              </a:spcAft>
              <a:buFont typeface="Arial" charset="0"/>
              <a:buNone/>
              <a:defRPr sz="1800" b="1" kern="1200">
                <a:solidFill>
                  <a:schemeClr val="tx1"/>
                </a:solidFill>
                <a:latin typeface="+mn-lt"/>
                <a:ea typeface="Geneva" charset="0"/>
                <a:cs typeface="+mn-cs"/>
              </a:defRPr>
            </a:lvl3pPr>
            <a:lvl4pPr marL="1371600" indent="0" algn="l" defTabSz="457200" rtl="0" fontAlgn="base">
              <a:spcBef>
                <a:spcPct val="20000"/>
              </a:spcBef>
              <a:spcAft>
                <a:spcPct val="0"/>
              </a:spcAft>
              <a:buFont typeface="Arial" charset="0"/>
              <a:buNone/>
              <a:defRPr sz="1600" b="1" kern="1200">
                <a:solidFill>
                  <a:schemeClr val="tx1"/>
                </a:solidFill>
                <a:latin typeface="+mn-lt"/>
                <a:ea typeface="Geneva" charset="0"/>
                <a:cs typeface="+mn-cs"/>
              </a:defRPr>
            </a:lvl4pPr>
            <a:lvl5pPr marL="1828800" indent="0" algn="l" defTabSz="457200" rtl="0" fontAlgn="base">
              <a:spcBef>
                <a:spcPct val="20000"/>
              </a:spcBef>
              <a:spcAft>
                <a:spcPct val="0"/>
              </a:spcAft>
              <a:buFont typeface="Arial" charset="0"/>
              <a:buNone/>
              <a:defRPr sz="1600" b="1" kern="1200">
                <a:solidFill>
                  <a:schemeClr val="tx1"/>
                </a:solidFill>
                <a:latin typeface="+mn-lt"/>
                <a:ea typeface="Geneva"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solidFill>
                  <a:schemeClr val="tx1"/>
                </a:solidFill>
              </a:rPr>
              <a:t>Primary Beam Window</a:t>
            </a:r>
          </a:p>
        </p:txBody>
      </p:sp>
      <p:cxnSp>
        <p:nvCxnSpPr>
          <p:cNvPr id="14" name="Straight Arrow Connector 13">
            <a:extLst>
              <a:ext uri="{FF2B5EF4-FFF2-40B4-BE49-F238E27FC236}">
                <a16:creationId xmlns:a16="http://schemas.microsoft.com/office/drawing/2014/main" id="{BAB9280F-58B2-45A7-8AC3-E17221FC3FB9}"/>
              </a:ext>
            </a:extLst>
          </p:cNvPr>
          <p:cNvCxnSpPr>
            <a:cxnSpLocks/>
          </p:cNvCxnSpPr>
          <p:nvPr/>
        </p:nvCxnSpPr>
        <p:spPr>
          <a:xfrm flipH="1" flipV="1">
            <a:off x="5080819" y="3869499"/>
            <a:ext cx="495504" cy="17948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F94F6C8-328F-417C-8D0A-6F6D1632EBDB}"/>
              </a:ext>
            </a:extLst>
          </p:cNvPr>
          <p:cNvCxnSpPr>
            <a:cxnSpLocks/>
          </p:cNvCxnSpPr>
          <p:nvPr/>
        </p:nvCxnSpPr>
        <p:spPr>
          <a:xfrm>
            <a:off x="5576321" y="5671107"/>
            <a:ext cx="515254" cy="92190"/>
          </a:xfrm>
          <a:prstGeom prst="line">
            <a:avLst/>
          </a:prstGeom>
        </p:spPr>
        <p:style>
          <a:lnRef idx="2">
            <a:schemeClr val="accent1"/>
          </a:lnRef>
          <a:fillRef idx="0">
            <a:schemeClr val="accent1"/>
          </a:fillRef>
          <a:effectRef idx="1">
            <a:schemeClr val="accent1"/>
          </a:effectRef>
          <a:fontRef idx="minor">
            <a:schemeClr val="tx1"/>
          </a:fontRef>
        </p:style>
      </p:cxnSp>
      <p:cxnSp>
        <p:nvCxnSpPr>
          <p:cNvPr id="2" name="Straight Arrow Connector 1">
            <a:extLst>
              <a:ext uri="{FF2B5EF4-FFF2-40B4-BE49-F238E27FC236}">
                <a16:creationId xmlns:a16="http://schemas.microsoft.com/office/drawing/2014/main" id="{30737C85-B03E-57F7-94B5-7A38A2411D8E}"/>
              </a:ext>
            </a:extLst>
          </p:cNvPr>
          <p:cNvCxnSpPr>
            <a:cxnSpLocks/>
          </p:cNvCxnSpPr>
          <p:nvPr/>
        </p:nvCxnSpPr>
        <p:spPr>
          <a:xfrm flipV="1">
            <a:off x="3043737" y="4188336"/>
            <a:ext cx="850456" cy="12395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E17D6333-5162-0EF0-CFF0-626AB5ED8505}"/>
              </a:ext>
            </a:extLst>
          </p:cNvPr>
          <p:cNvSpPr txBox="1"/>
          <p:nvPr/>
        </p:nvSpPr>
        <p:spPr>
          <a:xfrm>
            <a:off x="876034" y="5372494"/>
            <a:ext cx="2442663" cy="584775"/>
          </a:xfrm>
          <a:prstGeom prst="rect">
            <a:avLst/>
          </a:prstGeom>
          <a:noFill/>
        </p:spPr>
        <p:txBody>
          <a:bodyPr wrap="square" rtlCol="0">
            <a:spAutoFit/>
          </a:bodyPr>
          <a:lstStyle/>
          <a:p>
            <a:r>
              <a:rPr lang="en-US" sz="1600" dirty="0">
                <a:solidFill>
                  <a:schemeClr val="tx1"/>
                </a:solidFill>
              </a:rPr>
              <a:t>Downstream Decay Pipe Window (DSDP Window)</a:t>
            </a:r>
          </a:p>
        </p:txBody>
      </p:sp>
      <p:sp>
        <p:nvSpPr>
          <p:cNvPr id="19" name="Text Placeholder 9">
            <a:extLst>
              <a:ext uri="{FF2B5EF4-FFF2-40B4-BE49-F238E27FC236}">
                <a16:creationId xmlns:a16="http://schemas.microsoft.com/office/drawing/2014/main" id="{D14F94D6-8916-DC7B-E661-E04A076089DB}"/>
              </a:ext>
            </a:extLst>
          </p:cNvPr>
          <p:cNvSpPr>
            <a:spLocks noGrp="1"/>
          </p:cNvSpPr>
          <p:nvPr/>
        </p:nvSpPr>
        <p:spPr>
          <a:xfrm>
            <a:off x="6141174" y="5689408"/>
            <a:ext cx="2774225" cy="298613"/>
          </a:xfrm>
          <a:prstGeom prst="rect">
            <a:avLst/>
          </a:prstGeom>
        </p:spPr>
        <p:txBody>
          <a:bodyPr lIns="0" tIns="0" rIns="0" bIns="0" anchor="t" anchorCtr="0"/>
          <a:lstStyle>
            <a:lvl1pPr marL="0" indent="0" algn="l" defTabSz="457200" rtl="0" fontAlgn="base">
              <a:spcBef>
                <a:spcPct val="20000"/>
              </a:spcBef>
              <a:spcAft>
                <a:spcPct val="0"/>
              </a:spcAft>
              <a:buFont typeface="Arial" charset="0"/>
              <a:buNone/>
              <a:defRPr sz="1600" b="0" i="0" kern="1200" baseline="0">
                <a:solidFill>
                  <a:srgbClr val="00B5E2"/>
                </a:solidFill>
                <a:latin typeface="Helvetica"/>
                <a:ea typeface="Geneva" charset="0"/>
                <a:cs typeface="Geneva" charset="0"/>
              </a:defRPr>
            </a:lvl1pPr>
            <a:lvl2pPr marL="457200" indent="0" algn="l" defTabSz="457200" rtl="0" fontAlgn="base">
              <a:spcBef>
                <a:spcPct val="20000"/>
              </a:spcBef>
              <a:spcAft>
                <a:spcPct val="0"/>
              </a:spcAft>
              <a:buFont typeface="Arial" charset="0"/>
              <a:buNone/>
              <a:defRPr sz="2000" b="1" kern="1200">
                <a:solidFill>
                  <a:schemeClr val="tx1"/>
                </a:solidFill>
                <a:latin typeface="+mn-lt"/>
                <a:ea typeface="Geneva" charset="0"/>
                <a:cs typeface="+mn-cs"/>
              </a:defRPr>
            </a:lvl2pPr>
            <a:lvl3pPr marL="914400" indent="0" algn="l" defTabSz="457200" rtl="0" fontAlgn="base">
              <a:spcBef>
                <a:spcPct val="20000"/>
              </a:spcBef>
              <a:spcAft>
                <a:spcPct val="0"/>
              </a:spcAft>
              <a:buFont typeface="Arial" charset="0"/>
              <a:buNone/>
              <a:defRPr sz="1800" b="1" kern="1200">
                <a:solidFill>
                  <a:schemeClr val="tx1"/>
                </a:solidFill>
                <a:latin typeface="+mn-lt"/>
                <a:ea typeface="Geneva" charset="0"/>
                <a:cs typeface="+mn-cs"/>
              </a:defRPr>
            </a:lvl3pPr>
            <a:lvl4pPr marL="1371600" indent="0" algn="l" defTabSz="457200" rtl="0" fontAlgn="base">
              <a:spcBef>
                <a:spcPct val="20000"/>
              </a:spcBef>
              <a:spcAft>
                <a:spcPct val="0"/>
              </a:spcAft>
              <a:buFont typeface="Arial" charset="0"/>
              <a:buNone/>
              <a:defRPr sz="1600" b="1" kern="1200">
                <a:solidFill>
                  <a:schemeClr val="tx1"/>
                </a:solidFill>
                <a:latin typeface="+mn-lt"/>
                <a:ea typeface="Geneva" charset="0"/>
                <a:cs typeface="+mn-cs"/>
              </a:defRPr>
            </a:lvl4pPr>
            <a:lvl5pPr marL="1828800" indent="0" algn="l" defTabSz="457200" rtl="0" fontAlgn="base">
              <a:spcBef>
                <a:spcPct val="20000"/>
              </a:spcBef>
              <a:spcAft>
                <a:spcPct val="0"/>
              </a:spcAft>
              <a:buFont typeface="Arial" charset="0"/>
              <a:buNone/>
              <a:defRPr sz="1600" b="1" kern="1200">
                <a:solidFill>
                  <a:schemeClr val="tx1"/>
                </a:solidFill>
                <a:latin typeface="+mn-lt"/>
                <a:ea typeface="Geneva"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solidFill>
                  <a:schemeClr val="tx1"/>
                </a:solidFill>
              </a:rPr>
              <a:t>Upstream Decay Pipe Window (USDP Window)</a:t>
            </a:r>
          </a:p>
        </p:txBody>
      </p:sp>
    </p:spTree>
    <p:extLst>
      <p:ext uri="{BB962C8B-B14F-4D97-AF65-F5344CB8AC3E}">
        <p14:creationId xmlns:p14="http://schemas.microsoft.com/office/powerpoint/2010/main" val="493730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9E1FF9-2863-4C79-8469-7B3636BCC615}"/>
              </a:ext>
            </a:extLst>
          </p:cNvPr>
          <p:cNvSpPr>
            <a:spLocks noGrp="1"/>
          </p:cNvSpPr>
          <p:nvPr>
            <p:ph type="title"/>
          </p:nvPr>
        </p:nvSpPr>
        <p:spPr>
          <a:xfrm>
            <a:off x="228600" y="1240087"/>
            <a:ext cx="8686800" cy="657506"/>
          </a:xfrm>
        </p:spPr>
        <p:txBody>
          <a:bodyPr/>
          <a:lstStyle/>
          <a:p>
            <a:pPr algn="ctr"/>
            <a:r>
              <a:rPr lang="en-US" sz="4800" dirty="0"/>
              <a:t>USDP Window</a:t>
            </a:r>
          </a:p>
        </p:txBody>
      </p:sp>
      <p:sp>
        <p:nvSpPr>
          <p:cNvPr id="5" name="Footer Placeholder 4">
            <a:extLst>
              <a:ext uri="{FF2B5EF4-FFF2-40B4-BE49-F238E27FC236}">
                <a16:creationId xmlns:a16="http://schemas.microsoft.com/office/drawing/2014/main" id="{E47C0246-FABD-49D2-BF27-0D6DDA7B1ED8}"/>
              </a:ext>
            </a:extLst>
          </p:cNvPr>
          <p:cNvSpPr>
            <a:spLocks noGrp="1"/>
          </p:cNvSpPr>
          <p:nvPr>
            <p:ph type="ftr" sz="quarter" idx="3"/>
          </p:nvPr>
        </p:nvSpPr>
        <p:spPr>
          <a:xfrm>
            <a:off x="1530602" y="6504213"/>
            <a:ext cx="64777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73DBDEA3-68D0-4ADD-B48A-34F86D9752A9}"/>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
        <p:nvSpPr>
          <p:cNvPr id="7" name="Date Placeholder 3">
            <a:extLst>
              <a:ext uri="{FF2B5EF4-FFF2-40B4-BE49-F238E27FC236}">
                <a16:creationId xmlns:a16="http://schemas.microsoft.com/office/drawing/2014/main" id="{D17D404A-FA91-444A-897A-8478BAEBEC99}"/>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a:p>
            <a:pPr>
              <a:defRPr/>
            </a:pPr>
            <a:endParaRPr lang="en-US" dirty="0"/>
          </a:p>
        </p:txBody>
      </p:sp>
      <p:pic>
        <p:nvPicPr>
          <p:cNvPr id="4" name="Picture 3">
            <a:extLst>
              <a:ext uri="{FF2B5EF4-FFF2-40B4-BE49-F238E27FC236}">
                <a16:creationId xmlns:a16="http://schemas.microsoft.com/office/drawing/2014/main" id="{F0BB8ADE-FA61-7838-F0DC-B4452539F174}"/>
              </a:ext>
            </a:extLst>
          </p:cNvPr>
          <p:cNvPicPr>
            <a:picLocks noChangeAspect="1"/>
          </p:cNvPicPr>
          <p:nvPr/>
        </p:nvPicPr>
        <p:blipFill>
          <a:blip r:embed="rId2"/>
          <a:stretch>
            <a:fillRect/>
          </a:stretch>
        </p:blipFill>
        <p:spPr>
          <a:xfrm>
            <a:off x="2947733" y="2148140"/>
            <a:ext cx="3248533" cy="3682756"/>
          </a:xfrm>
          <a:prstGeom prst="rect">
            <a:avLst/>
          </a:prstGeom>
        </p:spPr>
      </p:pic>
    </p:spTree>
    <p:extLst>
      <p:ext uri="{BB962C8B-B14F-4D97-AF65-F5344CB8AC3E}">
        <p14:creationId xmlns:p14="http://schemas.microsoft.com/office/powerpoint/2010/main" val="3759718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LBNF Target Facility and Upstream Decay Pipe</a:t>
            </a:r>
          </a:p>
        </p:txBody>
      </p:sp>
      <p:pic>
        <p:nvPicPr>
          <p:cNvPr id="7" name="Content Placeholder 7">
            <a:extLst>
              <a:ext uri="{FF2B5EF4-FFF2-40B4-BE49-F238E27FC236}">
                <a16:creationId xmlns:a16="http://schemas.microsoft.com/office/drawing/2014/main" id="{CDB00797-EE9A-644F-BEBE-A628E0FE0C28}"/>
              </a:ext>
            </a:extLst>
          </p:cNvPr>
          <p:cNvPicPr>
            <a:picLocks noChangeAspect="1"/>
          </p:cNvPicPr>
          <p:nvPr/>
        </p:nvPicPr>
        <p:blipFill>
          <a:blip r:embed="rId2"/>
          <a:stretch>
            <a:fillRect/>
          </a:stretch>
        </p:blipFill>
        <p:spPr>
          <a:xfrm>
            <a:off x="147538" y="1945214"/>
            <a:ext cx="8867920" cy="3673484"/>
          </a:xfrm>
          <a:prstGeom prst="rect">
            <a:avLst/>
          </a:prstGeom>
        </p:spPr>
      </p:pic>
      <p:grpSp>
        <p:nvGrpSpPr>
          <p:cNvPr id="8" name="Group 7">
            <a:extLst>
              <a:ext uri="{FF2B5EF4-FFF2-40B4-BE49-F238E27FC236}">
                <a16:creationId xmlns:a16="http://schemas.microsoft.com/office/drawing/2014/main" id="{9C750059-E857-2043-A4D4-CB4C99607C4A}"/>
              </a:ext>
            </a:extLst>
          </p:cNvPr>
          <p:cNvGrpSpPr/>
          <p:nvPr/>
        </p:nvGrpSpPr>
        <p:grpSpPr>
          <a:xfrm>
            <a:off x="159928" y="1413787"/>
            <a:ext cx="9200561" cy="4882143"/>
            <a:chOff x="1536390" y="980176"/>
            <a:chExt cx="9200561" cy="4882143"/>
          </a:xfrm>
        </p:grpSpPr>
        <p:sp>
          <p:nvSpPr>
            <p:cNvPr id="9" name="TextBox 8">
              <a:extLst>
                <a:ext uri="{FF2B5EF4-FFF2-40B4-BE49-F238E27FC236}">
                  <a16:creationId xmlns:a16="http://schemas.microsoft.com/office/drawing/2014/main" id="{F6B9A9B9-F315-3745-B324-DFFCE8149D5C}"/>
                </a:ext>
              </a:extLst>
            </p:cNvPr>
            <p:cNvSpPr txBox="1"/>
            <p:nvPr/>
          </p:nvSpPr>
          <p:spPr>
            <a:xfrm>
              <a:off x="4939437" y="5269588"/>
              <a:ext cx="885717"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Cooling</a:t>
              </a:r>
            </a:p>
            <a:p>
              <a:r>
                <a:rPr lang="en-US" sz="1100" dirty="0"/>
                <a:t>Panels</a:t>
              </a:r>
            </a:p>
          </p:txBody>
        </p:sp>
        <p:sp>
          <p:nvSpPr>
            <p:cNvPr id="10" name="TextBox 9">
              <a:extLst>
                <a:ext uri="{FF2B5EF4-FFF2-40B4-BE49-F238E27FC236}">
                  <a16:creationId xmlns:a16="http://schemas.microsoft.com/office/drawing/2014/main" id="{23685BC6-78D5-0B48-B90B-FEE82A2C8F11}"/>
                </a:ext>
              </a:extLst>
            </p:cNvPr>
            <p:cNvSpPr txBox="1"/>
            <p:nvPr/>
          </p:nvSpPr>
          <p:spPr>
            <a:xfrm>
              <a:off x="7464775" y="5255324"/>
              <a:ext cx="997950"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Horn A with Target</a:t>
              </a:r>
            </a:p>
          </p:txBody>
        </p:sp>
        <p:sp>
          <p:nvSpPr>
            <p:cNvPr id="11" name="TextBox 10">
              <a:extLst>
                <a:ext uri="{FF2B5EF4-FFF2-40B4-BE49-F238E27FC236}">
                  <a16:creationId xmlns:a16="http://schemas.microsoft.com/office/drawing/2014/main" id="{94F7DD23-D203-5947-BBB1-29F326F57EF5}"/>
                </a:ext>
              </a:extLst>
            </p:cNvPr>
            <p:cNvSpPr txBox="1"/>
            <p:nvPr/>
          </p:nvSpPr>
          <p:spPr>
            <a:xfrm>
              <a:off x="3939241" y="5296149"/>
              <a:ext cx="885717" cy="2616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Horn C</a:t>
              </a:r>
            </a:p>
          </p:txBody>
        </p:sp>
        <p:sp>
          <p:nvSpPr>
            <p:cNvPr id="12" name="TextBox 11">
              <a:extLst>
                <a:ext uri="{FF2B5EF4-FFF2-40B4-BE49-F238E27FC236}">
                  <a16:creationId xmlns:a16="http://schemas.microsoft.com/office/drawing/2014/main" id="{AFB7851A-490F-974D-857A-42AAB963771C}"/>
                </a:ext>
              </a:extLst>
            </p:cNvPr>
            <p:cNvSpPr txBox="1"/>
            <p:nvPr/>
          </p:nvSpPr>
          <p:spPr>
            <a:xfrm>
              <a:off x="8506963" y="5316143"/>
              <a:ext cx="885717" cy="2616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Baffle</a:t>
              </a:r>
            </a:p>
          </p:txBody>
        </p:sp>
        <p:grpSp>
          <p:nvGrpSpPr>
            <p:cNvPr id="13" name="Group 12">
              <a:extLst>
                <a:ext uri="{FF2B5EF4-FFF2-40B4-BE49-F238E27FC236}">
                  <a16:creationId xmlns:a16="http://schemas.microsoft.com/office/drawing/2014/main" id="{1CEC4155-497A-ED49-83C7-E001F1D7DC98}"/>
                </a:ext>
              </a:extLst>
            </p:cNvPr>
            <p:cNvGrpSpPr/>
            <p:nvPr/>
          </p:nvGrpSpPr>
          <p:grpSpPr>
            <a:xfrm>
              <a:off x="1536390" y="4211783"/>
              <a:ext cx="1982665" cy="1404191"/>
              <a:chOff x="-433857" y="4051073"/>
              <a:chExt cx="1982665" cy="1404191"/>
            </a:xfrm>
          </p:grpSpPr>
          <p:cxnSp>
            <p:nvCxnSpPr>
              <p:cNvPr id="28" name="Straight Arrow Connector 27">
                <a:extLst>
                  <a:ext uri="{FF2B5EF4-FFF2-40B4-BE49-F238E27FC236}">
                    <a16:creationId xmlns:a16="http://schemas.microsoft.com/office/drawing/2014/main" id="{126AA208-60CE-0141-9E1C-153E9F8FB053}"/>
                  </a:ext>
                </a:extLst>
              </p:cNvPr>
              <p:cNvCxnSpPr>
                <a:cxnSpLocks/>
              </p:cNvCxnSpPr>
              <p:nvPr/>
            </p:nvCxnSpPr>
            <p:spPr>
              <a:xfrm flipV="1">
                <a:off x="845475" y="4051073"/>
                <a:ext cx="703333" cy="1054643"/>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86EE685F-F562-F24F-951C-E8EFAE93A1B1}"/>
                  </a:ext>
                </a:extLst>
              </p:cNvPr>
              <p:cNvSpPr txBox="1"/>
              <p:nvPr/>
            </p:nvSpPr>
            <p:spPr>
              <a:xfrm>
                <a:off x="-433857" y="5024377"/>
                <a:ext cx="1500042"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Decay Region Upstream Window</a:t>
                </a:r>
              </a:p>
            </p:txBody>
          </p:sp>
        </p:grpSp>
        <p:sp>
          <p:nvSpPr>
            <p:cNvPr id="14" name="TextBox 13">
              <a:extLst>
                <a:ext uri="{FF2B5EF4-FFF2-40B4-BE49-F238E27FC236}">
                  <a16:creationId xmlns:a16="http://schemas.microsoft.com/office/drawing/2014/main" id="{2E03D614-50BB-3B49-8775-212D06F97FE9}"/>
                </a:ext>
              </a:extLst>
            </p:cNvPr>
            <p:cNvSpPr txBox="1"/>
            <p:nvPr/>
          </p:nvSpPr>
          <p:spPr>
            <a:xfrm>
              <a:off x="9178423" y="5262155"/>
              <a:ext cx="1558528" cy="600164"/>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Primary Beam Window</a:t>
              </a:r>
            </a:p>
            <a:p>
              <a:r>
                <a:rPr lang="en-US" sz="1100" dirty="0"/>
                <a:t>Assembly</a:t>
              </a:r>
            </a:p>
          </p:txBody>
        </p:sp>
        <p:cxnSp>
          <p:nvCxnSpPr>
            <p:cNvPr id="15" name="Straight Arrow Connector 14">
              <a:extLst>
                <a:ext uri="{FF2B5EF4-FFF2-40B4-BE49-F238E27FC236}">
                  <a16:creationId xmlns:a16="http://schemas.microsoft.com/office/drawing/2014/main" id="{3AA4ADD5-243C-5D4A-9A02-374F76BCBC5F}"/>
                </a:ext>
              </a:extLst>
            </p:cNvPr>
            <p:cNvCxnSpPr>
              <a:cxnSpLocks/>
            </p:cNvCxnSpPr>
            <p:nvPr/>
          </p:nvCxnSpPr>
          <p:spPr>
            <a:xfrm flipH="1" flipV="1">
              <a:off x="9947564" y="3639127"/>
              <a:ext cx="238562" cy="1575430"/>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5D1B295-FF9C-E84C-A020-61F3F454765E}"/>
                </a:ext>
              </a:extLst>
            </p:cNvPr>
            <p:cNvCxnSpPr>
              <a:cxnSpLocks/>
            </p:cNvCxnSpPr>
            <p:nvPr/>
          </p:nvCxnSpPr>
          <p:spPr>
            <a:xfrm flipH="1" flipV="1">
              <a:off x="4213366" y="4273979"/>
              <a:ext cx="155116" cy="1011648"/>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EDD68C7-F142-8242-A944-6BD07337700C}"/>
                </a:ext>
              </a:extLst>
            </p:cNvPr>
            <p:cNvCxnSpPr>
              <a:cxnSpLocks/>
            </p:cNvCxnSpPr>
            <p:nvPr/>
          </p:nvCxnSpPr>
          <p:spPr>
            <a:xfrm flipV="1">
              <a:off x="5439238" y="4098488"/>
              <a:ext cx="103635" cy="1136869"/>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0E16C45-4A9F-9747-9B0C-73817FA7B10F}"/>
                </a:ext>
              </a:extLst>
            </p:cNvPr>
            <p:cNvSpPr txBox="1"/>
            <p:nvPr/>
          </p:nvSpPr>
          <p:spPr>
            <a:xfrm>
              <a:off x="6453051" y="5235357"/>
              <a:ext cx="885717" cy="2616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Horn B</a:t>
              </a:r>
            </a:p>
          </p:txBody>
        </p:sp>
        <p:cxnSp>
          <p:nvCxnSpPr>
            <p:cNvPr id="19" name="Straight Arrow Connector 18">
              <a:extLst>
                <a:ext uri="{FF2B5EF4-FFF2-40B4-BE49-F238E27FC236}">
                  <a16:creationId xmlns:a16="http://schemas.microsoft.com/office/drawing/2014/main" id="{B3BE9B6D-2A82-BE49-A2FE-1FA66CBBDA10}"/>
                </a:ext>
              </a:extLst>
            </p:cNvPr>
            <p:cNvCxnSpPr>
              <a:cxnSpLocks/>
              <a:stCxn id="18" idx="0"/>
            </p:cNvCxnSpPr>
            <p:nvPr/>
          </p:nvCxnSpPr>
          <p:spPr>
            <a:xfrm flipV="1">
              <a:off x="6895910" y="3891473"/>
              <a:ext cx="154493" cy="1343884"/>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881BF53-26A0-CC4B-BC66-26120E2B3A29}"/>
                </a:ext>
              </a:extLst>
            </p:cNvPr>
            <p:cNvCxnSpPr>
              <a:cxnSpLocks/>
              <a:stCxn id="10" idx="0"/>
            </p:cNvCxnSpPr>
            <p:nvPr/>
          </p:nvCxnSpPr>
          <p:spPr>
            <a:xfrm flipH="1" flipV="1">
              <a:off x="7896754" y="3867714"/>
              <a:ext cx="66996" cy="1387610"/>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CA591C58-BC43-5447-8C91-CC18B723A819}"/>
                </a:ext>
              </a:extLst>
            </p:cNvPr>
            <p:cNvCxnSpPr>
              <a:cxnSpLocks/>
            </p:cNvCxnSpPr>
            <p:nvPr/>
          </p:nvCxnSpPr>
          <p:spPr>
            <a:xfrm flipH="1" flipV="1">
              <a:off x="8802256" y="3718823"/>
              <a:ext cx="147566" cy="1566804"/>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2" name="Group 21">
              <a:extLst>
                <a:ext uri="{FF2B5EF4-FFF2-40B4-BE49-F238E27FC236}">
                  <a16:creationId xmlns:a16="http://schemas.microsoft.com/office/drawing/2014/main" id="{174FAAE9-11A8-C445-B256-2935CA69F38B}"/>
                </a:ext>
              </a:extLst>
            </p:cNvPr>
            <p:cNvGrpSpPr/>
            <p:nvPr/>
          </p:nvGrpSpPr>
          <p:grpSpPr>
            <a:xfrm>
              <a:off x="5705817" y="980176"/>
              <a:ext cx="2841408" cy="1519719"/>
              <a:chOff x="4902254" y="970940"/>
              <a:chExt cx="2841408" cy="1519719"/>
            </a:xfrm>
          </p:grpSpPr>
          <p:sp>
            <p:nvSpPr>
              <p:cNvPr id="23" name="TextBox 22">
                <a:extLst>
                  <a:ext uri="{FF2B5EF4-FFF2-40B4-BE49-F238E27FC236}">
                    <a16:creationId xmlns:a16="http://schemas.microsoft.com/office/drawing/2014/main" id="{19954620-A0CD-294C-8596-F3CF8EFCF8E7}"/>
                  </a:ext>
                </a:extLst>
              </p:cNvPr>
              <p:cNvSpPr txBox="1"/>
              <p:nvPr/>
            </p:nvSpPr>
            <p:spPr>
              <a:xfrm>
                <a:off x="4902254" y="970940"/>
                <a:ext cx="1020285"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Work</a:t>
                </a:r>
              </a:p>
              <a:p>
                <a:r>
                  <a:rPr lang="en-US" sz="1100" dirty="0"/>
                  <a:t>Cell</a:t>
                </a:r>
              </a:p>
            </p:txBody>
          </p:sp>
          <p:grpSp>
            <p:nvGrpSpPr>
              <p:cNvPr id="24" name="Group 23">
                <a:extLst>
                  <a:ext uri="{FF2B5EF4-FFF2-40B4-BE49-F238E27FC236}">
                    <a16:creationId xmlns:a16="http://schemas.microsoft.com/office/drawing/2014/main" id="{2E45C822-2F64-DA43-B064-0D1BF2878C33}"/>
                  </a:ext>
                </a:extLst>
              </p:cNvPr>
              <p:cNvGrpSpPr/>
              <p:nvPr/>
            </p:nvGrpSpPr>
            <p:grpSpPr>
              <a:xfrm>
                <a:off x="6661211" y="1021210"/>
                <a:ext cx="1082451" cy="1469449"/>
                <a:chOff x="5851313" y="1238917"/>
                <a:chExt cx="1082451" cy="1469449"/>
              </a:xfrm>
            </p:grpSpPr>
            <p:cxnSp>
              <p:nvCxnSpPr>
                <p:cNvPr id="26" name="Straight Arrow Connector 25">
                  <a:extLst>
                    <a:ext uri="{FF2B5EF4-FFF2-40B4-BE49-F238E27FC236}">
                      <a16:creationId xmlns:a16="http://schemas.microsoft.com/office/drawing/2014/main" id="{3E1F1176-040F-494A-880E-4BBB1057214D}"/>
                    </a:ext>
                  </a:extLst>
                </p:cNvPr>
                <p:cNvCxnSpPr>
                  <a:cxnSpLocks/>
                </p:cNvCxnSpPr>
                <p:nvPr/>
              </p:nvCxnSpPr>
              <p:spPr>
                <a:xfrm flipH="1">
                  <a:off x="6000207" y="1595819"/>
                  <a:ext cx="359164" cy="1112547"/>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004F5C2F-E154-704E-A83E-C8AC9A7B5439}"/>
                    </a:ext>
                  </a:extLst>
                </p:cNvPr>
                <p:cNvSpPr txBox="1"/>
                <p:nvPr/>
              </p:nvSpPr>
              <p:spPr>
                <a:xfrm>
                  <a:off x="5851313" y="1238917"/>
                  <a:ext cx="1082451"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Sealed Hatch Covers</a:t>
                  </a:r>
                </a:p>
              </p:txBody>
            </p:sp>
          </p:grpSp>
          <p:cxnSp>
            <p:nvCxnSpPr>
              <p:cNvPr id="25" name="Straight Arrow Connector 24">
                <a:extLst>
                  <a:ext uri="{FF2B5EF4-FFF2-40B4-BE49-F238E27FC236}">
                    <a16:creationId xmlns:a16="http://schemas.microsoft.com/office/drawing/2014/main" id="{1AB55305-5E74-0C40-B1CA-45016F172B9C}"/>
                  </a:ext>
                </a:extLst>
              </p:cNvPr>
              <p:cNvCxnSpPr>
                <a:cxnSpLocks/>
              </p:cNvCxnSpPr>
              <p:nvPr/>
            </p:nvCxnSpPr>
            <p:spPr>
              <a:xfrm flipH="1">
                <a:off x="5059682" y="1378112"/>
                <a:ext cx="252103" cy="633575"/>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grpSp>
      </p:grpSp>
      <p:sp>
        <p:nvSpPr>
          <p:cNvPr id="30" name="TextBox 29">
            <a:extLst>
              <a:ext uri="{FF2B5EF4-FFF2-40B4-BE49-F238E27FC236}">
                <a16:creationId xmlns:a16="http://schemas.microsoft.com/office/drawing/2014/main" id="{C69A83E4-8D26-F042-BB8B-CEEEBC39B853}"/>
              </a:ext>
            </a:extLst>
          </p:cNvPr>
          <p:cNvSpPr txBox="1"/>
          <p:nvPr/>
        </p:nvSpPr>
        <p:spPr>
          <a:xfrm>
            <a:off x="2687360" y="1413787"/>
            <a:ext cx="1188669"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Removable</a:t>
            </a:r>
          </a:p>
          <a:p>
            <a:r>
              <a:rPr lang="en-US" sz="1100" dirty="0"/>
              <a:t>Steel Shielding</a:t>
            </a:r>
          </a:p>
        </p:txBody>
      </p:sp>
      <p:cxnSp>
        <p:nvCxnSpPr>
          <p:cNvPr id="31" name="Straight Arrow Connector 30">
            <a:extLst>
              <a:ext uri="{FF2B5EF4-FFF2-40B4-BE49-F238E27FC236}">
                <a16:creationId xmlns:a16="http://schemas.microsoft.com/office/drawing/2014/main" id="{CE9526DD-5735-B24D-A4F1-F912A065D364}"/>
              </a:ext>
            </a:extLst>
          </p:cNvPr>
          <p:cNvCxnSpPr>
            <a:cxnSpLocks/>
            <a:stCxn id="30" idx="2"/>
          </p:cNvCxnSpPr>
          <p:nvPr/>
        </p:nvCxnSpPr>
        <p:spPr>
          <a:xfrm>
            <a:off x="3281695" y="1844674"/>
            <a:ext cx="612807" cy="2177043"/>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716891F5-E78C-BA47-9FC4-F18F0D73B69C}"/>
              </a:ext>
            </a:extLst>
          </p:cNvPr>
          <p:cNvSpPr txBox="1"/>
          <p:nvPr/>
        </p:nvSpPr>
        <p:spPr>
          <a:xfrm>
            <a:off x="1567628" y="5719238"/>
            <a:ext cx="1188669"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Steel</a:t>
            </a:r>
          </a:p>
          <a:p>
            <a:r>
              <a:rPr lang="en-US" sz="1100" dirty="0"/>
              <a:t>Shielding</a:t>
            </a:r>
          </a:p>
        </p:txBody>
      </p:sp>
      <p:cxnSp>
        <p:nvCxnSpPr>
          <p:cNvPr id="33" name="Straight Arrow Connector 32">
            <a:extLst>
              <a:ext uri="{FF2B5EF4-FFF2-40B4-BE49-F238E27FC236}">
                <a16:creationId xmlns:a16="http://schemas.microsoft.com/office/drawing/2014/main" id="{21D70723-0AF5-8E42-9629-95D5956A9C5E}"/>
              </a:ext>
            </a:extLst>
          </p:cNvPr>
          <p:cNvCxnSpPr>
            <a:cxnSpLocks/>
            <a:stCxn id="32" idx="0"/>
          </p:cNvCxnSpPr>
          <p:nvPr/>
        </p:nvCxnSpPr>
        <p:spPr>
          <a:xfrm flipV="1">
            <a:off x="2161963" y="5099060"/>
            <a:ext cx="229497" cy="620178"/>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4A6DBCE4-B1D6-CF4F-A165-5EF7C7D321E3}"/>
              </a:ext>
            </a:extLst>
          </p:cNvPr>
          <p:cNvGrpSpPr/>
          <p:nvPr/>
        </p:nvGrpSpPr>
        <p:grpSpPr>
          <a:xfrm>
            <a:off x="8567944" y="192758"/>
            <a:ext cx="483439" cy="1160707"/>
            <a:chOff x="6195574" y="220027"/>
            <a:chExt cx="483439" cy="1160707"/>
          </a:xfrm>
        </p:grpSpPr>
        <p:pic>
          <p:nvPicPr>
            <p:cNvPr id="35" name="Graphic 34" descr="Checkmark with solid fill">
              <a:extLst>
                <a:ext uri="{FF2B5EF4-FFF2-40B4-BE49-F238E27FC236}">
                  <a16:creationId xmlns:a16="http://schemas.microsoft.com/office/drawing/2014/main" id="{E7AB5D92-474C-AC4A-B2C4-54EBD54342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5574" y="233152"/>
              <a:ext cx="464189" cy="464189"/>
            </a:xfrm>
            <a:prstGeom prst="rect">
              <a:avLst/>
            </a:prstGeom>
          </p:spPr>
        </p:pic>
        <p:pic>
          <p:nvPicPr>
            <p:cNvPr id="37" name="Graphic 36" descr="Checkmark with solid fill">
              <a:extLst>
                <a:ext uri="{FF2B5EF4-FFF2-40B4-BE49-F238E27FC236}">
                  <a16:creationId xmlns:a16="http://schemas.microsoft.com/office/drawing/2014/main" id="{D14F5D83-C7B8-4248-83D6-C003C50CC9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5199" y="570036"/>
              <a:ext cx="464189" cy="464189"/>
            </a:xfrm>
            <a:prstGeom prst="rect">
              <a:avLst/>
            </a:prstGeom>
          </p:spPr>
        </p:pic>
        <p:pic>
          <p:nvPicPr>
            <p:cNvPr id="39" name="Graphic 38" descr="Checkmark with solid fill">
              <a:extLst>
                <a:ext uri="{FF2B5EF4-FFF2-40B4-BE49-F238E27FC236}">
                  <a16:creationId xmlns:a16="http://schemas.microsoft.com/office/drawing/2014/main" id="{B74554A0-5C48-024B-AEA1-F8512955C9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14824" y="916545"/>
              <a:ext cx="464189" cy="464189"/>
            </a:xfrm>
            <a:prstGeom prst="rect">
              <a:avLst/>
            </a:prstGeom>
          </p:spPr>
        </p:pic>
        <p:sp>
          <p:nvSpPr>
            <p:cNvPr id="40" name="TextBox 39">
              <a:extLst>
                <a:ext uri="{FF2B5EF4-FFF2-40B4-BE49-F238E27FC236}">
                  <a16:creationId xmlns:a16="http://schemas.microsoft.com/office/drawing/2014/main" id="{8416255D-D326-B245-962A-F1FBE734CB6F}"/>
                </a:ext>
              </a:extLst>
            </p:cNvPr>
            <p:cNvSpPr txBox="1"/>
            <p:nvPr/>
          </p:nvSpPr>
          <p:spPr>
            <a:xfrm>
              <a:off x="6195574" y="220027"/>
              <a:ext cx="403952" cy="261610"/>
            </a:xfrm>
            <a:prstGeom prst="rect">
              <a:avLst/>
            </a:prstGeom>
            <a:noFill/>
          </p:spPr>
          <p:txBody>
            <a:bodyPr wrap="square" rtlCol="0">
              <a:spAutoFit/>
            </a:bodyPr>
            <a:lstStyle/>
            <a:p>
              <a:r>
                <a:rPr lang="en-US" sz="1100" dirty="0">
                  <a:solidFill>
                    <a:srgbClr val="00B050"/>
                  </a:solidFill>
                </a:rPr>
                <a:t>2.4</a:t>
              </a:r>
            </a:p>
          </p:txBody>
        </p:sp>
        <p:sp>
          <p:nvSpPr>
            <p:cNvPr id="41" name="TextBox 40">
              <a:extLst>
                <a:ext uri="{FF2B5EF4-FFF2-40B4-BE49-F238E27FC236}">
                  <a16:creationId xmlns:a16="http://schemas.microsoft.com/office/drawing/2014/main" id="{C8D99208-AD2B-724A-8AF8-E88970FB5C27}"/>
                </a:ext>
              </a:extLst>
            </p:cNvPr>
            <p:cNvSpPr txBox="1"/>
            <p:nvPr/>
          </p:nvSpPr>
          <p:spPr>
            <a:xfrm>
              <a:off x="6262949" y="624287"/>
              <a:ext cx="403952" cy="261610"/>
            </a:xfrm>
            <a:prstGeom prst="rect">
              <a:avLst/>
            </a:prstGeom>
            <a:noFill/>
          </p:spPr>
          <p:txBody>
            <a:bodyPr wrap="square" rtlCol="0">
              <a:spAutoFit/>
            </a:bodyPr>
            <a:lstStyle/>
            <a:p>
              <a:r>
                <a:rPr lang="en-US" sz="1100" dirty="0">
                  <a:solidFill>
                    <a:schemeClr val="accent6">
                      <a:lumMod val="75000"/>
                    </a:schemeClr>
                  </a:solidFill>
                </a:rPr>
                <a:t>?</a:t>
              </a:r>
            </a:p>
          </p:txBody>
        </p:sp>
        <p:sp>
          <p:nvSpPr>
            <p:cNvPr id="42" name="TextBox 41">
              <a:extLst>
                <a:ext uri="{FF2B5EF4-FFF2-40B4-BE49-F238E27FC236}">
                  <a16:creationId xmlns:a16="http://schemas.microsoft.com/office/drawing/2014/main" id="{297392BE-857D-3B4F-8B8F-45D5D3BD88C6}"/>
                </a:ext>
              </a:extLst>
            </p:cNvPr>
            <p:cNvSpPr txBox="1"/>
            <p:nvPr/>
          </p:nvSpPr>
          <p:spPr>
            <a:xfrm>
              <a:off x="6262949" y="1009296"/>
              <a:ext cx="403952" cy="261610"/>
            </a:xfrm>
            <a:prstGeom prst="rect">
              <a:avLst/>
            </a:prstGeom>
            <a:noFill/>
          </p:spPr>
          <p:txBody>
            <a:bodyPr wrap="square" rtlCol="0">
              <a:spAutoFit/>
            </a:bodyPr>
            <a:lstStyle/>
            <a:p>
              <a:r>
                <a:rPr lang="en-US" sz="1100" dirty="0">
                  <a:solidFill>
                    <a:srgbClr val="FF0000"/>
                  </a:solidFill>
                </a:rPr>
                <a:t>*</a:t>
              </a:r>
            </a:p>
          </p:txBody>
        </p:sp>
      </p:grpSp>
      <p:pic>
        <p:nvPicPr>
          <p:cNvPr id="55" name="Graphic 54" descr="Checkmark with solid fill">
            <a:extLst>
              <a:ext uri="{FF2B5EF4-FFF2-40B4-BE49-F238E27FC236}">
                <a16:creationId xmlns:a16="http://schemas.microsoft.com/office/drawing/2014/main" id="{B1409DB5-2184-8E45-B4FF-E3FE69ED31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7290" y="5664571"/>
            <a:ext cx="464189" cy="464189"/>
          </a:xfrm>
          <a:prstGeom prst="rect">
            <a:avLst/>
          </a:prstGeom>
        </p:spPr>
      </p:pic>
      <p:sp>
        <p:nvSpPr>
          <p:cNvPr id="56" name="TextBox 55">
            <a:extLst>
              <a:ext uri="{FF2B5EF4-FFF2-40B4-BE49-F238E27FC236}">
                <a16:creationId xmlns:a16="http://schemas.microsoft.com/office/drawing/2014/main" id="{B7645E57-BC95-064E-9EEF-9D5E02B2ADBC}"/>
              </a:ext>
            </a:extLst>
          </p:cNvPr>
          <p:cNvSpPr txBox="1"/>
          <p:nvPr/>
        </p:nvSpPr>
        <p:spPr>
          <a:xfrm>
            <a:off x="4317290" y="5651446"/>
            <a:ext cx="403952" cy="261610"/>
          </a:xfrm>
          <a:prstGeom prst="rect">
            <a:avLst/>
          </a:prstGeom>
          <a:noFill/>
        </p:spPr>
        <p:txBody>
          <a:bodyPr wrap="square" rtlCol="0">
            <a:spAutoFit/>
          </a:bodyPr>
          <a:lstStyle/>
          <a:p>
            <a:r>
              <a:rPr lang="en-US" sz="1100" dirty="0">
                <a:solidFill>
                  <a:srgbClr val="00B050"/>
                </a:solidFill>
              </a:rPr>
              <a:t>2.4</a:t>
            </a:r>
          </a:p>
        </p:txBody>
      </p:sp>
      <p:grpSp>
        <p:nvGrpSpPr>
          <p:cNvPr id="3" name="Group 2">
            <a:extLst>
              <a:ext uri="{FF2B5EF4-FFF2-40B4-BE49-F238E27FC236}">
                <a16:creationId xmlns:a16="http://schemas.microsoft.com/office/drawing/2014/main" id="{D90BAE93-7998-9C51-A818-91390036E5AB}"/>
              </a:ext>
            </a:extLst>
          </p:cNvPr>
          <p:cNvGrpSpPr/>
          <p:nvPr/>
        </p:nvGrpSpPr>
        <p:grpSpPr>
          <a:xfrm>
            <a:off x="8335849" y="5316760"/>
            <a:ext cx="464189" cy="477314"/>
            <a:chOff x="7050864" y="1445206"/>
            <a:chExt cx="464189" cy="477314"/>
          </a:xfrm>
        </p:grpSpPr>
        <p:pic>
          <p:nvPicPr>
            <p:cNvPr id="57" name="Graphic 56" descr="Checkmark with solid fill">
              <a:extLst>
                <a:ext uri="{FF2B5EF4-FFF2-40B4-BE49-F238E27FC236}">
                  <a16:creationId xmlns:a16="http://schemas.microsoft.com/office/drawing/2014/main" id="{54BACB1B-F232-2844-B5B6-24A3C4884F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50864" y="1458331"/>
              <a:ext cx="464189" cy="464189"/>
            </a:xfrm>
            <a:prstGeom prst="rect">
              <a:avLst/>
            </a:prstGeom>
          </p:spPr>
        </p:pic>
        <p:sp>
          <p:nvSpPr>
            <p:cNvPr id="58" name="TextBox 57">
              <a:extLst>
                <a:ext uri="{FF2B5EF4-FFF2-40B4-BE49-F238E27FC236}">
                  <a16:creationId xmlns:a16="http://schemas.microsoft.com/office/drawing/2014/main" id="{2F090234-B60D-1C48-A199-3955976AB4F7}"/>
                </a:ext>
              </a:extLst>
            </p:cNvPr>
            <p:cNvSpPr txBox="1"/>
            <p:nvPr/>
          </p:nvSpPr>
          <p:spPr>
            <a:xfrm>
              <a:off x="7050864" y="1445206"/>
              <a:ext cx="403952" cy="261610"/>
            </a:xfrm>
            <a:prstGeom prst="rect">
              <a:avLst/>
            </a:prstGeom>
            <a:noFill/>
          </p:spPr>
          <p:txBody>
            <a:bodyPr wrap="square" rtlCol="0">
              <a:spAutoFit/>
            </a:bodyPr>
            <a:lstStyle/>
            <a:p>
              <a:r>
                <a:rPr lang="en-US" sz="1100" dirty="0">
                  <a:solidFill>
                    <a:srgbClr val="00B050"/>
                  </a:solidFill>
                </a:rPr>
                <a:t>2.4</a:t>
              </a:r>
            </a:p>
          </p:txBody>
        </p:sp>
      </p:grpSp>
      <p:pic>
        <p:nvPicPr>
          <p:cNvPr id="59" name="Graphic 58" descr="Checkmark with solid fill">
            <a:extLst>
              <a:ext uri="{FF2B5EF4-FFF2-40B4-BE49-F238E27FC236}">
                <a16:creationId xmlns:a16="http://schemas.microsoft.com/office/drawing/2014/main" id="{433A85EB-FE2F-EC41-B784-558815C6E7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8809" y="1410204"/>
            <a:ext cx="464189" cy="464189"/>
          </a:xfrm>
          <a:prstGeom prst="rect">
            <a:avLst/>
          </a:prstGeom>
        </p:spPr>
      </p:pic>
      <p:sp>
        <p:nvSpPr>
          <p:cNvPr id="60" name="TextBox 59">
            <a:extLst>
              <a:ext uri="{FF2B5EF4-FFF2-40B4-BE49-F238E27FC236}">
                <a16:creationId xmlns:a16="http://schemas.microsoft.com/office/drawing/2014/main" id="{4B80FF3F-23F5-8645-8C8D-32699E0289E1}"/>
              </a:ext>
            </a:extLst>
          </p:cNvPr>
          <p:cNvSpPr txBox="1"/>
          <p:nvPr/>
        </p:nvSpPr>
        <p:spPr>
          <a:xfrm>
            <a:off x="5048809" y="1397079"/>
            <a:ext cx="403952" cy="261610"/>
          </a:xfrm>
          <a:prstGeom prst="rect">
            <a:avLst/>
          </a:prstGeom>
          <a:noFill/>
        </p:spPr>
        <p:txBody>
          <a:bodyPr wrap="square" rtlCol="0">
            <a:spAutoFit/>
          </a:bodyPr>
          <a:lstStyle/>
          <a:p>
            <a:r>
              <a:rPr lang="en-US" sz="1100" dirty="0">
                <a:solidFill>
                  <a:srgbClr val="00B050"/>
                </a:solidFill>
              </a:rPr>
              <a:t>2.4</a:t>
            </a:r>
          </a:p>
        </p:txBody>
      </p:sp>
      <p:pic>
        <p:nvPicPr>
          <p:cNvPr id="61" name="Graphic 60" descr="Checkmark with solid fill">
            <a:extLst>
              <a:ext uri="{FF2B5EF4-FFF2-40B4-BE49-F238E27FC236}">
                <a16:creationId xmlns:a16="http://schemas.microsoft.com/office/drawing/2014/main" id="{4EA19B47-B6F5-D74F-B1C0-51A12838B4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0523" y="1333202"/>
            <a:ext cx="464189" cy="464189"/>
          </a:xfrm>
          <a:prstGeom prst="rect">
            <a:avLst/>
          </a:prstGeom>
        </p:spPr>
      </p:pic>
      <p:sp>
        <p:nvSpPr>
          <p:cNvPr id="62" name="TextBox 61">
            <a:extLst>
              <a:ext uri="{FF2B5EF4-FFF2-40B4-BE49-F238E27FC236}">
                <a16:creationId xmlns:a16="http://schemas.microsoft.com/office/drawing/2014/main" id="{C399983C-91AF-B045-87EF-F5CBF7470B7D}"/>
              </a:ext>
            </a:extLst>
          </p:cNvPr>
          <p:cNvSpPr txBox="1"/>
          <p:nvPr/>
        </p:nvSpPr>
        <p:spPr>
          <a:xfrm>
            <a:off x="3720523" y="1320077"/>
            <a:ext cx="403952" cy="261610"/>
          </a:xfrm>
          <a:prstGeom prst="rect">
            <a:avLst/>
          </a:prstGeom>
          <a:noFill/>
        </p:spPr>
        <p:txBody>
          <a:bodyPr wrap="square" rtlCol="0">
            <a:spAutoFit/>
          </a:bodyPr>
          <a:lstStyle/>
          <a:p>
            <a:r>
              <a:rPr lang="en-US" sz="1100" dirty="0">
                <a:solidFill>
                  <a:srgbClr val="00B050"/>
                </a:solidFill>
              </a:rPr>
              <a:t>2.4</a:t>
            </a:r>
          </a:p>
        </p:txBody>
      </p:sp>
      <p:pic>
        <p:nvPicPr>
          <p:cNvPr id="63" name="Graphic 62" descr="Checkmark with solid fill">
            <a:extLst>
              <a:ext uri="{FF2B5EF4-FFF2-40B4-BE49-F238E27FC236}">
                <a16:creationId xmlns:a16="http://schemas.microsoft.com/office/drawing/2014/main" id="{B2AAEFCA-2974-1644-9C81-0A05030862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28607" y="5520192"/>
            <a:ext cx="464189" cy="464189"/>
          </a:xfrm>
          <a:prstGeom prst="rect">
            <a:avLst/>
          </a:prstGeom>
        </p:spPr>
      </p:pic>
      <p:sp>
        <p:nvSpPr>
          <p:cNvPr id="64" name="TextBox 63">
            <a:extLst>
              <a:ext uri="{FF2B5EF4-FFF2-40B4-BE49-F238E27FC236}">
                <a16:creationId xmlns:a16="http://schemas.microsoft.com/office/drawing/2014/main" id="{C0B9B5C6-9E87-0241-A54D-7DDEFD7A9207}"/>
              </a:ext>
            </a:extLst>
          </p:cNvPr>
          <p:cNvSpPr txBox="1"/>
          <p:nvPr/>
        </p:nvSpPr>
        <p:spPr>
          <a:xfrm>
            <a:off x="2228607" y="5507067"/>
            <a:ext cx="403952" cy="261610"/>
          </a:xfrm>
          <a:prstGeom prst="rect">
            <a:avLst/>
          </a:prstGeom>
          <a:noFill/>
        </p:spPr>
        <p:txBody>
          <a:bodyPr wrap="square" rtlCol="0">
            <a:spAutoFit/>
          </a:bodyPr>
          <a:lstStyle/>
          <a:p>
            <a:r>
              <a:rPr lang="en-US" sz="1100" dirty="0">
                <a:solidFill>
                  <a:srgbClr val="00B050"/>
                </a:solidFill>
              </a:rPr>
              <a:t>2.4</a:t>
            </a:r>
          </a:p>
        </p:txBody>
      </p:sp>
      <p:pic>
        <p:nvPicPr>
          <p:cNvPr id="67" name="Graphic 66" descr="Checkmark with solid fill">
            <a:extLst>
              <a:ext uri="{FF2B5EF4-FFF2-40B4-BE49-F238E27FC236}">
                <a16:creationId xmlns:a16="http://schemas.microsoft.com/office/drawing/2014/main" id="{B71C3D0C-A9AC-6846-BBE7-F66A8E7893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62796" y="5334036"/>
            <a:ext cx="464189" cy="464189"/>
          </a:xfrm>
          <a:prstGeom prst="rect">
            <a:avLst/>
          </a:prstGeom>
        </p:spPr>
      </p:pic>
      <p:sp>
        <p:nvSpPr>
          <p:cNvPr id="68" name="TextBox 67">
            <a:extLst>
              <a:ext uri="{FF2B5EF4-FFF2-40B4-BE49-F238E27FC236}">
                <a16:creationId xmlns:a16="http://schemas.microsoft.com/office/drawing/2014/main" id="{C907518B-0A3E-2F45-9C20-921C87B2D18D}"/>
              </a:ext>
            </a:extLst>
          </p:cNvPr>
          <p:cNvSpPr txBox="1"/>
          <p:nvPr/>
        </p:nvSpPr>
        <p:spPr>
          <a:xfrm>
            <a:off x="6210921" y="5426787"/>
            <a:ext cx="403952" cy="261610"/>
          </a:xfrm>
          <a:prstGeom prst="rect">
            <a:avLst/>
          </a:prstGeom>
          <a:noFill/>
        </p:spPr>
        <p:txBody>
          <a:bodyPr wrap="square" rtlCol="0">
            <a:spAutoFit/>
          </a:bodyPr>
          <a:lstStyle/>
          <a:p>
            <a:r>
              <a:rPr lang="en-US" sz="1100" dirty="0">
                <a:solidFill>
                  <a:srgbClr val="FF0000"/>
                </a:solidFill>
              </a:rPr>
              <a:t>*</a:t>
            </a:r>
          </a:p>
        </p:txBody>
      </p:sp>
      <p:pic>
        <p:nvPicPr>
          <p:cNvPr id="69" name="Graphic 68" descr="Checkmark with solid fill">
            <a:extLst>
              <a:ext uri="{FF2B5EF4-FFF2-40B4-BE49-F238E27FC236}">
                <a16:creationId xmlns:a16="http://schemas.microsoft.com/office/drawing/2014/main" id="{6AAAB4BF-F747-5348-967D-8F39945524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98064" y="5757547"/>
            <a:ext cx="464189" cy="464189"/>
          </a:xfrm>
          <a:prstGeom prst="rect">
            <a:avLst/>
          </a:prstGeom>
        </p:spPr>
      </p:pic>
      <p:sp>
        <p:nvSpPr>
          <p:cNvPr id="70" name="TextBox 69">
            <a:extLst>
              <a:ext uri="{FF2B5EF4-FFF2-40B4-BE49-F238E27FC236}">
                <a16:creationId xmlns:a16="http://schemas.microsoft.com/office/drawing/2014/main" id="{DEA3056D-2392-3643-81D7-2D7475C81786}"/>
              </a:ext>
            </a:extLst>
          </p:cNvPr>
          <p:cNvSpPr txBox="1"/>
          <p:nvPr/>
        </p:nvSpPr>
        <p:spPr>
          <a:xfrm>
            <a:off x="6846189" y="5850298"/>
            <a:ext cx="403952" cy="261610"/>
          </a:xfrm>
          <a:prstGeom prst="rect">
            <a:avLst/>
          </a:prstGeom>
          <a:noFill/>
        </p:spPr>
        <p:txBody>
          <a:bodyPr wrap="square" rtlCol="0">
            <a:spAutoFit/>
          </a:bodyPr>
          <a:lstStyle/>
          <a:p>
            <a:r>
              <a:rPr lang="en-US" sz="1100" dirty="0">
                <a:solidFill>
                  <a:srgbClr val="FF0000"/>
                </a:solidFill>
              </a:rPr>
              <a:t>*</a:t>
            </a:r>
          </a:p>
        </p:txBody>
      </p:sp>
      <p:pic>
        <p:nvPicPr>
          <p:cNvPr id="71" name="Graphic 70" descr="Checkmark with solid fill">
            <a:extLst>
              <a:ext uri="{FF2B5EF4-FFF2-40B4-BE49-F238E27FC236}">
                <a16:creationId xmlns:a16="http://schemas.microsoft.com/office/drawing/2014/main" id="{F480F449-E7C1-824C-A4CB-CE75B9A37F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5817" y="5363528"/>
            <a:ext cx="464189" cy="464189"/>
          </a:xfrm>
          <a:prstGeom prst="rect">
            <a:avLst/>
          </a:prstGeom>
        </p:spPr>
      </p:pic>
      <p:sp>
        <p:nvSpPr>
          <p:cNvPr id="72" name="TextBox 71">
            <a:extLst>
              <a:ext uri="{FF2B5EF4-FFF2-40B4-BE49-F238E27FC236}">
                <a16:creationId xmlns:a16="http://schemas.microsoft.com/office/drawing/2014/main" id="{272F3D05-C9C3-644F-996B-3F3E42681AF1}"/>
              </a:ext>
            </a:extLst>
          </p:cNvPr>
          <p:cNvSpPr txBox="1"/>
          <p:nvPr/>
        </p:nvSpPr>
        <p:spPr>
          <a:xfrm>
            <a:off x="7613567" y="5417779"/>
            <a:ext cx="403952" cy="261610"/>
          </a:xfrm>
          <a:prstGeom prst="rect">
            <a:avLst/>
          </a:prstGeom>
          <a:noFill/>
        </p:spPr>
        <p:txBody>
          <a:bodyPr wrap="square" rtlCol="0">
            <a:spAutoFit/>
          </a:bodyPr>
          <a:lstStyle/>
          <a:p>
            <a:r>
              <a:rPr lang="en-US" sz="1100" dirty="0">
                <a:solidFill>
                  <a:schemeClr val="accent6">
                    <a:lumMod val="75000"/>
                  </a:schemeClr>
                </a:solidFill>
              </a:rPr>
              <a:t>?</a:t>
            </a:r>
          </a:p>
        </p:txBody>
      </p:sp>
      <p:grpSp>
        <p:nvGrpSpPr>
          <p:cNvPr id="4" name="Group 3">
            <a:extLst>
              <a:ext uri="{FF2B5EF4-FFF2-40B4-BE49-F238E27FC236}">
                <a16:creationId xmlns:a16="http://schemas.microsoft.com/office/drawing/2014/main" id="{BE9C94DF-CCE4-52AB-C31B-80D69C49B74C}"/>
              </a:ext>
            </a:extLst>
          </p:cNvPr>
          <p:cNvGrpSpPr/>
          <p:nvPr/>
        </p:nvGrpSpPr>
        <p:grpSpPr>
          <a:xfrm>
            <a:off x="3128196" y="5440530"/>
            <a:ext cx="464189" cy="464189"/>
            <a:chOff x="3128196" y="5440530"/>
            <a:chExt cx="464189" cy="464189"/>
          </a:xfrm>
        </p:grpSpPr>
        <p:pic>
          <p:nvPicPr>
            <p:cNvPr id="77" name="Graphic 76" descr="Checkmark with solid fill">
              <a:extLst>
                <a:ext uri="{FF2B5EF4-FFF2-40B4-BE49-F238E27FC236}">
                  <a16:creationId xmlns:a16="http://schemas.microsoft.com/office/drawing/2014/main" id="{19D48921-D619-0143-B096-107DF4BEFA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8196" y="5440530"/>
              <a:ext cx="464189" cy="464189"/>
            </a:xfrm>
            <a:prstGeom prst="rect">
              <a:avLst/>
            </a:prstGeom>
          </p:spPr>
        </p:pic>
        <p:sp>
          <p:nvSpPr>
            <p:cNvPr id="78" name="TextBox 77">
              <a:extLst>
                <a:ext uri="{FF2B5EF4-FFF2-40B4-BE49-F238E27FC236}">
                  <a16:creationId xmlns:a16="http://schemas.microsoft.com/office/drawing/2014/main" id="{DD32E678-A9AF-4C4A-9AB4-97E4336EB774}"/>
                </a:ext>
              </a:extLst>
            </p:cNvPr>
            <p:cNvSpPr txBox="1"/>
            <p:nvPr/>
          </p:nvSpPr>
          <p:spPr>
            <a:xfrm>
              <a:off x="3185946" y="5494781"/>
              <a:ext cx="403952" cy="261610"/>
            </a:xfrm>
            <a:prstGeom prst="rect">
              <a:avLst/>
            </a:prstGeom>
            <a:noFill/>
          </p:spPr>
          <p:txBody>
            <a:bodyPr wrap="square" rtlCol="0">
              <a:spAutoFit/>
            </a:bodyPr>
            <a:lstStyle/>
            <a:p>
              <a:r>
                <a:rPr lang="en-US" sz="1100" dirty="0">
                  <a:solidFill>
                    <a:schemeClr val="accent6">
                      <a:lumMod val="75000"/>
                    </a:schemeClr>
                  </a:solidFill>
                </a:rPr>
                <a:t>?</a:t>
              </a:r>
            </a:p>
          </p:txBody>
        </p:sp>
      </p:grpSp>
      <p:pic>
        <p:nvPicPr>
          <p:cNvPr id="79" name="Graphic 78" descr="Checkmark with solid fill">
            <a:extLst>
              <a:ext uri="{FF2B5EF4-FFF2-40B4-BE49-F238E27FC236}">
                <a16:creationId xmlns:a16="http://schemas.microsoft.com/office/drawing/2014/main" id="{A1117148-7B5A-0145-9969-D6319AC5D7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4512" y="5353902"/>
            <a:ext cx="464189" cy="464189"/>
          </a:xfrm>
          <a:prstGeom prst="rect">
            <a:avLst/>
          </a:prstGeom>
        </p:spPr>
      </p:pic>
      <p:sp>
        <p:nvSpPr>
          <p:cNvPr id="80" name="TextBox 79">
            <a:extLst>
              <a:ext uri="{FF2B5EF4-FFF2-40B4-BE49-F238E27FC236}">
                <a16:creationId xmlns:a16="http://schemas.microsoft.com/office/drawing/2014/main" id="{0C744FE3-6344-3C4D-9D4A-28075C5492C2}"/>
              </a:ext>
            </a:extLst>
          </p:cNvPr>
          <p:cNvSpPr txBox="1"/>
          <p:nvPr/>
        </p:nvSpPr>
        <p:spPr>
          <a:xfrm>
            <a:off x="5592262" y="5408153"/>
            <a:ext cx="403952" cy="261610"/>
          </a:xfrm>
          <a:prstGeom prst="rect">
            <a:avLst/>
          </a:prstGeom>
          <a:noFill/>
        </p:spPr>
        <p:txBody>
          <a:bodyPr wrap="square" rtlCol="0">
            <a:spAutoFit/>
          </a:bodyPr>
          <a:lstStyle/>
          <a:p>
            <a:r>
              <a:rPr lang="en-US" sz="1100" dirty="0">
                <a:solidFill>
                  <a:schemeClr val="accent6">
                    <a:lumMod val="75000"/>
                  </a:schemeClr>
                </a:solidFill>
              </a:rPr>
              <a:t>?</a:t>
            </a:r>
          </a:p>
        </p:txBody>
      </p:sp>
      <p:sp>
        <p:nvSpPr>
          <p:cNvPr id="5" name="Rectangle 4">
            <a:extLst>
              <a:ext uri="{FF2B5EF4-FFF2-40B4-BE49-F238E27FC236}">
                <a16:creationId xmlns:a16="http://schemas.microsoft.com/office/drawing/2014/main" id="{D61D9962-4679-8E9E-1629-DF55DA885F70}"/>
              </a:ext>
            </a:extLst>
          </p:cNvPr>
          <p:cNvSpPr/>
          <p:nvPr/>
        </p:nvSpPr>
        <p:spPr>
          <a:xfrm>
            <a:off x="260121" y="5633506"/>
            <a:ext cx="1362134" cy="54174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00522A46-D696-4912-A5CC-E001173CD661}"/>
              </a:ext>
            </a:extLst>
          </p:cNvPr>
          <p:cNvGrpSpPr/>
          <p:nvPr/>
        </p:nvGrpSpPr>
        <p:grpSpPr>
          <a:xfrm>
            <a:off x="1494519" y="5545102"/>
            <a:ext cx="464189" cy="464189"/>
            <a:chOff x="3128196" y="5440530"/>
            <a:chExt cx="464189" cy="464189"/>
          </a:xfrm>
        </p:grpSpPr>
        <p:pic>
          <p:nvPicPr>
            <p:cNvPr id="38" name="Graphic 37" descr="Checkmark with solid fill">
              <a:extLst>
                <a:ext uri="{FF2B5EF4-FFF2-40B4-BE49-F238E27FC236}">
                  <a16:creationId xmlns:a16="http://schemas.microsoft.com/office/drawing/2014/main" id="{539084DB-1701-53CB-9531-44348C8C71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8196" y="5440530"/>
              <a:ext cx="464189" cy="464189"/>
            </a:xfrm>
            <a:prstGeom prst="rect">
              <a:avLst/>
            </a:prstGeom>
          </p:spPr>
        </p:pic>
        <p:sp>
          <p:nvSpPr>
            <p:cNvPr id="43" name="TextBox 42">
              <a:extLst>
                <a:ext uri="{FF2B5EF4-FFF2-40B4-BE49-F238E27FC236}">
                  <a16:creationId xmlns:a16="http://schemas.microsoft.com/office/drawing/2014/main" id="{D7CC1B2D-791B-654D-A593-2686C6416BED}"/>
                </a:ext>
              </a:extLst>
            </p:cNvPr>
            <p:cNvSpPr txBox="1"/>
            <p:nvPr/>
          </p:nvSpPr>
          <p:spPr>
            <a:xfrm>
              <a:off x="3185946" y="5494781"/>
              <a:ext cx="403952" cy="261610"/>
            </a:xfrm>
            <a:prstGeom prst="rect">
              <a:avLst/>
            </a:prstGeom>
            <a:noFill/>
          </p:spPr>
          <p:txBody>
            <a:bodyPr wrap="square" rtlCol="0">
              <a:spAutoFit/>
            </a:bodyPr>
            <a:lstStyle/>
            <a:p>
              <a:r>
                <a:rPr lang="en-US" sz="1100" dirty="0">
                  <a:solidFill>
                    <a:schemeClr val="accent6">
                      <a:lumMod val="75000"/>
                    </a:schemeClr>
                  </a:solidFill>
                </a:rPr>
                <a:t>?</a:t>
              </a:r>
            </a:p>
          </p:txBody>
        </p:sp>
      </p:grpSp>
    </p:spTree>
    <p:extLst>
      <p:ext uri="{BB962C8B-B14F-4D97-AF65-F5344CB8AC3E}">
        <p14:creationId xmlns:p14="http://schemas.microsoft.com/office/powerpoint/2010/main" val="2807972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p:txBody>
          <a:bodyPr/>
          <a:lstStyle/>
          <a:p>
            <a:r>
              <a:rPr lang="en-US" sz="2400" dirty="0"/>
              <a:t>USDP Window Design Overview</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32</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228601" y="971550"/>
            <a:ext cx="5445468"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Total Internal pressure against window.</a:t>
            </a:r>
          </a:p>
          <a:p>
            <a:pPr lvl="1"/>
            <a:r>
              <a:rPr lang="en-US" sz="1600" dirty="0"/>
              <a:t>Ranges from 3 to 5 </a:t>
            </a:r>
            <a:r>
              <a:rPr lang="en-US" sz="1600" dirty="0" err="1"/>
              <a:t>psig</a:t>
            </a:r>
            <a:endParaRPr lang="en-US" sz="1600" dirty="0"/>
          </a:p>
          <a:p>
            <a:r>
              <a:rPr lang="en-US" sz="2000" dirty="0"/>
              <a:t>Bolt hole pattern diameter</a:t>
            </a:r>
          </a:p>
          <a:p>
            <a:pPr lvl="1"/>
            <a:r>
              <a:rPr lang="en-US" sz="1600" dirty="0"/>
              <a:t>70 in (1.78 m)</a:t>
            </a:r>
          </a:p>
          <a:p>
            <a:r>
              <a:rPr lang="en-US" sz="1800" dirty="0"/>
              <a:t>Bolts screw into stainless tapped holes in Decay Pipe Snout Flange.</a:t>
            </a:r>
          </a:p>
          <a:p>
            <a:r>
              <a:rPr lang="en-US" sz="1800" dirty="0"/>
              <a:t>Aluminum Window Diameter:</a:t>
            </a:r>
          </a:p>
          <a:p>
            <a:pPr lvl="1"/>
            <a:r>
              <a:rPr lang="en-US" sz="1600" dirty="0"/>
              <a:t>1.5 m (~4.9 ft)</a:t>
            </a:r>
          </a:p>
          <a:p>
            <a:r>
              <a:rPr lang="en-US" sz="1800" dirty="0"/>
              <a:t>Aluminum Window Thickness:</a:t>
            </a:r>
          </a:p>
          <a:p>
            <a:pPr lvl="1"/>
            <a:r>
              <a:rPr lang="en-US" sz="1600" dirty="0"/>
              <a:t>1.5 mm (~0.06 in)</a:t>
            </a:r>
          </a:p>
          <a:p>
            <a:r>
              <a:rPr lang="en-US" sz="1800" dirty="0"/>
              <a:t>Outer Flange Diameter:</a:t>
            </a:r>
          </a:p>
          <a:p>
            <a:pPr lvl="1"/>
            <a:r>
              <a:rPr lang="en-US" sz="1600" dirty="0"/>
              <a:t>1.8 m (~5.9 ft)</a:t>
            </a:r>
          </a:p>
          <a:p>
            <a:r>
              <a:rPr lang="en-US" sz="1800" dirty="0"/>
              <a:t>Outer Flange Thickness:</a:t>
            </a:r>
          </a:p>
          <a:p>
            <a:pPr lvl="1"/>
            <a:r>
              <a:rPr lang="en-US" sz="1600" dirty="0"/>
              <a:t>75.8 mm (~3 in)</a:t>
            </a:r>
          </a:p>
          <a:p>
            <a:r>
              <a:rPr lang="en-US" sz="1800" dirty="0"/>
              <a:t>Window Weight:</a:t>
            </a:r>
          </a:p>
          <a:p>
            <a:pPr lvl="1"/>
            <a:r>
              <a:rPr lang="en-US" sz="1600" dirty="0"/>
              <a:t>154.59 kg (~341 </a:t>
            </a:r>
            <a:r>
              <a:rPr lang="en-US" sz="1600" dirty="0" err="1"/>
              <a:t>lbs</a:t>
            </a:r>
            <a:r>
              <a:rPr lang="en-US" sz="1600" dirty="0"/>
              <a:t>)</a:t>
            </a:r>
          </a:p>
          <a:p>
            <a:r>
              <a:rPr lang="en-US" sz="1800" dirty="0"/>
              <a:t>Window is replaceable using Remote Exchanger</a:t>
            </a:r>
          </a:p>
          <a:p>
            <a:pPr lvl="1"/>
            <a:endParaRPr lang="en-US" sz="1800"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a:p>
            <a:pPr>
              <a:defRPr/>
            </a:pPr>
            <a:endParaRPr lang="en-US" dirty="0"/>
          </a:p>
        </p:txBody>
      </p:sp>
      <p:pic>
        <p:nvPicPr>
          <p:cNvPr id="4" name="Picture 3">
            <a:extLst>
              <a:ext uri="{FF2B5EF4-FFF2-40B4-BE49-F238E27FC236}">
                <a16:creationId xmlns:a16="http://schemas.microsoft.com/office/drawing/2014/main" id="{1BAAF5EA-B54C-7117-9C94-B3A24FC601CF}"/>
              </a:ext>
            </a:extLst>
          </p:cNvPr>
          <p:cNvPicPr>
            <a:picLocks noChangeAspect="1"/>
          </p:cNvPicPr>
          <p:nvPr/>
        </p:nvPicPr>
        <p:blipFill>
          <a:blip r:embed="rId2"/>
          <a:stretch>
            <a:fillRect/>
          </a:stretch>
        </p:blipFill>
        <p:spPr>
          <a:xfrm>
            <a:off x="5600192" y="1500188"/>
            <a:ext cx="3248533" cy="3682756"/>
          </a:xfrm>
          <a:prstGeom prst="rect">
            <a:avLst/>
          </a:prstGeom>
        </p:spPr>
      </p:pic>
    </p:spTree>
    <p:extLst>
      <p:ext uri="{BB962C8B-B14F-4D97-AF65-F5344CB8AC3E}">
        <p14:creationId xmlns:p14="http://schemas.microsoft.com/office/powerpoint/2010/main" val="3337255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a:xfrm>
            <a:off x="205956" y="301829"/>
            <a:ext cx="8938043" cy="427877"/>
          </a:xfrm>
        </p:spPr>
        <p:txBody>
          <a:bodyPr/>
          <a:lstStyle/>
          <a:p>
            <a:r>
              <a:rPr lang="en-US" sz="2400" dirty="0"/>
              <a:t>Thermal and Structural Analysis of USDP Window</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33</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228601" y="971550"/>
            <a:ext cx="4818887"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Analysis was conducted to determine the USDP Window thermal and structural performance for nominal operating and accident condition (5 pulses with </a:t>
            </a:r>
            <a:r>
              <a:rPr lang="en-US" sz="1800" dirty="0" err="1"/>
              <a:t>bafflette</a:t>
            </a:r>
            <a:r>
              <a:rPr lang="en-US" sz="1800" dirty="0"/>
              <a:t>) under 2.4 MW beam power with a 1.5 m Target.</a:t>
            </a:r>
          </a:p>
          <a:p>
            <a:r>
              <a:rPr lang="en-US" sz="1800" dirty="0"/>
              <a:t>A cooling loop is present for 2 scenarios to compare with 1 case without</a:t>
            </a:r>
          </a:p>
          <a:p>
            <a:pPr lvl="1"/>
            <a:r>
              <a:rPr lang="en-US" sz="1600" dirty="0"/>
              <a:t>Water cooling 22C held constant at water channel</a:t>
            </a:r>
          </a:p>
          <a:p>
            <a:endParaRPr lang="en-US" sz="1800" dirty="0"/>
          </a:p>
          <a:p>
            <a:pPr marL="0" indent="0">
              <a:buNone/>
            </a:pPr>
            <a:r>
              <a:rPr lang="en-US" sz="1800" dirty="0"/>
              <a:t>Beam Interaction:</a:t>
            </a:r>
          </a:p>
          <a:p>
            <a:r>
              <a:rPr lang="en-US" sz="1600" dirty="0"/>
              <a:t>Peak Fluence/year: </a:t>
            </a:r>
            <a:r>
              <a:rPr lang="en-US" sz="1600" dirty="0">
                <a:solidFill>
                  <a:srgbClr val="FFC000"/>
                </a:solidFill>
              </a:rPr>
              <a:t>Will be found with complete MARS analysis</a:t>
            </a:r>
          </a:p>
          <a:p>
            <a:r>
              <a:rPr lang="en-US" sz="1600" dirty="0"/>
              <a:t>DPA/Year: 4.55e-1</a:t>
            </a:r>
          </a:p>
          <a:p>
            <a:r>
              <a:rPr lang="en-US" sz="1600" dirty="0"/>
              <a:t>Peak Temp: 94 C</a:t>
            </a:r>
          </a:p>
          <a:p>
            <a:pPr marL="0" indent="0">
              <a:buNone/>
            </a:pPr>
            <a:endParaRPr lang="en-US" sz="1800" dirty="0"/>
          </a:p>
          <a:p>
            <a:pPr lvl="2"/>
            <a:endParaRPr lang="en-US" sz="1400"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a:p>
            <a:pPr>
              <a:defRPr/>
            </a:pPr>
            <a:endParaRPr lang="en-US" dirty="0"/>
          </a:p>
        </p:txBody>
      </p:sp>
      <p:pic>
        <p:nvPicPr>
          <p:cNvPr id="7" name="Picture 6">
            <a:extLst>
              <a:ext uri="{FF2B5EF4-FFF2-40B4-BE49-F238E27FC236}">
                <a16:creationId xmlns:a16="http://schemas.microsoft.com/office/drawing/2014/main" id="{23FE8393-629B-B81A-AE4B-6B4D313B89D8}"/>
              </a:ext>
            </a:extLst>
          </p:cNvPr>
          <p:cNvPicPr>
            <a:picLocks noChangeAspect="1"/>
          </p:cNvPicPr>
          <p:nvPr/>
        </p:nvPicPr>
        <p:blipFill rotWithShape="1">
          <a:blip r:embed="rId2"/>
          <a:srcRect l="8840" t="4119" r="6607" b="6771"/>
          <a:stretch/>
        </p:blipFill>
        <p:spPr>
          <a:xfrm>
            <a:off x="5704507" y="971550"/>
            <a:ext cx="2096668" cy="2436268"/>
          </a:xfrm>
          <a:prstGeom prst="rect">
            <a:avLst/>
          </a:prstGeom>
        </p:spPr>
      </p:pic>
      <p:pic>
        <p:nvPicPr>
          <p:cNvPr id="11" name="Picture 10">
            <a:extLst>
              <a:ext uri="{FF2B5EF4-FFF2-40B4-BE49-F238E27FC236}">
                <a16:creationId xmlns:a16="http://schemas.microsoft.com/office/drawing/2014/main" id="{A5AEC854-42A2-C66E-ED11-96C8FB502132}"/>
              </a:ext>
            </a:extLst>
          </p:cNvPr>
          <p:cNvPicPr>
            <a:picLocks noChangeAspect="1"/>
          </p:cNvPicPr>
          <p:nvPr/>
        </p:nvPicPr>
        <p:blipFill>
          <a:blip r:embed="rId3"/>
          <a:stretch>
            <a:fillRect/>
          </a:stretch>
        </p:blipFill>
        <p:spPr>
          <a:xfrm>
            <a:off x="4986338" y="3733179"/>
            <a:ext cx="4042911" cy="1875237"/>
          </a:xfrm>
          <a:prstGeom prst="rect">
            <a:avLst/>
          </a:prstGeom>
        </p:spPr>
      </p:pic>
    </p:spTree>
    <p:extLst>
      <p:ext uri="{BB962C8B-B14F-4D97-AF65-F5344CB8AC3E}">
        <p14:creationId xmlns:p14="http://schemas.microsoft.com/office/powerpoint/2010/main" val="3932421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a:xfrm>
            <a:off x="205956" y="301829"/>
            <a:ext cx="8938043" cy="427877"/>
          </a:xfrm>
        </p:spPr>
        <p:txBody>
          <a:bodyPr/>
          <a:lstStyle/>
          <a:p>
            <a:r>
              <a:rPr lang="en-US" sz="2400" dirty="0"/>
              <a:t>Thermal Results</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TSD Topical Meeting – NBI Beam Windows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34</a:t>
            </a:fld>
            <a:endParaRPr lang="en-US"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fld id="{57ADAB69-348E-2C41-AF41-E98D046040A4}" type="datetime1">
              <a:rPr lang="en-US" smtClean="0"/>
              <a:pPr>
                <a:defRPr/>
              </a:pPr>
              <a:t>7/20/2023</a:t>
            </a:fld>
            <a:endParaRPr lang="en-US" dirty="0"/>
          </a:p>
        </p:txBody>
      </p:sp>
      <p:pic>
        <p:nvPicPr>
          <p:cNvPr id="4" name="Picture 3">
            <a:extLst>
              <a:ext uri="{FF2B5EF4-FFF2-40B4-BE49-F238E27FC236}">
                <a16:creationId xmlns:a16="http://schemas.microsoft.com/office/drawing/2014/main" id="{B118A561-572F-02BF-929E-24991AF4C5E3}"/>
              </a:ext>
            </a:extLst>
          </p:cNvPr>
          <p:cNvPicPr>
            <a:picLocks noChangeAspect="1"/>
          </p:cNvPicPr>
          <p:nvPr/>
        </p:nvPicPr>
        <p:blipFill>
          <a:blip r:embed="rId2"/>
          <a:stretch>
            <a:fillRect/>
          </a:stretch>
        </p:blipFill>
        <p:spPr>
          <a:xfrm>
            <a:off x="633712" y="1078784"/>
            <a:ext cx="8082529" cy="3342455"/>
          </a:xfrm>
          <a:prstGeom prst="rect">
            <a:avLst/>
          </a:prstGeom>
        </p:spPr>
      </p:pic>
    </p:spTree>
    <p:extLst>
      <p:ext uri="{BB962C8B-B14F-4D97-AF65-F5344CB8AC3E}">
        <p14:creationId xmlns:p14="http://schemas.microsoft.com/office/powerpoint/2010/main" val="2750849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a:xfrm>
            <a:off x="205956" y="301829"/>
            <a:ext cx="8938043" cy="427877"/>
          </a:xfrm>
        </p:spPr>
        <p:txBody>
          <a:bodyPr/>
          <a:lstStyle/>
          <a:p>
            <a:r>
              <a:rPr lang="en-US" sz="2400" dirty="0"/>
              <a:t>Structural Results</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TSD Topical Meeting – NBI Beam Windows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35</a:t>
            </a:fld>
            <a:endParaRPr lang="en-US" dirty="0"/>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fld id="{57ADAB69-348E-2C41-AF41-E98D046040A4}" type="datetime1">
              <a:rPr lang="en-US" smtClean="0"/>
              <a:pPr>
                <a:defRPr/>
              </a:pPr>
              <a:t>7/20/2023</a:t>
            </a:fld>
            <a:endParaRPr lang="en-US" dirty="0"/>
          </a:p>
        </p:txBody>
      </p:sp>
      <p:pic>
        <p:nvPicPr>
          <p:cNvPr id="7" name="Picture 6">
            <a:extLst>
              <a:ext uri="{FF2B5EF4-FFF2-40B4-BE49-F238E27FC236}">
                <a16:creationId xmlns:a16="http://schemas.microsoft.com/office/drawing/2014/main" id="{7006814A-20A6-FB9B-9839-3DAA9118440F}"/>
              </a:ext>
            </a:extLst>
          </p:cNvPr>
          <p:cNvPicPr>
            <a:picLocks noChangeAspect="1"/>
          </p:cNvPicPr>
          <p:nvPr/>
        </p:nvPicPr>
        <p:blipFill>
          <a:blip r:embed="rId2"/>
          <a:stretch>
            <a:fillRect/>
          </a:stretch>
        </p:blipFill>
        <p:spPr>
          <a:xfrm>
            <a:off x="4274597" y="1241666"/>
            <a:ext cx="4567781" cy="2530992"/>
          </a:xfrm>
          <a:prstGeom prst="rect">
            <a:avLst/>
          </a:prstGeom>
        </p:spPr>
      </p:pic>
      <p:sp>
        <p:nvSpPr>
          <p:cNvPr id="2" name="Content Placeholder 5">
            <a:extLst>
              <a:ext uri="{FF2B5EF4-FFF2-40B4-BE49-F238E27FC236}">
                <a16:creationId xmlns:a16="http://schemas.microsoft.com/office/drawing/2014/main" id="{84C19D74-72E6-625E-03F4-407736B7D910}"/>
              </a:ext>
            </a:extLst>
          </p:cNvPr>
          <p:cNvSpPr txBox="1">
            <a:spLocks/>
          </p:cNvSpPr>
          <p:nvPr/>
        </p:nvSpPr>
        <p:spPr>
          <a:xfrm>
            <a:off x="228601" y="971550"/>
            <a:ext cx="4045995"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Current design configuration with the inclusion of a cooling loop successfully keeps the stress below ASME allowable as defined by </a:t>
            </a:r>
            <a:r>
              <a:rPr lang="en-US" sz="1600" dirty="0"/>
              <a:t>ASME VIII, Div II.</a:t>
            </a:r>
          </a:p>
          <a:p>
            <a:endParaRPr lang="en-US" sz="1600" dirty="0"/>
          </a:p>
          <a:p>
            <a:r>
              <a:rPr lang="en-US" sz="1600" dirty="0"/>
              <a:t>Max Stress Allowable: 120 </a:t>
            </a:r>
            <a:r>
              <a:rPr lang="en-US" sz="1600" dirty="0" err="1"/>
              <a:t>Mpa</a:t>
            </a:r>
            <a:endParaRPr lang="en-US" sz="1600" dirty="0"/>
          </a:p>
          <a:p>
            <a:r>
              <a:rPr lang="en-US" sz="1600" dirty="0"/>
              <a:t>Max Stress Result: 82 </a:t>
            </a:r>
            <a:r>
              <a:rPr lang="en-US" sz="1600" dirty="0" err="1"/>
              <a:t>Mpa</a:t>
            </a:r>
            <a:endParaRPr lang="en-US" sz="1600" dirty="0"/>
          </a:p>
          <a:p>
            <a:endParaRPr lang="en-US" sz="1600" dirty="0"/>
          </a:p>
          <a:p>
            <a:r>
              <a:rPr lang="en-US" sz="1600" dirty="0"/>
              <a:t>Further analysis needed in order to determine if fatigue will be an issue in worst accident case with no target</a:t>
            </a:r>
          </a:p>
          <a:p>
            <a:pPr marL="0" indent="0">
              <a:buNone/>
            </a:pPr>
            <a:endParaRPr lang="en-US" sz="1600" dirty="0"/>
          </a:p>
          <a:p>
            <a:pPr lvl="1"/>
            <a:endParaRPr lang="en-US" sz="1600" dirty="0"/>
          </a:p>
          <a:p>
            <a:pPr lvl="2"/>
            <a:endParaRPr lang="en-US" sz="1400" dirty="0"/>
          </a:p>
        </p:txBody>
      </p:sp>
    </p:spTree>
    <p:extLst>
      <p:ext uri="{BB962C8B-B14F-4D97-AF65-F5344CB8AC3E}">
        <p14:creationId xmlns:p14="http://schemas.microsoft.com/office/powerpoint/2010/main" val="4090104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p:txBody>
          <a:bodyPr/>
          <a:lstStyle/>
          <a:p>
            <a:r>
              <a:rPr lang="en-US" sz="2400" dirty="0"/>
              <a:t>USDP Window R&amp;D Summary</a:t>
            </a:r>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36</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222250" y="760298"/>
            <a:ext cx="5445468"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FFC000"/>
                </a:solidFill>
              </a:rPr>
              <a:t>Results show window is sufficient for operation with the inclusion of a sufficient cooling loop.</a:t>
            </a:r>
          </a:p>
          <a:p>
            <a:pPr lvl="1"/>
            <a:r>
              <a:rPr lang="en-US" sz="1600" dirty="0"/>
              <a:t>R&amp;D for cooling loop already within project scope</a:t>
            </a:r>
          </a:p>
          <a:p>
            <a:pPr lvl="1"/>
            <a:r>
              <a:rPr lang="en-US" sz="1600" dirty="0">
                <a:solidFill>
                  <a:srgbClr val="FF0000"/>
                </a:solidFill>
              </a:rPr>
              <a:t>No Target accident case yet to be evaluated</a:t>
            </a:r>
          </a:p>
          <a:p>
            <a:pPr lvl="2"/>
            <a:r>
              <a:rPr lang="en-US" sz="1400" dirty="0">
                <a:solidFill>
                  <a:srgbClr val="FF0000"/>
                </a:solidFill>
              </a:rPr>
              <a:t>MARS analysis for this case will be conducted followed by an additional thermal and structural analysis </a:t>
            </a:r>
          </a:p>
          <a:p>
            <a:pPr lvl="1"/>
            <a:r>
              <a:rPr lang="en-US" sz="1600" dirty="0"/>
              <a:t>Conservative operation would be to qualify system at lower energy before 2.4 MW operation</a:t>
            </a:r>
          </a:p>
          <a:p>
            <a:pPr lvl="2"/>
            <a:r>
              <a:rPr lang="en-US" sz="1400" dirty="0">
                <a:solidFill>
                  <a:schemeClr val="accent6">
                    <a:lumMod val="50000"/>
                  </a:schemeClr>
                </a:solidFill>
              </a:rPr>
              <a:t>Operational time requested is 6 months to confirm system integrity and evaluation</a:t>
            </a:r>
          </a:p>
          <a:p>
            <a:pPr lvl="1"/>
            <a:r>
              <a:rPr lang="en-US" sz="1600" dirty="0">
                <a:solidFill>
                  <a:schemeClr val="accent6">
                    <a:lumMod val="50000"/>
                  </a:schemeClr>
                </a:solidFill>
              </a:rPr>
              <a:t>If window is found to be insufficient during lower energy run time, beryllium centered window is partially designed and is capable of higher beam power than all aluminum</a:t>
            </a:r>
          </a:p>
          <a:p>
            <a:pPr lvl="2"/>
            <a:r>
              <a:rPr lang="en-US" sz="1400" dirty="0">
                <a:solidFill>
                  <a:schemeClr val="accent6">
                    <a:lumMod val="50000"/>
                  </a:schemeClr>
                </a:solidFill>
              </a:rPr>
              <a:t>R&amp;D finalization for this system: 6 months at 0.5 FTE for mechanical engineer</a:t>
            </a:r>
          </a:p>
          <a:p>
            <a:r>
              <a:rPr lang="en-US" sz="1800" dirty="0">
                <a:solidFill>
                  <a:schemeClr val="accent6">
                    <a:lumMod val="50000"/>
                  </a:schemeClr>
                </a:solidFill>
              </a:rPr>
              <a:t>Dpa is a very conservative estimate and will require a full MARS run</a:t>
            </a:r>
          </a:p>
        </p:txBody>
      </p:sp>
      <p:sp>
        <p:nvSpPr>
          <p:cNvPr id="13" name="Date Placeholder 3">
            <a:extLst>
              <a:ext uri="{FF2B5EF4-FFF2-40B4-BE49-F238E27FC236}">
                <a16:creationId xmlns:a16="http://schemas.microsoft.com/office/drawing/2014/main" id="{68C9D94E-722E-46A8-9B8F-1A05DDE67A57}"/>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a:p>
            <a:pPr>
              <a:defRPr/>
            </a:pPr>
            <a:endParaRPr lang="en-US" dirty="0"/>
          </a:p>
        </p:txBody>
      </p:sp>
      <p:pic>
        <p:nvPicPr>
          <p:cNvPr id="2" name="Picture 1">
            <a:extLst>
              <a:ext uri="{FF2B5EF4-FFF2-40B4-BE49-F238E27FC236}">
                <a16:creationId xmlns:a16="http://schemas.microsoft.com/office/drawing/2014/main" id="{B89C43D8-BE25-53E0-868F-D17C6703C487}"/>
              </a:ext>
            </a:extLst>
          </p:cNvPr>
          <p:cNvPicPr>
            <a:picLocks noChangeAspect="1"/>
          </p:cNvPicPr>
          <p:nvPr/>
        </p:nvPicPr>
        <p:blipFill>
          <a:blip r:embed="rId2"/>
          <a:stretch>
            <a:fillRect/>
          </a:stretch>
        </p:blipFill>
        <p:spPr>
          <a:xfrm>
            <a:off x="5890703" y="1714500"/>
            <a:ext cx="3024697" cy="3429000"/>
          </a:xfrm>
          <a:prstGeom prst="rect">
            <a:avLst/>
          </a:prstGeom>
        </p:spPr>
      </p:pic>
    </p:spTree>
    <p:extLst>
      <p:ext uri="{BB962C8B-B14F-4D97-AF65-F5344CB8AC3E}">
        <p14:creationId xmlns:p14="http://schemas.microsoft.com/office/powerpoint/2010/main" val="2302695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2F300-121F-47E4-BEA2-5DD55C602A72}"/>
              </a:ext>
            </a:extLst>
          </p:cNvPr>
          <p:cNvSpPr>
            <a:spLocks noGrp="1"/>
          </p:cNvSpPr>
          <p:nvPr>
            <p:ph type="title"/>
          </p:nvPr>
        </p:nvSpPr>
        <p:spPr/>
        <p:txBody>
          <a:bodyPr/>
          <a:lstStyle/>
          <a:p>
            <a:r>
              <a:rPr lang="en-US" sz="2400" dirty="0"/>
              <a:t>Conclusion</a:t>
            </a:r>
          </a:p>
        </p:txBody>
      </p:sp>
      <p:sp>
        <p:nvSpPr>
          <p:cNvPr id="4" name="Date Placeholder 3">
            <a:extLst>
              <a:ext uri="{FF2B5EF4-FFF2-40B4-BE49-F238E27FC236}">
                <a16:creationId xmlns:a16="http://schemas.microsoft.com/office/drawing/2014/main" id="{114D8C32-BA05-4CA2-B66C-A5CA3B7E8654}"/>
              </a:ext>
            </a:extLst>
          </p:cNvPr>
          <p:cNvSpPr>
            <a:spLocks noGrp="1"/>
          </p:cNvSpPr>
          <p:nvPr>
            <p:ph type="dt" sz="half" idx="2"/>
          </p:nvPr>
        </p:nvSpPr>
        <p:spPr/>
        <p:txBody>
          <a:bodyPr/>
          <a:lstStyle/>
          <a:p>
            <a:r>
              <a:rPr lang="en-US" dirty="0"/>
              <a:t>6/29/23</a:t>
            </a:r>
          </a:p>
          <a:p>
            <a:pPr>
              <a:defRPr/>
            </a:pPr>
            <a:endParaRPr lang="en-US" dirty="0"/>
          </a:p>
          <a:p>
            <a:pPr>
              <a:defRPr/>
            </a:pPr>
            <a:endParaRPr lang="en-US" dirty="0"/>
          </a:p>
        </p:txBody>
      </p:sp>
      <p:sp>
        <p:nvSpPr>
          <p:cNvPr id="5" name="Footer Placeholder 4">
            <a:extLst>
              <a:ext uri="{FF2B5EF4-FFF2-40B4-BE49-F238E27FC236}">
                <a16:creationId xmlns:a16="http://schemas.microsoft.com/office/drawing/2014/main" id="{49C12CF4-82FA-4931-962E-909FD98CF226}"/>
              </a:ext>
            </a:extLst>
          </p:cNvPr>
          <p:cNvSpPr>
            <a:spLocks noGrp="1"/>
          </p:cNvSpPr>
          <p:nvPr>
            <p:ph type="ftr" sz="quarter" idx="3"/>
          </p:nvPr>
        </p:nvSpPr>
        <p:spPr>
          <a:xfrm>
            <a:off x="1530603" y="6504213"/>
            <a:ext cx="6514642" cy="242873"/>
          </a:xfrm>
        </p:spPr>
        <p:txBody>
          <a:bodyPr/>
          <a:lstStyle/>
          <a:p>
            <a:r>
              <a:rPr lang="en-US" dirty="0"/>
              <a:t>Quinn Peterson | </a:t>
            </a:r>
            <a:r>
              <a:rPr lang="en-US" sz="1200" dirty="0"/>
              <a:t>LBNF Nu Upstream Decay Pipe Window Radiation Damage R&amp;D Needs</a:t>
            </a:r>
            <a:endParaRPr lang="en-US" dirty="0"/>
          </a:p>
        </p:txBody>
      </p:sp>
      <p:sp>
        <p:nvSpPr>
          <p:cNvPr id="6" name="Slide Number Placeholder 5">
            <a:extLst>
              <a:ext uri="{FF2B5EF4-FFF2-40B4-BE49-F238E27FC236}">
                <a16:creationId xmlns:a16="http://schemas.microsoft.com/office/drawing/2014/main" id="{4BE8C3FB-985C-442F-AF6D-CB2BDEDBDFDA}"/>
              </a:ext>
            </a:extLst>
          </p:cNvPr>
          <p:cNvSpPr>
            <a:spLocks noGrp="1"/>
          </p:cNvSpPr>
          <p:nvPr>
            <p:ph type="sldNum" sz="quarter" idx="4"/>
          </p:nvPr>
        </p:nvSpPr>
        <p:spPr/>
        <p:txBody>
          <a:bodyPr/>
          <a:lstStyle/>
          <a:p>
            <a:pPr>
              <a:defRPr/>
            </a:pPr>
            <a:fld id="{148C009B-CB69-E04A-B9B3-34B26D69E9CF}" type="slidenum">
              <a:rPr lang="en-US" smtClean="0"/>
              <a:pPr>
                <a:defRPr/>
              </a:pPr>
              <a:t>37</a:t>
            </a:fld>
            <a:endParaRPr lang="en-US" dirty="0"/>
          </a:p>
        </p:txBody>
      </p:sp>
      <p:sp>
        <p:nvSpPr>
          <p:cNvPr id="8" name="Content Placeholder 7">
            <a:extLst>
              <a:ext uri="{FF2B5EF4-FFF2-40B4-BE49-F238E27FC236}">
                <a16:creationId xmlns:a16="http://schemas.microsoft.com/office/drawing/2014/main" id="{F6395025-B164-4418-847E-8B8BB821C359}"/>
              </a:ext>
            </a:extLst>
          </p:cNvPr>
          <p:cNvSpPr>
            <a:spLocks noGrp="1"/>
          </p:cNvSpPr>
          <p:nvPr>
            <p:ph idx="1"/>
          </p:nvPr>
        </p:nvSpPr>
        <p:spPr>
          <a:xfrm>
            <a:off x="228600" y="971550"/>
            <a:ext cx="8672513" cy="5043488"/>
          </a:xfrm>
        </p:spPr>
        <p:txBody>
          <a:bodyPr/>
          <a:lstStyle/>
          <a:p>
            <a:r>
              <a:rPr lang="en-US" sz="1800" dirty="0"/>
              <a:t>Primary Beam Window and Cartridge Assembly has been developed and undergone final design. FEA shows design is sufficient for 2.4 MW operation.</a:t>
            </a:r>
          </a:p>
          <a:p>
            <a:pPr lvl="1"/>
            <a:r>
              <a:rPr lang="en-US" sz="1600" dirty="0"/>
              <a:t>Conservative time for validation/shake-down is 6 months of operation</a:t>
            </a:r>
          </a:p>
          <a:p>
            <a:pPr lvl="1"/>
            <a:r>
              <a:rPr lang="en-US" sz="1600" dirty="0"/>
              <a:t>1 week of maintenance shutdown required for possible remote camera inspection</a:t>
            </a:r>
          </a:p>
          <a:p>
            <a:r>
              <a:rPr lang="en-US" sz="1800" dirty="0"/>
              <a:t>DSDP Window is controlled by AECOM and has undergone FEA which determined that, even under severe accident conditions, there is no threat to functionality and is sufficient for 2.4 MW operation</a:t>
            </a:r>
          </a:p>
          <a:p>
            <a:pPr lvl="1"/>
            <a:r>
              <a:rPr lang="en-US" sz="1600" dirty="0"/>
              <a:t>Conservative time for validation/shake-down is 6 months of operation</a:t>
            </a:r>
          </a:p>
          <a:p>
            <a:pPr lvl="1"/>
            <a:r>
              <a:rPr lang="en-US" sz="1600" dirty="0"/>
              <a:t>1 week of maintenance shutdown required for possible remote camera inspection</a:t>
            </a:r>
          </a:p>
          <a:p>
            <a:r>
              <a:rPr lang="en-US" sz="1800" dirty="0"/>
              <a:t>USDP Window is undergoing design and validation with the inclusion of a cooling loop to support functionality. Initial analysis shows that the presence of a cooling loop is sufficient for functionality at 2.4 MW, even in the </a:t>
            </a:r>
            <a:r>
              <a:rPr lang="en-US" sz="1800" dirty="0" err="1"/>
              <a:t>bafflette</a:t>
            </a:r>
            <a:r>
              <a:rPr lang="en-US" sz="1800" dirty="0"/>
              <a:t>-only accident condition.</a:t>
            </a:r>
          </a:p>
          <a:p>
            <a:pPr lvl="1"/>
            <a:r>
              <a:rPr lang="en-US" sz="1600" dirty="0"/>
              <a:t>No target accident case still to be evaluated</a:t>
            </a:r>
          </a:p>
          <a:p>
            <a:r>
              <a:rPr lang="en-US" sz="1800" dirty="0"/>
              <a:t>Validation/shake-down of systems can be done simultaneously while operating at lower beam power</a:t>
            </a:r>
          </a:p>
          <a:p>
            <a:endParaRPr lang="en-US" sz="1800" dirty="0"/>
          </a:p>
        </p:txBody>
      </p:sp>
    </p:spTree>
    <p:extLst>
      <p:ext uri="{BB962C8B-B14F-4D97-AF65-F5344CB8AC3E}">
        <p14:creationId xmlns:p14="http://schemas.microsoft.com/office/powerpoint/2010/main" val="3577778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480" y="211727"/>
            <a:ext cx="560837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Membrane and Housing Temperature for Case1 </a:t>
            </a:r>
            <a:endParaRPr lang="en-US" dirty="0"/>
          </a:p>
          <a:p>
            <a:pPr algn="ct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875323" y="6356351"/>
            <a:ext cx="7640027" cy="365125"/>
          </a:xfrm>
        </p:spPr>
        <p:txBody>
          <a:bodyPr/>
          <a:lstStyle/>
          <a:p>
            <a:fld id="{104284F1-BA55-490F-9E55-992E5CDCE9F7}" type="slidenum">
              <a:rPr lang="en-US" smtClean="0"/>
              <a:t>38</a:t>
            </a:fld>
            <a:endParaRPr lang="en-US" dirty="0"/>
          </a:p>
        </p:txBody>
      </p:sp>
      <p:pic>
        <p:nvPicPr>
          <p:cNvPr id="6" name="Picture 5">
            <a:extLst>
              <a:ext uri="{FF2B5EF4-FFF2-40B4-BE49-F238E27FC236}">
                <a16:creationId xmlns:a16="http://schemas.microsoft.com/office/drawing/2014/main" id="{DB861953-EA4A-47ED-9425-6AE637F976FA}"/>
              </a:ext>
            </a:extLst>
          </p:cNvPr>
          <p:cNvPicPr>
            <a:picLocks noChangeAspect="1"/>
          </p:cNvPicPr>
          <p:nvPr/>
        </p:nvPicPr>
        <p:blipFill>
          <a:blip r:embed="rId2"/>
          <a:stretch>
            <a:fillRect/>
          </a:stretch>
        </p:blipFill>
        <p:spPr>
          <a:xfrm>
            <a:off x="857250" y="670196"/>
            <a:ext cx="3714750" cy="2219325"/>
          </a:xfrm>
          <a:prstGeom prst="rect">
            <a:avLst/>
          </a:prstGeom>
        </p:spPr>
      </p:pic>
      <p:pic>
        <p:nvPicPr>
          <p:cNvPr id="7" name="Picture 6">
            <a:extLst>
              <a:ext uri="{FF2B5EF4-FFF2-40B4-BE49-F238E27FC236}">
                <a16:creationId xmlns:a16="http://schemas.microsoft.com/office/drawing/2014/main" id="{3DFC668B-2774-4811-A6D9-C1A917BD9003}"/>
              </a:ext>
            </a:extLst>
          </p:cNvPr>
          <p:cNvPicPr>
            <a:picLocks noChangeAspect="1"/>
          </p:cNvPicPr>
          <p:nvPr/>
        </p:nvPicPr>
        <p:blipFill>
          <a:blip r:embed="rId3"/>
          <a:stretch>
            <a:fillRect/>
          </a:stretch>
        </p:blipFill>
        <p:spPr>
          <a:xfrm>
            <a:off x="4695336" y="670195"/>
            <a:ext cx="3714750" cy="2219325"/>
          </a:xfrm>
          <a:prstGeom prst="rect">
            <a:avLst/>
          </a:prstGeom>
        </p:spPr>
      </p:pic>
      <p:pic>
        <p:nvPicPr>
          <p:cNvPr id="8" name="Picture 7">
            <a:extLst>
              <a:ext uri="{FF2B5EF4-FFF2-40B4-BE49-F238E27FC236}">
                <a16:creationId xmlns:a16="http://schemas.microsoft.com/office/drawing/2014/main" id="{45BF065C-F290-4247-94E7-827A172D0B8B}"/>
              </a:ext>
            </a:extLst>
          </p:cNvPr>
          <p:cNvPicPr>
            <a:picLocks noChangeAspect="1"/>
          </p:cNvPicPr>
          <p:nvPr/>
        </p:nvPicPr>
        <p:blipFill>
          <a:blip r:embed="rId4"/>
          <a:stretch>
            <a:fillRect/>
          </a:stretch>
        </p:blipFill>
        <p:spPr>
          <a:xfrm>
            <a:off x="857250" y="3024823"/>
            <a:ext cx="3714750" cy="2219325"/>
          </a:xfrm>
          <a:prstGeom prst="rect">
            <a:avLst/>
          </a:prstGeom>
        </p:spPr>
      </p:pic>
      <p:pic>
        <p:nvPicPr>
          <p:cNvPr id="9" name="Picture 8">
            <a:extLst>
              <a:ext uri="{FF2B5EF4-FFF2-40B4-BE49-F238E27FC236}">
                <a16:creationId xmlns:a16="http://schemas.microsoft.com/office/drawing/2014/main" id="{903EB9D7-C41F-4AE4-AA12-E1C9E588DAC6}"/>
              </a:ext>
            </a:extLst>
          </p:cNvPr>
          <p:cNvPicPr>
            <a:picLocks noChangeAspect="1"/>
          </p:cNvPicPr>
          <p:nvPr/>
        </p:nvPicPr>
        <p:blipFill>
          <a:blip r:embed="rId5"/>
          <a:stretch>
            <a:fillRect/>
          </a:stretch>
        </p:blipFill>
        <p:spPr>
          <a:xfrm>
            <a:off x="4695336" y="3024822"/>
            <a:ext cx="3714750" cy="2219325"/>
          </a:xfrm>
          <a:prstGeom prst="rect">
            <a:avLst/>
          </a:prstGeom>
        </p:spPr>
      </p:pic>
      <p:sp>
        <p:nvSpPr>
          <p:cNvPr id="10" name="Rectangle 9">
            <a:extLst>
              <a:ext uri="{FF2B5EF4-FFF2-40B4-BE49-F238E27FC236}">
                <a16:creationId xmlns:a16="http://schemas.microsoft.com/office/drawing/2014/main" id="{AEB8A05A-7F02-460E-9FC3-F0EE57DB2309}"/>
              </a:ext>
            </a:extLst>
          </p:cNvPr>
          <p:cNvSpPr/>
          <p:nvPr/>
        </p:nvSpPr>
        <p:spPr>
          <a:xfrm>
            <a:off x="2208684" y="5269333"/>
            <a:ext cx="1214279"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Beam on</a:t>
            </a:r>
            <a:endParaRPr lang="en-US" dirty="0"/>
          </a:p>
        </p:txBody>
      </p:sp>
      <p:sp>
        <p:nvSpPr>
          <p:cNvPr id="11" name="Rectangle 10">
            <a:extLst>
              <a:ext uri="{FF2B5EF4-FFF2-40B4-BE49-F238E27FC236}">
                <a16:creationId xmlns:a16="http://schemas.microsoft.com/office/drawing/2014/main" id="{9C284DB0-A682-459F-A1CD-EEFC5D967F2A}"/>
              </a:ext>
            </a:extLst>
          </p:cNvPr>
          <p:cNvSpPr/>
          <p:nvPr/>
        </p:nvSpPr>
        <p:spPr>
          <a:xfrm>
            <a:off x="5935287" y="5269333"/>
            <a:ext cx="1227711"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Beam off</a:t>
            </a:r>
            <a:endParaRPr lang="en-US" dirty="0"/>
          </a:p>
        </p:txBody>
      </p:sp>
      <p:sp>
        <p:nvSpPr>
          <p:cNvPr id="12" name="TextBox 11">
            <a:extLst>
              <a:ext uri="{FF2B5EF4-FFF2-40B4-BE49-F238E27FC236}">
                <a16:creationId xmlns:a16="http://schemas.microsoft.com/office/drawing/2014/main" id="{5650F6CA-24D5-46E1-ACE4-ABA1D339B9DF}"/>
              </a:ext>
            </a:extLst>
          </p:cNvPr>
          <p:cNvSpPr txBox="1"/>
          <p:nvPr/>
        </p:nvSpPr>
        <p:spPr>
          <a:xfrm>
            <a:off x="207818" y="5587639"/>
            <a:ext cx="8936182"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highest temperature occurs near the center of the membrane. </a:t>
            </a:r>
          </a:p>
          <a:p>
            <a:r>
              <a:rPr lang="en-US" b="1" dirty="0">
                <a:latin typeface="Arial" panose="020B0604020202020204" pitchFamily="34" charset="0"/>
                <a:cs typeface="Arial" panose="020B0604020202020204" pitchFamily="34" charset="0"/>
              </a:rPr>
              <a:t>The highest temperature in the housing occurs near connection between the membrane and the housing.</a:t>
            </a:r>
            <a:endParaRPr lang="en-US" dirty="0"/>
          </a:p>
          <a:p>
            <a:pPr algn="ct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072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480" y="399276"/>
            <a:ext cx="560837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Membrane and Housing Temperature for Case2 </a:t>
            </a:r>
            <a:endParaRPr lang="en-US" dirty="0"/>
          </a:p>
          <a:p>
            <a:pPr algn="ct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04284F1-BA55-490F-9E55-992E5CDCE9F7}" type="slidenum">
              <a:rPr lang="en-US" smtClean="0"/>
              <a:t>39</a:t>
            </a:fld>
            <a:endParaRPr lang="en-US" dirty="0"/>
          </a:p>
        </p:txBody>
      </p:sp>
      <p:sp>
        <p:nvSpPr>
          <p:cNvPr id="10" name="Rectangle 9">
            <a:extLst>
              <a:ext uri="{FF2B5EF4-FFF2-40B4-BE49-F238E27FC236}">
                <a16:creationId xmlns:a16="http://schemas.microsoft.com/office/drawing/2014/main" id="{AEB8A05A-7F02-460E-9FC3-F0EE57DB2309}"/>
              </a:ext>
            </a:extLst>
          </p:cNvPr>
          <p:cNvSpPr/>
          <p:nvPr/>
        </p:nvSpPr>
        <p:spPr>
          <a:xfrm>
            <a:off x="2099992" y="5241264"/>
            <a:ext cx="115929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on</a:t>
            </a:r>
            <a:endParaRPr lang="en-US" dirty="0"/>
          </a:p>
        </p:txBody>
      </p:sp>
      <p:sp>
        <p:nvSpPr>
          <p:cNvPr id="11" name="Rectangle 10">
            <a:extLst>
              <a:ext uri="{FF2B5EF4-FFF2-40B4-BE49-F238E27FC236}">
                <a16:creationId xmlns:a16="http://schemas.microsoft.com/office/drawing/2014/main" id="{9C284DB0-A682-459F-A1CD-EEFC5D967F2A}"/>
              </a:ext>
            </a:extLst>
          </p:cNvPr>
          <p:cNvSpPr/>
          <p:nvPr/>
        </p:nvSpPr>
        <p:spPr>
          <a:xfrm>
            <a:off x="5871892" y="5241264"/>
            <a:ext cx="117211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off</a:t>
            </a:r>
            <a:endParaRPr lang="en-US" dirty="0"/>
          </a:p>
        </p:txBody>
      </p:sp>
      <p:pic>
        <p:nvPicPr>
          <p:cNvPr id="5" name="Picture 4">
            <a:extLst>
              <a:ext uri="{FF2B5EF4-FFF2-40B4-BE49-F238E27FC236}">
                <a16:creationId xmlns:a16="http://schemas.microsoft.com/office/drawing/2014/main" id="{154C2E59-A51C-4FD0-88E5-B8A6B06BF208}"/>
              </a:ext>
            </a:extLst>
          </p:cNvPr>
          <p:cNvPicPr>
            <a:picLocks noChangeAspect="1"/>
          </p:cNvPicPr>
          <p:nvPr/>
        </p:nvPicPr>
        <p:blipFill>
          <a:blip r:embed="rId2"/>
          <a:stretch>
            <a:fillRect/>
          </a:stretch>
        </p:blipFill>
        <p:spPr>
          <a:xfrm>
            <a:off x="940044" y="858085"/>
            <a:ext cx="3676650" cy="2133600"/>
          </a:xfrm>
          <a:prstGeom prst="rect">
            <a:avLst/>
          </a:prstGeom>
        </p:spPr>
      </p:pic>
      <p:pic>
        <p:nvPicPr>
          <p:cNvPr id="12" name="Picture 11">
            <a:extLst>
              <a:ext uri="{FF2B5EF4-FFF2-40B4-BE49-F238E27FC236}">
                <a16:creationId xmlns:a16="http://schemas.microsoft.com/office/drawing/2014/main" id="{9531529D-E8F3-46E2-9C6D-FF2E7B68B714}"/>
              </a:ext>
            </a:extLst>
          </p:cNvPr>
          <p:cNvPicPr>
            <a:picLocks noChangeAspect="1"/>
          </p:cNvPicPr>
          <p:nvPr/>
        </p:nvPicPr>
        <p:blipFill>
          <a:blip r:embed="rId3"/>
          <a:stretch>
            <a:fillRect/>
          </a:stretch>
        </p:blipFill>
        <p:spPr>
          <a:xfrm>
            <a:off x="4743707" y="858085"/>
            <a:ext cx="3676650" cy="2133600"/>
          </a:xfrm>
          <a:prstGeom prst="rect">
            <a:avLst/>
          </a:prstGeom>
        </p:spPr>
      </p:pic>
      <p:pic>
        <p:nvPicPr>
          <p:cNvPr id="13" name="Picture 12">
            <a:extLst>
              <a:ext uri="{FF2B5EF4-FFF2-40B4-BE49-F238E27FC236}">
                <a16:creationId xmlns:a16="http://schemas.microsoft.com/office/drawing/2014/main" id="{9BEE2335-B08C-4076-AE7F-97E23262ABCC}"/>
              </a:ext>
            </a:extLst>
          </p:cNvPr>
          <p:cNvPicPr>
            <a:picLocks noChangeAspect="1"/>
          </p:cNvPicPr>
          <p:nvPr/>
        </p:nvPicPr>
        <p:blipFill>
          <a:blip r:embed="rId4"/>
          <a:stretch>
            <a:fillRect/>
          </a:stretch>
        </p:blipFill>
        <p:spPr>
          <a:xfrm>
            <a:off x="940044" y="3049674"/>
            <a:ext cx="3676650" cy="2133600"/>
          </a:xfrm>
          <a:prstGeom prst="rect">
            <a:avLst/>
          </a:prstGeom>
        </p:spPr>
      </p:pic>
      <p:pic>
        <p:nvPicPr>
          <p:cNvPr id="14" name="Picture 13">
            <a:extLst>
              <a:ext uri="{FF2B5EF4-FFF2-40B4-BE49-F238E27FC236}">
                <a16:creationId xmlns:a16="http://schemas.microsoft.com/office/drawing/2014/main" id="{3687B941-CEC0-433B-B54F-8A811E4146B8}"/>
              </a:ext>
            </a:extLst>
          </p:cNvPr>
          <p:cNvPicPr>
            <a:picLocks noChangeAspect="1"/>
          </p:cNvPicPr>
          <p:nvPr/>
        </p:nvPicPr>
        <p:blipFill>
          <a:blip r:embed="rId5"/>
          <a:stretch>
            <a:fillRect/>
          </a:stretch>
        </p:blipFill>
        <p:spPr>
          <a:xfrm>
            <a:off x="4743707" y="3049674"/>
            <a:ext cx="3676650" cy="2133600"/>
          </a:xfrm>
          <a:prstGeom prst="rect">
            <a:avLst/>
          </a:prstGeom>
        </p:spPr>
      </p:pic>
      <p:sp>
        <p:nvSpPr>
          <p:cNvPr id="4" name="Rectangle 3">
            <a:extLst>
              <a:ext uri="{FF2B5EF4-FFF2-40B4-BE49-F238E27FC236}">
                <a16:creationId xmlns:a16="http://schemas.microsoft.com/office/drawing/2014/main" id="{333C79DC-6437-43AF-9857-61CFF834BF86}"/>
              </a:ext>
            </a:extLst>
          </p:cNvPr>
          <p:cNvSpPr/>
          <p:nvPr/>
        </p:nvSpPr>
        <p:spPr>
          <a:xfrm>
            <a:off x="581455" y="5701342"/>
            <a:ext cx="7838902"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highest temperature occurs near the center of the membrane. </a:t>
            </a:r>
          </a:p>
          <a:p>
            <a:r>
              <a:rPr lang="en-US" b="1" dirty="0">
                <a:latin typeface="Arial" panose="020B0604020202020204" pitchFamily="34" charset="0"/>
                <a:cs typeface="Arial" panose="020B0604020202020204" pitchFamily="34" charset="0"/>
              </a:rPr>
              <a:t>The highest temperature in the housing occurs near connection between the membrane and the housing.</a:t>
            </a:r>
            <a:endParaRPr lang="en-US" dirty="0"/>
          </a:p>
        </p:txBody>
      </p:sp>
    </p:spTree>
    <p:extLst>
      <p:ext uri="{BB962C8B-B14F-4D97-AF65-F5344CB8AC3E}">
        <p14:creationId xmlns:p14="http://schemas.microsoft.com/office/powerpoint/2010/main" val="242855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1DD2-AE56-6ABD-2E61-69FE98E02507}"/>
              </a:ext>
            </a:extLst>
          </p:cNvPr>
          <p:cNvSpPr>
            <a:spLocks noGrp="1"/>
          </p:cNvSpPr>
          <p:nvPr>
            <p:ph type="title"/>
          </p:nvPr>
        </p:nvSpPr>
        <p:spPr>
          <a:xfrm>
            <a:off x="457201" y="1181708"/>
            <a:ext cx="8293100" cy="426951"/>
          </a:xfrm>
        </p:spPr>
        <p:txBody>
          <a:bodyPr anchor="b">
            <a:normAutofit/>
          </a:bodyPr>
          <a:lstStyle/>
          <a:p>
            <a:r>
              <a:rPr lang="en-US" dirty="0"/>
              <a:t>LBNF Beamline BID Irradiation Environment </a:t>
            </a:r>
            <a:r>
              <a:rPr lang="en-US"/>
              <a:t>Parameter Table</a:t>
            </a:r>
            <a:endParaRPr lang="en-US" dirty="0"/>
          </a:p>
        </p:txBody>
      </p:sp>
      <p:sp>
        <p:nvSpPr>
          <p:cNvPr id="4" name="Date Placeholder 3">
            <a:extLst>
              <a:ext uri="{FF2B5EF4-FFF2-40B4-BE49-F238E27FC236}">
                <a16:creationId xmlns:a16="http://schemas.microsoft.com/office/drawing/2014/main" id="{6768F449-CF4D-851C-D294-6A6A23A0306E}"/>
              </a:ext>
            </a:extLst>
          </p:cNvPr>
          <p:cNvSpPr>
            <a:spLocks noGrp="1"/>
          </p:cNvSpPr>
          <p:nvPr>
            <p:ph type="dt" sz="half" idx="10"/>
          </p:nvPr>
        </p:nvSpPr>
        <p:spPr>
          <a:xfrm>
            <a:off x="867488" y="5762044"/>
            <a:ext cx="828675" cy="140589"/>
          </a:xfrm>
        </p:spPr>
        <p:txBody>
          <a:bodyPr anchor="ctr">
            <a:normAutofit fontScale="92500" lnSpcReduction="20000"/>
          </a:bodyPr>
          <a:lstStyle/>
          <a:p>
            <a:pPr>
              <a:defRPr/>
            </a:pPr>
            <a:r>
              <a:rPr lang="en-US" dirty="0"/>
              <a:t>6/29/23</a:t>
            </a:r>
          </a:p>
        </p:txBody>
      </p:sp>
      <p:sp>
        <p:nvSpPr>
          <p:cNvPr id="5" name="Footer Placeholder 4">
            <a:extLst>
              <a:ext uri="{FF2B5EF4-FFF2-40B4-BE49-F238E27FC236}">
                <a16:creationId xmlns:a16="http://schemas.microsoft.com/office/drawing/2014/main" id="{8A14EA83-FEAD-50D0-9E6B-B13AD6D73EFC}"/>
              </a:ext>
            </a:extLst>
          </p:cNvPr>
          <p:cNvSpPr>
            <a:spLocks noGrp="1"/>
          </p:cNvSpPr>
          <p:nvPr>
            <p:ph type="ftr" sz="quarter" idx="11"/>
          </p:nvPr>
        </p:nvSpPr>
        <p:spPr>
          <a:xfrm>
            <a:off x="2020874" y="5762044"/>
            <a:ext cx="5169789" cy="140589"/>
          </a:xfrm>
        </p:spPr>
        <p:txBody>
          <a:bodyPr anchor="ctr">
            <a:normAutofit fontScale="85000" lnSpcReduction="10000"/>
          </a:bodyPr>
          <a:lstStyle/>
          <a:p>
            <a:r>
              <a:rPr lang="en-US" dirty="0"/>
              <a:t>Quinn Peterson | </a:t>
            </a:r>
            <a:r>
              <a:rPr lang="en-US" sz="1200" dirty="0"/>
              <a:t>LBNF Nu Upstream Decay Pipe Window Radiation Damage R&amp;D Needs</a:t>
            </a:r>
          </a:p>
        </p:txBody>
      </p:sp>
      <p:sp>
        <p:nvSpPr>
          <p:cNvPr id="6" name="Slide Number Placeholder 5">
            <a:extLst>
              <a:ext uri="{FF2B5EF4-FFF2-40B4-BE49-F238E27FC236}">
                <a16:creationId xmlns:a16="http://schemas.microsoft.com/office/drawing/2014/main" id="{43E7CFC7-A5CD-DD08-0C58-9D2BC8A74952}"/>
              </a:ext>
            </a:extLst>
          </p:cNvPr>
          <p:cNvSpPr>
            <a:spLocks noGrp="1"/>
          </p:cNvSpPr>
          <p:nvPr>
            <p:ph type="sldNum" sz="quarter" idx="12"/>
          </p:nvPr>
        </p:nvSpPr>
        <p:spPr>
          <a:xfrm>
            <a:off x="287592" y="5762044"/>
            <a:ext cx="341059" cy="140589"/>
          </a:xfrm>
        </p:spPr>
        <p:txBody>
          <a:bodyPr anchor="ctr">
            <a:normAutofit fontScale="92500" lnSpcReduction="20000"/>
          </a:bodyPr>
          <a:lstStyle/>
          <a:p>
            <a:pPr defTabSz="685800" fontAlgn="auto">
              <a:spcBef>
                <a:spcPts val="0"/>
              </a:spcBef>
              <a:spcAft>
                <a:spcPts val="450"/>
              </a:spcAft>
              <a:defRPr/>
            </a:pPr>
            <a:fld id="{EFEA031F-3946-4BBC-949C-5EB2BB7BA03C}" type="slidenum">
              <a:rPr lang="en-US" b="1"/>
              <a:pPr defTabSz="685800" fontAlgn="auto">
                <a:spcBef>
                  <a:spcPts val="0"/>
                </a:spcBef>
                <a:spcAft>
                  <a:spcPts val="450"/>
                </a:spcAft>
                <a:defRPr/>
              </a:pPr>
              <a:t>4</a:t>
            </a:fld>
            <a:endParaRPr lang="en-US" b="1"/>
          </a:p>
        </p:txBody>
      </p:sp>
      <p:graphicFrame>
        <p:nvGraphicFramePr>
          <p:cNvPr id="8" name="Content Placeholder 7">
            <a:extLst>
              <a:ext uri="{FF2B5EF4-FFF2-40B4-BE49-F238E27FC236}">
                <a16:creationId xmlns:a16="http://schemas.microsoft.com/office/drawing/2014/main" id="{B5E8EBDC-7DFB-47E8-8057-BCB9368B3FE8}"/>
              </a:ext>
            </a:extLst>
          </p:cNvPr>
          <p:cNvGraphicFramePr>
            <a:graphicFrameLocks noGrp="1"/>
          </p:cNvGraphicFramePr>
          <p:nvPr>
            <p:ph idx="13"/>
          </p:nvPr>
        </p:nvGraphicFramePr>
        <p:xfrm>
          <a:off x="457200" y="2032043"/>
          <a:ext cx="8293105" cy="3248458"/>
        </p:xfrm>
        <a:graphic>
          <a:graphicData uri="http://schemas.openxmlformats.org/drawingml/2006/table">
            <a:tbl>
              <a:tblPr firstRow="1" bandRow="1">
                <a:solidFill>
                  <a:schemeClr val="bg1"/>
                </a:solidFill>
              </a:tblPr>
              <a:tblGrid>
                <a:gridCol w="1115139">
                  <a:extLst>
                    <a:ext uri="{9D8B030D-6E8A-4147-A177-3AD203B41FA5}">
                      <a16:colId xmlns:a16="http://schemas.microsoft.com/office/drawing/2014/main" val="3128832848"/>
                    </a:ext>
                  </a:extLst>
                </a:gridCol>
                <a:gridCol w="732396">
                  <a:extLst>
                    <a:ext uri="{9D8B030D-6E8A-4147-A177-3AD203B41FA5}">
                      <a16:colId xmlns:a16="http://schemas.microsoft.com/office/drawing/2014/main" val="730677708"/>
                    </a:ext>
                  </a:extLst>
                </a:gridCol>
                <a:gridCol w="864359">
                  <a:extLst>
                    <a:ext uri="{9D8B030D-6E8A-4147-A177-3AD203B41FA5}">
                      <a16:colId xmlns:a16="http://schemas.microsoft.com/office/drawing/2014/main" val="2184815064"/>
                    </a:ext>
                  </a:extLst>
                </a:gridCol>
                <a:gridCol w="855932">
                  <a:extLst>
                    <a:ext uri="{9D8B030D-6E8A-4147-A177-3AD203B41FA5}">
                      <a16:colId xmlns:a16="http://schemas.microsoft.com/office/drawing/2014/main" val="2317295696"/>
                    </a:ext>
                  </a:extLst>
                </a:gridCol>
                <a:gridCol w="827255">
                  <a:extLst>
                    <a:ext uri="{9D8B030D-6E8A-4147-A177-3AD203B41FA5}">
                      <a16:colId xmlns:a16="http://schemas.microsoft.com/office/drawing/2014/main" val="471397479"/>
                    </a:ext>
                  </a:extLst>
                </a:gridCol>
                <a:gridCol w="714748">
                  <a:extLst>
                    <a:ext uri="{9D8B030D-6E8A-4147-A177-3AD203B41FA5}">
                      <a16:colId xmlns:a16="http://schemas.microsoft.com/office/drawing/2014/main" val="2058268363"/>
                    </a:ext>
                  </a:extLst>
                </a:gridCol>
                <a:gridCol w="714748">
                  <a:extLst>
                    <a:ext uri="{9D8B030D-6E8A-4147-A177-3AD203B41FA5}">
                      <a16:colId xmlns:a16="http://schemas.microsoft.com/office/drawing/2014/main" val="3025850622"/>
                    </a:ext>
                  </a:extLst>
                </a:gridCol>
                <a:gridCol w="895641">
                  <a:extLst>
                    <a:ext uri="{9D8B030D-6E8A-4147-A177-3AD203B41FA5}">
                      <a16:colId xmlns:a16="http://schemas.microsoft.com/office/drawing/2014/main" val="945989920"/>
                    </a:ext>
                  </a:extLst>
                </a:gridCol>
                <a:gridCol w="814019">
                  <a:extLst>
                    <a:ext uri="{9D8B030D-6E8A-4147-A177-3AD203B41FA5}">
                      <a16:colId xmlns:a16="http://schemas.microsoft.com/office/drawing/2014/main" val="2253935582"/>
                    </a:ext>
                  </a:extLst>
                </a:gridCol>
                <a:gridCol w="758868">
                  <a:extLst>
                    <a:ext uri="{9D8B030D-6E8A-4147-A177-3AD203B41FA5}">
                      <a16:colId xmlns:a16="http://schemas.microsoft.com/office/drawing/2014/main" val="2693501353"/>
                    </a:ext>
                  </a:extLst>
                </a:gridCol>
              </a:tblGrid>
              <a:tr h="745455">
                <a:tc>
                  <a:txBody>
                    <a:bodyPr/>
                    <a:lstStyle/>
                    <a:p>
                      <a:pPr algn="ctr" rtl="0" fontAlgn="b"/>
                      <a:r>
                        <a:rPr lang="en-US" sz="1100" b="0" cap="none" spc="0">
                          <a:solidFill>
                            <a:schemeClr val="bg1"/>
                          </a:solidFill>
                          <a:effectLst/>
                        </a:rPr>
                        <a:t>Compnent Name</a:t>
                      </a:r>
                    </a:p>
                  </a:txBody>
                  <a:tcPr marL="82593" marR="19766" marT="63533" marB="63533"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Material</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Material Grade</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LBNF Primary Beam Power Case (MW)</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Required Lifetime (op year)</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Peak dpa/year</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dpa/life</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Peak Fluence/year (p/cm^2)</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Fluence/life (p/cm^2)</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rtl="0" fontAlgn="b"/>
                      <a:r>
                        <a:rPr lang="en-US" sz="1100" b="0" cap="none" spc="0">
                          <a:solidFill>
                            <a:schemeClr val="bg1"/>
                          </a:solidFill>
                          <a:effectLst/>
                        </a:rPr>
                        <a:t>Mean peak temp (C)</a:t>
                      </a:r>
                    </a:p>
                  </a:txBody>
                  <a:tcPr marL="82593" marR="19766" marT="63533" marB="63533"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423293425"/>
                  </a:ext>
                </a:extLst>
              </a:tr>
              <a:tr h="448967">
                <a:tc>
                  <a:txBody>
                    <a:bodyPr/>
                    <a:lstStyle/>
                    <a:p>
                      <a:pPr algn="ctr" rtl="0" fontAlgn="b"/>
                      <a:r>
                        <a:rPr lang="en-US" sz="1100" cap="none" spc="0">
                          <a:solidFill>
                            <a:schemeClr val="tx1"/>
                          </a:solidFill>
                          <a:effectLst/>
                        </a:rPr>
                        <a:t>Primary Beam Window</a:t>
                      </a:r>
                    </a:p>
                  </a:txBody>
                  <a:tcPr marL="82593" marR="19766" marT="63533" marB="63533" anchor="b">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Beryllium</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S200FH</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1.2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5</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9.35E-02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4.67E-01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2.46E+21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1.23E+22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90</a:t>
                      </a:r>
                    </a:p>
                  </a:txBody>
                  <a:tcPr marL="82593" marR="19766" marT="63533" marB="63533" anchor="b">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025453946"/>
                  </a:ext>
                </a:extLst>
              </a:tr>
              <a:tr h="448967">
                <a:tc>
                  <a:txBody>
                    <a:bodyPr/>
                    <a:lstStyle/>
                    <a:p>
                      <a:pPr algn="ctr" rtl="0" fontAlgn="b"/>
                      <a:r>
                        <a:rPr lang="en-US" sz="1100" cap="none" spc="0">
                          <a:solidFill>
                            <a:srgbClr val="000000"/>
                          </a:solidFill>
                          <a:effectLst/>
                        </a:rPr>
                        <a:t>Target windows</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Titanium</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6Al-4V Mill Anneal</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1.2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2.50E+00</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2.50E+00</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2.46E+21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2.46E+21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144</a:t>
                      </a:r>
                    </a:p>
                  </a:txBody>
                  <a:tcPr marL="82593" marR="19766" marT="63533" marB="63533" anchor="b">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157533187"/>
                  </a:ext>
                </a:extLst>
              </a:tr>
              <a:tr h="300724">
                <a:tc>
                  <a:txBody>
                    <a:bodyPr/>
                    <a:lstStyle/>
                    <a:p>
                      <a:pPr algn="ctr" rtl="0" fontAlgn="b"/>
                      <a:r>
                        <a:rPr lang="en-US" sz="1100" cap="none" spc="0">
                          <a:solidFill>
                            <a:schemeClr val="tx1"/>
                          </a:solidFill>
                          <a:effectLst/>
                        </a:rPr>
                        <a:t>Target core</a:t>
                      </a:r>
                    </a:p>
                  </a:txBody>
                  <a:tcPr marL="82593" marR="19766" marT="63533" marB="63533" anchor="b">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Graphite</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IG-430</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1.2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5.00E-01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5.00E-01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2.46E+21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2.46E+21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487</a:t>
                      </a:r>
                    </a:p>
                  </a:txBody>
                  <a:tcPr marL="82593" marR="19766" marT="63533" marB="63533" anchor="b">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847862082"/>
                  </a:ext>
                </a:extLst>
              </a:tr>
              <a:tr h="448967">
                <a:tc>
                  <a:txBody>
                    <a:bodyPr/>
                    <a:lstStyle/>
                    <a:p>
                      <a:pPr algn="ctr" rtl="0" fontAlgn="b"/>
                      <a:r>
                        <a:rPr lang="en-US" sz="1100" cap="none" spc="0">
                          <a:solidFill>
                            <a:srgbClr val="000000"/>
                          </a:solidFill>
                          <a:effectLst/>
                        </a:rPr>
                        <a:t>US Decay Pipe Window</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Aluminum</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6061-T6</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1.2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5</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4.55E-01</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2.27E+00</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94</a:t>
                      </a:r>
                    </a:p>
                  </a:txBody>
                  <a:tcPr marL="82593" marR="19766" marT="63533" marB="63533" anchor="b">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64643076"/>
                  </a:ext>
                </a:extLst>
              </a:tr>
              <a:tr h="448967">
                <a:tc>
                  <a:txBody>
                    <a:bodyPr/>
                    <a:lstStyle/>
                    <a:p>
                      <a:pPr algn="ctr" rtl="0" fontAlgn="b"/>
                      <a:r>
                        <a:rPr lang="en-US" sz="1100" cap="none" spc="0">
                          <a:solidFill>
                            <a:schemeClr val="tx1"/>
                          </a:solidFill>
                          <a:effectLst/>
                        </a:rPr>
                        <a:t>DS Decay Pipe Window</a:t>
                      </a:r>
                    </a:p>
                  </a:txBody>
                  <a:tcPr marL="82593" marR="19766" marT="63533" marB="63533" anchor="b">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Stainless Steel</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S304L</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2.4</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30</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1.19E-03</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3.58E-02</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2.24E+17</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6.72E+18</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rtl="0" fontAlgn="b"/>
                      <a:r>
                        <a:rPr lang="en-US" sz="1100" cap="none" spc="0">
                          <a:solidFill>
                            <a:schemeClr val="tx1"/>
                          </a:solidFill>
                          <a:effectLst/>
                        </a:rPr>
                        <a:t>107</a:t>
                      </a:r>
                    </a:p>
                  </a:txBody>
                  <a:tcPr marL="82593" marR="19766" marT="63533" marB="63533" anchor="b">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86531251"/>
                  </a:ext>
                </a:extLst>
              </a:tr>
              <a:tr h="300724">
                <a:tc>
                  <a:txBody>
                    <a:bodyPr/>
                    <a:lstStyle/>
                    <a:p>
                      <a:pPr algn="ctr" rtl="0" fontAlgn="b"/>
                      <a:r>
                        <a:rPr lang="en-US" sz="1100" cap="none" spc="0">
                          <a:solidFill>
                            <a:srgbClr val="000000"/>
                          </a:solidFill>
                          <a:effectLst/>
                        </a:rPr>
                        <a:t>Hadron Absorber</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Aluminum</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6061-T6</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2.4</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30</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3.10E-04</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9.30E-03</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2.24E+17</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a:solidFill>
                            <a:srgbClr val="000000"/>
                          </a:solidFill>
                          <a:effectLst/>
                        </a:rPr>
                        <a:t>6.72E+18</a:t>
                      </a:r>
                    </a:p>
                  </a:txBody>
                  <a:tcPr marL="82593" marR="19766" marT="63533" marB="63533"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rtl="0" fontAlgn="b"/>
                      <a:r>
                        <a:rPr lang="en-US" sz="1100" cap="none" spc="0" dirty="0">
                          <a:solidFill>
                            <a:srgbClr val="000000"/>
                          </a:solidFill>
                          <a:effectLst/>
                        </a:rPr>
                        <a:t>70</a:t>
                      </a:r>
                    </a:p>
                  </a:txBody>
                  <a:tcPr marL="82593" marR="19766" marT="63533" marB="63533" anchor="b">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745096461"/>
                  </a:ext>
                </a:extLst>
              </a:tr>
            </a:tbl>
          </a:graphicData>
        </a:graphic>
      </p:graphicFrame>
    </p:spTree>
    <p:extLst>
      <p:ext uri="{BB962C8B-B14F-4D97-AF65-F5344CB8AC3E}">
        <p14:creationId xmlns:p14="http://schemas.microsoft.com/office/powerpoint/2010/main" val="2680911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480" y="399276"/>
            <a:ext cx="560837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Membrane and Housing Temperature for Case3 </a:t>
            </a:r>
            <a:endParaRPr lang="en-US" dirty="0"/>
          </a:p>
          <a:p>
            <a:pPr algn="ct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04284F1-BA55-490F-9E55-992E5CDCE9F7}" type="slidenum">
              <a:rPr lang="en-US" smtClean="0"/>
              <a:t>40</a:t>
            </a:fld>
            <a:endParaRPr lang="en-US" dirty="0"/>
          </a:p>
        </p:txBody>
      </p:sp>
      <p:sp>
        <p:nvSpPr>
          <p:cNvPr id="10" name="Rectangle 9">
            <a:extLst>
              <a:ext uri="{FF2B5EF4-FFF2-40B4-BE49-F238E27FC236}">
                <a16:creationId xmlns:a16="http://schemas.microsoft.com/office/drawing/2014/main" id="{AEB8A05A-7F02-460E-9FC3-F0EE57DB2309}"/>
              </a:ext>
            </a:extLst>
          </p:cNvPr>
          <p:cNvSpPr/>
          <p:nvPr/>
        </p:nvSpPr>
        <p:spPr>
          <a:xfrm>
            <a:off x="1994931" y="5348857"/>
            <a:ext cx="115929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on</a:t>
            </a:r>
            <a:endParaRPr lang="en-US" dirty="0"/>
          </a:p>
        </p:txBody>
      </p:sp>
      <p:sp>
        <p:nvSpPr>
          <p:cNvPr id="11" name="Rectangle 10">
            <a:extLst>
              <a:ext uri="{FF2B5EF4-FFF2-40B4-BE49-F238E27FC236}">
                <a16:creationId xmlns:a16="http://schemas.microsoft.com/office/drawing/2014/main" id="{9C284DB0-A682-459F-A1CD-EEFC5D967F2A}"/>
              </a:ext>
            </a:extLst>
          </p:cNvPr>
          <p:cNvSpPr/>
          <p:nvPr/>
        </p:nvSpPr>
        <p:spPr>
          <a:xfrm>
            <a:off x="5976953" y="5348857"/>
            <a:ext cx="117211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off</a:t>
            </a:r>
            <a:endParaRPr lang="en-US" dirty="0"/>
          </a:p>
        </p:txBody>
      </p:sp>
      <p:pic>
        <p:nvPicPr>
          <p:cNvPr id="5" name="Picture 4">
            <a:extLst>
              <a:ext uri="{FF2B5EF4-FFF2-40B4-BE49-F238E27FC236}">
                <a16:creationId xmlns:a16="http://schemas.microsoft.com/office/drawing/2014/main" id="{844F85BB-6A72-47D6-BB26-6CBC77384876}"/>
              </a:ext>
            </a:extLst>
          </p:cNvPr>
          <p:cNvPicPr>
            <a:picLocks noChangeAspect="1"/>
          </p:cNvPicPr>
          <p:nvPr/>
        </p:nvPicPr>
        <p:blipFill>
          <a:blip r:embed="rId2"/>
          <a:stretch>
            <a:fillRect/>
          </a:stretch>
        </p:blipFill>
        <p:spPr>
          <a:xfrm>
            <a:off x="780016" y="973747"/>
            <a:ext cx="3676650" cy="2133600"/>
          </a:xfrm>
          <a:prstGeom prst="rect">
            <a:avLst/>
          </a:prstGeom>
        </p:spPr>
      </p:pic>
      <p:pic>
        <p:nvPicPr>
          <p:cNvPr id="6" name="Picture 5">
            <a:extLst>
              <a:ext uri="{FF2B5EF4-FFF2-40B4-BE49-F238E27FC236}">
                <a16:creationId xmlns:a16="http://schemas.microsoft.com/office/drawing/2014/main" id="{4D0681FF-28B6-4BDD-BB8D-52C1D52D2608}"/>
              </a:ext>
            </a:extLst>
          </p:cNvPr>
          <p:cNvPicPr>
            <a:picLocks noChangeAspect="1"/>
          </p:cNvPicPr>
          <p:nvPr/>
        </p:nvPicPr>
        <p:blipFill>
          <a:blip r:embed="rId3"/>
          <a:stretch>
            <a:fillRect/>
          </a:stretch>
        </p:blipFill>
        <p:spPr>
          <a:xfrm>
            <a:off x="4619625" y="973747"/>
            <a:ext cx="3676650" cy="2133600"/>
          </a:xfrm>
          <a:prstGeom prst="rect">
            <a:avLst/>
          </a:prstGeom>
        </p:spPr>
      </p:pic>
      <p:pic>
        <p:nvPicPr>
          <p:cNvPr id="7" name="Picture 6">
            <a:extLst>
              <a:ext uri="{FF2B5EF4-FFF2-40B4-BE49-F238E27FC236}">
                <a16:creationId xmlns:a16="http://schemas.microsoft.com/office/drawing/2014/main" id="{FEAAFF3C-B73D-4436-838C-127499CD5191}"/>
              </a:ext>
            </a:extLst>
          </p:cNvPr>
          <p:cNvPicPr>
            <a:picLocks noChangeAspect="1"/>
          </p:cNvPicPr>
          <p:nvPr/>
        </p:nvPicPr>
        <p:blipFill>
          <a:blip r:embed="rId4"/>
          <a:stretch>
            <a:fillRect/>
          </a:stretch>
        </p:blipFill>
        <p:spPr>
          <a:xfrm>
            <a:off x="780016" y="3161302"/>
            <a:ext cx="3676650" cy="2133600"/>
          </a:xfrm>
          <a:prstGeom prst="rect">
            <a:avLst/>
          </a:prstGeom>
        </p:spPr>
      </p:pic>
      <p:pic>
        <p:nvPicPr>
          <p:cNvPr id="8" name="Picture 7">
            <a:extLst>
              <a:ext uri="{FF2B5EF4-FFF2-40B4-BE49-F238E27FC236}">
                <a16:creationId xmlns:a16="http://schemas.microsoft.com/office/drawing/2014/main" id="{294392CC-6A65-42A0-9476-847D63DCC6CA}"/>
              </a:ext>
            </a:extLst>
          </p:cNvPr>
          <p:cNvPicPr>
            <a:picLocks noChangeAspect="1"/>
          </p:cNvPicPr>
          <p:nvPr/>
        </p:nvPicPr>
        <p:blipFill>
          <a:blip r:embed="rId5"/>
          <a:stretch>
            <a:fillRect/>
          </a:stretch>
        </p:blipFill>
        <p:spPr>
          <a:xfrm>
            <a:off x="4619625" y="3161302"/>
            <a:ext cx="3676650" cy="2133600"/>
          </a:xfrm>
          <a:prstGeom prst="rect">
            <a:avLst/>
          </a:prstGeom>
        </p:spPr>
      </p:pic>
      <p:sp>
        <p:nvSpPr>
          <p:cNvPr id="4" name="Rectangle 3">
            <a:extLst>
              <a:ext uri="{FF2B5EF4-FFF2-40B4-BE49-F238E27FC236}">
                <a16:creationId xmlns:a16="http://schemas.microsoft.com/office/drawing/2014/main" id="{7AB76EC7-FC20-44CA-BAEC-BF32A0B87F03}"/>
              </a:ext>
            </a:extLst>
          </p:cNvPr>
          <p:cNvSpPr/>
          <p:nvPr/>
        </p:nvSpPr>
        <p:spPr>
          <a:xfrm>
            <a:off x="780015" y="5718189"/>
            <a:ext cx="7665715"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highest temperature occurs near the center of the membrane. </a:t>
            </a:r>
          </a:p>
          <a:p>
            <a:r>
              <a:rPr lang="en-US" b="1" dirty="0">
                <a:latin typeface="Arial" panose="020B0604020202020204" pitchFamily="34" charset="0"/>
                <a:cs typeface="Arial" panose="020B0604020202020204" pitchFamily="34" charset="0"/>
              </a:rPr>
              <a:t>The highest temperature in the housing occurs near connection between the membrane and the housing.</a:t>
            </a:r>
            <a:endParaRPr lang="en-US" dirty="0"/>
          </a:p>
        </p:txBody>
      </p:sp>
    </p:spTree>
    <p:extLst>
      <p:ext uri="{BB962C8B-B14F-4D97-AF65-F5344CB8AC3E}">
        <p14:creationId xmlns:p14="http://schemas.microsoft.com/office/powerpoint/2010/main" val="326646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480" y="399276"/>
            <a:ext cx="560837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Membrane and Housing Temperature for Case4 </a:t>
            </a:r>
            <a:endParaRPr lang="en-US" dirty="0"/>
          </a:p>
          <a:p>
            <a:pPr algn="ct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04284F1-BA55-490F-9E55-992E5CDCE9F7}" type="slidenum">
              <a:rPr lang="en-US" smtClean="0"/>
              <a:t>41</a:t>
            </a:fld>
            <a:endParaRPr lang="en-US" dirty="0"/>
          </a:p>
        </p:txBody>
      </p:sp>
      <p:sp>
        <p:nvSpPr>
          <p:cNvPr id="10" name="Rectangle 9">
            <a:extLst>
              <a:ext uri="{FF2B5EF4-FFF2-40B4-BE49-F238E27FC236}">
                <a16:creationId xmlns:a16="http://schemas.microsoft.com/office/drawing/2014/main" id="{AEB8A05A-7F02-460E-9FC3-F0EE57DB2309}"/>
              </a:ext>
            </a:extLst>
          </p:cNvPr>
          <p:cNvSpPr/>
          <p:nvPr/>
        </p:nvSpPr>
        <p:spPr>
          <a:xfrm>
            <a:off x="1969506" y="5210596"/>
            <a:ext cx="115929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on</a:t>
            </a:r>
            <a:endParaRPr lang="en-US" dirty="0"/>
          </a:p>
        </p:txBody>
      </p:sp>
      <p:sp>
        <p:nvSpPr>
          <p:cNvPr id="11" name="Rectangle 10">
            <a:extLst>
              <a:ext uri="{FF2B5EF4-FFF2-40B4-BE49-F238E27FC236}">
                <a16:creationId xmlns:a16="http://schemas.microsoft.com/office/drawing/2014/main" id="{9C284DB0-A682-459F-A1CD-EEFC5D967F2A}"/>
              </a:ext>
            </a:extLst>
          </p:cNvPr>
          <p:cNvSpPr/>
          <p:nvPr/>
        </p:nvSpPr>
        <p:spPr>
          <a:xfrm>
            <a:off x="5922032" y="5210596"/>
            <a:ext cx="117211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off</a:t>
            </a:r>
            <a:endParaRPr lang="en-US" dirty="0"/>
          </a:p>
        </p:txBody>
      </p:sp>
      <p:pic>
        <p:nvPicPr>
          <p:cNvPr id="5" name="Picture 4">
            <a:extLst>
              <a:ext uri="{FF2B5EF4-FFF2-40B4-BE49-F238E27FC236}">
                <a16:creationId xmlns:a16="http://schemas.microsoft.com/office/drawing/2014/main" id="{678E5938-993C-4DC0-89A8-084E93B05F30}"/>
              </a:ext>
            </a:extLst>
          </p:cNvPr>
          <p:cNvPicPr>
            <a:picLocks noChangeAspect="1"/>
          </p:cNvPicPr>
          <p:nvPr/>
        </p:nvPicPr>
        <p:blipFill>
          <a:blip r:embed="rId2"/>
          <a:stretch>
            <a:fillRect/>
          </a:stretch>
        </p:blipFill>
        <p:spPr>
          <a:xfrm>
            <a:off x="760966" y="943396"/>
            <a:ext cx="3676650" cy="2133600"/>
          </a:xfrm>
          <a:prstGeom prst="rect">
            <a:avLst/>
          </a:prstGeom>
        </p:spPr>
      </p:pic>
      <p:pic>
        <p:nvPicPr>
          <p:cNvPr id="6" name="Picture 5">
            <a:extLst>
              <a:ext uri="{FF2B5EF4-FFF2-40B4-BE49-F238E27FC236}">
                <a16:creationId xmlns:a16="http://schemas.microsoft.com/office/drawing/2014/main" id="{06863310-1923-43E9-ACF8-DA9918D975E6}"/>
              </a:ext>
            </a:extLst>
          </p:cNvPr>
          <p:cNvPicPr>
            <a:picLocks noChangeAspect="1"/>
          </p:cNvPicPr>
          <p:nvPr/>
        </p:nvPicPr>
        <p:blipFill>
          <a:blip r:embed="rId3"/>
          <a:stretch>
            <a:fillRect/>
          </a:stretch>
        </p:blipFill>
        <p:spPr>
          <a:xfrm>
            <a:off x="4626037" y="943396"/>
            <a:ext cx="3676650" cy="2133600"/>
          </a:xfrm>
          <a:prstGeom prst="rect">
            <a:avLst/>
          </a:prstGeom>
        </p:spPr>
      </p:pic>
      <p:pic>
        <p:nvPicPr>
          <p:cNvPr id="7" name="Picture 6">
            <a:extLst>
              <a:ext uri="{FF2B5EF4-FFF2-40B4-BE49-F238E27FC236}">
                <a16:creationId xmlns:a16="http://schemas.microsoft.com/office/drawing/2014/main" id="{005C92E2-5815-44C2-A62A-159883FE1B4B}"/>
              </a:ext>
            </a:extLst>
          </p:cNvPr>
          <p:cNvPicPr>
            <a:picLocks noChangeAspect="1"/>
          </p:cNvPicPr>
          <p:nvPr/>
        </p:nvPicPr>
        <p:blipFill>
          <a:blip r:embed="rId4"/>
          <a:stretch>
            <a:fillRect/>
          </a:stretch>
        </p:blipFill>
        <p:spPr>
          <a:xfrm>
            <a:off x="760966" y="3076996"/>
            <a:ext cx="3676650" cy="2133600"/>
          </a:xfrm>
          <a:prstGeom prst="rect">
            <a:avLst/>
          </a:prstGeom>
        </p:spPr>
      </p:pic>
      <p:pic>
        <p:nvPicPr>
          <p:cNvPr id="8" name="Picture 7">
            <a:extLst>
              <a:ext uri="{FF2B5EF4-FFF2-40B4-BE49-F238E27FC236}">
                <a16:creationId xmlns:a16="http://schemas.microsoft.com/office/drawing/2014/main" id="{FF7D6B09-63E6-490A-AE67-B8086AD04D32}"/>
              </a:ext>
            </a:extLst>
          </p:cNvPr>
          <p:cNvPicPr>
            <a:picLocks noChangeAspect="1"/>
          </p:cNvPicPr>
          <p:nvPr/>
        </p:nvPicPr>
        <p:blipFill>
          <a:blip r:embed="rId5"/>
          <a:stretch>
            <a:fillRect/>
          </a:stretch>
        </p:blipFill>
        <p:spPr>
          <a:xfrm>
            <a:off x="4626037" y="3076996"/>
            <a:ext cx="3676650" cy="2133600"/>
          </a:xfrm>
          <a:prstGeom prst="rect">
            <a:avLst/>
          </a:prstGeom>
        </p:spPr>
      </p:pic>
      <p:sp>
        <p:nvSpPr>
          <p:cNvPr id="4" name="Rectangle 3">
            <a:extLst>
              <a:ext uri="{FF2B5EF4-FFF2-40B4-BE49-F238E27FC236}">
                <a16:creationId xmlns:a16="http://schemas.microsoft.com/office/drawing/2014/main" id="{0B90BB67-A2C3-4015-B25B-AA9EC126C9A3}"/>
              </a:ext>
            </a:extLst>
          </p:cNvPr>
          <p:cNvSpPr/>
          <p:nvPr/>
        </p:nvSpPr>
        <p:spPr>
          <a:xfrm>
            <a:off x="852405" y="5615583"/>
            <a:ext cx="7909209"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highest temperature occurs near the center of the membrane. </a:t>
            </a:r>
          </a:p>
          <a:p>
            <a:r>
              <a:rPr lang="en-US" b="1" dirty="0">
                <a:latin typeface="Arial" panose="020B0604020202020204" pitchFamily="34" charset="0"/>
                <a:cs typeface="Arial" panose="020B0604020202020204" pitchFamily="34" charset="0"/>
              </a:rPr>
              <a:t>The highest temperature in the housing occurs near connection between the membrane and the housing.</a:t>
            </a:r>
            <a:endParaRPr lang="en-US" dirty="0"/>
          </a:p>
        </p:txBody>
      </p:sp>
    </p:spTree>
    <p:extLst>
      <p:ext uri="{BB962C8B-B14F-4D97-AF65-F5344CB8AC3E}">
        <p14:creationId xmlns:p14="http://schemas.microsoft.com/office/powerpoint/2010/main" val="272752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480" y="399276"/>
            <a:ext cx="560837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Membrane and Housing Temperature for Case5 </a:t>
            </a:r>
            <a:endParaRPr lang="en-US" dirty="0"/>
          </a:p>
          <a:p>
            <a:pPr algn="ct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04284F1-BA55-490F-9E55-992E5CDCE9F7}" type="slidenum">
              <a:rPr lang="en-US" smtClean="0"/>
              <a:t>42</a:t>
            </a:fld>
            <a:endParaRPr lang="en-US" dirty="0"/>
          </a:p>
        </p:txBody>
      </p:sp>
      <p:sp>
        <p:nvSpPr>
          <p:cNvPr id="10" name="Rectangle 9">
            <a:extLst>
              <a:ext uri="{FF2B5EF4-FFF2-40B4-BE49-F238E27FC236}">
                <a16:creationId xmlns:a16="http://schemas.microsoft.com/office/drawing/2014/main" id="{AEB8A05A-7F02-460E-9FC3-F0EE57DB2309}"/>
              </a:ext>
            </a:extLst>
          </p:cNvPr>
          <p:cNvSpPr/>
          <p:nvPr/>
        </p:nvSpPr>
        <p:spPr>
          <a:xfrm>
            <a:off x="2286000" y="5360773"/>
            <a:ext cx="115929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on</a:t>
            </a:r>
            <a:endParaRPr lang="en-US" dirty="0"/>
          </a:p>
        </p:txBody>
      </p:sp>
      <p:sp>
        <p:nvSpPr>
          <p:cNvPr id="11" name="Rectangle 10">
            <a:extLst>
              <a:ext uri="{FF2B5EF4-FFF2-40B4-BE49-F238E27FC236}">
                <a16:creationId xmlns:a16="http://schemas.microsoft.com/office/drawing/2014/main" id="{9C284DB0-A682-459F-A1CD-EEFC5D967F2A}"/>
              </a:ext>
            </a:extLst>
          </p:cNvPr>
          <p:cNvSpPr/>
          <p:nvPr/>
        </p:nvSpPr>
        <p:spPr>
          <a:xfrm>
            <a:off x="6054043" y="5360773"/>
            <a:ext cx="117211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off</a:t>
            </a:r>
            <a:endParaRPr lang="en-US" dirty="0"/>
          </a:p>
        </p:txBody>
      </p:sp>
      <p:pic>
        <p:nvPicPr>
          <p:cNvPr id="5" name="Picture 4">
            <a:extLst>
              <a:ext uri="{FF2B5EF4-FFF2-40B4-BE49-F238E27FC236}">
                <a16:creationId xmlns:a16="http://schemas.microsoft.com/office/drawing/2014/main" id="{D99315E5-7724-4494-B242-40EE96FC0CFE}"/>
              </a:ext>
            </a:extLst>
          </p:cNvPr>
          <p:cNvPicPr>
            <a:picLocks noChangeAspect="1"/>
          </p:cNvPicPr>
          <p:nvPr/>
        </p:nvPicPr>
        <p:blipFill>
          <a:blip r:embed="rId2"/>
          <a:stretch>
            <a:fillRect/>
          </a:stretch>
        </p:blipFill>
        <p:spPr>
          <a:xfrm>
            <a:off x="1087770" y="879389"/>
            <a:ext cx="3676650" cy="2133600"/>
          </a:xfrm>
          <a:prstGeom prst="rect">
            <a:avLst/>
          </a:prstGeom>
        </p:spPr>
      </p:pic>
      <p:pic>
        <p:nvPicPr>
          <p:cNvPr id="6" name="Picture 5">
            <a:extLst>
              <a:ext uri="{FF2B5EF4-FFF2-40B4-BE49-F238E27FC236}">
                <a16:creationId xmlns:a16="http://schemas.microsoft.com/office/drawing/2014/main" id="{6F188439-4834-41DF-972B-E9E99ECC4C6B}"/>
              </a:ext>
            </a:extLst>
          </p:cNvPr>
          <p:cNvPicPr>
            <a:picLocks noChangeAspect="1"/>
          </p:cNvPicPr>
          <p:nvPr/>
        </p:nvPicPr>
        <p:blipFill>
          <a:blip r:embed="rId3"/>
          <a:stretch>
            <a:fillRect/>
          </a:stretch>
        </p:blipFill>
        <p:spPr>
          <a:xfrm>
            <a:off x="4838696" y="869092"/>
            <a:ext cx="3676650" cy="2133600"/>
          </a:xfrm>
          <a:prstGeom prst="rect">
            <a:avLst/>
          </a:prstGeom>
        </p:spPr>
      </p:pic>
      <p:pic>
        <p:nvPicPr>
          <p:cNvPr id="7" name="Picture 6">
            <a:extLst>
              <a:ext uri="{FF2B5EF4-FFF2-40B4-BE49-F238E27FC236}">
                <a16:creationId xmlns:a16="http://schemas.microsoft.com/office/drawing/2014/main" id="{05B23D65-AE63-42C0-BA08-0FB0C3640854}"/>
              </a:ext>
            </a:extLst>
          </p:cNvPr>
          <p:cNvPicPr>
            <a:picLocks noChangeAspect="1"/>
          </p:cNvPicPr>
          <p:nvPr/>
        </p:nvPicPr>
        <p:blipFill>
          <a:blip r:embed="rId4"/>
          <a:stretch>
            <a:fillRect/>
          </a:stretch>
        </p:blipFill>
        <p:spPr>
          <a:xfrm>
            <a:off x="1087770" y="3120081"/>
            <a:ext cx="3676650" cy="2133600"/>
          </a:xfrm>
          <a:prstGeom prst="rect">
            <a:avLst/>
          </a:prstGeom>
        </p:spPr>
      </p:pic>
      <p:pic>
        <p:nvPicPr>
          <p:cNvPr id="8" name="Picture 7">
            <a:extLst>
              <a:ext uri="{FF2B5EF4-FFF2-40B4-BE49-F238E27FC236}">
                <a16:creationId xmlns:a16="http://schemas.microsoft.com/office/drawing/2014/main" id="{CA64ACEA-2E99-4CC7-8A28-176A859359A0}"/>
              </a:ext>
            </a:extLst>
          </p:cNvPr>
          <p:cNvPicPr>
            <a:picLocks noChangeAspect="1"/>
          </p:cNvPicPr>
          <p:nvPr/>
        </p:nvPicPr>
        <p:blipFill>
          <a:blip r:embed="rId5"/>
          <a:stretch>
            <a:fillRect/>
          </a:stretch>
        </p:blipFill>
        <p:spPr>
          <a:xfrm>
            <a:off x="4838696" y="3143296"/>
            <a:ext cx="3676650" cy="2133600"/>
          </a:xfrm>
          <a:prstGeom prst="rect">
            <a:avLst/>
          </a:prstGeom>
        </p:spPr>
      </p:pic>
      <p:sp>
        <p:nvSpPr>
          <p:cNvPr id="4" name="Rectangle 3">
            <a:extLst>
              <a:ext uri="{FF2B5EF4-FFF2-40B4-BE49-F238E27FC236}">
                <a16:creationId xmlns:a16="http://schemas.microsoft.com/office/drawing/2014/main" id="{DC9759EA-E183-4E5E-AC56-C612DB9088BE}"/>
              </a:ext>
            </a:extLst>
          </p:cNvPr>
          <p:cNvSpPr/>
          <p:nvPr/>
        </p:nvSpPr>
        <p:spPr>
          <a:xfrm>
            <a:off x="1064029" y="5798146"/>
            <a:ext cx="8079971"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highest temperature occurs near the center of the membrane. </a:t>
            </a:r>
          </a:p>
          <a:p>
            <a:r>
              <a:rPr lang="en-US" b="1" dirty="0">
                <a:latin typeface="Arial" panose="020B0604020202020204" pitchFamily="34" charset="0"/>
                <a:cs typeface="Arial" panose="020B0604020202020204" pitchFamily="34" charset="0"/>
              </a:rPr>
              <a:t>The highest temperature in the housing occurs near connection between the membrane and the housing.</a:t>
            </a:r>
            <a:endParaRPr lang="en-US" dirty="0"/>
          </a:p>
        </p:txBody>
      </p:sp>
    </p:spTree>
    <p:extLst>
      <p:ext uri="{BB962C8B-B14F-4D97-AF65-F5344CB8AC3E}">
        <p14:creationId xmlns:p14="http://schemas.microsoft.com/office/powerpoint/2010/main" val="459871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480" y="399276"/>
            <a:ext cx="560837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Membrane and Housing Temperature for Case6 </a:t>
            </a:r>
            <a:endParaRPr lang="en-US" dirty="0"/>
          </a:p>
          <a:p>
            <a:pPr algn="ct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04284F1-BA55-490F-9E55-992E5CDCE9F7}" type="slidenum">
              <a:rPr lang="en-US" smtClean="0"/>
              <a:t>43</a:t>
            </a:fld>
            <a:endParaRPr lang="en-US" dirty="0"/>
          </a:p>
        </p:txBody>
      </p:sp>
      <p:sp>
        <p:nvSpPr>
          <p:cNvPr id="10" name="Rectangle 9">
            <a:extLst>
              <a:ext uri="{FF2B5EF4-FFF2-40B4-BE49-F238E27FC236}">
                <a16:creationId xmlns:a16="http://schemas.microsoft.com/office/drawing/2014/main" id="{AEB8A05A-7F02-460E-9FC3-F0EE57DB2309}"/>
              </a:ext>
            </a:extLst>
          </p:cNvPr>
          <p:cNvSpPr/>
          <p:nvPr/>
        </p:nvSpPr>
        <p:spPr>
          <a:xfrm>
            <a:off x="2093786" y="5523559"/>
            <a:ext cx="115929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on</a:t>
            </a:r>
            <a:endParaRPr lang="en-US" dirty="0"/>
          </a:p>
        </p:txBody>
      </p:sp>
      <p:sp>
        <p:nvSpPr>
          <p:cNvPr id="11" name="Rectangle 10">
            <a:extLst>
              <a:ext uri="{FF2B5EF4-FFF2-40B4-BE49-F238E27FC236}">
                <a16:creationId xmlns:a16="http://schemas.microsoft.com/office/drawing/2014/main" id="{9C284DB0-A682-459F-A1CD-EEFC5D967F2A}"/>
              </a:ext>
            </a:extLst>
          </p:cNvPr>
          <p:cNvSpPr/>
          <p:nvPr/>
        </p:nvSpPr>
        <p:spPr>
          <a:xfrm>
            <a:off x="5871892" y="5523559"/>
            <a:ext cx="117211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off</a:t>
            </a:r>
            <a:endParaRPr lang="en-US" dirty="0"/>
          </a:p>
        </p:txBody>
      </p:sp>
      <p:pic>
        <p:nvPicPr>
          <p:cNvPr id="5" name="Picture 4">
            <a:extLst>
              <a:ext uri="{FF2B5EF4-FFF2-40B4-BE49-F238E27FC236}">
                <a16:creationId xmlns:a16="http://schemas.microsoft.com/office/drawing/2014/main" id="{DF3A2F67-4D4C-4B96-B3FB-FF2172E4127B}"/>
              </a:ext>
            </a:extLst>
          </p:cNvPr>
          <p:cNvPicPr>
            <a:picLocks noChangeAspect="1"/>
          </p:cNvPicPr>
          <p:nvPr/>
        </p:nvPicPr>
        <p:blipFill>
          <a:blip r:embed="rId2"/>
          <a:stretch>
            <a:fillRect/>
          </a:stretch>
        </p:blipFill>
        <p:spPr>
          <a:xfrm>
            <a:off x="895350" y="1045607"/>
            <a:ext cx="3676650" cy="2133600"/>
          </a:xfrm>
          <a:prstGeom prst="rect">
            <a:avLst/>
          </a:prstGeom>
        </p:spPr>
      </p:pic>
      <p:pic>
        <p:nvPicPr>
          <p:cNvPr id="6" name="Picture 5">
            <a:extLst>
              <a:ext uri="{FF2B5EF4-FFF2-40B4-BE49-F238E27FC236}">
                <a16:creationId xmlns:a16="http://schemas.microsoft.com/office/drawing/2014/main" id="{8CC55BEF-A2E3-4ECA-93E6-F16DA228EF5D}"/>
              </a:ext>
            </a:extLst>
          </p:cNvPr>
          <p:cNvPicPr>
            <a:picLocks noChangeAspect="1"/>
          </p:cNvPicPr>
          <p:nvPr/>
        </p:nvPicPr>
        <p:blipFill>
          <a:blip r:embed="rId3"/>
          <a:stretch>
            <a:fillRect/>
          </a:stretch>
        </p:blipFill>
        <p:spPr>
          <a:xfrm>
            <a:off x="4626037" y="1045607"/>
            <a:ext cx="3676650" cy="2133600"/>
          </a:xfrm>
          <a:prstGeom prst="rect">
            <a:avLst/>
          </a:prstGeom>
        </p:spPr>
      </p:pic>
      <p:pic>
        <p:nvPicPr>
          <p:cNvPr id="7" name="Picture 6">
            <a:extLst>
              <a:ext uri="{FF2B5EF4-FFF2-40B4-BE49-F238E27FC236}">
                <a16:creationId xmlns:a16="http://schemas.microsoft.com/office/drawing/2014/main" id="{8F7D26DD-06B0-4817-8E81-5FC97CD18436}"/>
              </a:ext>
            </a:extLst>
          </p:cNvPr>
          <p:cNvPicPr>
            <a:picLocks noChangeAspect="1"/>
          </p:cNvPicPr>
          <p:nvPr/>
        </p:nvPicPr>
        <p:blipFill>
          <a:blip r:embed="rId4"/>
          <a:stretch>
            <a:fillRect/>
          </a:stretch>
        </p:blipFill>
        <p:spPr>
          <a:xfrm>
            <a:off x="895350" y="3272233"/>
            <a:ext cx="3676650" cy="2133600"/>
          </a:xfrm>
          <a:prstGeom prst="rect">
            <a:avLst/>
          </a:prstGeom>
        </p:spPr>
      </p:pic>
      <p:pic>
        <p:nvPicPr>
          <p:cNvPr id="8" name="Picture 7">
            <a:extLst>
              <a:ext uri="{FF2B5EF4-FFF2-40B4-BE49-F238E27FC236}">
                <a16:creationId xmlns:a16="http://schemas.microsoft.com/office/drawing/2014/main" id="{F9E568AD-27DB-489C-901A-592C8971053B}"/>
              </a:ext>
            </a:extLst>
          </p:cNvPr>
          <p:cNvPicPr>
            <a:picLocks noChangeAspect="1"/>
          </p:cNvPicPr>
          <p:nvPr/>
        </p:nvPicPr>
        <p:blipFill>
          <a:blip r:embed="rId5"/>
          <a:stretch>
            <a:fillRect/>
          </a:stretch>
        </p:blipFill>
        <p:spPr>
          <a:xfrm>
            <a:off x="4626037" y="3284583"/>
            <a:ext cx="3676650" cy="2133600"/>
          </a:xfrm>
          <a:prstGeom prst="rect">
            <a:avLst/>
          </a:prstGeom>
        </p:spPr>
      </p:pic>
      <p:sp>
        <p:nvSpPr>
          <p:cNvPr id="4" name="Rectangle 3">
            <a:extLst>
              <a:ext uri="{FF2B5EF4-FFF2-40B4-BE49-F238E27FC236}">
                <a16:creationId xmlns:a16="http://schemas.microsoft.com/office/drawing/2014/main" id="{420495DB-9880-4DFB-A52B-D37F63ADAE50}"/>
              </a:ext>
            </a:extLst>
          </p:cNvPr>
          <p:cNvSpPr/>
          <p:nvPr/>
        </p:nvSpPr>
        <p:spPr>
          <a:xfrm>
            <a:off x="980902" y="5892891"/>
            <a:ext cx="7742266"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highest temperature occurs near the center of the membrane. </a:t>
            </a:r>
          </a:p>
          <a:p>
            <a:r>
              <a:rPr lang="en-US" b="1" dirty="0">
                <a:latin typeface="Arial" panose="020B0604020202020204" pitchFamily="34" charset="0"/>
                <a:cs typeface="Arial" panose="020B0604020202020204" pitchFamily="34" charset="0"/>
              </a:rPr>
              <a:t>The highest temperature in the housing occurs near connection between the membrane and the housing.</a:t>
            </a:r>
            <a:endParaRPr lang="en-US" dirty="0"/>
          </a:p>
        </p:txBody>
      </p:sp>
    </p:spTree>
    <p:extLst>
      <p:ext uri="{BB962C8B-B14F-4D97-AF65-F5344CB8AC3E}">
        <p14:creationId xmlns:p14="http://schemas.microsoft.com/office/powerpoint/2010/main" val="2978029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0147" y="270729"/>
            <a:ext cx="560837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Membrane and Housing Temperature for Case7 </a:t>
            </a:r>
            <a:endParaRPr lang="en-US" dirty="0"/>
          </a:p>
          <a:p>
            <a:pPr algn="ct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04284F1-BA55-490F-9E55-992E5CDCE9F7}" type="slidenum">
              <a:rPr lang="en-US" smtClean="0"/>
              <a:t>44</a:t>
            </a:fld>
            <a:endParaRPr lang="en-US" dirty="0"/>
          </a:p>
        </p:txBody>
      </p:sp>
      <p:sp>
        <p:nvSpPr>
          <p:cNvPr id="10" name="Rectangle 9">
            <a:extLst>
              <a:ext uri="{FF2B5EF4-FFF2-40B4-BE49-F238E27FC236}">
                <a16:creationId xmlns:a16="http://schemas.microsoft.com/office/drawing/2014/main" id="{AEB8A05A-7F02-460E-9FC3-F0EE57DB2309}"/>
              </a:ext>
            </a:extLst>
          </p:cNvPr>
          <p:cNvSpPr/>
          <p:nvPr/>
        </p:nvSpPr>
        <p:spPr>
          <a:xfrm>
            <a:off x="2038695" y="5316297"/>
            <a:ext cx="115929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on</a:t>
            </a:r>
            <a:endParaRPr lang="en-US" dirty="0"/>
          </a:p>
        </p:txBody>
      </p:sp>
      <p:sp>
        <p:nvSpPr>
          <p:cNvPr id="11" name="Rectangle 10">
            <a:extLst>
              <a:ext uri="{FF2B5EF4-FFF2-40B4-BE49-F238E27FC236}">
                <a16:creationId xmlns:a16="http://schemas.microsoft.com/office/drawing/2014/main" id="{9C284DB0-A682-459F-A1CD-EEFC5D967F2A}"/>
              </a:ext>
            </a:extLst>
          </p:cNvPr>
          <p:cNvSpPr/>
          <p:nvPr/>
        </p:nvSpPr>
        <p:spPr>
          <a:xfrm>
            <a:off x="5484713" y="5311730"/>
            <a:ext cx="117211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off</a:t>
            </a:r>
            <a:endParaRPr lang="en-US" dirty="0"/>
          </a:p>
        </p:txBody>
      </p:sp>
      <p:pic>
        <p:nvPicPr>
          <p:cNvPr id="5" name="Picture 4">
            <a:extLst>
              <a:ext uri="{FF2B5EF4-FFF2-40B4-BE49-F238E27FC236}">
                <a16:creationId xmlns:a16="http://schemas.microsoft.com/office/drawing/2014/main" id="{C9B075A4-5ED1-47F0-B14F-D02D692A0CC9}"/>
              </a:ext>
            </a:extLst>
          </p:cNvPr>
          <p:cNvPicPr>
            <a:picLocks noChangeAspect="1"/>
          </p:cNvPicPr>
          <p:nvPr/>
        </p:nvPicPr>
        <p:blipFill>
          <a:blip r:embed="rId2"/>
          <a:stretch>
            <a:fillRect/>
          </a:stretch>
        </p:blipFill>
        <p:spPr>
          <a:xfrm>
            <a:off x="780016" y="789058"/>
            <a:ext cx="3676650" cy="2133600"/>
          </a:xfrm>
          <a:prstGeom prst="rect">
            <a:avLst/>
          </a:prstGeom>
        </p:spPr>
      </p:pic>
      <p:pic>
        <p:nvPicPr>
          <p:cNvPr id="6" name="Picture 5">
            <a:extLst>
              <a:ext uri="{FF2B5EF4-FFF2-40B4-BE49-F238E27FC236}">
                <a16:creationId xmlns:a16="http://schemas.microsoft.com/office/drawing/2014/main" id="{4FD1A763-08FB-432F-A883-943BCBDAE2D0}"/>
              </a:ext>
            </a:extLst>
          </p:cNvPr>
          <p:cNvPicPr>
            <a:picLocks noChangeAspect="1"/>
          </p:cNvPicPr>
          <p:nvPr/>
        </p:nvPicPr>
        <p:blipFill>
          <a:blip r:embed="rId3"/>
          <a:stretch>
            <a:fillRect/>
          </a:stretch>
        </p:blipFill>
        <p:spPr>
          <a:xfrm>
            <a:off x="4572000" y="789058"/>
            <a:ext cx="3676650" cy="2133600"/>
          </a:xfrm>
          <a:prstGeom prst="rect">
            <a:avLst/>
          </a:prstGeom>
        </p:spPr>
      </p:pic>
      <p:pic>
        <p:nvPicPr>
          <p:cNvPr id="7" name="Picture 6">
            <a:extLst>
              <a:ext uri="{FF2B5EF4-FFF2-40B4-BE49-F238E27FC236}">
                <a16:creationId xmlns:a16="http://schemas.microsoft.com/office/drawing/2014/main" id="{9D5DF60A-79A3-457D-BF7F-F7BD884E8B5D}"/>
              </a:ext>
            </a:extLst>
          </p:cNvPr>
          <p:cNvPicPr>
            <a:picLocks noChangeAspect="1"/>
          </p:cNvPicPr>
          <p:nvPr/>
        </p:nvPicPr>
        <p:blipFill>
          <a:blip r:embed="rId4"/>
          <a:stretch>
            <a:fillRect/>
          </a:stretch>
        </p:blipFill>
        <p:spPr>
          <a:xfrm>
            <a:off x="780016" y="3091910"/>
            <a:ext cx="3676650" cy="2133600"/>
          </a:xfrm>
          <a:prstGeom prst="rect">
            <a:avLst/>
          </a:prstGeom>
        </p:spPr>
      </p:pic>
      <p:pic>
        <p:nvPicPr>
          <p:cNvPr id="8" name="Picture 7">
            <a:extLst>
              <a:ext uri="{FF2B5EF4-FFF2-40B4-BE49-F238E27FC236}">
                <a16:creationId xmlns:a16="http://schemas.microsoft.com/office/drawing/2014/main" id="{02CF7971-3F79-4678-98B4-9586C1D974EC}"/>
              </a:ext>
            </a:extLst>
          </p:cNvPr>
          <p:cNvPicPr>
            <a:picLocks noChangeAspect="1"/>
          </p:cNvPicPr>
          <p:nvPr/>
        </p:nvPicPr>
        <p:blipFill>
          <a:blip r:embed="rId5"/>
          <a:stretch>
            <a:fillRect/>
          </a:stretch>
        </p:blipFill>
        <p:spPr>
          <a:xfrm>
            <a:off x="4572000" y="3091910"/>
            <a:ext cx="3676650" cy="2133600"/>
          </a:xfrm>
          <a:prstGeom prst="rect">
            <a:avLst/>
          </a:prstGeom>
        </p:spPr>
      </p:pic>
      <p:sp>
        <p:nvSpPr>
          <p:cNvPr id="4" name="Rectangle 3">
            <a:extLst>
              <a:ext uri="{FF2B5EF4-FFF2-40B4-BE49-F238E27FC236}">
                <a16:creationId xmlns:a16="http://schemas.microsoft.com/office/drawing/2014/main" id="{CBCB0E4A-27E9-40FE-8338-36390B3481C8}"/>
              </a:ext>
            </a:extLst>
          </p:cNvPr>
          <p:cNvSpPr/>
          <p:nvPr/>
        </p:nvSpPr>
        <p:spPr>
          <a:xfrm>
            <a:off x="780016" y="5734408"/>
            <a:ext cx="78867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highest temperature occurs near the center of the membrane. </a:t>
            </a:r>
          </a:p>
          <a:p>
            <a:r>
              <a:rPr lang="en-US" b="1" dirty="0">
                <a:latin typeface="Arial" panose="020B0604020202020204" pitchFamily="34" charset="0"/>
                <a:cs typeface="Arial" panose="020B0604020202020204" pitchFamily="34" charset="0"/>
              </a:rPr>
              <a:t>The highest temperature in the housing occurs near connection between the membrane and the housing.</a:t>
            </a:r>
            <a:endParaRPr lang="en-US" dirty="0"/>
          </a:p>
        </p:txBody>
      </p:sp>
    </p:spTree>
    <p:extLst>
      <p:ext uri="{BB962C8B-B14F-4D97-AF65-F5344CB8AC3E}">
        <p14:creationId xmlns:p14="http://schemas.microsoft.com/office/powerpoint/2010/main" val="3507683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480" y="399276"/>
            <a:ext cx="560837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Membrane and Housing Temperature for Case8 </a:t>
            </a:r>
            <a:endParaRPr lang="en-US" dirty="0"/>
          </a:p>
          <a:p>
            <a:pPr algn="ct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04284F1-BA55-490F-9E55-992E5CDCE9F7}" type="slidenum">
              <a:rPr lang="en-US" smtClean="0"/>
              <a:t>45</a:t>
            </a:fld>
            <a:endParaRPr lang="en-US" dirty="0"/>
          </a:p>
        </p:txBody>
      </p:sp>
      <p:sp>
        <p:nvSpPr>
          <p:cNvPr id="10" name="Rectangle 9">
            <a:extLst>
              <a:ext uri="{FF2B5EF4-FFF2-40B4-BE49-F238E27FC236}">
                <a16:creationId xmlns:a16="http://schemas.microsoft.com/office/drawing/2014/main" id="{AEB8A05A-7F02-460E-9FC3-F0EE57DB2309}"/>
              </a:ext>
            </a:extLst>
          </p:cNvPr>
          <p:cNvSpPr/>
          <p:nvPr/>
        </p:nvSpPr>
        <p:spPr>
          <a:xfrm>
            <a:off x="2003169" y="5249023"/>
            <a:ext cx="115929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on</a:t>
            </a:r>
            <a:endParaRPr lang="en-US" dirty="0"/>
          </a:p>
        </p:txBody>
      </p:sp>
      <p:sp>
        <p:nvSpPr>
          <p:cNvPr id="11" name="Rectangle 10">
            <a:extLst>
              <a:ext uri="{FF2B5EF4-FFF2-40B4-BE49-F238E27FC236}">
                <a16:creationId xmlns:a16="http://schemas.microsoft.com/office/drawing/2014/main" id="{9C284DB0-A682-459F-A1CD-EEFC5D967F2A}"/>
              </a:ext>
            </a:extLst>
          </p:cNvPr>
          <p:cNvSpPr/>
          <p:nvPr/>
        </p:nvSpPr>
        <p:spPr>
          <a:xfrm>
            <a:off x="5968715" y="5249023"/>
            <a:ext cx="117211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off</a:t>
            </a:r>
            <a:endParaRPr lang="en-US" dirty="0"/>
          </a:p>
        </p:txBody>
      </p:sp>
      <p:pic>
        <p:nvPicPr>
          <p:cNvPr id="5" name="Picture 4">
            <a:extLst>
              <a:ext uri="{FF2B5EF4-FFF2-40B4-BE49-F238E27FC236}">
                <a16:creationId xmlns:a16="http://schemas.microsoft.com/office/drawing/2014/main" id="{2DD74B07-B4F5-4AEA-9B69-59D0403D4FE7}"/>
              </a:ext>
            </a:extLst>
          </p:cNvPr>
          <p:cNvPicPr>
            <a:picLocks noChangeAspect="1"/>
          </p:cNvPicPr>
          <p:nvPr/>
        </p:nvPicPr>
        <p:blipFill>
          <a:blip r:embed="rId2"/>
          <a:stretch>
            <a:fillRect/>
          </a:stretch>
        </p:blipFill>
        <p:spPr>
          <a:xfrm>
            <a:off x="895350" y="812851"/>
            <a:ext cx="3676650" cy="2133600"/>
          </a:xfrm>
          <a:prstGeom prst="rect">
            <a:avLst/>
          </a:prstGeom>
        </p:spPr>
      </p:pic>
      <p:pic>
        <p:nvPicPr>
          <p:cNvPr id="6" name="Picture 5">
            <a:extLst>
              <a:ext uri="{FF2B5EF4-FFF2-40B4-BE49-F238E27FC236}">
                <a16:creationId xmlns:a16="http://schemas.microsoft.com/office/drawing/2014/main" id="{7D880FAE-BA81-472F-885D-E5432D3A1FDB}"/>
              </a:ext>
            </a:extLst>
          </p:cNvPr>
          <p:cNvPicPr>
            <a:picLocks noChangeAspect="1"/>
          </p:cNvPicPr>
          <p:nvPr/>
        </p:nvPicPr>
        <p:blipFill>
          <a:blip r:embed="rId3"/>
          <a:stretch>
            <a:fillRect/>
          </a:stretch>
        </p:blipFill>
        <p:spPr>
          <a:xfrm>
            <a:off x="4626037" y="812851"/>
            <a:ext cx="3676650" cy="2133600"/>
          </a:xfrm>
          <a:prstGeom prst="rect">
            <a:avLst/>
          </a:prstGeom>
        </p:spPr>
      </p:pic>
      <p:pic>
        <p:nvPicPr>
          <p:cNvPr id="7" name="Picture 6">
            <a:extLst>
              <a:ext uri="{FF2B5EF4-FFF2-40B4-BE49-F238E27FC236}">
                <a16:creationId xmlns:a16="http://schemas.microsoft.com/office/drawing/2014/main" id="{DB9D5D4C-F400-4C1B-8FB2-400E2AFF5632}"/>
              </a:ext>
            </a:extLst>
          </p:cNvPr>
          <p:cNvPicPr>
            <a:picLocks noChangeAspect="1"/>
          </p:cNvPicPr>
          <p:nvPr/>
        </p:nvPicPr>
        <p:blipFill>
          <a:blip r:embed="rId4"/>
          <a:stretch>
            <a:fillRect/>
          </a:stretch>
        </p:blipFill>
        <p:spPr>
          <a:xfrm>
            <a:off x="895350" y="3027786"/>
            <a:ext cx="3676650" cy="2133600"/>
          </a:xfrm>
          <a:prstGeom prst="rect">
            <a:avLst/>
          </a:prstGeom>
        </p:spPr>
      </p:pic>
      <p:pic>
        <p:nvPicPr>
          <p:cNvPr id="8" name="Picture 7">
            <a:extLst>
              <a:ext uri="{FF2B5EF4-FFF2-40B4-BE49-F238E27FC236}">
                <a16:creationId xmlns:a16="http://schemas.microsoft.com/office/drawing/2014/main" id="{37DC59C3-9655-4303-8289-738AC2DF3697}"/>
              </a:ext>
            </a:extLst>
          </p:cNvPr>
          <p:cNvPicPr>
            <a:picLocks noChangeAspect="1"/>
          </p:cNvPicPr>
          <p:nvPr/>
        </p:nvPicPr>
        <p:blipFill>
          <a:blip r:embed="rId5"/>
          <a:stretch>
            <a:fillRect/>
          </a:stretch>
        </p:blipFill>
        <p:spPr>
          <a:xfrm>
            <a:off x="4626037" y="3027786"/>
            <a:ext cx="3676650" cy="2133600"/>
          </a:xfrm>
          <a:prstGeom prst="rect">
            <a:avLst/>
          </a:prstGeom>
        </p:spPr>
      </p:pic>
      <p:sp>
        <p:nvSpPr>
          <p:cNvPr id="4" name="Rectangle 3">
            <a:extLst>
              <a:ext uri="{FF2B5EF4-FFF2-40B4-BE49-F238E27FC236}">
                <a16:creationId xmlns:a16="http://schemas.microsoft.com/office/drawing/2014/main" id="{6425522D-F9A9-434B-8BA9-B12DB21DF3EE}"/>
              </a:ext>
            </a:extLst>
          </p:cNvPr>
          <p:cNvSpPr/>
          <p:nvPr/>
        </p:nvSpPr>
        <p:spPr>
          <a:xfrm>
            <a:off x="895350" y="5705992"/>
            <a:ext cx="7664334"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highest temperature occurs near the center of the membrane. </a:t>
            </a:r>
          </a:p>
          <a:p>
            <a:r>
              <a:rPr lang="en-US" b="1" dirty="0">
                <a:latin typeface="Arial" panose="020B0604020202020204" pitchFamily="34" charset="0"/>
                <a:cs typeface="Arial" panose="020B0604020202020204" pitchFamily="34" charset="0"/>
              </a:rPr>
              <a:t>The highest temperature in the housing occurs near connection between the membrane and the housing.</a:t>
            </a:r>
            <a:endParaRPr lang="en-US" dirty="0"/>
          </a:p>
        </p:txBody>
      </p:sp>
    </p:spTree>
    <p:extLst>
      <p:ext uri="{BB962C8B-B14F-4D97-AF65-F5344CB8AC3E}">
        <p14:creationId xmlns:p14="http://schemas.microsoft.com/office/powerpoint/2010/main" val="2452432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480" y="399276"/>
            <a:ext cx="560837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Membrane and Housing Temperature for Case9 </a:t>
            </a:r>
            <a:endParaRPr lang="en-US" dirty="0"/>
          </a:p>
          <a:p>
            <a:pPr algn="ct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04284F1-BA55-490F-9E55-992E5CDCE9F7}" type="slidenum">
              <a:rPr lang="en-US" smtClean="0"/>
              <a:t>46</a:t>
            </a:fld>
            <a:endParaRPr lang="en-US" dirty="0"/>
          </a:p>
        </p:txBody>
      </p:sp>
      <p:sp>
        <p:nvSpPr>
          <p:cNvPr id="10" name="Rectangle 9">
            <a:extLst>
              <a:ext uri="{FF2B5EF4-FFF2-40B4-BE49-F238E27FC236}">
                <a16:creationId xmlns:a16="http://schemas.microsoft.com/office/drawing/2014/main" id="{AEB8A05A-7F02-460E-9FC3-F0EE57DB2309}"/>
              </a:ext>
            </a:extLst>
          </p:cNvPr>
          <p:cNvSpPr/>
          <p:nvPr/>
        </p:nvSpPr>
        <p:spPr>
          <a:xfrm>
            <a:off x="1970218" y="5225627"/>
            <a:ext cx="115929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on</a:t>
            </a:r>
            <a:endParaRPr lang="en-US" dirty="0"/>
          </a:p>
        </p:txBody>
      </p:sp>
      <p:sp>
        <p:nvSpPr>
          <p:cNvPr id="11" name="Rectangle 10">
            <a:extLst>
              <a:ext uri="{FF2B5EF4-FFF2-40B4-BE49-F238E27FC236}">
                <a16:creationId xmlns:a16="http://schemas.microsoft.com/office/drawing/2014/main" id="{9C284DB0-A682-459F-A1CD-EEFC5D967F2A}"/>
              </a:ext>
            </a:extLst>
          </p:cNvPr>
          <p:cNvSpPr/>
          <p:nvPr/>
        </p:nvSpPr>
        <p:spPr>
          <a:xfrm>
            <a:off x="6088736" y="5225627"/>
            <a:ext cx="117211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Beam off</a:t>
            </a:r>
            <a:endParaRPr lang="en-US" dirty="0"/>
          </a:p>
        </p:txBody>
      </p:sp>
      <p:pic>
        <p:nvPicPr>
          <p:cNvPr id="5" name="Picture 4">
            <a:extLst>
              <a:ext uri="{FF2B5EF4-FFF2-40B4-BE49-F238E27FC236}">
                <a16:creationId xmlns:a16="http://schemas.microsoft.com/office/drawing/2014/main" id="{DFCF0BC4-8A35-45A3-8C38-9AEECA4A0074}"/>
              </a:ext>
            </a:extLst>
          </p:cNvPr>
          <p:cNvPicPr>
            <a:picLocks noChangeAspect="1"/>
          </p:cNvPicPr>
          <p:nvPr/>
        </p:nvPicPr>
        <p:blipFill>
          <a:blip r:embed="rId2"/>
          <a:stretch>
            <a:fillRect/>
          </a:stretch>
        </p:blipFill>
        <p:spPr>
          <a:xfrm>
            <a:off x="895350" y="886320"/>
            <a:ext cx="3676650" cy="2133600"/>
          </a:xfrm>
          <a:prstGeom prst="rect">
            <a:avLst/>
          </a:prstGeom>
        </p:spPr>
      </p:pic>
      <p:pic>
        <p:nvPicPr>
          <p:cNvPr id="6" name="Picture 5">
            <a:extLst>
              <a:ext uri="{FF2B5EF4-FFF2-40B4-BE49-F238E27FC236}">
                <a16:creationId xmlns:a16="http://schemas.microsoft.com/office/drawing/2014/main" id="{156D8DCE-23EE-4431-88E1-33762DD41CBA}"/>
              </a:ext>
            </a:extLst>
          </p:cNvPr>
          <p:cNvPicPr>
            <a:picLocks noChangeAspect="1"/>
          </p:cNvPicPr>
          <p:nvPr/>
        </p:nvPicPr>
        <p:blipFill>
          <a:blip r:embed="rId3"/>
          <a:stretch>
            <a:fillRect/>
          </a:stretch>
        </p:blipFill>
        <p:spPr>
          <a:xfrm>
            <a:off x="4626037" y="892190"/>
            <a:ext cx="3676650" cy="2133600"/>
          </a:xfrm>
          <a:prstGeom prst="rect">
            <a:avLst/>
          </a:prstGeom>
        </p:spPr>
      </p:pic>
      <p:pic>
        <p:nvPicPr>
          <p:cNvPr id="7" name="Picture 6">
            <a:extLst>
              <a:ext uri="{FF2B5EF4-FFF2-40B4-BE49-F238E27FC236}">
                <a16:creationId xmlns:a16="http://schemas.microsoft.com/office/drawing/2014/main" id="{C8CCBEFF-4DA8-4C02-9791-61F01F24DF6A}"/>
              </a:ext>
            </a:extLst>
          </p:cNvPr>
          <p:cNvPicPr>
            <a:picLocks noChangeAspect="1"/>
          </p:cNvPicPr>
          <p:nvPr/>
        </p:nvPicPr>
        <p:blipFill>
          <a:blip r:embed="rId4"/>
          <a:stretch>
            <a:fillRect/>
          </a:stretch>
        </p:blipFill>
        <p:spPr>
          <a:xfrm>
            <a:off x="895350" y="3092027"/>
            <a:ext cx="3676650" cy="2133600"/>
          </a:xfrm>
          <a:prstGeom prst="rect">
            <a:avLst/>
          </a:prstGeom>
        </p:spPr>
      </p:pic>
      <p:pic>
        <p:nvPicPr>
          <p:cNvPr id="8" name="Picture 7">
            <a:extLst>
              <a:ext uri="{FF2B5EF4-FFF2-40B4-BE49-F238E27FC236}">
                <a16:creationId xmlns:a16="http://schemas.microsoft.com/office/drawing/2014/main" id="{A1BB27C6-6A13-42AB-B769-4751FF49352D}"/>
              </a:ext>
            </a:extLst>
          </p:cNvPr>
          <p:cNvPicPr>
            <a:picLocks noChangeAspect="1"/>
          </p:cNvPicPr>
          <p:nvPr/>
        </p:nvPicPr>
        <p:blipFill>
          <a:blip r:embed="rId5"/>
          <a:stretch>
            <a:fillRect/>
          </a:stretch>
        </p:blipFill>
        <p:spPr>
          <a:xfrm>
            <a:off x="4619625" y="3092027"/>
            <a:ext cx="3676650" cy="2133600"/>
          </a:xfrm>
          <a:prstGeom prst="rect">
            <a:avLst/>
          </a:prstGeom>
        </p:spPr>
      </p:pic>
      <p:sp>
        <p:nvSpPr>
          <p:cNvPr id="4" name="Rectangle 3">
            <a:extLst>
              <a:ext uri="{FF2B5EF4-FFF2-40B4-BE49-F238E27FC236}">
                <a16:creationId xmlns:a16="http://schemas.microsoft.com/office/drawing/2014/main" id="{BB42DB6F-FC44-4525-9C87-4AA8659C32DF}"/>
              </a:ext>
            </a:extLst>
          </p:cNvPr>
          <p:cNvSpPr/>
          <p:nvPr/>
        </p:nvSpPr>
        <p:spPr>
          <a:xfrm>
            <a:off x="895350" y="5694712"/>
            <a:ext cx="76200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highest temperature occurs near the center of the membrane. </a:t>
            </a:r>
          </a:p>
          <a:p>
            <a:r>
              <a:rPr lang="en-US" b="1" dirty="0">
                <a:latin typeface="Arial" panose="020B0604020202020204" pitchFamily="34" charset="0"/>
                <a:cs typeface="Arial" panose="020B0604020202020204" pitchFamily="34" charset="0"/>
              </a:rPr>
              <a:t>The highest temperature in the housing occurs near connection between the membrane and the housing.</a:t>
            </a:r>
            <a:endParaRPr lang="en-US" dirty="0"/>
          </a:p>
        </p:txBody>
      </p:sp>
    </p:spTree>
    <p:extLst>
      <p:ext uri="{BB962C8B-B14F-4D97-AF65-F5344CB8AC3E}">
        <p14:creationId xmlns:p14="http://schemas.microsoft.com/office/powerpoint/2010/main" val="2833900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45BB1-3E6F-6A80-52F2-9DF4F19DE945}"/>
              </a:ext>
            </a:extLst>
          </p:cNvPr>
          <p:cNvSpPr>
            <a:spLocks noGrp="1"/>
          </p:cNvSpPr>
          <p:nvPr>
            <p:ph type="dt" sz="half" idx="10"/>
          </p:nvPr>
        </p:nvSpPr>
        <p:spPr/>
        <p:txBody>
          <a:bodyPr/>
          <a:lstStyle/>
          <a:p>
            <a:fld id="{00D792DB-F10D-4FE3-8FF8-D70342524139}" type="datetime1">
              <a:rPr lang="en-US" smtClean="0"/>
              <a:t>7/20/2023</a:t>
            </a:fld>
            <a:endParaRPr lang="en-US" dirty="0"/>
          </a:p>
        </p:txBody>
      </p:sp>
      <p:sp>
        <p:nvSpPr>
          <p:cNvPr id="3" name="Footer Placeholder 2">
            <a:extLst>
              <a:ext uri="{FF2B5EF4-FFF2-40B4-BE49-F238E27FC236}">
                <a16:creationId xmlns:a16="http://schemas.microsoft.com/office/drawing/2014/main" id="{E8198101-E36C-BA61-89F0-6536693E3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F6A56F4-1437-60EE-EEF7-5675107C93B9}"/>
              </a:ext>
            </a:extLst>
          </p:cNvPr>
          <p:cNvSpPr>
            <a:spLocks noGrp="1"/>
          </p:cNvSpPr>
          <p:nvPr>
            <p:ph type="sldNum" sz="quarter" idx="12"/>
          </p:nvPr>
        </p:nvSpPr>
        <p:spPr/>
        <p:txBody>
          <a:bodyPr/>
          <a:lstStyle/>
          <a:p>
            <a:fld id="{104284F1-BA55-490F-9E55-992E5CDCE9F7}" type="slidenum">
              <a:rPr lang="en-US" smtClean="0"/>
              <a:t>47</a:t>
            </a:fld>
            <a:endParaRPr lang="en-US" dirty="0"/>
          </a:p>
        </p:txBody>
      </p:sp>
      <p:pic>
        <p:nvPicPr>
          <p:cNvPr id="6" name="Picture 5">
            <a:extLst>
              <a:ext uri="{FF2B5EF4-FFF2-40B4-BE49-F238E27FC236}">
                <a16:creationId xmlns:a16="http://schemas.microsoft.com/office/drawing/2014/main" id="{72D1654C-E7B2-C4A8-08C4-F73097F05792}"/>
              </a:ext>
            </a:extLst>
          </p:cNvPr>
          <p:cNvPicPr>
            <a:picLocks noChangeAspect="1"/>
          </p:cNvPicPr>
          <p:nvPr/>
        </p:nvPicPr>
        <p:blipFill>
          <a:blip r:embed="rId2"/>
          <a:stretch>
            <a:fillRect/>
          </a:stretch>
        </p:blipFill>
        <p:spPr>
          <a:xfrm>
            <a:off x="1311644" y="442061"/>
            <a:ext cx="6260399" cy="5359763"/>
          </a:xfrm>
          <a:prstGeom prst="rect">
            <a:avLst/>
          </a:prstGeom>
        </p:spPr>
      </p:pic>
    </p:spTree>
    <p:extLst>
      <p:ext uri="{BB962C8B-B14F-4D97-AF65-F5344CB8AC3E}">
        <p14:creationId xmlns:p14="http://schemas.microsoft.com/office/powerpoint/2010/main" val="195222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9E1FF9-2863-4C79-8469-7B3636BCC615}"/>
              </a:ext>
            </a:extLst>
          </p:cNvPr>
          <p:cNvSpPr>
            <a:spLocks noGrp="1"/>
          </p:cNvSpPr>
          <p:nvPr>
            <p:ph type="title"/>
          </p:nvPr>
        </p:nvSpPr>
        <p:spPr>
          <a:xfrm>
            <a:off x="228600" y="1695576"/>
            <a:ext cx="8686800" cy="783357"/>
          </a:xfrm>
        </p:spPr>
        <p:txBody>
          <a:bodyPr/>
          <a:lstStyle/>
          <a:p>
            <a:pPr algn="ctr"/>
            <a:r>
              <a:rPr lang="en-US" sz="4800" dirty="0"/>
              <a:t>Primary Beam Window</a:t>
            </a:r>
          </a:p>
        </p:txBody>
      </p:sp>
      <p:sp>
        <p:nvSpPr>
          <p:cNvPr id="5" name="Footer Placeholder 4">
            <a:extLst>
              <a:ext uri="{FF2B5EF4-FFF2-40B4-BE49-F238E27FC236}">
                <a16:creationId xmlns:a16="http://schemas.microsoft.com/office/drawing/2014/main" id="{E47C0246-FABD-49D2-BF27-0D6DDA7B1ED8}"/>
              </a:ext>
            </a:extLst>
          </p:cNvPr>
          <p:cNvSpPr>
            <a:spLocks noGrp="1"/>
          </p:cNvSpPr>
          <p:nvPr>
            <p:ph type="ftr" sz="quarter" idx="3"/>
          </p:nvPr>
        </p:nvSpPr>
        <p:spPr>
          <a:xfrm>
            <a:off x="1530602" y="6504213"/>
            <a:ext cx="6477771" cy="242873"/>
          </a:xfrm>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73DBDEA3-68D0-4ADD-B48A-34F86D9752A9}"/>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7" name="Date Placeholder 3">
            <a:extLst>
              <a:ext uri="{FF2B5EF4-FFF2-40B4-BE49-F238E27FC236}">
                <a16:creationId xmlns:a16="http://schemas.microsoft.com/office/drawing/2014/main" id="{D17D404A-FA91-444A-897A-8478BAEBEC99}"/>
              </a:ext>
            </a:extLst>
          </p:cNvPr>
          <p:cNvSpPr>
            <a:spLocks noGrp="1"/>
          </p:cNvSpPr>
          <p:nvPr>
            <p:ph type="dt" sz="half" idx="2"/>
          </p:nvPr>
        </p:nvSpPr>
        <p:spPr>
          <a:xfrm>
            <a:off x="736827" y="6504213"/>
            <a:ext cx="675368" cy="241300"/>
          </a:xfrm>
        </p:spPr>
        <p:txBody>
          <a:bodyPr/>
          <a:lstStyle/>
          <a:p>
            <a:pPr>
              <a:defRPr/>
            </a:pPr>
            <a:r>
              <a:rPr lang="en-US" dirty="0"/>
              <a:t>6/29/23</a:t>
            </a:r>
          </a:p>
          <a:p>
            <a:pPr>
              <a:defRPr/>
            </a:pPr>
            <a:endParaRPr lang="en-US" dirty="0"/>
          </a:p>
          <a:p>
            <a:pPr>
              <a:defRPr/>
            </a:pPr>
            <a:endParaRPr lang="en-US" dirty="0"/>
          </a:p>
        </p:txBody>
      </p:sp>
      <p:pic>
        <p:nvPicPr>
          <p:cNvPr id="2" name="Content Placeholder 7">
            <a:extLst>
              <a:ext uri="{FF2B5EF4-FFF2-40B4-BE49-F238E27FC236}">
                <a16:creationId xmlns:a16="http://schemas.microsoft.com/office/drawing/2014/main" id="{923F3285-EB8B-01CB-071B-544787EB40CC}"/>
              </a:ext>
            </a:extLst>
          </p:cNvPr>
          <p:cNvPicPr>
            <a:picLocks noGrp="1" noChangeAspect="1"/>
          </p:cNvPicPr>
          <p:nvPr>
            <p:ph idx="1"/>
          </p:nvPr>
        </p:nvPicPr>
        <p:blipFill>
          <a:blip r:embed="rId2"/>
          <a:stretch>
            <a:fillRect/>
          </a:stretch>
        </p:blipFill>
        <p:spPr>
          <a:xfrm>
            <a:off x="1785938" y="2709790"/>
            <a:ext cx="5495925" cy="3018514"/>
          </a:xfrm>
        </p:spPr>
      </p:pic>
    </p:spTree>
    <p:extLst>
      <p:ext uri="{BB962C8B-B14F-4D97-AF65-F5344CB8AC3E}">
        <p14:creationId xmlns:p14="http://schemas.microsoft.com/office/powerpoint/2010/main" val="2483806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LBNF Target Facility and Upstream Decay Pipe</a:t>
            </a:r>
          </a:p>
        </p:txBody>
      </p:sp>
      <p:pic>
        <p:nvPicPr>
          <p:cNvPr id="7" name="Content Placeholder 7">
            <a:extLst>
              <a:ext uri="{FF2B5EF4-FFF2-40B4-BE49-F238E27FC236}">
                <a16:creationId xmlns:a16="http://schemas.microsoft.com/office/drawing/2014/main" id="{CDB00797-EE9A-644F-BEBE-A628E0FE0C28}"/>
              </a:ext>
            </a:extLst>
          </p:cNvPr>
          <p:cNvPicPr>
            <a:picLocks noChangeAspect="1"/>
          </p:cNvPicPr>
          <p:nvPr/>
        </p:nvPicPr>
        <p:blipFill>
          <a:blip r:embed="rId2"/>
          <a:stretch>
            <a:fillRect/>
          </a:stretch>
        </p:blipFill>
        <p:spPr>
          <a:xfrm>
            <a:off x="147538" y="1945214"/>
            <a:ext cx="8867920" cy="3673484"/>
          </a:xfrm>
          <a:prstGeom prst="rect">
            <a:avLst/>
          </a:prstGeom>
        </p:spPr>
      </p:pic>
      <p:grpSp>
        <p:nvGrpSpPr>
          <p:cNvPr id="8" name="Group 7">
            <a:extLst>
              <a:ext uri="{FF2B5EF4-FFF2-40B4-BE49-F238E27FC236}">
                <a16:creationId xmlns:a16="http://schemas.microsoft.com/office/drawing/2014/main" id="{9C750059-E857-2043-A4D4-CB4C99607C4A}"/>
              </a:ext>
            </a:extLst>
          </p:cNvPr>
          <p:cNvGrpSpPr/>
          <p:nvPr/>
        </p:nvGrpSpPr>
        <p:grpSpPr>
          <a:xfrm>
            <a:off x="159928" y="1413787"/>
            <a:ext cx="9200561" cy="4882143"/>
            <a:chOff x="1536390" y="980176"/>
            <a:chExt cx="9200561" cy="4882143"/>
          </a:xfrm>
        </p:grpSpPr>
        <p:sp>
          <p:nvSpPr>
            <p:cNvPr id="9" name="TextBox 8">
              <a:extLst>
                <a:ext uri="{FF2B5EF4-FFF2-40B4-BE49-F238E27FC236}">
                  <a16:creationId xmlns:a16="http://schemas.microsoft.com/office/drawing/2014/main" id="{F6B9A9B9-F315-3745-B324-DFFCE8149D5C}"/>
                </a:ext>
              </a:extLst>
            </p:cNvPr>
            <p:cNvSpPr txBox="1"/>
            <p:nvPr/>
          </p:nvSpPr>
          <p:spPr>
            <a:xfrm>
              <a:off x="4939437" y="5269588"/>
              <a:ext cx="885717"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Cooling</a:t>
              </a:r>
            </a:p>
            <a:p>
              <a:r>
                <a:rPr lang="en-US" sz="1100" dirty="0"/>
                <a:t>Panels</a:t>
              </a:r>
            </a:p>
          </p:txBody>
        </p:sp>
        <p:sp>
          <p:nvSpPr>
            <p:cNvPr id="10" name="TextBox 9">
              <a:extLst>
                <a:ext uri="{FF2B5EF4-FFF2-40B4-BE49-F238E27FC236}">
                  <a16:creationId xmlns:a16="http://schemas.microsoft.com/office/drawing/2014/main" id="{23685BC6-78D5-0B48-B90B-FEE82A2C8F11}"/>
                </a:ext>
              </a:extLst>
            </p:cNvPr>
            <p:cNvSpPr txBox="1"/>
            <p:nvPr/>
          </p:nvSpPr>
          <p:spPr>
            <a:xfrm>
              <a:off x="7464775" y="5255324"/>
              <a:ext cx="997950"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Horn A with Target</a:t>
              </a:r>
            </a:p>
          </p:txBody>
        </p:sp>
        <p:sp>
          <p:nvSpPr>
            <p:cNvPr id="11" name="TextBox 10">
              <a:extLst>
                <a:ext uri="{FF2B5EF4-FFF2-40B4-BE49-F238E27FC236}">
                  <a16:creationId xmlns:a16="http://schemas.microsoft.com/office/drawing/2014/main" id="{94F7DD23-D203-5947-BBB1-29F326F57EF5}"/>
                </a:ext>
              </a:extLst>
            </p:cNvPr>
            <p:cNvSpPr txBox="1"/>
            <p:nvPr/>
          </p:nvSpPr>
          <p:spPr>
            <a:xfrm>
              <a:off x="3939241" y="5296149"/>
              <a:ext cx="885717" cy="2616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Horn C</a:t>
              </a:r>
            </a:p>
          </p:txBody>
        </p:sp>
        <p:sp>
          <p:nvSpPr>
            <p:cNvPr id="12" name="TextBox 11">
              <a:extLst>
                <a:ext uri="{FF2B5EF4-FFF2-40B4-BE49-F238E27FC236}">
                  <a16:creationId xmlns:a16="http://schemas.microsoft.com/office/drawing/2014/main" id="{AFB7851A-490F-974D-857A-42AAB963771C}"/>
                </a:ext>
              </a:extLst>
            </p:cNvPr>
            <p:cNvSpPr txBox="1"/>
            <p:nvPr/>
          </p:nvSpPr>
          <p:spPr>
            <a:xfrm>
              <a:off x="8506963" y="5316143"/>
              <a:ext cx="885717" cy="2616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Baffle</a:t>
              </a:r>
            </a:p>
          </p:txBody>
        </p:sp>
        <p:grpSp>
          <p:nvGrpSpPr>
            <p:cNvPr id="13" name="Group 12">
              <a:extLst>
                <a:ext uri="{FF2B5EF4-FFF2-40B4-BE49-F238E27FC236}">
                  <a16:creationId xmlns:a16="http://schemas.microsoft.com/office/drawing/2014/main" id="{1CEC4155-497A-ED49-83C7-E001F1D7DC98}"/>
                </a:ext>
              </a:extLst>
            </p:cNvPr>
            <p:cNvGrpSpPr/>
            <p:nvPr/>
          </p:nvGrpSpPr>
          <p:grpSpPr>
            <a:xfrm>
              <a:off x="1536390" y="4211783"/>
              <a:ext cx="1982665" cy="1404191"/>
              <a:chOff x="-433857" y="4051073"/>
              <a:chExt cx="1982665" cy="1404191"/>
            </a:xfrm>
          </p:grpSpPr>
          <p:cxnSp>
            <p:nvCxnSpPr>
              <p:cNvPr id="28" name="Straight Arrow Connector 27">
                <a:extLst>
                  <a:ext uri="{FF2B5EF4-FFF2-40B4-BE49-F238E27FC236}">
                    <a16:creationId xmlns:a16="http://schemas.microsoft.com/office/drawing/2014/main" id="{126AA208-60CE-0141-9E1C-153E9F8FB053}"/>
                  </a:ext>
                </a:extLst>
              </p:cNvPr>
              <p:cNvCxnSpPr>
                <a:cxnSpLocks/>
              </p:cNvCxnSpPr>
              <p:nvPr/>
            </p:nvCxnSpPr>
            <p:spPr>
              <a:xfrm flipV="1">
                <a:off x="845475" y="4051073"/>
                <a:ext cx="703333" cy="1054643"/>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86EE685F-F562-F24F-951C-E8EFAE93A1B1}"/>
                  </a:ext>
                </a:extLst>
              </p:cNvPr>
              <p:cNvSpPr txBox="1"/>
              <p:nvPr/>
            </p:nvSpPr>
            <p:spPr>
              <a:xfrm>
                <a:off x="-433857" y="5024377"/>
                <a:ext cx="1500042"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Decay Region Upstream Window</a:t>
                </a:r>
              </a:p>
            </p:txBody>
          </p:sp>
        </p:grpSp>
        <p:sp>
          <p:nvSpPr>
            <p:cNvPr id="14" name="TextBox 13">
              <a:extLst>
                <a:ext uri="{FF2B5EF4-FFF2-40B4-BE49-F238E27FC236}">
                  <a16:creationId xmlns:a16="http://schemas.microsoft.com/office/drawing/2014/main" id="{2E03D614-50BB-3B49-8775-212D06F97FE9}"/>
                </a:ext>
              </a:extLst>
            </p:cNvPr>
            <p:cNvSpPr txBox="1"/>
            <p:nvPr/>
          </p:nvSpPr>
          <p:spPr>
            <a:xfrm>
              <a:off x="9178423" y="5262155"/>
              <a:ext cx="1558528" cy="600164"/>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Primary Beam Window</a:t>
              </a:r>
            </a:p>
            <a:p>
              <a:r>
                <a:rPr lang="en-US" sz="1100" dirty="0"/>
                <a:t>Assembly</a:t>
              </a:r>
            </a:p>
          </p:txBody>
        </p:sp>
        <p:cxnSp>
          <p:nvCxnSpPr>
            <p:cNvPr id="15" name="Straight Arrow Connector 14">
              <a:extLst>
                <a:ext uri="{FF2B5EF4-FFF2-40B4-BE49-F238E27FC236}">
                  <a16:creationId xmlns:a16="http://schemas.microsoft.com/office/drawing/2014/main" id="{3AA4ADD5-243C-5D4A-9A02-374F76BCBC5F}"/>
                </a:ext>
              </a:extLst>
            </p:cNvPr>
            <p:cNvCxnSpPr>
              <a:cxnSpLocks/>
            </p:cNvCxnSpPr>
            <p:nvPr/>
          </p:nvCxnSpPr>
          <p:spPr>
            <a:xfrm flipH="1" flipV="1">
              <a:off x="9947564" y="3639127"/>
              <a:ext cx="238562" cy="1575430"/>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5D1B295-FF9C-E84C-A020-61F3F454765E}"/>
                </a:ext>
              </a:extLst>
            </p:cNvPr>
            <p:cNvCxnSpPr>
              <a:cxnSpLocks/>
            </p:cNvCxnSpPr>
            <p:nvPr/>
          </p:nvCxnSpPr>
          <p:spPr>
            <a:xfrm flipH="1" flipV="1">
              <a:off x="4213366" y="4273979"/>
              <a:ext cx="155116" cy="1011648"/>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EDD68C7-F142-8242-A944-6BD07337700C}"/>
                </a:ext>
              </a:extLst>
            </p:cNvPr>
            <p:cNvCxnSpPr>
              <a:cxnSpLocks/>
            </p:cNvCxnSpPr>
            <p:nvPr/>
          </p:nvCxnSpPr>
          <p:spPr>
            <a:xfrm flipV="1">
              <a:off x="5439238" y="4098488"/>
              <a:ext cx="103635" cy="1136869"/>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0E16C45-4A9F-9747-9B0C-73817FA7B10F}"/>
                </a:ext>
              </a:extLst>
            </p:cNvPr>
            <p:cNvSpPr txBox="1"/>
            <p:nvPr/>
          </p:nvSpPr>
          <p:spPr>
            <a:xfrm>
              <a:off x="6453051" y="5235357"/>
              <a:ext cx="885717" cy="261610"/>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Horn B</a:t>
              </a:r>
            </a:p>
          </p:txBody>
        </p:sp>
        <p:cxnSp>
          <p:nvCxnSpPr>
            <p:cNvPr id="19" name="Straight Arrow Connector 18">
              <a:extLst>
                <a:ext uri="{FF2B5EF4-FFF2-40B4-BE49-F238E27FC236}">
                  <a16:creationId xmlns:a16="http://schemas.microsoft.com/office/drawing/2014/main" id="{B3BE9B6D-2A82-BE49-A2FE-1FA66CBBDA10}"/>
                </a:ext>
              </a:extLst>
            </p:cNvPr>
            <p:cNvCxnSpPr>
              <a:cxnSpLocks/>
              <a:stCxn id="18" idx="0"/>
            </p:cNvCxnSpPr>
            <p:nvPr/>
          </p:nvCxnSpPr>
          <p:spPr>
            <a:xfrm flipV="1">
              <a:off x="6895910" y="3891473"/>
              <a:ext cx="154493" cy="1343884"/>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881BF53-26A0-CC4B-BC66-26120E2B3A29}"/>
                </a:ext>
              </a:extLst>
            </p:cNvPr>
            <p:cNvCxnSpPr>
              <a:cxnSpLocks/>
              <a:stCxn id="10" idx="0"/>
            </p:cNvCxnSpPr>
            <p:nvPr/>
          </p:nvCxnSpPr>
          <p:spPr>
            <a:xfrm flipH="1" flipV="1">
              <a:off x="7896754" y="3867714"/>
              <a:ext cx="66996" cy="1387610"/>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CA591C58-BC43-5447-8C91-CC18B723A819}"/>
                </a:ext>
              </a:extLst>
            </p:cNvPr>
            <p:cNvCxnSpPr>
              <a:cxnSpLocks/>
            </p:cNvCxnSpPr>
            <p:nvPr/>
          </p:nvCxnSpPr>
          <p:spPr>
            <a:xfrm flipH="1" flipV="1">
              <a:off x="8802256" y="3718823"/>
              <a:ext cx="147566" cy="1566804"/>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2" name="Group 21">
              <a:extLst>
                <a:ext uri="{FF2B5EF4-FFF2-40B4-BE49-F238E27FC236}">
                  <a16:creationId xmlns:a16="http://schemas.microsoft.com/office/drawing/2014/main" id="{174FAAE9-11A8-C445-B256-2935CA69F38B}"/>
                </a:ext>
              </a:extLst>
            </p:cNvPr>
            <p:cNvGrpSpPr/>
            <p:nvPr/>
          </p:nvGrpSpPr>
          <p:grpSpPr>
            <a:xfrm>
              <a:off x="5705817" y="980176"/>
              <a:ext cx="2841408" cy="1519719"/>
              <a:chOff x="4902254" y="970940"/>
              <a:chExt cx="2841408" cy="1519719"/>
            </a:xfrm>
          </p:grpSpPr>
          <p:sp>
            <p:nvSpPr>
              <p:cNvPr id="23" name="TextBox 22">
                <a:extLst>
                  <a:ext uri="{FF2B5EF4-FFF2-40B4-BE49-F238E27FC236}">
                    <a16:creationId xmlns:a16="http://schemas.microsoft.com/office/drawing/2014/main" id="{19954620-A0CD-294C-8596-F3CF8EFCF8E7}"/>
                  </a:ext>
                </a:extLst>
              </p:cNvPr>
              <p:cNvSpPr txBox="1"/>
              <p:nvPr/>
            </p:nvSpPr>
            <p:spPr>
              <a:xfrm>
                <a:off x="4902254" y="970940"/>
                <a:ext cx="1020285"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Work</a:t>
                </a:r>
              </a:p>
              <a:p>
                <a:r>
                  <a:rPr lang="en-US" sz="1100" dirty="0"/>
                  <a:t>Cell</a:t>
                </a:r>
              </a:p>
            </p:txBody>
          </p:sp>
          <p:grpSp>
            <p:nvGrpSpPr>
              <p:cNvPr id="24" name="Group 23">
                <a:extLst>
                  <a:ext uri="{FF2B5EF4-FFF2-40B4-BE49-F238E27FC236}">
                    <a16:creationId xmlns:a16="http://schemas.microsoft.com/office/drawing/2014/main" id="{2E45C822-2F64-DA43-B064-0D1BF2878C33}"/>
                  </a:ext>
                </a:extLst>
              </p:cNvPr>
              <p:cNvGrpSpPr/>
              <p:nvPr/>
            </p:nvGrpSpPr>
            <p:grpSpPr>
              <a:xfrm>
                <a:off x="6661211" y="1021210"/>
                <a:ext cx="1082451" cy="1469449"/>
                <a:chOff x="5851313" y="1238917"/>
                <a:chExt cx="1082451" cy="1469449"/>
              </a:xfrm>
            </p:grpSpPr>
            <p:cxnSp>
              <p:nvCxnSpPr>
                <p:cNvPr id="26" name="Straight Arrow Connector 25">
                  <a:extLst>
                    <a:ext uri="{FF2B5EF4-FFF2-40B4-BE49-F238E27FC236}">
                      <a16:creationId xmlns:a16="http://schemas.microsoft.com/office/drawing/2014/main" id="{3E1F1176-040F-494A-880E-4BBB1057214D}"/>
                    </a:ext>
                  </a:extLst>
                </p:cNvPr>
                <p:cNvCxnSpPr>
                  <a:cxnSpLocks/>
                </p:cNvCxnSpPr>
                <p:nvPr/>
              </p:nvCxnSpPr>
              <p:spPr>
                <a:xfrm flipH="1">
                  <a:off x="6000207" y="1595819"/>
                  <a:ext cx="359164" cy="1112547"/>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004F5C2F-E154-704E-A83E-C8AC9A7B5439}"/>
                    </a:ext>
                  </a:extLst>
                </p:cNvPr>
                <p:cNvSpPr txBox="1"/>
                <p:nvPr/>
              </p:nvSpPr>
              <p:spPr>
                <a:xfrm>
                  <a:off x="5851313" y="1238917"/>
                  <a:ext cx="1082451"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Sealed Hatch Covers</a:t>
                  </a:r>
                </a:p>
              </p:txBody>
            </p:sp>
          </p:grpSp>
          <p:cxnSp>
            <p:nvCxnSpPr>
              <p:cNvPr id="25" name="Straight Arrow Connector 24">
                <a:extLst>
                  <a:ext uri="{FF2B5EF4-FFF2-40B4-BE49-F238E27FC236}">
                    <a16:creationId xmlns:a16="http://schemas.microsoft.com/office/drawing/2014/main" id="{1AB55305-5E74-0C40-B1CA-45016F172B9C}"/>
                  </a:ext>
                </a:extLst>
              </p:cNvPr>
              <p:cNvCxnSpPr>
                <a:cxnSpLocks/>
              </p:cNvCxnSpPr>
              <p:nvPr/>
            </p:nvCxnSpPr>
            <p:spPr>
              <a:xfrm flipH="1">
                <a:off x="5059682" y="1378112"/>
                <a:ext cx="252103" cy="633575"/>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grpSp>
      </p:grpSp>
      <p:sp>
        <p:nvSpPr>
          <p:cNvPr id="30" name="TextBox 29">
            <a:extLst>
              <a:ext uri="{FF2B5EF4-FFF2-40B4-BE49-F238E27FC236}">
                <a16:creationId xmlns:a16="http://schemas.microsoft.com/office/drawing/2014/main" id="{C69A83E4-8D26-F042-BB8B-CEEEBC39B853}"/>
              </a:ext>
            </a:extLst>
          </p:cNvPr>
          <p:cNvSpPr txBox="1"/>
          <p:nvPr/>
        </p:nvSpPr>
        <p:spPr>
          <a:xfrm>
            <a:off x="2687360" y="1413787"/>
            <a:ext cx="1188669"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Removable</a:t>
            </a:r>
          </a:p>
          <a:p>
            <a:r>
              <a:rPr lang="en-US" sz="1100" dirty="0"/>
              <a:t>Steel Shielding</a:t>
            </a:r>
          </a:p>
        </p:txBody>
      </p:sp>
      <p:cxnSp>
        <p:nvCxnSpPr>
          <p:cNvPr id="31" name="Straight Arrow Connector 30">
            <a:extLst>
              <a:ext uri="{FF2B5EF4-FFF2-40B4-BE49-F238E27FC236}">
                <a16:creationId xmlns:a16="http://schemas.microsoft.com/office/drawing/2014/main" id="{CE9526DD-5735-B24D-A4F1-F912A065D364}"/>
              </a:ext>
            </a:extLst>
          </p:cNvPr>
          <p:cNvCxnSpPr>
            <a:cxnSpLocks/>
            <a:stCxn id="30" idx="2"/>
          </p:cNvCxnSpPr>
          <p:nvPr/>
        </p:nvCxnSpPr>
        <p:spPr>
          <a:xfrm>
            <a:off x="3281695" y="1844674"/>
            <a:ext cx="612807" cy="2177043"/>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716891F5-E78C-BA47-9FC4-F18F0D73B69C}"/>
              </a:ext>
            </a:extLst>
          </p:cNvPr>
          <p:cNvSpPr txBox="1"/>
          <p:nvPr/>
        </p:nvSpPr>
        <p:spPr>
          <a:xfrm>
            <a:off x="1567628" y="5719238"/>
            <a:ext cx="1188669" cy="430887"/>
          </a:xfrm>
          <a:prstGeom prst="rect">
            <a:avLst/>
          </a:prstGeom>
          <a:ln>
            <a:noFill/>
            <a:tailEnd type="triangle"/>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1000" b="1">
                <a:solidFill>
                  <a:srgbClr val="004C97"/>
                </a:solidFill>
                <a:latin typeface="Arial" panose="020B0604020202020204" pitchFamily="34" charset="0"/>
                <a:ea typeface="+mn-ea"/>
                <a:cs typeface="Arial" panose="020B0604020202020204" pitchFamily="34" charset="0"/>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en-US" sz="1100" dirty="0"/>
              <a:t>Steel</a:t>
            </a:r>
          </a:p>
          <a:p>
            <a:r>
              <a:rPr lang="en-US" sz="1100" dirty="0"/>
              <a:t>Shielding</a:t>
            </a:r>
          </a:p>
        </p:txBody>
      </p:sp>
      <p:cxnSp>
        <p:nvCxnSpPr>
          <p:cNvPr id="33" name="Straight Arrow Connector 32">
            <a:extLst>
              <a:ext uri="{FF2B5EF4-FFF2-40B4-BE49-F238E27FC236}">
                <a16:creationId xmlns:a16="http://schemas.microsoft.com/office/drawing/2014/main" id="{21D70723-0AF5-8E42-9629-95D5956A9C5E}"/>
              </a:ext>
            </a:extLst>
          </p:cNvPr>
          <p:cNvCxnSpPr>
            <a:cxnSpLocks/>
            <a:stCxn id="32" idx="0"/>
          </p:cNvCxnSpPr>
          <p:nvPr/>
        </p:nvCxnSpPr>
        <p:spPr>
          <a:xfrm flipV="1">
            <a:off x="2161963" y="5099060"/>
            <a:ext cx="229497" cy="620178"/>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4A6DBCE4-B1D6-CF4F-A165-5EF7C7D321E3}"/>
              </a:ext>
            </a:extLst>
          </p:cNvPr>
          <p:cNvGrpSpPr/>
          <p:nvPr/>
        </p:nvGrpSpPr>
        <p:grpSpPr>
          <a:xfrm>
            <a:off x="8567944" y="192758"/>
            <a:ext cx="483439" cy="1160707"/>
            <a:chOff x="6195574" y="220027"/>
            <a:chExt cx="483439" cy="1160707"/>
          </a:xfrm>
        </p:grpSpPr>
        <p:pic>
          <p:nvPicPr>
            <p:cNvPr id="35" name="Graphic 34" descr="Checkmark with solid fill">
              <a:extLst>
                <a:ext uri="{FF2B5EF4-FFF2-40B4-BE49-F238E27FC236}">
                  <a16:creationId xmlns:a16="http://schemas.microsoft.com/office/drawing/2014/main" id="{E7AB5D92-474C-AC4A-B2C4-54EBD54342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5574" y="233152"/>
              <a:ext cx="464189" cy="464189"/>
            </a:xfrm>
            <a:prstGeom prst="rect">
              <a:avLst/>
            </a:prstGeom>
          </p:spPr>
        </p:pic>
        <p:pic>
          <p:nvPicPr>
            <p:cNvPr id="37" name="Graphic 36" descr="Checkmark with solid fill">
              <a:extLst>
                <a:ext uri="{FF2B5EF4-FFF2-40B4-BE49-F238E27FC236}">
                  <a16:creationId xmlns:a16="http://schemas.microsoft.com/office/drawing/2014/main" id="{D14F5D83-C7B8-4248-83D6-C003C50CC9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5199" y="570036"/>
              <a:ext cx="464189" cy="464189"/>
            </a:xfrm>
            <a:prstGeom prst="rect">
              <a:avLst/>
            </a:prstGeom>
          </p:spPr>
        </p:pic>
        <p:pic>
          <p:nvPicPr>
            <p:cNvPr id="39" name="Graphic 38" descr="Checkmark with solid fill">
              <a:extLst>
                <a:ext uri="{FF2B5EF4-FFF2-40B4-BE49-F238E27FC236}">
                  <a16:creationId xmlns:a16="http://schemas.microsoft.com/office/drawing/2014/main" id="{B74554A0-5C48-024B-AEA1-F8512955C9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14824" y="916545"/>
              <a:ext cx="464189" cy="464189"/>
            </a:xfrm>
            <a:prstGeom prst="rect">
              <a:avLst/>
            </a:prstGeom>
          </p:spPr>
        </p:pic>
        <p:sp>
          <p:nvSpPr>
            <p:cNvPr id="40" name="TextBox 39">
              <a:extLst>
                <a:ext uri="{FF2B5EF4-FFF2-40B4-BE49-F238E27FC236}">
                  <a16:creationId xmlns:a16="http://schemas.microsoft.com/office/drawing/2014/main" id="{8416255D-D326-B245-962A-F1FBE734CB6F}"/>
                </a:ext>
              </a:extLst>
            </p:cNvPr>
            <p:cNvSpPr txBox="1"/>
            <p:nvPr/>
          </p:nvSpPr>
          <p:spPr>
            <a:xfrm>
              <a:off x="6195574" y="220027"/>
              <a:ext cx="403952" cy="261610"/>
            </a:xfrm>
            <a:prstGeom prst="rect">
              <a:avLst/>
            </a:prstGeom>
            <a:noFill/>
          </p:spPr>
          <p:txBody>
            <a:bodyPr wrap="square" rtlCol="0">
              <a:spAutoFit/>
            </a:bodyPr>
            <a:lstStyle/>
            <a:p>
              <a:r>
                <a:rPr lang="en-US" sz="1100" dirty="0">
                  <a:solidFill>
                    <a:srgbClr val="00B050"/>
                  </a:solidFill>
                </a:rPr>
                <a:t>2.4</a:t>
              </a:r>
            </a:p>
          </p:txBody>
        </p:sp>
        <p:sp>
          <p:nvSpPr>
            <p:cNvPr id="41" name="TextBox 40">
              <a:extLst>
                <a:ext uri="{FF2B5EF4-FFF2-40B4-BE49-F238E27FC236}">
                  <a16:creationId xmlns:a16="http://schemas.microsoft.com/office/drawing/2014/main" id="{C8D99208-AD2B-724A-8AF8-E88970FB5C27}"/>
                </a:ext>
              </a:extLst>
            </p:cNvPr>
            <p:cNvSpPr txBox="1"/>
            <p:nvPr/>
          </p:nvSpPr>
          <p:spPr>
            <a:xfrm>
              <a:off x="6262949" y="624287"/>
              <a:ext cx="403952" cy="261610"/>
            </a:xfrm>
            <a:prstGeom prst="rect">
              <a:avLst/>
            </a:prstGeom>
            <a:noFill/>
          </p:spPr>
          <p:txBody>
            <a:bodyPr wrap="square" rtlCol="0">
              <a:spAutoFit/>
            </a:bodyPr>
            <a:lstStyle/>
            <a:p>
              <a:r>
                <a:rPr lang="en-US" sz="1100" dirty="0">
                  <a:solidFill>
                    <a:schemeClr val="accent6">
                      <a:lumMod val="75000"/>
                    </a:schemeClr>
                  </a:solidFill>
                </a:rPr>
                <a:t>?</a:t>
              </a:r>
            </a:p>
          </p:txBody>
        </p:sp>
        <p:sp>
          <p:nvSpPr>
            <p:cNvPr id="42" name="TextBox 41">
              <a:extLst>
                <a:ext uri="{FF2B5EF4-FFF2-40B4-BE49-F238E27FC236}">
                  <a16:creationId xmlns:a16="http://schemas.microsoft.com/office/drawing/2014/main" id="{297392BE-857D-3B4F-8B8F-45D5D3BD88C6}"/>
                </a:ext>
              </a:extLst>
            </p:cNvPr>
            <p:cNvSpPr txBox="1"/>
            <p:nvPr/>
          </p:nvSpPr>
          <p:spPr>
            <a:xfrm>
              <a:off x="6262949" y="1009296"/>
              <a:ext cx="403952" cy="261610"/>
            </a:xfrm>
            <a:prstGeom prst="rect">
              <a:avLst/>
            </a:prstGeom>
            <a:noFill/>
          </p:spPr>
          <p:txBody>
            <a:bodyPr wrap="square" rtlCol="0">
              <a:spAutoFit/>
            </a:bodyPr>
            <a:lstStyle/>
            <a:p>
              <a:r>
                <a:rPr lang="en-US" sz="1100" dirty="0">
                  <a:solidFill>
                    <a:srgbClr val="FF0000"/>
                  </a:solidFill>
                </a:rPr>
                <a:t>*</a:t>
              </a:r>
            </a:p>
          </p:txBody>
        </p:sp>
      </p:grpSp>
      <p:pic>
        <p:nvPicPr>
          <p:cNvPr id="55" name="Graphic 54" descr="Checkmark with solid fill">
            <a:extLst>
              <a:ext uri="{FF2B5EF4-FFF2-40B4-BE49-F238E27FC236}">
                <a16:creationId xmlns:a16="http://schemas.microsoft.com/office/drawing/2014/main" id="{B1409DB5-2184-8E45-B4FF-E3FE69ED31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7290" y="5664571"/>
            <a:ext cx="464189" cy="464189"/>
          </a:xfrm>
          <a:prstGeom prst="rect">
            <a:avLst/>
          </a:prstGeom>
        </p:spPr>
      </p:pic>
      <p:sp>
        <p:nvSpPr>
          <p:cNvPr id="56" name="TextBox 55">
            <a:extLst>
              <a:ext uri="{FF2B5EF4-FFF2-40B4-BE49-F238E27FC236}">
                <a16:creationId xmlns:a16="http://schemas.microsoft.com/office/drawing/2014/main" id="{B7645E57-BC95-064E-9EEF-9D5E02B2ADBC}"/>
              </a:ext>
            </a:extLst>
          </p:cNvPr>
          <p:cNvSpPr txBox="1"/>
          <p:nvPr/>
        </p:nvSpPr>
        <p:spPr>
          <a:xfrm>
            <a:off x="4317290" y="5651446"/>
            <a:ext cx="403952" cy="261610"/>
          </a:xfrm>
          <a:prstGeom prst="rect">
            <a:avLst/>
          </a:prstGeom>
          <a:noFill/>
        </p:spPr>
        <p:txBody>
          <a:bodyPr wrap="square" rtlCol="0">
            <a:spAutoFit/>
          </a:bodyPr>
          <a:lstStyle/>
          <a:p>
            <a:r>
              <a:rPr lang="en-US" sz="1100" dirty="0">
                <a:solidFill>
                  <a:srgbClr val="00B050"/>
                </a:solidFill>
              </a:rPr>
              <a:t>2.4</a:t>
            </a:r>
          </a:p>
        </p:txBody>
      </p:sp>
      <p:grpSp>
        <p:nvGrpSpPr>
          <p:cNvPr id="3" name="Group 2">
            <a:extLst>
              <a:ext uri="{FF2B5EF4-FFF2-40B4-BE49-F238E27FC236}">
                <a16:creationId xmlns:a16="http://schemas.microsoft.com/office/drawing/2014/main" id="{D90BAE93-7998-9C51-A818-91390036E5AB}"/>
              </a:ext>
            </a:extLst>
          </p:cNvPr>
          <p:cNvGrpSpPr/>
          <p:nvPr/>
        </p:nvGrpSpPr>
        <p:grpSpPr>
          <a:xfrm>
            <a:off x="8335849" y="5316760"/>
            <a:ext cx="464189" cy="477314"/>
            <a:chOff x="7050864" y="1445206"/>
            <a:chExt cx="464189" cy="477314"/>
          </a:xfrm>
        </p:grpSpPr>
        <p:pic>
          <p:nvPicPr>
            <p:cNvPr id="57" name="Graphic 56" descr="Checkmark with solid fill">
              <a:extLst>
                <a:ext uri="{FF2B5EF4-FFF2-40B4-BE49-F238E27FC236}">
                  <a16:creationId xmlns:a16="http://schemas.microsoft.com/office/drawing/2014/main" id="{54BACB1B-F232-2844-B5B6-24A3C4884F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50864" y="1458331"/>
              <a:ext cx="464189" cy="464189"/>
            </a:xfrm>
            <a:prstGeom prst="rect">
              <a:avLst/>
            </a:prstGeom>
          </p:spPr>
        </p:pic>
        <p:sp>
          <p:nvSpPr>
            <p:cNvPr id="58" name="TextBox 57">
              <a:extLst>
                <a:ext uri="{FF2B5EF4-FFF2-40B4-BE49-F238E27FC236}">
                  <a16:creationId xmlns:a16="http://schemas.microsoft.com/office/drawing/2014/main" id="{2F090234-B60D-1C48-A199-3955976AB4F7}"/>
                </a:ext>
              </a:extLst>
            </p:cNvPr>
            <p:cNvSpPr txBox="1"/>
            <p:nvPr/>
          </p:nvSpPr>
          <p:spPr>
            <a:xfrm>
              <a:off x="7050864" y="1445206"/>
              <a:ext cx="403952" cy="261610"/>
            </a:xfrm>
            <a:prstGeom prst="rect">
              <a:avLst/>
            </a:prstGeom>
            <a:noFill/>
          </p:spPr>
          <p:txBody>
            <a:bodyPr wrap="square" rtlCol="0">
              <a:spAutoFit/>
            </a:bodyPr>
            <a:lstStyle/>
            <a:p>
              <a:r>
                <a:rPr lang="en-US" sz="1100" dirty="0">
                  <a:solidFill>
                    <a:srgbClr val="00B050"/>
                  </a:solidFill>
                </a:rPr>
                <a:t>2.4</a:t>
              </a:r>
            </a:p>
          </p:txBody>
        </p:sp>
      </p:grpSp>
      <p:pic>
        <p:nvPicPr>
          <p:cNvPr id="59" name="Graphic 58" descr="Checkmark with solid fill">
            <a:extLst>
              <a:ext uri="{FF2B5EF4-FFF2-40B4-BE49-F238E27FC236}">
                <a16:creationId xmlns:a16="http://schemas.microsoft.com/office/drawing/2014/main" id="{433A85EB-FE2F-EC41-B784-558815C6E7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8809" y="1410204"/>
            <a:ext cx="464189" cy="464189"/>
          </a:xfrm>
          <a:prstGeom prst="rect">
            <a:avLst/>
          </a:prstGeom>
        </p:spPr>
      </p:pic>
      <p:sp>
        <p:nvSpPr>
          <p:cNvPr id="60" name="TextBox 59">
            <a:extLst>
              <a:ext uri="{FF2B5EF4-FFF2-40B4-BE49-F238E27FC236}">
                <a16:creationId xmlns:a16="http://schemas.microsoft.com/office/drawing/2014/main" id="{4B80FF3F-23F5-8645-8C8D-32699E0289E1}"/>
              </a:ext>
            </a:extLst>
          </p:cNvPr>
          <p:cNvSpPr txBox="1"/>
          <p:nvPr/>
        </p:nvSpPr>
        <p:spPr>
          <a:xfrm>
            <a:off x="5048809" y="1397079"/>
            <a:ext cx="403952" cy="261610"/>
          </a:xfrm>
          <a:prstGeom prst="rect">
            <a:avLst/>
          </a:prstGeom>
          <a:noFill/>
        </p:spPr>
        <p:txBody>
          <a:bodyPr wrap="square" rtlCol="0">
            <a:spAutoFit/>
          </a:bodyPr>
          <a:lstStyle/>
          <a:p>
            <a:r>
              <a:rPr lang="en-US" sz="1100" dirty="0">
                <a:solidFill>
                  <a:srgbClr val="00B050"/>
                </a:solidFill>
              </a:rPr>
              <a:t>2.4</a:t>
            </a:r>
          </a:p>
        </p:txBody>
      </p:sp>
      <p:pic>
        <p:nvPicPr>
          <p:cNvPr id="61" name="Graphic 60" descr="Checkmark with solid fill">
            <a:extLst>
              <a:ext uri="{FF2B5EF4-FFF2-40B4-BE49-F238E27FC236}">
                <a16:creationId xmlns:a16="http://schemas.microsoft.com/office/drawing/2014/main" id="{4EA19B47-B6F5-D74F-B1C0-51A12838B4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0523" y="1333202"/>
            <a:ext cx="464189" cy="464189"/>
          </a:xfrm>
          <a:prstGeom prst="rect">
            <a:avLst/>
          </a:prstGeom>
        </p:spPr>
      </p:pic>
      <p:sp>
        <p:nvSpPr>
          <p:cNvPr id="62" name="TextBox 61">
            <a:extLst>
              <a:ext uri="{FF2B5EF4-FFF2-40B4-BE49-F238E27FC236}">
                <a16:creationId xmlns:a16="http://schemas.microsoft.com/office/drawing/2014/main" id="{C399983C-91AF-B045-87EF-F5CBF7470B7D}"/>
              </a:ext>
            </a:extLst>
          </p:cNvPr>
          <p:cNvSpPr txBox="1"/>
          <p:nvPr/>
        </p:nvSpPr>
        <p:spPr>
          <a:xfrm>
            <a:off x="3720523" y="1320077"/>
            <a:ext cx="403952" cy="261610"/>
          </a:xfrm>
          <a:prstGeom prst="rect">
            <a:avLst/>
          </a:prstGeom>
          <a:noFill/>
        </p:spPr>
        <p:txBody>
          <a:bodyPr wrap="square" rtlCol="0">
            <a:spAutoFit/>
          </a:bodyPr>
          <a:lstStyle/>
          <a:p>
            <a:r>
              <a:rPr lang="en-US" sz="1100" dirty="0">
                <a:solidFill>
                  <a:srgbClr val="00B050"/>
                </a:solidFill>
              </a:rPr>
              <a:t>2.4</a:t>
            </a:r>
          </a:p>
        </p:txBody>
      </p:sp>
      <p:pic>
        <p:nvPicPr>
          <p:cNvPr id="63" name="Graphic 62" descr="Checkmark with solid fill">
            <a:extLst>
              <a:ext uri="{FF2B5EF4-FFF2-40B4-BE49-F238E27FC236}">
                <a16:creationId xmlns:a16="http://schemas.microsoft.com/office/drawing/2014/main" id="{B2AAEFCA-2974-1644-9C81-0A05030862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28607" y="5520192"/>
            <a:ext cx="464189" cy="464189"/>
          </a:xfrm>
          <a:prstGeom prst="rect">
            <a:avLst/>
          </a:prstGeom>
        </p:spPr>
      </p:pic>
      <p:sp>
        <p:nvSpPr>
          <p:cNvPr id="64" name="TextBox 63">
            <a:extLst>
              <a:ext uri="{FF2B5EF4-FFF2-40B4-BE49-F238E27FC236}">
                <a16:creationId xmlns:a16="http://schemas.microsoft.com/office/drawing/2014/main" id="{C0B9B5C6-9E87-0241-A54D-7DDEFD7A9207}"/>
              </a:ext>
            </a:extLst>
          </p:cNvPr>
          <p:cNvSpPr txBox="1"/>
          <p:nvPr/>
        </p:nvSpPr>
        <p:spPr>
          <a:xfrm>
            <a:off x="2228607" y="5507067"/>
            <a:ext cx="403952" cy="261610"/>
          </a:xfrm>
          <a:prstGeom prst="rect">
            <a:avLst/>
          </a:prstGeom>
          <a:noFill/>
        </p:spPr>
        <p:txBody>
          <a:bodyPr wrap="square" rtlCol="0">
            <a:spAutoFit/>
          </a:bodyPr>
          <a:lstStyle/>
          <a:p>
            <a:r>
              <a:rPr lang="en-US" sz="1100" dirty="0">
                <a:solidFill>
                  <a:srgbClr val="00B050"/>
                </a:solidFill>
              </a:rPr>
              <a:t>2.4</a:t>
            </a:r>
          </a:p>
        </p:txBody>
      </p:sp>
      <p:pic>
        <p:nvPicPr>
          <p:cNvPr id="65" name="Graphic 64" descr="Checkmark with solid fill">
            <a:extLst>
              <a:ext uri="{FF2B5EF4-FFF2-40B4-BE49-F238E27FC236}">
                <a16:creationId xmlns:a16="http://schemas.microsoft.com/office/drawing/2014/main" id="{EFF897EB-3BC8-BC48-9045-53E4C47AAD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27167" y="5555417"/>
            <a:ext cx="464189" cy="464189"/>
          </a:xfrm>
          <a:prstGeom prst="rect">
            <a:avLst/>
          </a:prstGeom>
        </p:spPr>
      </p:pic>
      <p:sp>
        <p:nvSpPr>
          <p:cNvPr id="66" name="TextBox 65">
            <a:extLst>
              <a:ext uri="{FF2B5EF4-FFF2-40B4-BE49-F238E27FC236}">
                <a16:creationId xmlns:a16="http://schemas.microsoft.com/office/drawing/2014/main" id="{9A944BDE-62C8-8441-80C0-6B8535AE4E6F}"/>
              </a:ext>
            </a:extLst>
          </p:cNvPr>
          <p:cNvSpPr txBox="1"/>
          <p:nvPr/>
        </p:nvSpPr>
        <p:spPr>
          <a:xfrm>
            <a:off x="1475292" y="5648168"/>
            <a:ext cx="403952" cy="261610"/>
          </a:xfrm>
          <a:prstGeom prst="rect">
            <a:avLst/>
          </a:prstGeom>
          <a:noFill/>
        </p:spPr>
        <p:txBody>
          <a:bodyPr wrap="square" rtlCol="0">
            <a:spAutoFit/>
          </a:bodyPr>
          <a:lstStyle/>
          <a:p>
            <a:r>
              <a:rPr lang="en-US" sz="1100" dirty="0">
                <a:solidFill>
                  <a:srgbClr val="FF0000"/>
                </a:solidFill>
              </a:rPr>
              <a:t>*</a:t>
            </a:r>
          </a:p>
        </p:txBody>
      </p:sp>
      <p:pic>
        <p:nvPicPr>
          <p:cNvPr id="67" name="Graphic 66" descr="Checkmark with solid fill">
            <a:extLst>
              <a:ext uri="{FF2B5EF4-FFF2-40B4-BE49-F238E27FC236}">
                <a16:creationId xmlns:a16="http://schemas.microsoft.com/office/drawing/2014/main" id="{B71C3D0C-A9AC-6846-BBE7-F66A8E7893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62796" y="5334036"/>
            <a:ext cx="464189" cy="464189"/>
          </a:xfrm>
          <a:prstGeom prst="rect">
            <a:avLst/>
          </a:prstGeom>
        </p:spPr>
      </p:pic>
      <p:sp>
        <p:nvSpPr>
          <p:cNvPr id="68" name="TextBox 67">
            <a:extLst>
              <a:ext uri="{FF2B5EF4-FFF2-40B4-BE49-F238E27FC236}">
                <a16:creationId xmlns:a16="http://schemas.microsoft.com/office/drawing/2014/main" id="{C907518B-0A3E-2F45-9C20-921C87B2D18D}"/>
              </a:ext>
            </a:extLst>
          </p:cNvPr>
          <p:cNvSpPr txBox="1"/>
          <p:nvPr/>
        </p:nvSpPr>
        <p:spPr>
          <a:xfrm>
            <a:off x="6210921" y="5426787"/>
            <a:ext cx="403952" cy="261610"/>
          </a:xfrm>
          <a:prstGeom prst="rect">
            <a:avLst/>
          </a:prstGeom>
          <a:noFill/>
        </p:spPr>
        <p:txBody>
          <a:bodyPr wrap="square" rtlCol="0">
            <a:spAutoFit/>
          </a:bodyPr>
          <a:lstStyle/>
          <a:p>
            <a:r>
              <a:rPr lang="en-US" sz="1100" dirty="0">
                <a:solidFill>
                  <a:srgbClr val="FF0000"/>
                </a:solidFill>
              </a:rPr>
              <a:t>*</a:t>
            </a:r>
          </a:p>
        </p:txBody>
      </p:sp>
      <p:pic>
        <p:nvPicPr>
          <p:cNvPr id="69" name="Graphic 68" descr="Checkmark with solid fill">
            <a:extLst>
              <a:ext uri="{FF2B5EF4-FFF2-40B4-BE49-F238E27FC236}">
                <a16:creationId xmlns:a16="http://schemas.microsoft.com/office/drawing/2014/main" id="{6AAAB4BF-F747-5348-967D-8F39945524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98064" y="5757547"/>
            <a:ext cx="464189" cy="464189"/>
          </a:xfrm>
          <a:prstGeom prst="rect">
            <a:avLst/>
          </a:prstGeom>
        </p:spPr>
      </p:pic>
      <p:sp>
        <p:nvSpPr>
          <p:cNvPr id="70" name="TextBox 69">
            <a:extLst>
              <a:ext uri="{FF2B5EF4-FFF2-40B4-BE49-F238E27FC236}">
                <a16:creationId xmlns:a16="http://schemas.microsoft.com/office/drawing/2014/main" id="{DEA3056D-2392-3643-81D7-2D7475C81786}"/>
              </a:ext>
            </a:extLst>
          </p:cNvPr>
          <p:cNvSpPr txBox="1"/>
          <p:nvPr/>
        </p:nvSpPr>
        <p:spPr>
          <a:xfrm>
            <a:off x="6846189" y="5850298"/>
            <a:ext cx="403952" cy="261610"/>
          </a:xfrm>
          <a:prstGeom prst="rect">
            <a:avLst/>
          </a:prstGeom>
          <a:noFill/>
        </p:spPr>
        <p:txBody>
          <a:bodyPr wrap="square" rtlCol="0">
            <a:spAutoFit/>
          </a:bodyPr>
          <a:lstStyle/>
          <a:p>
            <a:r>
              <a:rPr lang="en-US" sz="1100" dirty="0">
                <a:solidFill>
                  <a:srgbClr val="FF0000"/>
                </a:solidFill>
              </a:rPr>
              <a:t>*</a:t>
            </a:r>
          </a:p>
        </p:txBody>
      </p:sp>
      <p:pic>
        <p:nvPicPr>
          <p:cNvPr id="71" name="Graphic 70" descr="Checkmark with solid fill">
            <a:extLst>
              <a:ext uri="{FF2B5EF4-FFF2-40B4-BE49-F238E27FC236}">
                <a16:creationId xmlns:a16="http://schemas.microsoft.com/office/drawing/2014/main" id="{F480F449-E7C1-824C-A4CB-CE75B9A37F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5817" y="5363528"/>
            <a:ext cx="464189" cy="464189"/>
          </a:xfrm>
          <a:prstGeom prst="rect">
            <a:avLst/>
          </a:prstGeom>
        </p:spPr>
      </p:pic>
      <p:sp>
        <p:nvSpPr>
          <p:cNvPr id="72" name="TextBox 71">
            <a:extLst>
              <a:ext uri="{FF2B5EF4-FFF2-40B4-BE49-F238E27FC236}">
                <a16:creationId xmlns:a16="http://schemas.microsoft.com/office/drawing/2014/main" id="{272F3D05-C9C3-644F-996B-3F3E42681AF1}"/>
              </a:ext>
            </a:extLst>
          </p:cNvPr>
          <p:cNvSpPr txBox="1"/>
          <p:nvPr/>
        </p:nvSpPr>
        <p:spPr>
          <a:xfrm>
            <a:off x="7613567" y="5417779"/>
            <a:ext cx="403952" cy="261610"/>
          </a:xfrm>
          <a:prstGeom prst="rect">
            <a:avLst/>
          </a:prstGeom>
          <a:noFill/>
        </p:spPr>
        <p:txBody>
          <a:bodyPr wrap="square" rtlCol="0">
            <a:spAutoFit/>
          </a:bodyPr>
          <a:lstStyle/>
          <a:p>
            <a:r>
              <a:rPr lang="en-US" sz="1100" dirty="0">
                <a:solidFill>
                  <a:schemeClr val="accent6">
                    <a:lumMod val="75000"/>
                  </a:schemeClr>
                </a:solidFill>
              </a:rPr>
              <a:t>?</a:t>
            </a:r>
          </a:p>
        </p:txBody>
      </p:sp>
      <p:grpSp>
        <p:nvGrpSpPr>
          <p:cNvPr id="4" name="Group 3">
            <a:extLst>
              <a:ext uri="{FF2B5EF4-FFF2-40B4-BE49-F238E27FC236}">
                <a16:creationId xmlns:a16="http://schemas.microsoft.com/office/drawing/2014/main" id="{BE9C94DF-CCE4-52AB-C31B-80D69C49B74C}"/>
              </a:ext>
            </a:extLst>
          </p:cNvPr>
          <p:cNvGrpSpPr/>
          <p:nvPr/>
        </p:nvGrpSpPr>
        <p:grpSpPr>
          <a:xfrm>
            <a:off x="3128196" y="5440530"/>
            <a:ext cx="464189" cy="464189"/>
            <a:chOff x="3128196" y="5440530"/>
            <a:chExt cx="464189" cy="464189"/>
          </a:xfrm>
        </p:grpSpPr>
        <p:pic>
          <p:nvPicPr>
            <p:cNvPr id="77" name="Graphic 76" descr="Checkmark with solid fill">
              <a:extLst>
                <a:ext uri="{FF2B5EF4-FFF2-40B4-BE49-F238E27FC236}">
                  <a16:creationId xmlns:a16="http://schemas.microsoft.com/office/drawing/2014/main" id="{19D48921-D619-0143-B096-107DF4BEFA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8196" y="5440530"/>
              <a:ext cx="464189" cy="464189"/>
            </a:xfrm>
            <a:prstGeom prst="rect">
              <a:avLst/>
            </a:prstGeom>
          </p:spPr>
        </p:pic>
        <p:sp>
          <p:nvSpPr>
            <p:cNvPr id="78" name="TextBox 77">
              <a:extLst>
                <a:ext uri="{FF2B5EF4-FFF2-40B4-BE49-F238E27FC236}">
                  <a16:creationId xmlns:a16="http://schemas.microsoft.com/office/drawing/2014/main" id="{DD32E678-A9AF-4C4A-9AB4-97E4336EB774}"/>
                </a:ext>
              </a:extLst>
            </p:cNvPr>
            <p:cNvSpPr txBox="1"/>
            <p:nvPr/>
          </p:nvSpPr>
          <p:spPr>
            <a:xfrm>
              <a:off x="3185946" y="5494781"/>
              <a:ext cx="403952" cy="261610"/>
            </a:xfrm>
            <a:prstGeom prst="rect">
              <a:avLst/>
            </a:prstGeom>
            <a:noFill/>
          </p:spPr>
          <p:txBody>
            <a:bodyPr wrap="square" rtlCol="0">
              <a:spAutoFit/>
            </a:bodyPr>
            <a:lstStyle/>
            <a:p>
              <a:r>
                <a:rPr lang="en-US" sz="1100" dirty="0">
                  <a:solidFill>
                    <a:schemeClr val="accent6">
                      <a:lumMod val="75000"/>
                    </a:schemeClr>
                  </a:solidFill>
                </a:rPr>
                <a:t>?</a:t>
              </a:r>
            </a:p>
          </p:txBody>
        </p:sp>
      </p:grpSp>
      <p:pic>
        <p:nvPicPr>
          <p:cNvPr id="79" name="Graphic 78" descr="Checkmark with solid fill">
            <a:extLst>
              <a:ext uri="{FF2B5EF4-FFF2-40B4-BE49-F238E27FC236}">
                <a16:creationId xmlns:a16="http://schemas.microsoft.com/office/drawing/2014/main" id="{A1117148-7B5A-0145-9969-D6319AC5D7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4512" y="5353902"/>
            <a:ext cx="464189" cy="464189"/>
          </a:xfrm>
          <a:prstGeom prst="rect">
            <a:avLst/>
          </a:prstGeom>
        </p:spPr>
      </p:pic>
      <p:sp>
        <p:nvSpPr>
          <p:cNvPr id="80" name="TextBox 79">
            <a:extLst>
              <a:ext uri="{FF2B5EF4-FFF2-40B4-BE49-F238E27FC236}">
                <a16:creationId xmlns:a16="http://schemas.microsoft.com/office/drawing/2014/main" id="{0C744FE3-6344-3C4D-9D4A-28075C5492C2}"/>
              </a:ext>
            </a:extLst>
          </p:cNvPr>
          <p:cNvSpPr txBox="1"/>
          <p:nvPr/>
        </p:nvSpPr>
        <p:spPr>
          <a:xfrm>
            <a:off x="5592262" y="5408153"/>
            <a:ext cx="403952" cy="261610"/>
          </a:xfrm>
          <a:prstGeom prst="rect">
            <a:avLst/>
          </a:prstGeom>
          <a:noFill/>
        </p:spPr>
        <p:txBody>
          <a:bodyPr wrap="square" rtlCol="0">
            <a:spAutoFit/>
          </a:bodyPr>
          <a:lstStyle/>
          <a:p>
            <a:r>
              <a:rPr lang="en-US" sz="1100" dirty="0">
                <a:solidFill>
                  <a:schemeClr val="accent6">
                    <a:lumMod val="75000"/>
                  </a:schemeClr>
                </a:solidFill>
              </a:rPr>
              <a:t>?</a:t>
            </a:r>
          </a:p>
        </p:txBody>
      </p:sp>
      <p:sp>
        <p:nvSpPr>
          <p:cNvPr id="5" name="Rectangle 4">
            <a:extLst>
              <a:ext uri="{FF2B5EF4-FFF2-40B4-BE49-F238E27FC236}">
                <a16:creationId xmlns:a16="http://schemas.microsoft.com/office/drawing/2014/main" id="{56591D0E-B2CC-31EF-D9E9-508AC2DDB598}"/>
              </a:ext>
            </a:extLst>
          </p:cNvPr>
          <p:cNvSpPr/>
          <p:nvPr/>
        </p:nvSpPr>
        <p:spPr>
          <a:xfrm>
            <a:off x="8057198" y="5719238"/>
            <a:ext cx="1045650" cy="54174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74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2F300-121F-47E4-BEA2-5DD55C602A72}"/>
              </a:ext>
            </a:extLst>
          </p:cNvPr>
          <p:cNvSpPr>
            <a:spLocks noGrp="1"/>
          </p:cNvSpPr>
          <p:nvPr>
            <p:ph type="title"/>
          </p:nvPr>
        </p:nvSpPr>
        <p:spPr>
          <a:xfrm>
            <a:off x="273074" y="280472"/>
            <a:ext cx="9029700" cy="427877"/>
          </a:xfrm>
        </p:spPr>
        <p:txBody>
          <a:bodyPr/>
          <a:lstStyle/>
          <a:p>
            <a:r>
              <a:rPr lang="en-US" dirty="0"/>
              <a:t>Primary Beam Window</a:t>
            </a:r>
          </a:p>
        </p:txBody>
      </p:sp>
      <p:sp>
        <p:nvSpPr>
          <p:cNvPr id="4" name="Date Placeholder 3">
            <a:extLst>
              <a:ext uri="{FF2B5EF4-FFF2-40B4-BE49-F238E27FC236}">
                <a16:creationId xmlns:a16="http://schemas.microsoft.com/office/drawing/2014/main" id="{114D8C32-BA05-4CA2-B66C-A5CA3B7E8654}"/>
              </a:ext>
            </a:extLst>
          </p:cNvPr>
          <p:cNvSpPr>
            <a:spLocks noGrp="1"/>
          </p:cNvSpPr>
          <p:nvPr>
            <p:ph type="dt" sz="half" idx="2"/>
          </p:nvPr>
        </p:nvSpPr>
        <p:spPr/>
        <p:txBody>
          <a:bodyPr/>
          <a:lstStyle/>
          <a:p>
            <a:pPr>
              <a:defRPr/>
            </a:pPr>
            <a:r>
              <a:rPr lang="en-US" dirty="0"/>
              <a:t>6/29/23</a:t>
            </a:r>
          </a:p>
          <a:p>
            <a:pPr>
              <a:defRPr/>
            </a:pPr>
            <a:endParaRPr lang="en-US" dirty="0"/>
          </a:p>
          <a:p>
            <a:pPr>
              <a:defRPr/>
            </a:pPr>
            <a:endParaRPr lang="en-US" dirty="0"/>
          </a:p>
        </p:txBody>
      </p:sp>
      <p:sp>
        <p:nvSpPr>
          <p:cNvPr id="5" name="Footer Placeholder 4">
            <a:extLst>
              <a:ext uri="{FF2B5EF4-FFF2-40B4-BE49-F238E27FC236}">
                <a16:creationId xmlns:a16="http://schemas.microsoft.com/office/drawing/2014/main" id="{49C12CF4-82FA-4931-962E-909FD98CF226}"/>
              </a:ext>
            </a:extLst>
          </p:cNvPr>
          <p:cNvSpPr>
            <a:spLocks noGrp="1"/>
          </p:cNvSpPr>
          <p:nvPr>
            <p:ph type="ftr" sz="quarter" idx="3"/>
          </p:nvPr>
        </p:nvSpPr>
        <p:spPr>
          <a:xfrm>
            <a:off x="1530603" y="6504213"/>
            <a:ext cx="6514642" cy="242873"/>
          </a:xfrm>
        </p:spPr>
        <p:txBody>
          <a:bodyPr/>
          <a:lstStyle/>
          <a:p>
            <a:r>
              <a:rPr lang="en-US" dirty="0"/>
              <a:t>Quinn Peterson | </a:t>
            </a:r>
            <a:r>
              <a:rPr lang="en-US" sz="1200" dirty="0"/>
              <a:t>LBNF Nu Upstream Decay Pipe Window Radiation Damage R&amp;D Needs</a:t>
            </a:r>
          </a:p>
          <a:p>
            <a:pPr>
              <a:defRPr/>
            </a:pPr>
            <a:endParaRPr lang="en-US" b="1" dirty="0"/>
          </a:p>
        </p:txBody>
      </p:sp>
      <p:sp>
        <p:nvSpPr>
          <p:cNvPr id="6" name="Slide Number Placeholder 5">
            <a:extLst>
              <a:ext uri="{FF2B5EF4-FFF2-40B4-BE49-F238E27FC236}">
                <a16:creationId xmlns:a16="http://schemas.microsoft.com/office/drawing/2014/main" id="{4BE8C3FB-985C-442F-AF6D-CB2BDEDBDFDA}"/>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2" name="Picture 1">
            <a:extLst>
              <a:ext uri="{FF2B5EF4-FFF2-40B4-BE49-F238E27FC236}">
                <a16:creationId xmlns:a16="http://schemas.microsoft.com/office/drawing/2014/main" id="{F4F20F5F-B7B6-1836-AD03-E01B10CF022E}"/>
              </a:ext>
            </a:extLst>
          </p:cNvPr>
          <p:cNvPicPr>
            <a:picLocks noChangeAspect="1"/>
          </p:cNvPicPr>
          <p:nvPr/>
        </p:nvPicPr>
        <p:blipFill>
          <a:blip r:embed="rId2"/>
          <a:stretch>
            <a:fillRect/>
          </a:stretch>
        </p:blipFill>
        <p:spPr>
          <a:xfrm>
            <a:off x="5225157" y="708349"/>
            <a:ext cx="3219199" cy="5043907"/>
          </a:xfrm>
          <a:prstGeom prst="rect">
            <a:avLst/>
          </a:prstGeom>
        </p:spPr>
      </p:pic>
      <p:sp>
        <p:nvSpPr>
          <p:cNvPr id="7" name="Content Placeholder 5">
            <a:extLst>
              <a:ext uri="{FF2B5EF4-FFF2-40B4-BE49-F238E27FC236}">
                <a16:creationId xmlns:a16="http://schemas.microsoft.com/office/drawing/2014/main" id="{6944C6FD-EB80-2C95-6E1A-4872945E17C7}"/>
              </a:ext>
            </a:extLst>
          </p:cNvPr>
          <p:cNvSpPr txBox="1">
            <a:spLocks/>
          </p:cNvSpPr>
          <p:nvPr/>
        </p:nvSpPr>
        <p:spPr>
          <a:xfrm>
            <a:off x="355600" y="932210"/>
            <a:ext cx="4430713" cy="5242959"/>
          </a:xfrm>
          <a:prstGeom prst="rect">
            <a:avLst/>
          </a:prstGeom>
        </p:spPr>
        <p:txBody>
          <a:bodyPr lIns="0" tIns="0" rIns="0" bIns="0">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Located directly before the target</a:t>
            </a:r>
          </a:p>
          <a:p>
            <a:r>
              <a:rPr lang="en-US" sz="1800" dirty="0"/>
              <a:t>Vacuum on the left-hand side</a:t>
            </a:r>
          </a:p>
          <a:p>
            <a:r>
              <a:rPr lang="en-US" sz="1800" dirty="0"/>
              <a:t>3 </a:t>
            </a:r>
            <a:r>
              <a:rPr lang="en-US" sz="1800" dirty="0" err="1"/>
              <a:t>psig</a:t>
            </a:r>
            <a:r>
              <a:rPr lang="en-US" sz="1800" dirty="0"/>
              <a:t> nitrogen on the right-hand side</a:t>
            </a:r>
          </a:p>
          <a:p>
            <a:r>
              <a:rPr lang="en-US" sz="1800" dirty="0"/>
              <a:t>Housing is 304 stainless steel</a:t>
            </a:r>
            <a:endParaRPr lang="en-US" sz="1600" dirty="0"/>
          </a:p>
          <a:p>
            <a:r>
              <a:rPr lang="en-US" sz="1800" dirty="0"/>
              <a:t>Membrane is beryllium</a:t>
            </a:r>
          </a:p>
          <a:p>
            <a:pPr lvl="1"/>
            <a:r>
              <a:rPr lang="en-US" sz="1600" dirty="0"/>
              <a:t>S200FH</a:t>
            </a:r>
          </a:p>
          <a:p>
            <a:pPr lvl="1"/>
            <a:r>
              <a:rPr lang="en-US" sz="1600" dirty="0"/>
              <a:t>Brazed into stainless housing</a:t>
            </a:r>
          </a:p>
          <a:p>
            <a:r>
              <a:rPr lang="en-US" sz="1800" dirty="0"/>
              <a:t>Water cooling originally present, however, thermal/structural analysis showed it unnecessary.</a:t>
            </a:r>
          </a:p>
          <a:p>
            <a:pPr marL="0" indent="0">
              <a:buNone/>
            </a:pPr>
            <a:endParaRPr lang="en-US" sz="1800" dirty="0"/>
          </a:p>
          <a:p>
            <a:endParaRPr lang="en-US" sz="1600" dirty="0"/>
          </a:p>
          <a:p>
            <a:pPr marL="0" indent="0">
              <a:buNone/>
            </a:pPr>
            <a:endParaRPr lang="en-US" sz="1350" dirty="0"/>
          </a:p>
          <a:p>
            <a:pPr marL="0" indent="0">
              <a:buNone/>
            </a:pPr>
            <a:endParaRPr lang="en-US" sz="1350" dirty="0"/>
          </a:p>
          <a:p>
            <a:pPr marL="0" indent="0">
              <a:buNone/>
            </a:pPr>
            <a:endParaRPr lang="en-US" sz="1350" dirty="0"/>
          </a:p>
        </p:txBody>
      </p:sp>
    </p:spTree>
    <p:extLst>
      <p:ext uri="{BB962C8B-B14F-4D97-AF65-F5344CB8AC3E}">
        <p14:creationId xmlns:p14="http://schemas.microsoft.com/office/powerpoint/2010/main" val="1093253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Thermal and Structural Analysis</a:t>
            </a:r>
          </a:p>
        </p:txBody>
      </p:sp>
      <p:sp>
        <p:nvSpPr>
          <p:cNvPr id="3" name="Content Placeholder 2">
            <a:extLst>
              <a:ext uri="{FF2B5EF4-FFF2-40B4-BE49-F238E27FC236}">
                <a16:creationId xmlns:a16="http://schemas.microsoft.com/office/drawing/2014/main" id="{AF228A7F-8EDC-4B99-9F48-10CFD44CD645}"/>
              </a:ext>
            </a:extLst>
          </p:cNvPr>
          <p:cNvSpPr>
            <a:spLocks noGrp="1"/>
          </p:cNvSpPr>
          <p:nvPr>
            <p:ph idx="1"/>
          </p:nvPr>
        </p:nvSpPr>
        <p:spPr/>
        <p:txBody>
          <a:bodyPr/>
          <a:lstStyle/>
          <a:p>
            <a:r>
              <a:rPr lang="en-US" dirty="0"/>
              <a:t>A series of thermal analyses were performed to evaluate the effectiveness of cooling the perimeter of the window with liquid cooling at two temperatures (35 C &amp; 7 C) and the case where the boundary condition at the liquid cooling interface was perfectly insulated.</a:t>
            </a:r>
          </a:p>
          <a:p>
            <a:r>
              <a:rPr lang="en-US" dirty="0"/>
              <a:t>Three different convective boundary conditions were set at the surface of the window of 5, 25, and 250 W/m2-K to evaluate the effect of the cooling from the target pile nitrogen circulation system.</a:t>
            </a:r>
          </a:p>
          <a:p>
            <a:r>
              <a:rPr lang="en-US" dirty="0"/>
              <a:t>The primary beam window consists of the 316 stainless steel housing with a brazed beryllium membrane with the membrane receiving the energy load</a:t>
            </a:r>
          </a:p>
          <a:p>
            <a:endParaRPr lang="en-US" sz="2000" dirty="0"/>
          </a:p>
          <a:p>
            <a:endParaRPr lang="en-US" sz="2000" dirty="0"/>
          </a:p>
          <a:p>
            <a:endParaRPr lang="en-US" dirty="0"/>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8</a:t>
            </a:fld>
            <a:endParaRPr lang="en-US" altLang="en-US"/>
          </a:p>
        </p:txBody>
      </p:sp>
    </p:spTree>
    <p:extLst>
      <p:ext uri="{BB962C8B-B14F-4D97-AF65-F5344CB8AC3E}">
        <p14:creationId xmlns:p14="http://schemas.microsoft.com/office/powerpoint/2010/main" val="167358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386-49D4-459C-A961-DFEB70746885}"/>
              </a:ext>
            </a:extLst>
          </p:cNvPr>
          <p:cNvSpPr>
            <a:spLocks noGrp="1"/>
          </p:cNvSpPr>
          <p:nvPr>
            <p:ph type="title"/>
          </p:nvPr>
        </p:nvSpPr>
        <p:spPr/>
        <p:txBody>
          <a:bodyPr/>
          <a:lstStyle/>
          <a:p>
            <a:r>
              <a:rPr lang="en-US" dirty="0"/>
              <a:t>Thermal and Structural Analysis: Material Properties</a:t>
            </a:r>
          </a:p>
        </p:txBody>
      </p:sp>
      <p:sp>
        <p:nvSpPr>
          <p:cNvPr id="4" name="Date Placeholder 3">
            <a:extLst>
              <a:ext uri="{FF2B5EF4-FFF2-40B4-BE49-F238E27FC236}">
                <a16:creationId xmlns:a16="http://schemas.microsoft.com/office/drawing/2014/main" id="{124A8623-8F1A-411F-A087-82272320307F}"/>
              </a:ext>
            </a:extLst>
          </p:cNvPr>
          <p:cNvSpPr>
            <a:spLocks noGrp="1"/>
          </p:cNvSpPr>
          <p:nvPr>
            <p:ph type="dt" sz="half" idx="10"/>
          </p:nvPr>
        </p:nvSpPr>
        <p:spPr>
          <a:xfrm>
            <a:off x="736826" y="6504212"/>
            <a:ext cx="793775" cy="250124"/>
          </a:xfrm>
        </p:spPr>
        <p:txBody>
          <a:bodyPr/>
          <a:lstStyle/>
          <a:p>
            <a:r>
              <a:rPr lang="en-US" dirty="0"/>
              <a:t>6/29/23</a:t>
            </a:r>
          </a:p>
          <a:p>
            <a:endParaRPr lang="en-US" altLang="en-US" dirty="0"/>
          </a:p>
        </p:txBody>
      </p:sp>
      <p:sp>
        <p:nvSpPr>
          <p:cNvPr id="5" name="Footer Placeholder 4">
            <a:extLst>
              <a:ext uri="{FF2B5EF4-FFF2-40B4-BE49-F238E27FC236}">
                <a16:creationId xmlns:a16="http://schemas.microsoft.com/office/drawing/2014/main" id="{73458A40-22EB-467B-B783-998354B5ABDE}"/>
              </a:ext>
            </a:extLst>
          </p:cNvPr>
          <p:cNvSpPr>
            <a:spLocks noGrp="1"/>
          </p:cNvSpPr>
          <p:nvPr>
            <p:ph type="ftr" sz="quarter" idx="11"/>
          </p:nvPr>
        </p:nvSpPr>
        <p:spPr/>
        <p:txBody>
          <a:bodyPr/>
          <a:lstStyle/>
          <a:p>
            <a:r>
              <a:rPr lang="en-US" dirty="0"/>
              <a:t>Quinn Peterson | </a:t>
            </a:r>
            <a:r>
              <a:rPr lang="en-US" sz="1200" dirty="0"/>
              <a:t>LBNF Nu Upstream Decay Pipe Window Radiation Damage R&amp;D Needs</a:t>
            </a:r>
          </a:p>
          <a:p>
            <a:endParaRPr lang="en-US" sz="1200" dirty="0"/>
          </a:p>
        </p:txBody>
      </p:sp>
      <p:sp>
        <p:nvSpPr>
          <p:cNvPr id="6" name="Slide Number Placeholder 5">
            <a:extLst>
              <a:ext uri="{FF2B5EF4-FFF2-40B4-BE49-F238E27FC236}">
                <a16:creationId xmlns:a16="http://schemas.microsoft.com/office/drawing/2014/main" id="{A1A38431-B5D0-47AF-9659-4DD6290E3EC4}"/>
              </a:ext>
            </a:extLst>
          </p:cNvPr>
          <p:cNvSpPr>
            <a:spLocks noGrp="1"/>
          </p:cNvSpPr>
          <p:nvPr>
            <p:ph type="sldNum" sz="quarter" idx="12"/>
          </p:nvPr>
        </p:nvSpPr>
        <p:spPr/>
        <p:txBody>
          <a:bodyPr/>
          <a:lstStyle/>
          <a:p>
            <a:fld id="{B5585131-D98E-4CC9-8879-1D32CC470D9D}" type="slidenum">
              <a:rPr lang="en-US" altLang="en-US" smtClean="0"/>
              <a:pPr/>
              <a:t>9</a:t>
            </a:fld>
            <a:endParaRPr lang="en-US" altLang="en-US"/>
          </a:p>
        </p:txBody>
      </p:sp>
      <p:pic>
        <p:nvPicPr>
          <p:cNvPr id="10" name="Picture 9">
            <a:extLst>
              <a:ext uri="{FF2B5EF4-FFF2-40B4-BE49-F238E27FC236}">
                <a16:creationId xmlns:a16="http://schemas.microsoft.com/office/drawing/2014/main" id="{39034B3A-6F70-9CC6-78A5-A7C438FB7F06}"/>
              </a:ext>
            </a:extLst>
          </p:cNvPr>
          <p:cNvPicPr>
            <a:picLocks noChangeAspect="1"/>
          </p:cNvPicPr>
          <p:nvPr/>
        </p:nvPicPr>
        <p:blipFill>
          <a:blip r:embed="rId2"/>
          <a:stretch>
            <a:fillRect/>
          </a:stretch>
        </p:blipFill>
        <p:spPr>
          <a:xfrm>
            <a:off x="1659410" y="1091388"/>
            <a:ext cx="5572693" cy="4832670"/>
          </a:xfrm>
          <a:prstGeom prst="rect">
            <a:avLst/>
          </a:prstGeom>
        </p:spPr>
      </p:pic>
    </p:spTree>
    <p:extLst>
      <p:ext uri="{BB962C8B-B14F-4D97-AF65-F5344CB8AC3E}">
        <p14:creationId xmlns:p14="http://schemas.microsoft.com/office/powerpoint/2010/main" val="2384555874"/>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potx" id="{4BA68CBE-0918-4934-A7A4-C67D636CDA9C}" vid="{31CC1039-542B-4E43-AB25-2B19971E7B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Template>
  <TotalTime>50847</TotalTime>
  <Words>3286</Words>
  <Application>Microsoft Office PowerPoint</Application>
  <PresentationFormat>On-screen Show (4:3)</PresentationFormat>
  <Paragraphs>562</Paragraphs>
  <Slides>47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Helvetica</vt:lpstr>
      <vt:lpstr>Lucida Grande</vt:lpstr>
      <vt:lpstr>Fermilab_PPT_090815</vt:lpstr>
      <vt:lpstr>PowerPoint Presentation</vt:lpstr>
      <vt:lpstr>Overview</vt:lpstr>
      <vt:lpstr>Beam Windows Locations</vt:lpstr>
      <vt:lpstr>LBNF Beamline BID Irradiation Environment Parameter Table</vt:lpstr>
      <vt:lpstr>Primary Beam Window</vt:lpstr>
      <vt:lpstr>LBNF Target Facility and Upstream Decay Pipe</vt:lpstr>
      <vt:lpstr>Primary Beam Window</vt:lpstr>
      <vt:lpstr>Thermal and Structural Analysis</vt:lpstr>
      <vt:lpstr>Thermal and Structural Analysis: Material Properties</vt:lpstr>
      <vt:lpstr>Thermal Analysis: Parameters</vt:lpstr>
      <vt:lpstr>-</vt:lpstr>
      <vt:lpstr>Thermal Results: Center of Membrane</vt:lpstr>
      <vt:lpstr>Thermal Results: Connection at Membrane to Housing</vt:lpstr>
      <vt:lpstr>Thermal Results: Liquid Cooling Surface of Housing</vt:lpstr>
      <vt:lpstr>Thermal Results: Conclusion</vt:lpstr>
      <vt:lpstr>Structural Analysis: Parameters</vt:lpstr>
      <vt:lpstr>Structural Analysis: Results</vt:lpstr>
      <vt:lpstr>Structural Analysis: Results</vt:lpstr>
      <vt:lpstr>Structural Analysis Conclusions</vt:lpstr>
      <vt:lpstr>Analysis and R&amp;D Summary</vt:lpstr>
      <vt:lpstr>DSDP Window</vt:lpstr>
      <vt:lpstr>LBNF Absorber Facility and Downstream Decay Pipe</vt:lpstr>
      <vt:lpstr>DSDP Window Design Overview</vt:lpstr>
      <vt:lpstr>Scaling for larger, cylindrical, shorter target results in 100x’s smaller dpa rates in absorber! (0.031 dpa/yr to 0.00031 dpa/yr)</vt:lpstr>
      <vt:lpstr>Decay Pipe Downstream Window Analysis Under 2.4 MW</vt:lpstr>
      <vt:lpstr>Decay Pipe Downstream Window Analysis Under 2.4 MW</vt:lpstr>
      <vt:lpstr>Decay Pipe Downstream Window Analysis Under 2.4 MW</vt:lpstr>
      <vt:lpstr>Decay Pipe Downstream Window Analysis Under 2.4 MW</vt:lpstr>
      <vt:lpstr>DSDP Window R&amp;D Conclusions</vt:lpstr>
      <vt:lpstr>USDP Window</vt:lpstr>
      <vt:lpstr>LBNF Target Facility and Upstream Decay Pipe</vt:lpstr>
      <vt:lpstr>USDP Window Design Overview</vt:lpstr>
      <vt:lpstr>Thermal and Structural Analysis of USDP Window</vt:lpstr>
      <vt:lpstr>Thermal Results</vt:lpstr>
      <vt:lpstr>Structural Results</vt:lpstr>
      <vt:lpstr>USDP Window R&amp;D Summary</vt:lpstr>
      <vt:lpstr>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Quinn R. Peterson x 37614N</dc:creator>
  <cp:lastModifiedBy>Quinn R. Peterson</cp:lastModifiedBy>
  <cp:revision>172</cp:revision>
  <cp:lastPrinted>2014-01-20T19:40:21Z</cp:lastPrinted>
  <dcterms:created xsi:type="dcterms:W3CDTF">2019-02-06T14:41:31Z</dcterms:created>
  <dcterms:modified xsi:type="dcterms:W3CDTF">2023-07-20T18:10:54Z</dcterms:modified>
</cp:coreProperties>
</file>