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6"/>
  </p:notesMasterIdLst>
  <p:handoutMasterIdLst>
    <p:handoutMasterId r:id="rId7"/>
  </p:handoutMasterIdLst>
  <p:sldIdLst>
    <p:sldId id="299" r:id="rId2"/>
    <p:sldId id="296" r:id="rId3"/>
    <p:sldId id="297" r:id="rId4"/>
    <p:sldId id="298" r:id="rId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0504E"/>
    <a:srgbClr val="4E4E4E"/>
    <a:srgbClr val="404040"/>
    <a:srgbClr val="004C97"/>
    <a:srgbClr val="63666A"/>
    <a:srgbClr val="99D6EA"/>
    <a:srgbClr val="505050"/>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7" autoAdjust="0"/>
    <p:restoredTop sz="63234" autoAdjust="0"/>
  </p:normalViewPr>
  <p:slideViewPr>
    <p:cSldViewPr snapToGrid="0" snapToObjects="1" showGuides="1">
      <p:cViewPr>
        <p:scale>
          <a:sx n="80" d="100"/>
          <a:sy n="80" d="100"/>
        </p:scale>
        <p:origin x="1794" y="13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7/20/2023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7/20/2023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Project aim is to study magnet data to better understand what is happening in the magnet as current increases.</a:t>
            </a:r>
          </a:p>
          <a:p>
            <a:endParaRPr lang="en-GB"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405684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Accelerator magnets use superconductors that are liquid helium cooled to low temperatures. This requires a lot of housing and makes the system complex. System is very complex!!!</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conditions for the magnet are harsh with large current dependent forces causing stresses of up to 100-200MPa!!!!!!!! This can cause energy to be locally deposited into the magnet.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Studying superconducting accelerator magnets to increase field that can be precisely controlled.</a:t>
            </a:r>
          </a:p>
          <a:p>
            <a:r>
              <a:rPr lang="en-US" dirty="0"/>
              <a:t>High Field magnets are near critical surface so a small deposit of energy causes transitions to a normal state. Far from surface the high stresses can still deposit enough energy to quench.</a:t>
            </a:r>
          </a:p>
          <a:p>
            <a:r>
              <a:rPr lang="en-US" dirty="0"/>
              <a:t>High current running through normal state generates lots of heat and can melt magnet. </a:t>
            </a:r>
          </a:p>
          <a:p>
            <a:endParaRPr lang="en-US" dirty="0"/>
          </a:p>
          <a:p>
            <a:r>
              <a:rPr lang="en-US" dirty="0"/>
              <a:t>Quenches bad!!!</a:t>
            </a:r>
          </a:p>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2527378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study the magnet the current is ramped until the magnet quenches. This increases the magnetic field until some part of the superconductor enters a normal state.</a:t>
            </a:r>
          </a:p>
          <a:p>
            <a:r>
              <a:rPr lang="en-US" dirty="0"/>
              <a:t>During this process quench antennas, microphones and voltage taps are used to measure the magnet.</a:t>
            </a:r>
          </a:p>
          <a:p>
            <a:r>
              <a:rPr lang="en-US" dirty="0"/>
              <a:t>Voltage taps measure voltage between points on the magnet and give the most direct signal but can also cause short circuits and can give less information aside from at quench.</a:t>
            </a:r>
          </a:p>
          <a:p>
            <a:r>
              <a:rPr lang="en-US" dirty="0"/>
              <a:t>Microphones pick up the mechanical vibrations in the magnet.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Quench antennas are loops of wire that can measure the change in flux passing through the loop. </a:t>
            </a:r>
          </a:p>
          <a:p>
            <a:endParaRPr lang="en-US" dirty="0"/>
          </a:p>
          <a:p>
            <a:r>
              <a:rPr lang="en-US" dirty="0"/>
              <a:t>Other diagnostics are possible e.g. fiber optics and stain gauges, capacitance.</a:t>
            </a:r>
          </a:p>
          <a:p>
            <a:endParaRPr lang="en-US" dirty="0"/>
          </a:p>
          <a:p>
            <a:r>
              <a:rPr lang="en-US" dirty="0"/>
              <a:t>Real magnets have different current than a ramp.</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3542299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be studying the data from the quench antenna and the microphone to look for and characterize events. </a:t>
            </a:r>
          </a:p>
          <a:p>
            <a:r>
              <a:rPr lang="en-US" dirty="0"/>
              <a:t>The aim is to identify the causes of different parts of the signal and find which events are involved in normal magnet operation and which are abnormal and may lead to a quench. </a:t>
            </a:r>
          </a:p>
          <a:p>
            <a:endParaRPr lang="en-US" dirty="0"/>
          </a:p>
          <a:p>
            <a:r>
              <a:rPr lang="en-US" dirty="0"/>
              <a:t>Events shown are not typical just chosen at random for characterization.</a:t>
            </a:r>
          </a:p>
          <a:p>
            <a:endParaRPr lang="en-US" dirty="0"/>
          </a:p>
          <a:p>
            <a:r>
              <a:rPr lang="en-US" dirty="0"/>
              <a:t>Quench antenna data can also be used to locate event </a:t>
            </a:r>
          </a:p>
          <a:p>
            <a:endParaRPr lang="en-US" dirty="0"/>
          </a:p>
          <a:p>
            <a:r>
              <a:rPr lang="en-US" dirty="0"/>
              <a:t>Goal 1: Identify events in the data.</a:t>
            </a:r>
          </a:p>
          <a:p>
            <a:r>
              <a:rPr lang="en-US" dirty="0"/>
              <a:t>Goal 2: Classify these events into common groups.</a:t>
            </a:r>
          </a:p>
          <a:p>
            <a:r>
              <a:rPr lang="en-US" dirty="0"/>
              <a:t>Goal 3: Study these events to better understand the physical cause. Are any events quench-like? Do any events worsen magnet performance?</a:t>
            </a:r>
          </a:p>
          <a:p>
            <a:r>
              <a:rPr lang="en-US" dirty="0"/>
              <a:t>A better understanding of the magnet ramp may allow magnet design to be improved to reach higher fields.</a:t>
            </a:r>
          </a:p>
          <a:p>
            <a:r>
              <a:rPr lang="en-US" dirty="0"/>
              <a:t>AI can also be used in real time to look for events to detect quench earlier. </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4</a:t>
            </a:fld>
            <a:endParaRPr lang="en-US"/>
          </a:p>
        </p:txBody>
      </p:sp>
    </p:spTree>
    <p:extLst>
      <p:ext uri="{BB962C8B-B14F-4D97-AF65-F5344CB8AC3E}">
        <p14:creationId xmlns:p14="http://schemas.microsoft.com/office/powerpoint/2010/main" val="391738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09EA2773-F02A-CC43-B1C5-479A1F34EDA7}" type="datetime1">
              <a:rPr lang="en-US" smtClean="0"/>
              <a:t>7/20/2023</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Presenter | Presentation Title or Meeting Title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FEA58B7-095F-6844-8E3C-8A1DDD22BF89}" type="datetime1">
              <a:rPr lang="en-US" smtClean="0"/>
              <a:t>7/20/2023</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3C7E1B65-1920-CF40-87B8-818D6517E0EA}" type="datetime1">
              <a:rPr lang="en-US" smtClean="0"/>
              <a:t>7/20/2023</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7/20/2023</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27868" b="27868"/>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8991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599" b="36987"/>
          <a:stretch/>
        </p:blipFill>
        <p:spPr>
          <a:xfrm>
            <a:off x="-17762" y="817011"/>
            <a:ext cx="9189720" cy="2966102"/>
          </a:xfrm>
          <a:prstGeom prst="rect">
            <a:avLst/>
          </a:prstGeom>
          <a:ln>
            <a:solidFill>
              <a:schemeClr val="accent1"/>
            </a:solidFill>
          </a:ln>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47822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0916" b="40730"/>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4481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6134" b="3551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9996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39239" b="12407"/>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21011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7732" r="773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9179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t>7/20/2023</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99EE7B-C01A-E94A-AA76-2F04CF97FC05}" type="datetime1">
              <a:rPr lang="en-US" smtClean="0"/>
              <a:t>7/20/2023</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2EF4938-6162-EE4E-9ED3-73016E21644A}" type="datetime1">
              <a:rPr lang="en-US" smtClean="0"/>
              <a:t>7/20/2023</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0597EE-0772-EFD4-082E-E1B8DF68E240}"/>
              </a:ext>
            </a:extLst>
          </p:cNvPr>
          <p:cNvSpPr>
            <a:spLocks noGrp="1"/>
          </p:cNvSpPr>
          <p:nvPr>
            <p:ph type="body" sz="quarter" idx="10"/>
          </p:nvPr>
        </p:nvSpPr>
        <p:spPr/>
        <p:txBody>
          <a:bodyPr/>
          <a:lstStyle/>
          <a:p>
            <a:r>
              <a:rPr lang="en-GB" dirty="0"/>
              <a:t>Finlay Campbell – University of St Andrews - Helen Edwards Intern</a:t>
            </a:r>
          </a:p>
          <a:p>
            <a:endParaRPr lang="en-GB" dirty="0"/>
          </a:p>
          <a:p>
            <a:r>
              <a:rPr lang="en-GB" dirty="0"/>
              <a:t>Supervisor: </a:t>
            </a:r>
            <a:r>
              <a:rPr lang="en-GB" dirty="0" err="1"/>
              <a:t>Stoyan</a:t>
            </a:r>
            <a:r>
              <a:rPr lang="en-GB" dirty="0"/>
              <a:t> </a:t>
            </a:r>
            <a:r>
              <a:rPr lang="en-GB" dirty="0" err="1"/>
              <a:t>Emilov</a:t>
            </a:r>
            <a:r>
              <a:rPr lang="en-GB" dirty="0"/>
              <a:t> </a:t>
            </a:r>
            <a:r>
              <a:rPr lang="en-GB" dirty="0" err="1"/>
              <a:t>Stoynev</a:t>
            </a:r>
            <a:endParaRPr lang="en-GB" dirty="0"/>
          </a:p>
          <a:p>
            <a:r>
              <a:rPr lang="en-GB" dirty="0"/>
              <a:t>20/07/2023</a:t>
            </a:r>
          </a:p>
        </p:txBody>
      </p:sp>
      <p:sp>
        <p:nvSpPr>
          <p:cNvPr id="3" name="Text Placeholder 2">
            <a:extLst>
              <a:ext uri="{FF2B5EF4-FFF2-40B4-BE49-F238E27FC236}">
                <a16:creationId xmlns:a16="http://schemas.microsoft.com/office/drawing/2014/main" id="{BD4F3079-5831-03B4-70DE-D9715B12C7DE}"/>
              </a:ext>
            </a:extLst>
          </p:cNvPr>
          <p:cNvSpPr>
            <a:spLocks noGrp="1"/>
          </p:cNvSpPr>
          <p:nvPr>
            <p:ph type="body" sz="quarter" idx="11"/>
          </p:nvPr>
        </p:nvSpPr>
        <p:spPr/>
        <p:txBody>
          <a:bodyPr>
            <a:normAutofit lnSpcReduction="10000"/>
          </a:bodyPr>
          <a:lstStyle/>
          <a:p>
            <a:r>
              <a:rPr lang="en-US" sz="3200" dirty="0"/>
              <a:t>Classifying Superconducting Accelerator Magnet Ramp Data</a:t>
            </a:r>
            <a:endParaRPr lang="en-GB" dirty="0"/>
          </a:p>
        </p:txBody>
      </p:sp>
    </p:spTree>
    <p:extLst>
      <p:ext uri="{BB962C8B-B14F-4D97-AF65-F5344CB8AC3E}">
        <p14:creationId xmlns:p14="http://schemas.microsoft.com/office/powerpoint/2010/main" val="4201067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948302" y="907791"/>
            <a:ext cx="2487775" cy="358630"/>
          </a:xfrm>
        </p:spPr>
        <p:txBody>
          <a:bodyPr/>
          <a:lstStyle/>
          <a:p>
            <a:pPr algn="ctr"/>
            <a:r>
              <a:rPr lang="en-US" sz="1400" dirty="0"/>
              <a:t>Magnet wire layout</a:t>
            </a:r>
          </a:p>
        </p:txBody>
      </p:sp>
      <p:sp>
        <p:nvSpPr>
          <p:cNvPr id="4" name="Date Placeholder 3"/>
          <p:cNvSpPr>
            <a:spLocks noGrp="1"/>
          </p:cNvSpPr>
          <p:nvPr>
            <p:ph type="dt" sz="half" idx="14"/>
          </p:nvPr>
        </p:nvSpPr>
        <p:spPr/>
        <p:txBody>
          <a:bodyPr/>
          <a:lstStyle/>
          <a:p>
            <a:pPr>
              <a:defRPr/>
            </a:pPr>
            <a:r>
              <a:rPr lang="en-US" dirty="0"/>
              <a:t>20/7/2023</a:t>
            </a:r>
          </a:p>
        </p:txBody>
      </p:sp>
      <p:sp>
        <p:nvSpPr>
          <p:cNvPr id="5" name="Footer Placeholder 4"/>
          <p:cNvSpPr>
            <a:spLocks noGrp="1"/>
          </p:cNvSpPr>
          <p:nvPr>
            <p:ph type="ftr" sz="quarter" idx="3"/>
          </p:nvPr>
        </p:nvSpPr>
        <p:spPr>
          <a:xfrm>
            <a:off x="1530603" y="6504213"/>
            <a:ext cx="6562810" cy="242873"/>
          </a:xfrm>
        </p:spPr>
        <p:txBody>
          <a:bodyPr/>
          <a:lstStyle/>
          <a:p>
            <a:pPr>
              <a:defRPr/>
            </a:pPr>
            <a:r>
              <a:rPr lang="en-US" dirty="0"/>
              <a:t>Finlay Campbell  | Project talk – Classifying Superconducting Accelerator Magnet Ramp Data</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7" name="Title 6"/>
          <p:cNvSpPr>
            <a:spLocks noGrp="1"/>
          </p:cNvSpPr>
          <p:nvPr>
            <p:ph type="title"/>
          </p:nvPr>
        </p:nvSpPr>
        <p:spPr>
          <a:xfrm>
            <a:off x="457200" y="207366"/>
            <a:ext cx="8686800" cy="427877"/>
          </a:xfrm>
        </p:spPr>
        <p:txBody>
          <a:bodyPr/>
          <a:lstStyle/>
          <a:p>
            <a:r>
              <a:rPr lang="en-US" sz="2400" dirty="0"/>
              <a:t>What are Superconducting Accelerator Magnets?</a:t>
            </a:r>
          </a:p>
        </p:txBody>
      </p:sp>
      <p:pic>
        <p:nvPicPr>
          <p:cNvPr id="11" name="Picture 10" descr="Chart, diagram&#10;&#10;Description automatically generated">
            <a:extLst>
              <a:ext uri="{FF2B5EF4-FFF2-40B4-BE49-F238E27FC236}">
                <a16:creationId xmlns:a16="http://schemas.microsoft.com/office/drawing/2014/main" id="{5FB71174-1AF0-DCDD-E6F2-9FED96EF55EB}"/>
              </a:ext>
            </a:extLst>
          </p:cNvPr>
          <p:cNvPicPr>
            <a:picLocks noChangeAspect="1"/>
          </p:cNvPicPr>
          <p:nvPr/>
        </p:nvPicPr>
        <p:blipFill>
          <a:blip r:embed="rId3"/>
          <a:stretch>
            <a:fillRect/>
          </a:stretch>
        </p:blipFill>
        <p:spPr>
          <a:xfrm>
            <a:off x="1822200" y="4679849"/>
            <a:ext cx="1914638" cy="1614166"/>
          </a:xfrm>
          <a:prstGeom prst="rect">
            <a:avLst/>
          </a:prstGeom>
        </p:spPr>
      </p:pic>
      <p:pic>
        <p:nvPicPr>
          <p:cNvPr id="18" name="Picture 17" descr="Diagram, schematic&#10;&#10;Description automatically generated">
            <a:extLst>
              <a:ext uri="{FF2B5EF4-FFF2-40B4-BE49-F238E27FC236}">
                <a16:creationId xmlns:a16="http://schemas.microsoft.com/office/drawing/2014/main" id="{A69026F6-A6BC-7F7F-5719-36B64C5EEDC6}"/>
              </a:ext>
            </a:extLst>
          </p:cNvPr>
          <p:cNvPicPr>
            <a:picLocks noChangeAspect="1"/>
          </p:cNvPicPr>
          <p:nvPr/>
        </p:nvPicPr>
        <p:blipFill>
          <a:blip r:embed="rId4"/>
          <a:stretch>
            <a:fillRect/>
          </a:stretch>
        </p:blipFill>
        <p:spPr>
          <a:xfrm>
            <a:off x="326564" y="1145902"/>
            <a:ext cx="4069144" cy="2755765"/>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1F31F2F9-D4EA-1793-F8B5-84F909659B68}"/>
              </a:ext>
            </a:extLst>
          </p:cNvPr>
          <p:cNvPicPr>
            <a:picLocks noChangeAspect="1"/>
          </p:cNvPicPr>
          <p:nvPr/>
        </p:nvPicPr>
        <p:blipFill>
          <a:blip r:embed="rId5"/>
          <a:stretch>
            <a:fillRect/>
          </a:stretch>
        </p:blipFill>
        <p:spPr>
          <a:xfrm>
            <a:off x="6138704" y="3618090"/>
            <a:ext cx="2212356" cy="1769885"/>
          </a:xfrm>
          <a:prstGeom prst="rect">
            <a:avLst/>
          </a:prstGeom>
        </p:spPr>
      </p:pic>
      <p:sp>
        <p:nvSpPr>
          <p:cNvPr id="31" name="Text Placeholder 2">
            <a:extLst>
              <a:ext uri="{FF2B5EF4-FFF2-40B4-BE49-F238E27FC236}">
                <a16:creationId xmlns:a16="http://schemas.microsoft.com/office/drawing/2014/main" id="{945398F1-A843-D635-13D0-1EAF12646DDE}"/>
              </a:ext>
            </a:extLst>
          </p:cNvPr>
          <p:cNvSpPr txBox="1">
            <a:spLocks/>
          </p:cNvSpPr>
          <p:nvPr/>
        </p:nvSpPr>
        <p:spPr>
          <a:xfrm>
            <a:off x="5512843" y="3393078"/>
            <a:ext cx="3408564" cy="465237"/>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6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1400" dirty="0"/>
              <a:t>Cross section of superconducting wire</a:t>
            </a:r>
          </a:p>
        </p:txBody>
      </p:sp>
      <p:pic>
        <p:nvPicPr>
          <p:cNvPr id="44" name="Picture 43" descr="Chart, shape, sunburst chart&#10;&#10;Description automatically generated">
            <a:extLst>
              <a:ext uri="{FF2B5EF4-FFF2-40B4-BE49-F238E27FC236}">
                <a16:creationId xmlns:a16="http://schemas.microsoft.com/office/drawing/2014/main" id="{7E8B2F28-5B1F-DA14-0779-04A3C33FD231}"/>
              </a:ext>
            </a:extLst>
          </p:cNvPr>
          <p:cNvPicPr>
            <a:picLocks noChangeAspect="1"/>
          </p:cNvPicPr>
          <p:nvPr/>
        </p:nvPicPr>
        <p:blipFill>
          <a:blip r:embed="rId6"/>
          <a:stretch>
            <a:fillRect/>
          </a:stretch>
        </p:blipFill>
        <p:spPr>
          <a:xfrm>
            <a:off x="6110491" y="1145902"/>
            <a:ext cx="2325586" cy="2006454"/>
          </a:xfrm>
          <a:prstGeom prst="rect">
            <a:avLst/>
          </a:prstGeom>
        </p:spPr>
      </p:pic>
      <p:cxnSp>
        <p:nvCxnSpPr>
          <p:cNvPr id="46" name="Straight Arrow Connector 45">
            <a:extLst>
              <a:ext uri="{FF2B5EF4-FFF2-40B4-BE49-F238E27FC236}">
                <a16:creationId xmlns:a16="http://schemas.microsoft.com/office/drawing/2014/main" id="{CFF45ABB-FF39-5906-EB9C-C2C5D3076FFF}"/>
              </a:ext>
            </a:extLst>
          </p:cNvPr>
          <p:cNvCxnSpPr>
            <a:cxnSpLocks/>
          </p:cNvCxnSpPr>
          <p:nvPr/>
        </p:nvCxnSpPr>
        <p:spPr>
          <a:xfrm>
            <a:off x="4184391" y="1761164"/>
            <a:ext cx="1875573" cy="2477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0FB069B7-F2FC-ECC0-8594-AE3ECE77FB76}"/>
              </a:ext>
            </a:extLst>
          </p:cNvPr>
          <p:cNvCxnSpPr>
            <a:cxnSpLocks/>
          </p:cNvCxnSpPr>
          <p:nvPr/>
        </p:nvCxnSpPr>
        <p:spPr>
          <a:xfrm flipH="1">
            <a:off x="3776208" y="5046480"/>
            <a:ext cx="2283756" cy="28084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3" name="Text Placeholder 2">
            <a:extLst>
              <a:ext uri="{FF2B5EF4-FFF2-40B4-BE49-F238E27FC236}">
                <a16:creationId xmlns:a16="http://schemas.microsoft.com/office/drawing/2014/main" id="{E09103F9-CBD5-7981-B64D-00ADD070CA73}"/>
              </a:ext>
            </a:extLst>
          </p:cNvPr>
          <p:cNvSpPr txBox="1">
            <a:spLocks/>
          </p:cNvSpPr>
          <p:nvPr/>
        </p:nvSpPr>
        <p:spPr>
          <a:xfrm>
            <a:off x="597002" y="4541892"/>
            <a:ext cx="1611521" cy="827136"/>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6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1400" dirty="0"/>
              <a:t>Critical surface for a superconductor state.</a:t>
            </a:r>
          </a:p>
        </p:txBody>
      </p:sp>
      <p:cxnSp>
        <p:nvCxnSpPr>
          <p:cNvPr id="24" name="Straight Arrow Connector 23">
            <a:extLst>
              <a:ext uri="{FF2B5EF4-FFF2-40B4-BE49-F238E27FC236}">
                <a16:creationId xmlns:a16="http://schemas.microsoft.com/office/drawing/2014/main" id="{8C08B704-F2F3-BE12-7016-757C2D38EADD}"/>
              </a:ext>
            </a:extLst>
          </p:cNvPr>
          <p:cNvCxnSpPr>
            <a:cxnSpLocks/>
          </p:cNvCxnSpPr>
          <p:nvPr/>
        </p:nvCxnSpPr>
        <p:spPr>
          <a:xfrm>
            <a:off x="4258531" y="1690894"/>
            <a:ext cx="1966417" cy="1659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Text Placeholder 2">
            <a:extLst>
              <a:ext uri="{FF2B5EF4-FFF2-40B4-BE49-F238E27FC236}">
                <a16:creationId xmlns:a16="http://schemas.microsoft.com/office/drawing/2014/main" id="{A9188A1B-C92E-C13B-E3EA-A3DE802B1FCC}"/>
              </a:ext>
            </a:extLst>
          </p:cNvPr>
          <p:cNvSpPr txBox="1">
            <a:spLocks/>
          </p:cNvSpPr>
          <p:nvPr/>
        </p:nvSpPr>
        <p:spPr>
          <a:xfrm>
            <a:off x="3847011" y="1483398"/>
            <a:ext cx="2487775" cy="358630"/>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6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1400" dirty="0"/>
              <a:t>Precise field</a:t>
            </a:r>
          </a:p>
        </p:txBody>
      </p:sp>
      <p:sp>
        <p:nvSpPr>
          <p:cNvPr id="10" name="Text Placeholder 2">
            <a:extLst>
              <a:ext uri="{FF2B5EF4-FFF2-40B4-BE49-F238E27FC236}">
                <a16:creationId xmlns:a16="http://schemas.microsoft.com/office/drawing/2014/main" id="{F78817ED-EACA-9E0E-9F0B-75DBF1DAF2F2}"/>
              </a:ext>
            </a:extLst>
          </p:cNvPr>
          <p:cNvSpPr txBox="1">
            <a:spLocks/>
          </p:cNvSpPr>
          <p:nvPr/>
        </p:nvSpPr>
        <p:spPr>
          <a:xfrm>
            <a:off x="3928118" y="2291545"/>
            <a:ext cx="2487775" cy="358630"/>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6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1400" dirty="0"/>
              <a:t>High field</a:t>
            </a:r>
          </a:p>
        </p:txBody>
      </p:sp>
      <p:sp>
        <p:nvSpPr>
          <p:cNvPr id="13" name="Text Placeholder 2">
            <a:extLst>
              <a:ext uri="{FF2B5EF4-FFF2-40B4-BE49-F238E27FC236}">
                <a16:creationId xmlns:a16="http://schemas.microsoft.com/office/drawing/2014/main" id="{B985022B-6A66-740B-EBD1-7497BC23D68D}"/>
              </a:ext>
            </a:extLst>
          </p:cNvPr>
          <p:cNvSpPr txBox="1">
            <a:spLocks/>
          </p:cNvSpPr>
          <p:nvPr/>
        </p:nvSpPr>
        <p:spPr>
          <a:xfrm>
            <a:off x="3954149" y="5417087"/>
            <a:ext cx="2631342" cy="722473"/>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6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1400" dirty="0"/>
              <a:t>High Field brings magnet close to a transition to a non superconducting state. </a:t>
            </a:r>
          </a:p>
        </p:txBody>
      </p:sp>
      <p:cxnSp>
        <p:nvCxnSpPr>
          <p:cNvPr id="12" name="Straight Connector 11">
            <a:extLst>
              <a:ext uri="{FF2B5EF4-FFF2-40B4-BE49-F238E27FC236}">
                <a16:creationId xmlns:a16="http://schemas.microsoft.com/office/drawing/2014/main" id="{1882DD65-0F93-D6DD-44DA-9E15D55B26DD}"/>
              </a:ext>
            </a:extLst>
          </p:cNvPr>
          <p:cNvCxnSpPr>
            <a:cxnSpLocks/>
          </p:cNvCxnSpPr>
          <p:nvPr/>
        </p:nvCxnSpPr>
        <p:spPr>
          <a:xfrm>
            <a:off x="360957" y="635243"/>
            <a:ext cx="835606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064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1" grpId="0"/>
      <p:bldP spid="53" grpId="0"/>
      <p:bldP spid="8" grpId="0"/>
      <p:bldP spid="10"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hart, line chart&#10;&#10;Description automatically generated">
            <a:extLst>
              <a:ext uri="{FF2B5EF4-FFF2-40B4-BE49-F238E27FC236}">
                <a16:creationId xmlns:a16="http://schemas.microsoft.com/office/drawing/2014/main" id="{15896DAA-04E2-F348-F778-E85525F4D8E6}"/>
              </a:ext>
            </a:extLst>
          </p:cNvPr>
          <p:cNvPicPr>
            <a:picLocks noChangeAspect="1"/>
          </p:cNvPicPr>
          <p:nvPr/>
        </p:nvPicPr>
        <p:blipFill>
          <a:blip r:embed="rId3"/>
          <a:stretch>
            <a:fillRect/>
          </a:stretch>
        </p:blipFill>
        <p:spPr>
          <a:xfrm>
            <a:off x="920270" y="926937"/>
            <a:ext cx="3561941" cy="2671456"/>
          </a:xfrm>
          <a:prstGeom prst="rect">
            <a:avLst/>
          </a:prstGeom>
        </p:spPr>
      </p:pic>
      <p:sp>
        <p:nvSpPr>
          <p:cNvPr id="4" name="Date Placeholder 3"/>
          <p:cNvSpPr>
            <a:spLocks noGrp="1"/>
          </p:cNvSpPr>
          <p:nvPr>
            <p:ph type="dt" sz="half" idx="14"/>
          </p:nvPr>
        </p:nvSpPr>
        <p:spPr/>
        <p:txBody>
          <a:bodyPr/>
          <a:lstStyle/>
          <a:p>
            <a:pPr>
              <a:defRPr/>
            </a:pPr>
            <a:r>
              <a:rPr lang="en-US" dirty="0"/>
              <a:t>20/7/2023</a:t>
            </a:r>
          </a:p>
        </p:txBody>
      </p:sp>
      <p:sp>
        <p:nvSpPr>
          <p:cNvPr id="5" name="Footer Placeholder 4"/>
          <p:cNvSpPr>
            <a:spLocks noGrp="1"/>
          </p:cNvSpPr>
          <p:nvPr>
            <p:ph type="ftr" sz="quarter" idx="3"/>
          </p:nvPr>
        </p:nvSpPr>
        <p:spPr>
          <a:xfrm>
            <a:off x="1530603" y="6504213"/>
            <a:ext cx="6737908" cy="242873"/>
          </a:xfrm>
        </p:spPr>
        <p:txBody>
          <a:bodyPr/>
          <a:lstStyle/>
          <a:p>
            <a:pPr>
              <a:defRPr/>
            </a:pPr>
            <a:r>
              <a:rPr lang="en-US" dirty="0"/>
              <a:t>Finlay Campbell  | Project talk – Classifying Superconducting Accelerator Magnet Ramp Data</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7" name="Title 6"/>
          <p:cNvSpPr>
            <a:spLocks noGrp="1"/>
          </p:cNvSpPr>
          <p:nvPr>
            <p:ph type="title"/>
          </p:nvPr>
        </p:nvSpPr>
        <p:spPr>
          <a:xfrm>
            <a:off x="457200" y="207366"/>
            <a:ext cx="8686800" cy="427877"/>
          </a:xfrm>
        </p:spPr>
        <p:txBody>
          <a:bodyPr/>
          <a:lstStyle/>
          <a:p>
            <a:r>
              <a:rPr lang="en-US" sz="1950" dirty="0"/>
              <a:t>Studying Superconducting Accelerator Magnets</a:t>
            </a:r>
          </a:p>
        </p:txBody>
      </p:sp>
      <p:pic>
        <p:nvPicPr>
          <p:cNvPr id="18" name="Picture 17" descr="A picture containing container&#10;&#10;Description automatically generated">
            <a:extLst>
              <a:ext uri="{FF2B5EF4-FFF2-40B4-BE49-F238E27FC236}">
                <a16:creationId xmlns:a16="http://schemas.microsoft.com/office/drawing/2014/main" id="{425DFC3E-27A4-7397-CDC9-B3CFF96BB312}"/>
              </a:ext>
            </a:extLst>
          </p:cNvPr>
          <p:cNvPicPr>
            <a:picLocks noChangeAspect="1"/>
          </p:cNvPicPr>
          <p:nvPr/>
        </p:nvPicPr>
        <p:blipFill rotWithShape="1">
          <a:blip r:embed="rId4"/>
          <a:srcRect t="10622" b="12837"/>
          <a:stretch/>
        </p:blipFill>
        <p:spPr>
          <a:xfrm>
            <a:off x="5596973" y="4095810"/>
            <a:ext cx="2917764" cy="1531604"/>
          </a:xfrm>
          <a:prstGeom prst="rect">
            <a:avLst/>
          </a:prstGeom>
        </p:spPr>
      </p:pic>
      <p:pic>
        <p:nvPicPr>
          <p:cNvPr id="20" name="Graphic 19" descr="Radio microphone with solid fill">
            <a:extLst>
              <a:ext uri="{FF2B5EF4-FFF2-40B4-BE49-F238E27FC236}">
                <a16:creationId xmlns:a16="http://schemas.microsoft.com/office/drawing/2014/main" id="{F11A3E5F-B027-9CFF-080E-A1F0C54387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35299" y="3945190"/>
            <a:ext cx="1788473" cy="1788473"/>
          </a:xfrm>
          <a:prstGeom prst="rect">
            <a:avLst/>
          </a:prstGeom>
        </p:spPr>
      </p:pic>
      <p:sp>
        <p:nvSpPr>
          <p:cNvPr id="21" name="Text Placeholder 2">
            <a:extLst>
              <a:ext uri="{FF2B5EF4-FFF2-40B4-BE49-F238E27FC236}">
                <a16:creationId xmlns:a16="http://schemas.microsoft.com/office/drawing/2014/main" id="{B863EE06-A812-9B16-96DF-21CF0E5EAB9E}"/>
              </a:ext>
            </a:extLst>
          </p:cNvPr>
          <p:cNvSpPr txBox="1">
            <a:spLocks/>
          </p:cNvSpPr>
          <p:nvPr/>
        </p:nvSpPr>
        <p:spPr>
          <a:xfrm>
            <a:off x="5873877" y="5755849"/>
            <a:ext cx="1740901" cy="241301"/>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6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1400" dirty="0"/>
              <a:t>Quench antenna</a:t>
            </a:r>
          </a:p>
        </p:txBody>
      </p:sp>
      <p:pic>
        <p:nvPicPr>
          <p:cNvPr id="23" name="Picture 22" descr="A picture containing text, device, gauge&#10;&#10;Description automatically generated">
            <a:extLst>
              <a:ext uri="{FF2B5EF4-FFF2-40B4-BE49-F238E27FC236}">
                <a16:creationId xmlns:a16="http://schemas.microsoft.com/office/drawing/2014/main" id="{CEDE66D5-F56B-35CC-1110-37855267A45B}"/>
              </a:ext>
            </a:extLst>
          </p:cNvPr>
          <p:cNvPicPr>
            <a:picLocks noChangeAspect="1"/>
          </p:cNvPicPr>
          <p:nvPr/>
        </p:nvPicPr>
        <p:blipFill rotWithShape="1">
          <a:blip r:embed="rId7"/>
          <a:srcRect l="17656" t="17392" r="16453" b="17268"/>
          <a:stretch/>
        </p:blipFill>
        <p:spPr>
          <a:xfrm>
            <a:off x="1117470" y="3994037"/>
            <a:ext cx="1788473" cy="1773441"/>
          </a:xfrm>
          <a:prstGeom prst="rect">
            <a:avLst/>
          </a:prstGeom>
        </p:spPr>
      </p:pic>
      <p:sp>
        <p:nvSpPr>
          <p:cNvPr id="24" name="Text Placeholder 2">
            <a:extLst>
              <a:ext uri="{FF2B5EF4-FFF2-40B4-BE49-F238E27FC236}">
                <a16:creationId xmlns:a16="http://schemas.microsoft.com/office/drawing/2014/main" id="{B4D98A50-0A18-3CD3-AC72-07289C76A082}"/>
              </a:ext>
            </a:extLst>
          </p:cNvPr>
          <p:cNvSpPr txBox="1">
            <a:spLocks/>
          </p:cNvSpPr>
          <p:nvPr/>
        </p:nvSpPr>
        <p:spPr>
          <a:xfrm>
            <a:off x="3344093" y="5751827"/>
            <a:ext cx="1740901" cy="241301"/>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6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1400" dirty="0"/>
              <a:t>Acoustics</a:t>
            </a:r>
          </a:p>
        </p:txBody>
      </p:sp>
      <p:sp>
        <p:nvSpPr>
          <p:cNvPr id="25" name="Text Placeholder 2">
            <a:extLst>
              <a:ext uri="{FF2B5EF4-FFF2-40B4-BE49-F238E27FC236}">
                <a16:creationId xmlns:a16="http://schemas.microsoft.com/office/drawing/2014/main" id="{2C5499FF-0539-1F80-8DCD-139E87B87DC7}"/>
              </a:ext>
            </a:extLst>
          </p:cNvPr>
          <p:cNvSpPr txBox="1">
            <a:spLocks/>
          </p:cNvSpPr>
          <p:nvPr/>
        </p:nvSpPr>
        <p:spPr>
          <a:xfrm>
            <a:off x="1096094" y="5806993"/>
            <a:ext cx="1740901" cy="241301"/>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6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1400" dirty="0"/>
              <a:t>Voltage taps</a:t>
            </a:r>
          </a:p>
        </p:txBody>
      </p:sp>
      <p:sp>
        <p:nvSpPr>
          <p:cNvPr id="9" name="Text Placeholder 2">
            <a:extLst>
              <a:ext uri="{FF2B5EF4-FFF2-40B4-BE49-F238E27FC236}">
                <a16:creationId xmlns:a16="http://schemas.microsoft.com/office/drawing/2014/main" id="{77D4C79A-9D6D-2890-91DA-695046729820}"/>
              </a:ext>
            </a:extLst>
          </p:cNvPr>
          <p:cNvSpPr txBox="1">
            <a:spLocks/>
          </p:cNvSpPr>
          <p:nvPr/>
        </p:nvSpPr>
        <p:spPr>
          <a:xfrm>
            <a:off x="2556556" y="3495253"/>
            <a:ext cx="4488088" cy="275905"/>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6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dirty="0"/>
              <a:t>What measurements can be taken?</a:t>
            </a:r>
          </a:p>
        </p:txBody>
      </p:sp>
      <p:sp>
        <p:nvSpPr>
          <p:cNvPr id="3" name="Text Placeholder 2"/>
          <p:cNvSpPr>
            <a:spLocks noGrp="1"/>
          </p:cNvSpPr>
          <p:nvPr>
            <p:ph type="body" sz="half" idx="2"/>
          </p:nvPr>
        </p:nvSpPr>
        <p:spPr>
          <a:xfrm>
            <a:off x="3071597" y="757854"/>
            <a:ext cx="3279782" cy="374973"/>
          </a:xfrm>
        </p:spPr>
        <p:txBody>
          <a:bodyPr/>
          <a:lstStyle/>
          <a:p>
            <a:pPr algn="ctr"/>
            <a:r>
              <a:rPr lang="en-US" dirty="0"/>
              <a:t>Magnet test conditions</a:t>
            </a:r>
          </a:p>
        </p:txBody>
      </p:sp>
      <p:sp>
        <p:nvSpPr>
          <p:cNvPr id="10" name="Text Placeholder 2">
            <a:extLst>
              <a:ext uri="{FF2B5EF4-FFF2-40B4-BE49-F238E27FC236}">
                <a16:creationId xmlns:a16="http://schemas.microsoft.com/office/drawing/2014/main" id="{74EB63EF-69C2-16F3-934A-1731734B37EE}"/>
              </a:ext>
            </a:extLst>
          </p:cNvPr>
          <p:cNvSpPr txBox="1">
            <a:spLocks/>
          </p:cNvSpPr>
          <p:nvPr/>
        </p:nvSpPr>
        <p:spPr>
          <a:xfrm>
            <a:off x="4881313" y="1570908"/>
            <a:ext cx="1218553" cy="374973"/>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6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2400" dirty="0">
                <a:solidFill>
                  <a:srgbClr val="000000"/>
                </a:solidFill>
              </a:rPr>
              <a:t>Current</a:t>
            </a:r>
            <a:r>
              <a:rPr lang="en-US" sz="1400" dirty="0"/>
              <a:t> </a:t>
            </a:r>
          </a:p>
        </p:txBody>
      </p:sp>
      <p:sp>
        <p:nvSpPr>
          <p:cNvPr id="11" name="Arrow: Down 10">
            <a:extLst>
              <a:ext uri="{FF2B5EF4-FFF2-40B4-BE49-F238E27FC236}">
                <a16:creationId xmlns:a16="http://schemas.microsoft.com/office/drawing/2014/main" id="{09E48803-FE74-ACA9-DFBC-DCA8C4E354F1}"/>
              </a:ext>
            </a:extLst>
          </p:cNvPr>
          <p:cNvSpPr/>
          <p:nvPr/>
        </p:nvSpPr>
        <p:spPr>
          <a:xfrm rot="10800000">
            <a:off x="6426496" y="1470800"/>
            <a:ext cx="398461" cy="575187"/>
          </a:xfrm>
          <a:prstGeom prst="downArrow">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solidFill>
                <a:srgbClr val="000000"/>
              </a:solidFill>
            </a:endParaRPr>
          </a:p>
        </p:txBody>
      </p:sp>
      <p:sp>
        <p:nvSpPr>
          <p:cNvPr id="12" name="Text Placeholder 2">
            <a:extLst>
              <a:ext uri="{FF2B5EF4-FFF2-40B4-BE49-F238E27FC236}">
                <a16:creationId xmlns:a16="http://schemas.microsoft.com/office/drawing/2014/main" id="{5D6A3925-9B29-984B-984D-6639FD94AF77}"/>
              </a:ext>
            </a:extLst>
          </p:cNvPr>
          <p:cNvSpPr txBox="1">
            <a:spLocks/>
          </p:cNvSpPr>
          <p:nvPr/>
        </p:nvSpPr>
        <p:spPr>
          <a:xfrm>
            <a:off x="4785608" y="2307226"/>
            <a:ext cx="1409961" cy="374973"/>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6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2400" dirty="0">
                <a:solidFill>
                  <a:srgbClr val="000000"/>
                </a:solidFill>
              </a:rPr>
              <a:t>Magnetic Field</a:t>
            </a:r>
            <a:r>
              <a:rPr lang="en-US" sz="1400" dirty="0"/>
              <a:t> </a:t>
            </a:r>
          </a:p>
        </p:txBody>
      </p:sp>
      <p:sp>
        <p:nvSpPr>
          <p:cNvPr id="17" name="Arrow: Down 16">
            <a:extLst>
              <a:ext uri="{FF2B5EF4-FFF2-40B4-BE49-F238E27FC236}">
                <a16:creationId xmlns:a16="http://schemas.microsoft.com/office/drawing/2014/main" id="{6AFAAA28-2485-9658-FDD7-FD59E987E9D4}"/>
              </a:ext>
            </a:extLst>
          </p:cNvPr>
          <p:cNvSpPr/>
          <p:nvPr/>
        </p:nvSpPr>
        <p:spPr>
          <a:xfrm rot="10800000">
            <a:off x="6426497" y="2410018"/>
            <a:ext cx="398461" cy="575187"/>
          </a:xfrm>
          <a:prstGeom prst="downArrow">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solidFill>
                <a:srgbClr val="000000"/>
              </a:solidFill>
            </a:endParaRPr>
          </a:p>
        </p:txBody>
      </p:sp>
      <p:cxnSp>
        <p:nvCxnSpPr>
          <p:cNvPr id="16" name="Straight Connector 15">
            <a:extLst>
              <a:ext uri="{FF2B5EF4-FFF2-40B4-BE49-F238E27FC236}">
                <a16:creationId xmlns:a16="http://schemas.microsoft.com/office/drawing/2014/main" id="{ED9FBFB4-CD87-D650-F731-6B94918DEC46}"/>
              </a:ext>
            </a:extLst>
          </p:cNvPr>
          <p:cNvCxnSpPr>
            <a:cxnSpLocks/>
          </p:cNvCxnSpPr>
          <p:nvPr/>
        </p:nvCxnSpPr>
        <p:spPr>
          <a:xfrm>
            <a:off x="360957" y="635243"/>
            <a:ext cx="8356060" cy="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339A9008-63A3-2444-994C-B8490F6B7093}"/>
              </a:ext>
            </a:extLst>
          </p:cNvPr>
          <p:cNvCxnSpPr>
            <a:cxnSpLocks/>
          </p:cNvCxnSpPr>
          <p:nvPr/>
        </p:nvCxnSpPr>
        <p:spPr>
          <a:xfrm>
            <a:off x="3521413" y="1011379"/>
            <a:ext cx="2315183" cy="0"/>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887DC578-7540-75CB-2CAE-1621EB625FB1}"/>
              </a:ext>
            </a:extLst>
          </p:cNvPr>
          <p:cNvCxnSpPr>
            <a:cxnSpLocks/>
          </p:cNvCxnSpPr>
          <p:nvPr/>
        </p:nvCxnSpPr>
        <p:spPr>
          <a:xfrm>
            <a:off x="3071597" y="3771158"/>
            <a:ext cx="3494573" cy="0"/>
          </a:xfrm>
          <a:prstGeom prst="line">
            <a:avLst/>
          </a:prstGeom>
        </p:spPr>
        <p:style>
          <a:lnRef idx="2">
            <a:schemeClr val="dk1"/>
          </a:lnRef>
          <a:fillRef idx="0">
            <a:schemeClr val="dk1"/>
          </a:fillRef>
          <a:effectRef idx="1">
            <a:schemeClr val="dk1"/>
          </a:effectRef>
          <a:fontRef idx="minor">
            <a:schemeClr val="tx1"/>
          </a:fontRef>
        </p:style>
      </p:cxnSp>
      <p:sp>
        <p:nvSpPr>
          <p:cNvPr id="2" name="Text Placeholder 2">
            <a:extLst>
              <a:ext uri="{FF2B5EF4-FFF2-40B4-BE49-F238E27FC236}">
                <a16:creationId xmlns:a16="http://schemas.microsoft.com/office/drawing/2014/main" id="{DB9978AA-E38C-BD08-AF67-FF7184A077D2}"/>
              </a:ext>
            </a:extLst>
          </p:cNvPr>
          <p:cNvSpPr txBox="1">
            <a:spLocks/>
          </p:cNvSpPr>
          <p:nvPr/>
        </p:nvSpPr>
        <p:spPr>
          <a:xfrm>
            <a:off x="1211556" y="6058314"/>
            <a:ext cx="6005973" cy="275905"/>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6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1400" dirty="0"/>
              <a:t>Other measurements are possible but not used here.</a:t>
            </a:r>
          </a:p>
        </p:txBody>
      </p:sp>
    </p:spTree>
    <p:extLst>
      <p:ext uri="{BB962C8B-B14F-4D97-AF65-F5344CB8AC3E}">
        <p14:creationId xmlns:p14="http://schemas.microsoft.com/office/powerpoint/2010/main" val="381305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9" grpId="0"/>
      <p:bldP spid="10" grpId="0"/>
      <p:bldP spid="11" grpId="0" animBg="1"/>
      <p:bldP spid="12" grpId="0"/>
      <p:bldP spid="17"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CB78E68B-ACDE-F4D5-6530-18B7C07BF1C9}"/>
              </a:ext>
            </a:extLst>
          </p:cNvPr>
          <p:cNvPicPr>
            <a:picLocks noChangeAspect="1"/>
          </p:cNvPicPr>
          <p:nvPr/>
        </p:nvPicPr>
        <p:blipFill>
          <a:blip r:embed="rId3"/>
          <a:stretch>
            <a:fillRect/>
          </a:stretch>
        </p:blipFill>
        <p:spPr>
          <a:xfrm>
            <a:off x="674012" y="3796235"/>
            <a:ext cx="2906344" cy="1675380"/>
          </a:xfrm>
          <a:prstGeom prst="rect">
            <a:avLst/>
          </a:prstGeom>
        </p:spPr>
      </p:pic>
      <p:pic>
        <p:nvPicPr>
          <p:cNvPr id="16" name="Picture 15" descr="Chart, histogram&#10;&#10;Description automatically generated">
            <a:extLst>
              <a:ext uri="{FF2B5EF4-FFF2-40B4-BE49-F238E27FC236}">
                <a16:creationId xmlns:a16="http://schemas.microsoft.com/office/drawing/2014/main" id="{A4E057EB-BBCA-655D-A394-8E22529CB583}"/>
              </a:ext>
            </a:extLst>
          </p:cNvPr>
          <p:cNvPicPr>
            <a:picLocks noChangeAspect="1"/>
          </p:cNvPicPr>
          <p:nvPr/>
        </p:nvPicPr>
        <p:blipFill>
          <a:blip r:embed="rId4"/>
          <a:stretch>
            <a:fillRect/>
          </a:stretch>
        </p:blipFill>
        <p:spPr>
          <a:xfrm>
            <a:off x="4781454" y="681219"/>
            <a:ext cx="3862073" cy="2896555"/>
          </a:xfrm>
          <a:prstGeom prst="rect">
            <a:avLst/>
          </a:prstGeom>
        </p:spPr>
      </p:pic>
      <p:sp>
        <p:nvSpPr>
          <p:cNvPr id="4" name="Date Placeholder 3"/>
          <p:cNvSpPr>
            <a:spLocks noGrp="1"/>
          </p:cNvSpPr>
          <p:nvPr>
            <p:ph type="dt" sz="half" idx="14"/>
          </p:nvPr>
        </p:nvSpPr>
        <p:spPr/>
        <p:txBody>
          <a:bodyPr/>
          <a:lstStyle/>
          <a:p>
            <a:pPr>
              <a:defRPr/>
            </a:pPr>
            <a:r>
              <a:rPr lang="en-US" dirty="0"/>
              <a:t>20/7/2023</a:t>
            </a:r>
          </a:p>
        </p:txBody>
      </p:sp>
      <p:sp>
        <p:nvSpPr>
          <p:cNvPr id="5" name="Footer Placeholder 4"/>
          <p:cNvSpPr>
            <a:spLocks noGrp="1"/>
          </p:cNvSpPr>
          <p:nvPr>
            <p:ph type="ftr" sz="quarter" idx="3"/>
          </p:nvPr>
        </p:nvSpPr>
        <p:spPr>
          <a:xfrm>
            <a:off x="1530603" y="6504213"/>
            <a:ext cx="6553082" cy="242873"/>
          </a:xfrm>
        </p:spPr>
        <p:txBody>
          <a:bodyPr/>
          <a:lstStyle/>
          <a:p>
            <a:pPr>
              <a:defRPr/>
            </a:pPr>
            <a:r>
              <a:rPr lang="en-US" dirty="0"/>
              <a:t>Finlay Campbell  | Project talk – Classifying Superconducting Accelerator Magnet Ramp Data</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7" name="Title 6"/>
          <p:cNvSpPr>
            <a:spLocks noGrp="1"/>
          </p:cNvSpPr>
          <p:nvPr>
            <p:ph type="title"/>
          </p:nvPr>
        </p:nvSpPr>
        <p:spPr>
          <a:xfrm>
            <a:off x="457200" y="207366"/>
            <a:ext cx="8686800" cy="427877"/>
          </a:xfrm>
        </p:spPr>
        <p:txBody>
          <a:bodyPr/>
          <a:lstStyle/>
          <a:p>
            <a:r>
              <a:rPr lang="en-US" sz="1950" dirty="0"/>
              <a:t>Classifying Superconducting Accelerator Magnets Ramp Data</a:t>
            </a:r>
          </a:p>
        </p:txBody>
      </p:sp>
      <p:sp>
        <p:nvSpPr>
          <p:cNvPr id="40" name="Text Placeholder 2">
            <a:extLst>
              <a:ext uri="{FF2B5EF4-FFF2-40B4-BE49-F238E27FC236}">
                <a16:creationId xmlns:a16="http://schemas.microsoft.com/office/drawing/2014/main" id="{4619065B-2CA8-5CFB-A5C5-277D4748EEFE}"/>
              </a:ext>
            </a:extLst>
          </p:cNvPr>
          <p:cNvSpPr txBox="1">
            <a:spLocks/>
          </p:cNvSpPr>
          <p:nvPr/>
        </p:nvSpPr>
        <p:spPr>
          <a:xfrm>
            <a:off x="914398" y="5623933"/>
            <a:ext cx="1679290" cy="839661"/>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6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t>Better Magnets?</a:t>
            </a:r>
          </a:p>
          <a:p>
            <a:pPr marL="285750" indent="-285750">
              <a:buFont typeface="Arial" panose="020B0604020202020204" pitchFamily="34" charset="0"/>
              <a:buChar char="•"/>
            </a:pPr>
            <a:r>
              <a:rPr lang="en-US" sz="1400" dirty="0"/>
              <a:t>Earlier quench detection?</a:t>
            </a:r>
          </a:p>
          <a:p>
            <a:pPr marL="285750" indent="-285750" algn="ctr">
              <a:buFont typeface="Arial" panose="020B0604020202020204" pitchFamily="34" charset="0"/>
              <a:buChar char="•"/>
            </a:pPr>
            <a:endParaRPr lang="en-US" sz="1400" dirty="0"/>
          </a:p>
        </p:txBody>
      </p:sp>
      <p:pic>
        <p:nvPicPr>
          <p:cNvPr id="11" name="Picture 10" descr="Chart, histogram&#10;&#10;Description automatically generated">
            <a:extLst>
              <a:ext uri="{FF2B5EF4-FFF2-40B4-BE49-F238E27FC236}">
                <a16:creationId xmlns:a16="http://schemas.microsoft.com/office/drawing/2014/main" id="{44EB7681-368E-61E1-F18F-1527B7CA2B3F}"/>
              </a:ext>
            </a:extLst>
          </p:cNvPr>
          <p:cNvPicPr>
            <a:picLocks noChangeAspect="1"/>
          </p:cNvPicPr>
          <p:nvPr/>
        </p:nvPicPr>
        <p:blipFill>
          <a:blip r:embed="rId5"/>
          <a:stretch>
            <a:fillRect/>
          </a:stretch>
        </p:blipFill>
        <p:spPr>
          <a:xfrm>
            <a:off x="514892" y="910604"/>
            <a:ext cx="4237919" cy="2402890"/>
          </a:xfrm>
          <a:prstGeom prst="rect">
            <a:avLst/>
          </a:prstGeom>
        </p:spPr>
      </p:pic>
      <p:pic>
        <p:nvPicPr>
          <p:cNvPr id="20" name="Picture 19" descr="A picture containing chart&#10;&#10;Description automatically generated">
            <a:extLst>
              <a:ext uri="{FF2B5EF4-FFF2-40B4-BE49-F238E27FC236}">
                <a16:creationId xmlns:a16="http://schemas.microsoft.com/office/drawing/2014/main" id="{1587FFD0-7472-C061-7E47-085510A70679}"/>
              </a:ext>
            </a:extLst>
          </p:cNvPr>
          <p:cNvPicPr>
            <a:picLocks noChangeAspect="1"/>
          </p:cNvPicPr>
          <p:nvPr/>
        </p:nvPicPr>
        <p:blipFill>
          <a:blip r:embed="rId6"/>
          <a:stretch>
            <a:fillRect/>
          </a:stretch>
        </p:blipFill>
        <p:spPr>
          <a:xfrm>
            <a:off x="5552025" y="3731443"/>
            <a:ext cx="2906344" cy="2179758"/>
          </a:xfrm>
          <a:prstGeom prst="rect">
            <a:avLst/>
          </a:prstGeom>
        </p:spPr>
      </p:pic>
      <p:cxnSp>
        <p:nvCxnSpPr>
          <p:cNvPr id="25" name="Straight Connector 24">
            <a:extLst>
              <a:ext uri="{FF2B5EF4-FFF2-40B4-BE49-F238E27FC236}">
                <a16:creationId xmlns:a16="http://schemas.microsoft.com/office/drawing/2014/main" id="{D739D405-9184-6A62-DD02-DA8D120DF4C3}"/>
              </a:ext>
            </a:extLst>
          </p:cNvPr>
          <p:cNvCxnSpPr>
            <a:cxnSpLocks/>
          </p:cNvCxnSpPr>
          <p:nvPr/>
        </p:nvCxnSpPr>
        <p:spPr>
          <a:xfrm flipH="1">
            <a:off x="5954512" y="3287949"/>
            <a:ext cx="1856799" cy="625167"/>
          </a:xfrm>
          <a:prstGeom prst="line">
            <a:avLst/>
          </a:prstGeom>
          <a:ln>
            <a:solidFill>
              <a:srgbClr val="000000"/>
            </a:solidFill>
          </a:ln>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3151CD49-5AAD-AD23-3DF2-6FCB2F871D78}"/>
              </a:ext>
            </a:extLst>
          </p:cNvPr>
          <p:cNvCxnSpPr>
            <a:cxnSpLocks/>
          </p:cNvCxnSpPr>
          <p:nvPr/>
        </p:nvCxnSpPr>
        <p:spPr>
          <a:xfrm>
            <a:off x="7822116" y="3269917"/>
            <a:ext cx="352020" cy="643199"/>
          </a:xfrm>
          <a:prstGeom prst="line">
            <a:avLst/>
          </a:prstGeom>
          <a:ln>
            <a:solidFill>
              <a:srgbClr val="000000"/>
            </a:solidFill>
          </a:ln>
        </p:spPr>
        <p:style>
          <a:lnRef idx="2">
            <a:schemeClr val="dk1"/>
          </a:lnRef>
          <a:fillRef idx="0">
            <a:schemeClr val="dk1"/>
          </a:fillRef>
          <a:effectRef idx="1">
            <a:schemeClr val="dk1"/>
          </a:effectRef>
          <a:fontRef idx="minor">
            <a:schemeClr val="tx1"/>
          </a:fontRef>
        </p:style>
      </p:cxnSp>
      <p:cxnSp>
        <p:nvCxnSpPr>
          <p:cNvPr id="38" name="Straight Connector 37">
            <a:extLst>
              <a:ext uri="{FF2B5EF4-FFF2-40B4-BE49-F238E27FC236}">
                <a16:creationId xmlns:a16="http://schemas.microsoft.com/office/drawing/2014/main" id="{8875BDA1-3ED5-AD81-4BCA-FA38D670C168}"/>
              </a:ext>
            </a:extLst>
          </p:cNvPr>
          <p:cNvCxnSpPr>
            <a:cxnSpLocks/>
          </p:cNvCxnSpPr>
          <p:nvPr/>
        </p:nvCxnSpPr>
        <p:spPr>
          <a:xfrm flipH="1">
            <a:off x="1051892" y="3043871"/>
            <a:ext cx="2597227" cy="1012563"/>
          </a:xfrm>
          <a:prstGeom prst="line">
            <a:avLst/>
          </a:prstGeom>
          <a:ln>
            <a:solidFill>
              <a:srgbClr val="000000"/>
            </a:solidFill>
          </a:ln>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736394BF-4B5C-2270-E790-7C9A77BDC4AC}"/>
              </a:ext>
            </a:extLst>
          </p:cNvPr>
          <p:cNvCxnSpPr>
            <a:cxnSpLocks/>
          </p:cNvCxnSpPr>
          <p:nvPr/>
        </p:nvCxnSpPr>
        <p:spPr>
          <a:xfrm flipH="1">
            <a:off x="3274951" y="3059595"/>
            <a:ext cx="374168" cy="937507"/>
          </a:xfrm>
          <a:prstGeom prst="line">
            <a:avLst/>
          </a:prstGeom>
          <a:ln>
            <a:solidFill>
              <a:srgbClr val="000000"/>
            </a:solidFill>
          </a:ln>
        </p:spPr>
        <p:style>
          <a:lnRef idx="2">
            <a:schemeClr val="dk1"/>
          </a:lnRef>
          <a:fillRef idx="0">
            <a:schemeClr val="dk1"/>
          </a:fillRef>
          <a:effectRef idx="1">
            <a:schemeClr val="dk1"/>
          </a:effectRef>
          <a:fontRef idx="minor">
            <a:schemeClr val="tx1"/>
          </a:fontRef>
        </p:style>
      </p:cxnSp>
      <p:pic>
        <p:nvPicPr>
          <p:cNvPr id="49" name="Picture 48" descr="Logo&#10;&#10;Description automatically generated">
            <a:extLst>
              <a:ext uri="{FF2B5EF4-FFF2-40B4-BE49-F238E27FC236}">
                <a16:creationId xmlns:a16="http://schemas.microsoft.com/office/drawing/2014/main" id="{F3D108B6-E2CB-053A-C948-AB8CC6CBE5ED}"/>
              </a:ext>
            </a:extLst>
          </p:cNvPr>
          <p:cNvPicPr>
            <a:picLocks noChangeAspect="1"/>
          </p:cNvPicPr>
          <p:nvPr/>
        </p:nvPicPr>
        <p:blipFill rotWithShape="1">
          <a:blip r:embed="rId7"/>
          <a:srcRect l="25000" r="20851"/>
          <a:stretch/>
        </p:blipFill>
        <p:spPr>
          <a:xfrm>
            <a:off x="3907110" y="3483328"/>
            <a:ext cx="1360682" cy="1413478"/>
          </a:xfrm>
          <a:prstGeom prst="rect">
            <a:avLst/>
          </a:prstGeom>
        </p:spPr>
      </p:pic>
      <p:cxnSp>
        <p:nvCxnSpPr>
          <p:cNvPr id="51" name="Straight Arrow Connector 50">
            <a:extLst>
              <a:ext uri="{FF2B5EF4-FFF2-40B4-BE49-F238E27FC236}">
                <a16:creationId xmlns:a16="http://schemas.microsoft.com/office/drawing/2014/main" id="{12832724-28C4-EBC7-8017-3E7E7D0B9424}"/>
              </a:ext>
            </a:extLst>
          </p:cNvPr>
          <p:cNvCxnSpPr>
            <a:cxnSpLocks/>
          </p:cNvCxnSpPr>
          <p:nvPr/>
        </p:nvCxnSpPr>
        <p:spPr>
          <a:xfrm>
            <a:off x="3274951" y="4417435"/>
            <a:ext cx="83012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4" name="Straight Arrow Connector 53">
            <a:extLst>
              <a:ext uri="{FF2B5EF4-FFF2-40B4-BE49-F238E27FC236}">
                <a16:creationId xmlns:a16="http://schemas.microsoft.com/office/drawing/2014/main" id="{092DECBF-5D9C-1BB2-7DFC-8C935C8843D5}"/>
              </a:ext>
            </a:extLst>
          </p:cNvPr>
          <p:cNvCxnSpPr>
            <a:cxnSpLocks/>
          </p:cNvCxnSpPr>
          <p:nvPr/>
        </p:nvCxnSpPr>
        <p:spPr>
          <a:xfrm flipH="1" flipV="1">
            <a:off x="5038930" y="4408903"/>
            <a:ext cx="513095" cy="853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7" name="Straight Arrow Connector 56">
            <a:extLst>
              <a:ext uri="{FF2B5EF4-FFF2-40B4-BE49-F238E27FC236}">
                <a16:creationId xmlns:a16="http://schemas.microsoft.com/office/drawing/2014/main" id="{69948EB3-73D8-86F3-C098-278C48485E63}"/>
              </a:ext>
            </a:extLst>
          </p:cNvPr>
          <p:cNvCxnSpPr>
            <a:cxnSpLocks/>
          </p:cNvCxnSpPr>
          <p:nvPr/>
        </p:nvCxnSpPr>
        <p:spPr>
          <a:xfrm>
            <a:off x="4464996" y="4846154"/>
            <a:ext cx="0" cy="81839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1" name="Straight Arrow Connector 60">
            <a:extLst>
              <a:ext uri="{FF2B5EF4-FFF2-40B4-BE49-F238E27FC236}">
                <a16:creationId xmlns:a16="http://schemas.microsoft.com/office/drawing/2014/main" id="{32A9DAED-A950-F9DC-6AAE-2CE63768821C}"/>
              </a:ext>
            </a:extLst>
          </p:cNvPr>
          <p:cNvCxnSpPr>
            <a:cxnSpLocks/>
          </p:cNvCxnSpPr>
          <p:nvPr/>
        </p:nvCxnSpPr>
        <p:spPr>
          <a:xfrm flipH="1">
            <a:off x="2580718" y="5944757"/>
            <a:ext cx="8813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5" name="Straight Connector 64">
            <a:extLst>
              <a:ext uri="{FF2B5EF4-FFF2-40B4-BE49-F238E27FC236}">
                <a16:creationId xmlns:a16="http://schemas.microsoft.com/office/drawing/2014/main" id="{582649C9-2342-7CEF-6FC4-6D8570553466}"/>
              </a:ext>
            </a:extLst>
          </p:cNvPr>
          <p:cNvCxnSpPr>
            <a:cxnSpLocks/>
          </p:cNvCxnSpPr>
          <p:nvPr/>
        </p:nvCxnSpPr>
        <p:spPr>
          <a:xfrm>
            <a:off x="360957" y="635243"/>
            <a:ext cx="8356060" cy="0"/>
          </a:xfrm>
          <a:prstGeom prst="line">
            <a:avLst/>
          </a:prstGeom>
        </p:spPr>
        <p:style>
          <a:lnRef idx="2">
            <a:schemeClr val="dk1"/>
          </a:lnRef>
          <a:fillRef idx="0">
            <a:schemeClr val="dk1"/>
          </a:fillRef>
          <a:effectRef idx="1">
            <a:schemeClr val="dk1"/>
          </a:effectRef>
          <a:fontRef idx="minor">
            <a:schemeClr val="tx1"/>
          </a:fontRef>
        </p:style>
      </p:cxnSp>
      <p:sp>
        <p:nvSpPr>
          <p:cNvPr id="66" name="Text Placeholder 2">
            <a:extLst>
              <a:ext uri="{FF2B5EF4-FFF2-40B4-BE49-F238E27FC236}">
                <a16:creationId xmlns:a16="http://schemas.microsoft.com/office/drawing/2014/main" id="{736079EC-3CE9-051A-5083-29BF2B58119A}"/>
              </a:ext>
            </a:extLst>
          </p:cNvPr>
          <p:cNvSpPr txBox="1">
            <a:spLocks/>
          </p:cNvSpPr>
          <p:nvPr/>
        </p:nvSpPr>
        <p:spPr>
          <a:xfrm>
            <a:off x="784453" y="1244777"/>
            <a:ext cx="1996054" cy="302408"/>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6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1100" dirty="0">
                <a:solidFill>
                  <a:srgbClr val="000000"/>
                </a:solidFill>
              </a:rPr>
              <a:t>100kHz sample rate</a:t>
            </a:r>
          </a:p>
        </p:txBody>
      </p:sp>
      <p:sp>
        <p:nvSpPr>
          <p:cNvPr id="67" name="Text Placeholder 2">
            <a:extLst>
              <a:ext uri="{FF2B5EF4-FFF2-40B4-BE49-F238E27FC236}">
                <a16:creationId xmlns:a16="http://schemas.microsoft.com/office/drawing/2014/main" id="{4FF3C54E-0581-362C-41B4-F39194F5A16A}"/>
              </a:ext>
            </a:extLst>
          </p:cNvPr>
          <p:cNvSpPr txBox="1">
            <a:spLocks/>
          </p:cNvSpPr>
          <p:nvPr/>
        </p:nvSpPr>
        <p:spPr>
          <a:xfrm>
            <a:off x="5022372" y="1043494"/>
            <a:ext cx="1996054" cy="302408"/>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6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1100" dirty="0">
                <a:solidFill>
                  <a:srgbClr val="000000"/>
                </a:solidFill>
              </a:rPr>
              <a:t>1MHz sample rate</a:t>
            </a:r>
          </a:p>
        </p:txBody>
      </p:sp>
      <p:sp>
        <p:nvSpPr>
          <p:cNvPr id="33" name="Text Placeholder 2">
            <a:extLst>
              <a:ext uri="{FF2B5EF4-FFF2-40B4-BE49-F238E27FC236}">
                <a16:creationId xmlns:a16="http://schemas.microsoft.com/office/drawing/2014/main" id="{CCC48885-9175-98BD-92F0-97C4F3CD490D}"/>
              </a:ext>
            </a:extLst>
          </p:cNvPr>
          <p:cNvSpPr txBox="1">
            <a:spLocks/>
          </p:cNvSpPr>
          <p:nvPr/>
        </p:nvSpPr>
        <p:spPr>
          <a:xfrm>
            <a:off x="3462035" y="5768121"/>
            <a:ext cx="2812699" cy="551287"/>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6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1400" dirty="0"/>
              <a:t>Study and characterize events.</a:t>
            </a:r>
          </a:p>
          <a:p>
            <a:pPr algn="ctr"/>
            <a:r>
              <a:rPr lang="en-US" sz="1400" dirty="0"/>
              <a:t>What causes each event? </a:t>
            </a:r>
          </a:p>
        </p:txBody>
      </p:sp>
    </p:spTree>
    <p:extLst>
      <p:ext uri="{BB962C8B-B14F-4D97-AF65-F5344CB8AC3E}">
        <p14:creationId xmlns:p14="http://schemas.microsoft.com/office/powerpoint/2010/main" val="161566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3" grpId="0"/>
    </p:bldLst>
  </p:timing>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3" id="{EB96F61D-0660-9747-A675-216FF6C86284}" vid="{11929733-D318-6344-B1CB-9B297CDC1F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FNAL_PowerPoint_4x3-seasons_052121</Template>
  <TotalTime>751</TotalTime>
  <Words>599</Words>
  <Application>Microsoft Office PowerPoint</Application>
  <PresentationFormat>On-screen Show (4:3)</PresentationFormat>
  <Paragraphs>70</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Helvetica</vt:lpstr>
      <vt:lpstr>Fermilab_PPT_090815</vt:lpstr>
      <vt:lpstr>PowerPoint Presentation</vt:lpstr>
      <vt:lpstr>What are Superconducting Accelerator Magnets?</vt:lpstr>
      <vt:lpstr>Studying Superconducting Accelerator Magnets</vt:lpstr>
      <vt:lpstr>Classifying Superconducting Accelerator Magnets Ramp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Finlay Campbell</dc:creator>
  <cp:lastModifiedBy>Finlay Campbell</cp:lastModifiedBy>
  <cp:revision>18</cp:revision>
  <cp:lastPrinted>2014-01-20T19:40:21Z</cp:lastPrinted>
  <dcterms:created xsi:type="dcterms:W3CDTF">2023-07-18T19:28:01Z</dcterms:created>
  <dcterms:modified xsi:type="dcterms:W3CDTF">2023-07-20T17:00:17Z</dcterms:modified>
</cp:coreProperties>
</file>