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125" d="100"/>
          <a:sy n="125" d="100"/>
        </p:scale>
        <p:origin x="-5323" y="-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88BB-B3A4-4321-8E04-7DCB3B5A3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9D34E-EB7E-46D3-8904-541EE9FEC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9578-511B-4EB3-8499-7C6B3917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1430D-9D17-4D70-BB88-EDF35C01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963F-04AA-4664-837A-0FBE6053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0B12-B8BD-4048-8101-2F2DE659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71C63-BEC3-4C87-A562-08DC5072C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4FF53-E1BE-42DA-B470-21AFD94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DBD3A-2C39-4816-88E2-CD291226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AA27-A156-480A-B78D-B4C2D621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4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1BF89D-1D85-4EAA-9BAC-3A65113A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E219-88A6-404B-A57C-391BB316B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F284-FD38-4867-9EC6-342A6BA6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76B5A-B1D7-413A-9B81-094150B2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F76DC-5D6C-4CB5-BE95-787B9DCF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A90DF-4211-446B-BF1F-EBCFEC73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F770-F98E-4934-AC90-330E054AF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CC75-505A-4A22-BBEC-26EABBE61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F8A56-0523-4622-B89B-11089CC1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2BC2-1C7B-471E-84C4-788CB9E9D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A763-749A-4E3D-A651-BD46CB5B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1638-B45B-42D6-9CF4-51B7DE382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1F5BD-E2FF-472D-98AD-D889812C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8B5EC-3D99-4F1B-9D4B-C8539891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82EB7-479E-4007-A0BF-13E659B1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1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9BD0-7052-4FEC-AA9F-42FFF237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C555-F00A-440F-8880-E00A0E668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86586-79B1-43A2-99A6-46A96408F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9211E-0105-4EAA-9F56-056012B8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E16BC-6B0B-4446-94B3-CBA171D20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9CC01-62C0-45DC-86A7-864C5B0C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4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4E68-AF64-4710-94CB-9BD8A0E7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2FD19-402A-420D-AF76-39765B882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E5810-C8BD-4F4B-839F-22214B5C1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2F34B-714A-4A0A-BF8B-47897CFF3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5B42A-03E8-49CE-9992-1E5B34B1E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9914A-EC66-44B0-B515-25C00FF8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8E1C2-3DA6-4C1D-90D4-983E0EAB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4D6B8-7403-4F6D-9831-F68685B2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6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F77E-B0FE-4C29-AC25-6F2E6771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2CD9FC-B2A0-420D-B3B7-30F79E86E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61656-3E7C-4596-83CA-F52895C5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AE4DC-E471-4F7F-BEAC-45AB7FDE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C6CAD-4987-4FCD-A430-F265B95E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5A279-7BF0-442A-AD2F-016E4518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0B654-483A-42EE-A665-6E9BE310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1403-3BD1-424C-8775-1DEC3AC0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A571E-005E-4055-96CB-D501FA1A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A6DF-0B8A-4BD3-BB5F-5D6EF44AC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F3B90-D981-4817-AC7C-8B7D2DD3A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FDB49-61F8-4242-92B9-433AF38B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CD7B-4E7D-4FE9-A060-F8D2D4059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0D83-B320-47B2-AE8D-13ABC780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2049D-6842-4FA4-9972-63A964B41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E5B24-C237-4867-BAC9-EBDAAC8D0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0116A-8DD0-4D72-8FC0-828F05DE4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7A890-8C19-4504-B18F-A8524628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C7EBE-3B93-4944-9147-C363AF60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38870-79DE-4166-B086-DC3D2F65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14D-7862-48DB-A2EF-10EDFA6D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DC9B-7714-4C72-9A03-D18884E0C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244EC-BB0B-40DF-AB9E-FFC9CDF955A8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A6A9A-8DD5-4DB6-8A1A-9773730C6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8283D-18FB-4ACC-BEA3-A00B38C06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FDAC-20A8-4845-9A23-59AED701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4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9828-E0BC-4A2A-A4B8-9DBFEE2A6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" y="233680"/>
            <a:ext cx="9144000" cy="12774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Implementation of non-linear optics in accelerators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EAF74-A3AC-441F-B3E4-64D0E2960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480" y="5613718"/>
            <a:ext cx="5029200" cy="888682"/>
          </a:xfrm>
        </p:spPr>
        <p:txBody>
          <a:bodyPr/>
          <a:lstStyle/>
          <a:p>
            <a:r>
              <a:rPr lang="en-US" dirty="0"/>
              <a:t>Lazare </a:t>
            </a:r>
            <a:r>
              <a:rPr lang="en-US" dirty="0" err="1"/>
              <a:t>Osmanov</a:t>
            </a:r>
            <a:endParaRPr lang="en-US" dirty="0"/>
          </a:p>
          <a:p>
            <a:r>
              <a:rPr lang="en-US" dirty="0"/>
              <a:t>Supervisor: </a:t>
            </a:r>
            <a:r>
              <a:rPr lang="en-US" dirty="0" err="1"/>
              <a:t>Nilanjan</a:t>
            </a:r>
            <a:r>
              <a:rPr lang="en-US" dirty="0"/>
              <a:t> </a:t>
            </a:r>
            <a:r>
              <a:rPr lang="en-US" dirty="0" err="1"/>
              <a:t>Barenjee</a:t>
            </a:r>
            <a:endParaRPr lang="en-US" dirty="0"/>
          </a:p>
        </p:txBody>
      </p:sp>
      <p:pic>
        <p:nvPicPr>
          <p:cNvPr id="1026" name="Picture 2" descr="iota-18-0205-01">
            <a:extLst>
              <a:ext uri="{FF2B5EF4-FFF2-40B4-BE49-F238E27FC236}">
                <a16:creationId xmlns:a16="http://schemas.microsoft.com/office/drawing/2014/main" id="{822D8BB7-C2BC-4CB2-82F9-28BFA7D9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9" y="1771173"/>
            <a:ext cx="4976590" cy="331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ki - IOTA - Fermilab Redmine">
            <a:extLst>
              <a:ext uri="{FF2B5EF4-FFF2-40B4-BE49-F238E27FC236}">
                <a16:creationId xmlns:a16="http://schemas.microsoft.com/office/drawing/2014/main" id="{AFE61636-F698-4555-9CAC-091633A1C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07" y="1771172"/>
            <a:ext cx="5553426" cy="3315653"/>
          </a:xfrm>
          <a:prstGeom prst="rect">
            <a:avLst/>
          </a:prstGeom>
          <a:noFill/>
          <a:effectLst>
            <a:glow rad="762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95095D-5C7C-47D0-8EBD-4E4CA08FC1CC}"/>
              </a:ext>
            </a:extLst>
          </p:cNvPr>
          <p:cNvSpPr/>
          <p:nvPr/>
        </p:nvSpPr>
        <p:spPr>
          <a:xfrm>
            <a:off x="6096000" y="5613718"/>
            <a:ext cx="5323840" cy="88868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 goal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Modification of McMillan lens</a:t>
            </a:r>
          </a:p>
        </p:txBody>
      </p:sp>
    </p:spTree>
    <p:extLst>
      <p:ext uri="{BB962C8B-B14F-4D97-AF65-F5344CB8AC3E}">
        <p14:creationId xmlns:p14="http://schemas.microsoft.com/office/powerpoint/2010/main" val="34150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4A1A36DE-695E-44A0-A50E-7CBDB7699BDC}"/>
              </a:ext>
            </a:extLst>
          </p:cNvPr>
          <p:cNvSpPr/>
          <p:nvPr/>
        </p:nvSpPr>
        <p:spPr>
          <a:xfrm>
            <a:off x="386081" y="2306320"/>
            <a:ext cx="7284720" cy="29768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Direct Access Storage 45">
            <a:extLst>
              <a:ext uri="{FF2B5EF4-FFF2-40B4-BE49-F238E27FC236}">
                <a16:creationId xmlns:a16="http://schemas.microsoft.com/office/drawing/2014/main" id="{175196E6-5AB2-4C82-A5C8-BC13DD6C130F}"/>
              </a:ext>
            </a:extLst>
          </p:cNvPr>
          <p:cNvSpPr/>
          <p:nvPr/>
        </p:nvSpPr>
        <p:spPr>
          <a:xfrm rot="10800000">
            <a:off x="579120" y="2551429"/>
            <a:ext cx="6918960" cy="2547620"/>
          </a:xfrm>
          <a:prstGeom prst="flowChartMagneticDrum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66898-796A-4A51-8C35-5B88230A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McMillan lens </a:t>
            </a:r>
          </a:p>
        </p:txBody>
      </p:sp>
      <p:sp>
        <p:nvSpPr>
          <p:cNvPr id="4" name="Flowchart: Direct Access Storage 3">
            <a:extLst>
              <a:ext uri="{FF2B5EF4-FFF2-40B4-BE49-F238E27FC236}">
                <a16:creationId xmlns:a16="http://schemas.microsoft.com/office/drawing/2014/main" id="{3E546F34-2C15-41AB-AE31-4845D28C307B}"/>
              </a:ext>
            </a:extLst>
          </p:cNvPr>
          <p:cNvSpPr/>
          <p:nvPr/>
        </p:nvSpPr>
        <p:spPr>
          <a:xfrm rot="10800000">
            <a:off x="980194" y="2989580"/>
            <a:ext cx="4483100" cy="1671320"/>
          </a:xfrm>
          <a:prstGeom prst="flowChartMagneticDrum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E7F1C9-C473-4A51-9C35-7233BBEE398E}"/>
              </a:ext>
            </a:extLst>
          </p:cNvPr>
          <p:cNvCxnSpPr>
            <a:cxnSpLocks/>
          </p:cNvCxnSpPr>
          <p:nvPr/>
        </p:nvCxnSpPr>
        <p:spPr>
          <a:xfrm flipV="1">
            <a:off x="1744980" y="3154680"/>
            <a:ext cx="434340" cy="6705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7C41E7-FDFE-49BB-820E-5F670D5D7253}"/>
              </a:ext>
            </a:extLst>
          </p:cNvPr>
          <p:cNvCxnSpPr>
            <a:cxnSpLocks/>
          </p:cNvCxnSpPr>
          <p:nvPr/>
        </p:nvCxnSpPr>
        <p:spPr>
          <a:xfrm>
            <a:off x="1744980" y="3825239"/>
            <a:ext cx="541020" cy="544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1BA0FA-1CAF-4DCF-AD2F-181A6EA2422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744980" y="3825240"/>
            <a:ext cx="371831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ED4F8D-E3F4-446C-92AC-8CEEC689A5D5}"/>
              </a:ext>
            </a:extLst>
          </p:cNvPr>
          <p:cNvSpPr txBox="1"/>
          <p:nvPr/>
        </p:nvSpPr>
        <p:spPr>
          <a:xfrm>
            <a:off x="1945393" y="3016180"/>
            <a:ext cx="287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C6727-CFC3-4579-B299-DB4948693908}"/>
              </a:ext>
            </a:extLst>
          </p:cNvPr>
          <p:cNvSpPr txBox="1"/>
          <p:nvPr/>
        </p:nvSpPr>
        <p:spPr>
          <a:xfrm>
            <a:off x="2028066" y="4232595"/>
            <a:ext cx="287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C01E7-BA08-4828-9A53-9DDF18846FC8}"/>
              </a:ext>
            </a:extLst>
          </p:cNvPr>
          <p:cNvSpPr txBox="1"/>
          <p:nvPr/>
        </p:nvSpPr>
        <p:spPr>
          <a:xfrm>
            <a:off x="5085734" y="3426255"/>
            <a:ext cx="2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9609DDA9-C7D9-4756-9786-E80A8A24FC7D}"/>
              </a:ext>
            </a:extLst>
          </p:cNvPr>
          <p:cNvSpPr/>
          <p:nvPr/>
        </p:nvSpPr>
        <p:spPr>
          <a:xfrm>
            <a:off x="581660" y="2551428"/>
            <a:ext cx="2286000" cy="2547621"/>
          </a:xfrm>
          <a:prstGeom prst="arc">
            <a:avLst>
              <a:gd name="adj1" fmla="val 56749"/>
              <a:gd name="adj2" fmla="val 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89E614F-EE1D-4D0C-A05C-F46BC0E159DF}"/>
              </a:ext>
            </a:extLst>
          </p:cNvPr>
          <p:cNvCxnSpPr>
            <a:cxnSpLocks/>
            <a:stCxn id="46" idx="2"/>
            <a:endCxn id="55" idx="1"/>
          </p:cNvCxnSpPr>
          <p:nvPr/>
        </p:nvCxnSpPr>
        <p:spPr>
          <a:xfrm rot="5400000" flipH="1" flipV="1">
            <a:off x="5337970" y="391319"/>
            <a:ext cx="860741" cy="3459480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C41092AC-43D4-4934-91C1-C12B4D2E5F17}"/>
              </a:ext>
            </a:extLst>
          </p:cNvPr>
          <p:cNvSpPr/>
          <p:nvPr/>
        </p:nvSpPr>
        <p:spPr>
          <a:xfrm>
            <a:off x="7498080" y="1303338"/>
            <a:ext cx="4191896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Electron lens beam (10 keV)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71AC2BA-4997-40A5-BDE2-476E7BAFAB9B}"/>
              </a:ext>
            </a:extLst>
          </p:cNvPr>
          <p:cNvSpPr/>
          <p:nvPr/>
        </p:nvSpPr>
        <p:spPr>
          <a:xfrm>
            <a:off x="8726930" y="2767329"/>
            <a:ext cx="3563681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 beam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150 MeV e-/2.5 MeV p+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F3149A1-ED5B-4D45-9C9E-54D88E653694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5163312" y="3154679"/>
            <a:ext cx="3563618" cy="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191F2D3-6DED-4320-93D0-DA95D633B597}"/>
              </a:ext>
            </a:extLst>
          </p:cNvPr>
          <p:cNvSpPr/>
          <p:nvPr/>
        </p:nvSpPr>
        <p:spPr>
          <a:xfrm>
            <a:off x="8214360" y="4231320"/>
            <a:ext cx="3395980" cy="105041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Beams interact with each other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C993C93-164C-458C-8C76-7218014ADA51}"/>
              </a:ext>
            </a:extLst>
          </p:cNvPr>
          <p:cNvSpPr/>
          <p:nvPr/>
        </p:nvSpPr>
        <p:spPr>
          <a:xfrm>
            <a:off x="386081" y="5593654"/>
            <a:ext cx="3395980" cy="105041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Main beam focuses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DA53FE3-F046-4E6A-A674-4B1FE6717DAC}"/>
              </a:ext>
            </a:extLst>
          </p:cNvPr>
          <p:cNvSpPr/>
          <p:nvPr/>
        </p:nvSpPr>
        <p:spPr>
          <a:xfrm>
            <a:off x="4274821" y="5593654"/>
            <a:ext cx="3395980" cy="1050411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is integrable in 4D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6581DD1-508A-4CEC-B579-566780603B9E}"/>
              </a:ext>
            </a:extLst>
          </p:cNvPr>
          <p:cNvSpPr/>
          <p:nvPr/>
        </p:nvSpPr>
        <p:spPr>
          <a:xfrm>
            <a:off x="8163561" y="5593654"/>
            <a:ext cx="3395980" cy="1050411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is not integrable in 6D</a:t>
            </a:r>
          </a:p>
        </p:txBody>
      </p:sp>
    </p:spTree>
    <p:extLst>
      <p:ext uri="{BB962C8B-B14F-4D97-AF65-F5344CB8AC3E}">
        <p14:creationId xmlns:p14="http://schemas.microsoft.com/office/powerpoint/2010/main" val="42622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6898-796A-4A51-8C35-5B88230A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236" y="-104873"/>
            <a:ext cx="10515600" cy="745240"/>
          </a:xfrm>
        </p:spPr>
        <p:txBody>
          <a:bodyPr/>
          <a:lstStyle/>
          <a:p>
            <a:r>
              <a:rPr lang="en-US" dirty="0"/>
              <a:t>Non-linear integrable system in accelerator</a:t>
            </a:r>
          </a:p>
        </p:txBody>
      </p:sp>
      <p:sp>
        <p:nvSpPr>
          <p:cNvPr id="4" name="Flowchart: Direct Access Storage 3">
            <a:extLst>
              <a:ext uri="{FF2B5EF4-FFF2-40B4-BE49-F238E27FC236}">
                <a16:creationId xmlns:a16="http://schemas.microsoft.com/office/drawing/2014/main" id="{3E546F34-2C15-41AB-AE31-4845D28C307B}"/>
              </a:ext>
            </a:extLst>
          </p:cNvPr>
          <p:cNvSpPr/>
          <p:nvPr/>
        </p:nvSpPr>
        <p:spPr>
          <a:xfrm rot="10800000">
            <a:off x="401075" y="1278311"/>
            <a:ext cx="4483100" cy="1671320"/>
          </a:xfrm>
          <a:prstGeom prst="flowChartMagneticDrum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E7F1C9-C473-4A51-9C35-7233BBEE398E}"/>
              </a:ext>
            </a:extLst>
          </p:cNvPr>
          <p:cNvCxnSpPr>
            <a:cxnSpLocks/>
          </p:cNvCxnSpPr>
          <p:nvPr/>
        </p:nvCxnSpPr>
        <p:spPr>
          <a:xfrm flipV="1">
            <a:off x="1165861" y="1443411"/>
            <a:ext cx="434340" cy="6705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7C41E7-FDFE-49BB-820E-5F670D5D7253}"/>
              </a:ext>
            </a:extLst>
          </p:cNvPr>
          <p:cNvCxnSpPr>
            <a:cxnSpLocks/>
          </p:cNvCxnSpPr>
          <p:nvPr/>
        </p:nvCxnSpPr>
        <p:spPr>
          <a:xfrm>
            <a:off x="1165861" y="2113970"/>
            <a:ext cx="541020" cy="5445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1BA0FA-1CAF-4DCF-AD2F-181A6EA24227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165861" y="2113971"/>
            <a:ext cx="371831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ED4F8D-E3F4-446C-92AC-8CEEC689A5D5}"/>
              </a:ext>
            </a:extLst>
          </p:cNvPr>
          <p:cNvSpPr txBox="1"/>
          <p:nvPr/>
        </p:nvSpPr>
        <p:spPr>
          <a:xfrm>
            <a:off x="1366274" y="1304911"/>
            <a:ext cx="287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C6727-CFC3-4579-B299-DB4948693908}"/>
              </a:ext>
            </a:extLst>
          </p:cNvPr>
          <p:cNvSpPr txBox="1"/>
          <p:nvPr/>
        </p:nvSpPr>
        <p:spPr>
          <a:xfrm>
            <a:off x="1448947" y="2521326"/>
            <a:ext cx="287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CC01E7-BA08-4828-9A53-9DDF18846FC8}"/>
              </a:ext>
            </a:extLst>
          </p:cNvPr>
          <p:cNvSpPr txBox="1"/>
          <p:nvPr/>
        </p:nvSpPr>
        <p:spPr>
          <a:xfrm>
            <a:off x="4506615" y="1714986"/>
            <a:ext cx="28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BD67C9-F3DA-4F76-829F-BA2234F4BD39}"/>
                  </a:ext>
                </a:extLst>
              </p:cNvPr>
              <p:cNvSpPr/>
              <p:nvPr/>
            </p:nvSpPr>
            <p:spPr>
              <a:xfrm>
                <a:off x="452274" y="4005896"/>
                <a:ext cx="5145488" cy="17754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BD67C9-F3DA-4F76-829F-BA2234F4B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74" y="4005896"/>
                <a:ext cx="5145488" cy="17754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779697F-226B-47DF-828C-45BB50FC6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15" y="3819985"/>
            <a:ext cx="2325921" cy="26092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57A679-D827-4133-935A-6EE02268BAFE}"/>
              </a:ext>
            </a:extLst>
          </p:cNvPr>
          <p:cNvSpPr txBox="1"/>
          <p:nvPr/>
        </p:nvSpPr>
        <p:spPr>
          <a:xfrm>
            <a:off x="2246805" y="6059859"/>
            <a:ext cx="305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McMillan map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11054A-DD75-4C3C-9B5C-11F4EA168355}"/>
              </a:ext>
            </a:extLst>
          </p:cNvPr>
          <p:cNvSpPr/>
          <p:nvPr/>
        </p:nvSpPr>
        <p:spPr>
          <a:xfrm>
            <a:off x="5701553" y="887506"/>
            <a:ext cx="6089372" cy="274319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FD116E3-C945-40F4-AFC6-3BFA54E908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47" y="2010843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2811EB-E81A-4372-AF77-E6A13AEA12D4}"/>
              </a:ext>
            </a:extLst>
          </p:cNvPr>
          <p:cNvSpPr txBox="1"/>
          <p:nvPr/>
        </p:nvSpPr>
        <p:spPr>
          <a:xfrm>
            <a:off x="7178041" y="1047415"/>
            <a:ext cx="387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integrable system at all?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802274B-E641-46D9-BEC6-F1AB136220B3}"/>
              </a:ext>
            </a:extLst>
          </p:cNvPr>
          <p:cNvSpPr/>
          <p:nvPr/>
        </p:nvSpPr>
        <p:spPr>
          <a:xfrm>
            <a:off x="7683616" y="2386246"/>
            <a:ext cx="589810" cy="13508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24BA3B-E397-4ABC-B721-51055DEDFA12}"/>
              </a:ext>
            </a:extLst>
          </p:cNvPr>
          <p:cNvSpPr/>
          <p:nvPr/>
        </p:nvSpPr>
        <p:spPr>
          <a:xfrm>
            <a:off x="8331463" y="2234330"/>
            <a:ext cx="1030224" cy="438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Degrees of freedom: 2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14402CA-A18C-4C3D-B043-054889E0DD40}"/>
              </a:ext>
            </a:extLst>
          </p:cNvPr>
          <p:cNvSpPr/>
          <p:nvPr/>
        </p:nvSpPr>
        <p:spPr>
          <a:xfrm>
            <a:off x="9531218" y="2386246"/>
            <a:ext cx="589810" cy="13508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3A031D-8434-4604-AB95-D0E512657FD4}"/>
              </a:ext>
            </a:extLst>
          </p:cNvPr>
          <p:cNvSpPr/>
          <p:nvPr/>
        </p:nvSpPr>
        <p:spPr>
          <a:xfrm>
            <a:off x="10179065" y="2234330"/>
            <a:ext cx="1030224" cy="438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Number of conserved quantities: </a:t>
            </a:r>
            <a:r>
              <a:rPr lang="ka-GE" sz="900" dirty="0">
                <a:solidFill>
                  <a:schemeClr val="tx1"/>
                </a:solidFill>
              </a:rPr>
              <a:t>1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1B133-85CC-44F6-B89B-23FF71EFE9E6}"/>
              </a:ext>
            </a:extLst>
          </p:cNvPr>
          <p:cNvSpPr/>
          <p:nvPr/>
        </p:nvSpPr>
        <p:spPr>
          <a:xfrm>
            <a:off x="8331463" y="2920381"/>
            <a:ext cx="1030224" cy="4389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Not integrable</a:t>
            </a:r>
          </a:p>
        </p:txBody>
      </p:sp>
    </p:spTree>
    <p:extLst>
      <p:ext uri="{BB962C8B-B14F-4D97-AF65-F5344CB8AC3E}">
        <p14:creationId xmlns:p14="http://schemas.microsoft.com/office/powerpoint/2010/main" val="204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69B6F-7E86-422F-8531-B3189BB9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Poincare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C0D997-F81A-4040-955B-68DFB5EA3F42}"/>
              </a:ext>
            </a:extLst>
          </p:cNvPr>
          <p:cNvSpPr/>
          <p:nvPr/>
        </p:nvSpPr>
        <p:spPr>
          <a:xfrm>
            <a:off x="168965" y="1431235"/>
            <a:ext cx="11867322" cy="52876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2797F5-7774-43F1-B5AC-1CE483356128}"/>
              </a:ext>
            </a:extLst>
          </p:cNvPr>
          <p:cNvCxnSpPr/>
          <p:nvPr/>
        </p:nvCxnSpPr>
        <p:spPr>
          <a:xfrm>
            <a:off x="3925957" y="1431235"/>
            <a:ext cx="0" cy="5287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871610-C4F3-4683-B0B8-090B914FC6B5}"/>
              </a:ext>
            </a:extLst>
          </p:cNvPr>
          <p:cNvCxnSpPr/>
          <p:nvPr/>
        </p:nvCxnSpPr>
        <p:spPr>
          <a:xfrm>
            <a:off x="7875105" y="1431235"/>
            <a:ext cx="0" cy="5287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222F45F-4687-4137-9B74-A48FBDECFA76}"/>
              </a:ext>
            </a:extLst>
          </p:cNvPr>
          <p:cNvSpPr/>
          <p:nvPr/>
        </p:nvSpPr>
        <p:spPr>
          <a:xfrm>
            <a:off x="377688" y="1611359"/>
            <a:ext cx="3336236" cy="301259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Pre-profiling factors influencing serum microRNA levels | SpringerLink">
            <a:extLst>
              <a:ext uri="{FF2B5EF4-FFF2-40B4-BE49-F238E27FC236}">
                <a16:creationId xmlns:a16="http://schemas.microsoft.com/office/drawing/2014/main" id="{2C93FCB7-E181-475F-B240-24F3CFD5E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b="2729"/>
          <a:stretch/>
        </p:blipFill>
        <p:spPr bwMode="auto">
          <a:xfrm>
            <a:off x="555970" y="1690688"/>
            <a:ext cx="3120058" cy="2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DC26E5-97EF-4EBE-BFF2-F71842C378A5}"/>
              </a:ext>
            </a:extLst>
          </p:cNvPr>
          <p:cNvSpPr/>
          <p:nvPr/>
        </p:nvSpPr>
        <p:spPr>
          <a:xfrm>
            <a:off x="377688" y="5167312"/>
            <a:ext cx="3336236" cy="11639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 get rid of linear conserved quantities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DFA92F-E5BD-4828-9249-887C86756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8"/>
          <a:stretch/>
        </p:blipFill>
        <p:spPr>
          <a:xfrm>
            <a:off x="4090157" y="1611359"/>
            <a:ext cx="3621479" cy="22413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9978C3-1822-4410-B593-E7E2FE29179B}"/>
              </a:ext>
            </a:extLst>
          </p:cNvPr>
          <p:cNvSpPr/>
          <p:nvPr/>
        </p:nvSpPr>
        <p:spPr>
          <a:xfrm>
            <a:off x="4171130" y="1560962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E394F-0374-4E07-9382-D702026CC0EF}"/>
              </a:ext>
            </a:extLst>
          </p:cNvPr>
          <p:cNvSpPr/>
          <p:nvPr/>
        </p:nvSpPr>
        <p:spPr>
          <a:xfrm>
            <a:off x="3978725" y="3413147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7A3CDA-D8E4-4415-BB6C-6F8A30741C47}"/>
                  </a:ext>
                </a:extLst>
              </p:cNvPr>
              <p:cNvSpPr txBox="1"/>
              <p:nvPr/>
            </p:nvSpPr>
            <p:spPr>
              <a:xfrm>
                <a:off x="3978254" y="4234486"/>
                <a:ext cx="384528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𝑝𝑢𝑙𝑙𝑒𝑑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𝑝𝑜𝑖𝑛𝑡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7A3CDA-D8E4-4415-BB6C-6F8A30741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254" y="4234486"/>
                <a:ext cx="3845283" cy="7789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DC53A5F-050E-427E-BFCB-70E15B04CE22}"/>
              </a:ext>
            </a:extLst>
          </p:cNvPr>
          <p:cNvSpPr txBox="1"/>
          <p:nvPr/>
        </p:nvSpPr>
        <p:spPr>
          <a:xfrm>
            <a:off x="5522842" y="5496802"/>
            <a:ext cx="7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0188D8-C195-4EEF-8AF1-C7C89559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8"/>
          <a:stretch/>
        </p:blipFill>
        <p:spPr>
          <a:xfrm>
            <a:off x="8145244" y="1690688"/>
            <a:ext cx="3621479" cy="224136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CA8100-3715-48B0-BD08-6E7D1FCBF9D1}"/>
              </a:ext>
            </a:extLst>
          </p:cNvPr>
          <p:cNvSpPr/>
          <p:nvPr/>
        </p:nvSpPr>
        <p:spPr>
          <a:xfrm>
            <a:off x="8226217" y="1640291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DA4584-AB17-47E3-8609-E27B3B4C8FF0}"/>
              </a:ext>
            </a:extLst>
          </p:cNvPr>
          <p:cNvSpPr/>
          <p:nvPr/>
        </p:nvSpPr>
        <p:spPr>
          <a:xfrm>
            <a:off x="8033812" y="3492476"/>
            <a:ext cx="510192" cy="439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445F39-C828-4515-AE4E-647709740CB4}"/>
              </a:ext>
            </a:extLst>
          </p:cNvPr>
          <p:cNvSpPr/>
          <p:nvPr/>
        </p:nvSpPr>
        <p:spPr>
          <a:xfrm>
            <a:off x="9084365" y="4234486"/>
            <a:ext cx="1848675" cy="556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4310FF-74C5-47F7-BAE8-01C2DAF33CBF}"/>
              </a:ext>
            </a:extLst>
          </p:cNvPr>
          <p:cNvSpPr/>
          <p:nvPr/>
        </p:nvSpPr>
        <p:spPr>
          <a:xfrm>
            <a:off x="8378693" y="5578683"/>
            <a:ext cx="3200386" cy="556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Calculation of information less eigenvectors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91CF44D-BB7A-48CD-A90E-774ACDB99946}"/>
              </a:ext>
            </a:extLst>
          </p:cNvPr>
          <p:cNvSpPr/>
          <p:nvPr/>
        </p:nvSpPr>
        <p:spPr>
          <a:xfrm>
            <a:off x="8378693" y="6246951"/>
            <a:ext cx="3200386" cy="3598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Conserved quantities</a:t>
            </a:r>
          </a:p>
        </p:txBody>
      </p:sp>
    </p:spTree>
    <p:extLst>
      <p:ext uri="{BB962C8B-B14F-4D97-AF65-F5344CB8AC3E}">
        <p14:creationId xmlns:p14="http://schemas.microsoft.com/office/powerpoint/2010/main" val="350829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B01132-1C9F-49CE-A9DC-F07D23D326C1}"/>
              </a:ext>
            </a:extLst>
          </p:cNvPr>
          <p:cNvSpPr/>
          <p:nvPr/>
        </p:nvSpPr>
        <p:spPr>
          <a:xfrm>
            <a:off x="397565" y="1364628"/>
            <a:ext cx="3140766" cy="51683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A309-78BA-468E-8A91-6CFAEDF1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94"/>
            <a:ext cx="1520687" cy="755629"/>
          </a:xfrm>
        </p:spPr>
        <p:txBody>
          <a:bodyPr/>
          <a:lstStyle/>
          <a:p>
            <a:r>
              <a:rPr lang="en-US" dirty="0"/>
              <a:t>Plans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EB83BA-89C0-4997-BFA0-3824BC163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9" y="1649896"/>
            <a:ext cx="2364492" cy="1681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30367-165D-4446-BCF6-DF0AC89ED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4" y="3718433"/>
            <a:ext cx="2694776" cy="24277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4308366-FF94-4B2E-91CD-F5CEECC50C7D}"/>
              </a:ext>
            </a:extLst>
          </p:cNvPr>
          <p:cNvSpPr/>
          <p:nvPr/>
        </p:nvSpPr>
        <p:spPr>
          <a:xfrm>
            <a:off x="2432076" y="123356"/>
            <a:ext cx="2645816" cy="75562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AI Poincare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C1F3F5-1655-4575-89B5-8697A8E9C7BA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1967948" y="878985"/>
            <a:ext cx="1787036" cy="48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E71BAA-CC29-4342-BDFB-AEAD6D85A88A}"/>
                  </a:ext>
                </a:extLst>
              </p:cNvPr>
              <p:cNvSpPr/>
              <p:nvPr/>
            </p:nvSpPr>
            <p:spPr>
              <a:xfrm>
                <a:off x="3791845" y="1364628"/>
                <a:ext cx="3140766" cy="219358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1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1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1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1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1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E71BAA-CC29-4342-BDFB-AEAD6D85A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45" y="1364628"/>
                <a:ext cx="3140766" cy="2193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411989-1C12-4EA7-9B80-7676502D6601}"/>
              </a:ext>
            </a:extLst>
          </p:cNvPr>
          <p:cNvCxnSpPr>
            <a:cxnSpLocks/>
            <a:stCxn id="9" idx="2"/>
            <a:endCxn id="19" idx="0"/>
          </p:cNvCxnSpPr>
          <p:nvPr/>
        </p:nvCxnSpPr>
        <p:spPr>
          <a:xfrm>
            <a:off x="3754984" y="878985"/>
            <a:ext cx="1607244" cy="48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34C20EA-FFBF-4884-9CFE-6B2ABE3C7257}"/>
              </a:ext>
            </a:extLst>
          </p:cNvPr>
          <p:cNvSpPr/>
          <p:nvPr/>
        </p:nvSpPr>
        <p:spPr>
          <a:xfrm>
            <a:off x="3791845" y="3759959"/>
            <a:ext cx="3140766" cy="27730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anifold - Wikipedia">
            <a:extLst>
              <a:ext uri="{FF2B5EF4-FFF2-40B4-BE49-F238E27FC236}">
                <a16:creationId xmlns:a16="http://schemas.microsoft.com/office/drawing/2014/main" id="{F54F0F5A-A714-4127-AB63-E56EB63F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60" y="3856714"/>
            <a:ext cx="2643535" cy="25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0518EF-3CD7-4E1A-AAC2-A1BCD8381AEB}"/>
              </a:ext>
            </a:extLst>
          </p:cNvPr>
          <p:cNvCxnSpPr>
            <a:cxnSpLocks/>
            <a:stCxn id="25" idx="3"/>
            <a:endCxn id="32" idx="1"/>
          </p:cNvCxnSpPr>
          <p:nvPr/>
        </p:nvCxnSpPr>
        <p:spPr>
          <a:xfrm flipV="1">
            <a:off x="6932611" y="5146466"/>
            <a:ext cx="1118085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9548A49-FBD3-48A1-99AE-F9F26D9C87ED}"/>
              </a:ext>
            </a:extLst>
          </p:cNvPr>
          <p:cNvSpPr/>
          <p:nvPr/>
        </p:nvSpPr>
        <p:spPr>
          <a:xfrm>
            <a:off x="8050696" y="4270343"/>
            <a:ext cx="2991678" cy="17522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How does actually AI Poincare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BAAC6F6-0C5E-4812-AD4F-22AB541F7F4C}"/>
                  </a:ext>
                </a:extLst>
              </p:cNvPr>
              <p:cNvSpPr/>
              <p:nvPr/>
            </p:nvSpPr>
            <p:spPr>
              <a:xfrm>
                <a:off x="7071526" y="1364628"/>
                <a:ext cx="4950018" cy="219357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BAAC6F6-0C5E-4812-AD4F-22AB541F7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526" y="1364628"/>
                <a:ext cx="4950018" cy="2193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4099B0-F061-46D8-84BB-91EDA8997927}"/>
              </a:ext>
            </a:extLst>
          </p:cNvPr>
          <p:cNvCxnSpPr>
            <a:cxnSpLocks/>
            <a:stCxn id="9" idx="2"/>
            <a:endCxn id="35" idx="0"/>
          </p:cNvCxnSpPr>
          <p:nvPr/>
        </p:nvCxnSpPr>
        <p:spPr>
          <a:xfrm>
            <a:off x="3754984" y="878985"/>
            <a:ext cx="5791551" cy="485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AA70EC5-186F-463E-9BC8-D927E27F3E1F}"/>
              </a:ext>
            </a:extLst>
          </p:cNvPr>
          <p:cNvSpPr/>
          <p:nvPr/>
        </p:nvSpPr>
        <p:spPr>
          <a:xfrm>
            <a:off x="9462052" y="307373"/>
            <a:ext cx="2559492" cy="8761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Map in 6D</a:t>
            </a:r>
          </a:p>
        </p:txBody>
      </p:sp>
    </p:spTree>
    <p:extLst>
      <p:ext uri="{BB962C8B-B14F-4D97-AF65-F5344CB8AC3E}">
        <p14:creationId xmlns:p14="http://schemas.microsoft.com/office/powerpoint/2010/main" val="3856614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D7E47-A507-470B-8674-677AB433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03AEE-0A09-4B17-93F5-C1D0613DB770}"/>
              </a:ext>
            </a:extLst>
          </p:cNvPr>
          <p:cNvSpPr txBox="1">
            <a:spLocks/>
          </p:cNvSpPr>
          <p:nvPr/>
        </p:nvSpPr>
        <p:spPr>
          <a:xfrm>
            <a:off x="1657860" y="2790269"/>
            <a:ext cx="9144000" cy="1277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Thanks for the attention </a:t>
            </a:r>
          </a:p>
        </p:txBody>
      </p:sp>
    </p:spTree>
    <p:extLst>
      <p:ext uri="{BB962C8B-B14F-4D97-AF65-F5344CB8AC3E}">
        <p14:creationId xmlns:p14="http://schemas.microsoft.com/office/powerpoint/2010/main" val="187682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196954-766C-4C28-97F9-FD7E8DE73553}"/>
              </a:ext>
            </a:extLst>
          </p:cNvPr>
          <p:cNvSpPr/>
          <p:nvPr/>
        </p:nvSpPr>
        <p:spPr>
          <a:xfrm>
            <a:off x="377688" y="1690688"/>
            <a:ext cx="4721087" cy="4214192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9A9F2-01E6-45B5-9785-C2A2D670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</p:txBody>
      </p:sp>
      <p:pic>
        <p:nvPicPr>
          <p:cNvPr id="4098" name="Picture 2" descr="Pre-profiling factors influencing serum microRNA levels | SpringerLink">
            <a:extLst>
              <a:ext uri="{FF2B5EF4-FFF2-40B4-BE49-F238E27FC236}">
                <a16:creationId xmlns:a16="http://schemas.microsoft.com/office/drawing/2014/main" id="{A2D14B5F-7906-4732-8EAF-FA3757A24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" b="2729"/>
          <a:stretch/>
        </p:blipFill>
        <p:spPr bwMode="auto">
          <a:xfrm>
            <a:off x="555970" y="1875287"/>
            <a:ext cx="4364521" cy="384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B67FD-48E5-4FAC-A971-789FA1C40206}"/>
                  </a:ext>
                </a:extLst>
              </p:cNvPr>
              <p:cNvSpPr/>
              <p:nvPr/>
            </p:nvSpPr>
            <p:spPr>
              <a:xfrm>
                <a:off x="8729997" y="1717297"/>
                <a:ext cx="3345554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9B67FD-48E5-4FAC-A971-789FA1C402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997" y="1717297"/>
                <a:ext cx="3345554" cy="938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F9B5A2-5165-4E36-A0A5-8E12300FCBF3}"/>
                  </a:ext>
                </a:extLst>
              </p:cNvPr>
              <p:cNvSpPr/>
              <p:nvPr/>
            </p:nvSpPr>
            <p:spPr>
              <a:xfrm>
                <a:off x="5277057" y="1717297"/>
                <a:ext cx="3207595" cy="9267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𝑝𝑟𝑜𝑗𝑒𝑐𝑡𝑖𝑜𝑛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CF9B5A2-5165-4E36-A0A5-8E12300FC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57" y="1717297"/>
                <a:ext cx="3207595" cy="926795"/>
              </a:xfrm>
              <a:prstGeom prst="rect">
                <a:avLst/>
              </a:prstGeom>
              <a:blipFill>
                <a:blip r:embed="rId4"/>
                <a:stretch>
                  <a:fillRect l="-378"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C6261C-FE0B-4FBA-B4AE-1E8E9041C405}"/>
                  </a:ext>
                </a:extLst>
              </p:cNvPr>
              <p:cNvSpPr/>
              <p:nvPr/>
            </p:nvSpPr>
            <p:spPr>
              <a:xfrm>
                <a:off x="5277057" y="2840594"/>
                <a:ext cx="4848588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−&lt;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&gt;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−&lt;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&gt;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CC6261C-FE0B-4FBA-B4AE-1E8E9041C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57" y="2840594"/>
                <a:ext cx="4848588" cy="938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FD235-5883-4488-84A6-0CE71E4D5B47}"/>
                  </a:ext>
                </a:extLst>
              </p:cNvPr>
              <p:cNvSpPr/>
              <p:nvPr/>
            </p:nvSpPr>
            <p:spPr>
              <a:xfrm>
                <a:off x="10303927" y="2840594"/>
                <a:ext cx="1771624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7FD235-5883-4488-84A6-0CE71E4D5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927" y="2840594"/>
                <a:ext cx="1771624" cy="938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8C3072-B5A5-4CC6-A365-49136B521E3B}"/>
                  </a:ext>
                </a:extLst>
              </p:cNvPr>
              <p:cNvSpPr/>
              <p:nvPr/>
            </p:nvSpPr>
            <p:spPr>
              <a:xfrm>
                <a:off x="5277059" y="3963892"/>
                <a:ext cx="4848586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8C3072-B5A5-4CC6-A365-49136B521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059" y="3963892"/>
                <a:ext cx="4848586" cy="938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8A787F-8BA1-49BC-A7D1-7C39990D5AC5}"/>
                  </a:ext>
                </a:extLst>
              </p:cNvPr>
              <p:cNvSpPr/>
              <p:nvPr/>
            </p:nvSpPr>
            <p:spPr>
              <a:xfrm>
                <a:off x="10303929" y="3963891"/>
                <a:ext cx="1771624" cy="9386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F8A787F-8BA1-49BC-A7D1-7C39990D5A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3929" y="3963891"/>
                <a:ext cx="1771624" cy="938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1D2964-7AC7-4C5B-A734-B97B5C75DE8D}"/>
                  </a:ext>
                </a:extLst>
              </p:cNvPr>
              <p:cNvSpPr/>
              <p:nvPr/>
            </p:nvSpPr>
            <p:spPr>
              <a:xfrm>
                <a:off x="7844185" y="5254209"/>
                <a:ext cx="1771624" cy="61195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1D2964-7AC7-4C5B-A734-B97B5C75D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185" y="5254209"/>
                <a:ext cx="1771624" cy="6119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370ED85-0B81-4A70-93B9-DDE88675C29E}"/>
              </a:ext>
            </a:extLst>
          </p:cNvPr>
          <p:cNvSpPr/>
          <p:nvPr/>
        </p:nvSpPr>
        <p:spPr>
          <a:xfrm>
            <a:off x="980606" y="6071899"/>
            <a:ext cx="10515599" cy="61195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eigenvalue is too small we decrease the dimension</a:t>
            </a:r>
          </a:p>
        </p:txBody>
      </p:sp>
    </p:spTree>
    <p:extLst>
      <p:ext uri="{BB962C8B-B14F-4D97-AF65-F5344CB8AC3E}">
        <p14:creationId xmlns:p14="http://schemas.microsoft.com/office/powerpoint/2010/main" val="32543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190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Sylfaen</vt:lpstr>
      <vt:lpstr>Office Theme</vt:lpstr>
      <vt:lpstr>Implementation of non-linear optics in accelerators </vt:lpstr>
      <vt:lpstr>McMillan lens </vt:lpstr>
      <vt:lpstr>Non-linear integrable system in accelerator</vt:lpstr>
      <vt:lpstr>AI Poincare </vt:lpstr>
      <vt:lpstr>Plans </vt:lpstr>
      <vt:lpstr> </vt:lpstr>
      <vt:lpstr>PCA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lazare osmanovi</dc:creator>
  <cp:lastModifiedBy>lazare osmanovi</cp:lastModifiedBy>
  <cp:revision>24</cp:revision>
  <dcterms:created xsi:type="dcterms:W3CDTF">2023-07-20T01:54:26Z</dcterms:created>
  <dcterms:modified xsi:type="dcterms:W3CDTF">2023-07-20T18:14:29Z</dcterms:modified>
</cp:coreProperties>
</file>