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94" r:id="rId2"/>
    <p:sldId id="284" r:id="rId3"/>
    <p:sldId id="300" r:id="rId4"/>
    <p:sldId id="304" r:id="rId5"/>
    <p:sldId id="296" r:id="rId6"/>
    <p:sldId id="305" r:id="rId7"/>
    <p:sldId id="308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24" userDrawn="1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5E6204-E753-656F-C217-98D6FDFD52D7}" name="Sheldon Rego" initials="SR" userId="8d6e6715f19328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7" autoAdjust="0"/>
    <p:restoredTop sz="94663"/>
  </p:normalViewPr>
  <p:slideViewPr>
    <p:cSldViewPr snapToGrid="0" snapToObjects="1" showGuides="1">
      <p:cViewPr varScale="1">
        <p:scale>
          <a:sx n="78" d="100"/>
          <a:sy n="78" d="100"/>
        </p:scale>
        <p:origin x="1680" y="6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24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Pretty picture of Wilson Hall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5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parts: Tanks 1-5 and accelerating modules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7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Changing some tank settings creates some phase oscillations measured by BPMs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5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goal: BPM readings -&gt; buncher/tank settings</a:t>
            </a:r>
          </a:p>
          <a:p>
            <a:r>
              <a:rPr lang="en-US" dirty="0"/>
              <a:t>Linear approach vs ML approach</a:t>
            </a:r>
          </a:p>
          <a:p>
            <a:r>
              <a:rPr lang="en-US" dirty="0"/>
              <a:t>Considerations are some of the tasks I’ve been working 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3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that everything can be reduced to T0/T3 basis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59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fitting approach </a:t>
            </a:r>
            <a:r>
              <a:rPr lang="en-US" dirty="0" err="1"/>
              <a:t>sorta</a:t>
            </a:r>
            <a:r>
              <a:rPr lang="en-US" dirty="0"/>
              <a:t> works, ML approach is very mixed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3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pretty picture of Wilson Hall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7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86B0A4A3-A7D7-4E9C-AFD5-CD3BB6F40031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Sheldon Rego | Helen Edwards Summer Internship - First Presentation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F9B1FD0-A17F-4338-96B5-F3B11094CB6A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Sheldon Rego | Helen Edwards Summer Internship - First Presentation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394747A-5228-4082-B2DA-5DBDF1034BCD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Sheldon Rego | Helen Edwards Summer Internship - First Presentation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F0334-3B17-456E-89E8-7751AF5A914E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Sheldon Rego | Helen Edwards Summer Internship - First Presentation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114C1CB-B209-485D-8D49-55CAF49D764E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Sheldon Rego | Helen Edwards Summer Internship - First Presentation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77E7BA3-FD30-4E41-B9FB-8AF93F89613C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Sheldon Rego | Helen Edwards Summer Internship - First Presentation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ABB3DE8-694F-417C-96D8-2647E4ADC987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Sheldon Rego | Helen Edwards Summer Internship - First Presentation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rego@fnal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Sheldon Rego (</a:t>
            </a:r>
            <a:r>
              <a:rPr lang="fr-FR" sz="1600" dirty="0" err="1"/>
              <a:t>Éc</a:t>
            </a:r>
            <a:r>
              <a:rPr lang="en-US" sz="1600" dirty="0"/>
              <a:t>ole </a:t>
            </a:r>
            <a:r>
              <a:rPr lang="en-US" sz="1600" dirty="0" err="1"/>
              <a:t>polytechnique</a:t>
            </a:r>
            <a:r>
              <a:rPr lang="en-US" sz="1600" dirty="0"/>
              <a:t>)</a:t>
            </a:r>
          </a:p>
          <a:p>
            <a:r>
              <a:rPr lang="en-US" sz="1600" dirty="0"/>
              <a:t>Helen Edwards Summer Internship - First Presentation</a:t>
            </a:r>
          </a:p>
          <a:p>
            <a:r>
              <a:rPr lang="en-US" sz="1600" dirty="0"/>
              <a:t>20</a:t>
            </a:r>
            <a:r>
              <a:rPr lang="en-US" sz="1600" baseline="30000" dirty="0"/>
              <a:t>th</a:t>
            </a:r>
            <a:r>
              <a:rPr lang="en-US" sz="1600" dirty="0"/>
              <a:t> July 2023</a:t>
            </a:r>
          </a:p>
          <a:p>
            <a:r>
              <a:rPr lang="en-US" sz="1600" dirty="0"/>
              <a:t>Supervisor: Ralitsa </a:t>
            </a:r>
            <a:r>
              <a:rPr lang="en-US" sz="1600" dirty="0" err="1"/>
              <a:t>Sharankova</a:t>
            </a:r>
            <a:r>
              <a:rPr lang="en-US" sz="1600" dirty="0"/>
              <a:t> (and Michael Wesley)</a:t>
            </a:r>
          </a:p>
          <a:p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Longitudinal Phase Corrections in the Fermilab LINAC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97F4BE3-55FE-45E2-9D80-B2CC633CB81D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Sheldon Rego | Helen Edwards Summer Internship - First Presentation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51752"/>
            <a:ext cx="8686800" cy="427877"/>
          </a:xfrm>
        </p:spPr>
        <p:txBody>
          <a:bodyPr/>
          <a:lstStyle/>
          <a:p>
            <a:r>
              <a:rPr lang="en-US" sz="1950" dirty="0"/>
              <a:t>Background on Fermilab LINAC beamline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B71192BB-275D-20AB-7E2C-9E61EB7775E2}"/>
              </a:ext>
            </a:extLst>
          </p:cNvPr>
          <p:cNvSpPr txBox="1">
            <a:spLocks/>
          </p:cNvSpPr>
          <p:nvPr/>
        </p:nvSpPr>
        <p:spPr>
          <a:xfrm>
            <a:off x="222250" y="958850"/>
            <a:ext cx="8686800" cy="50593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LINAC beamline:</a:t>
            </a:r>
          </a:p>
          <a:p>
            <a:r>
              <a:rPr lang="en-US" sz="1600" dirty="0"/>
              <a:t>Pre-accelerator comprises of Ion Source, Low Energy Beam Transport Line (LEBT), RF quadruple (RFQ), Medium Energy Transport Line (MEBT).</a:t>
            </a:r>
          </a:p>
          <a:p>
            <a:r>
              <a:rPr lang="en-US" sz="1600" dirty="0"/>
              <a:t>Drift Tube LINAC consists of 207 drift tubes spread across 5 tanks, operates at 201.25MHz and accelerates beam to 116.5 MeV.</a:t>
            </a:r>
          </a:p>
          <a:p>
            <a:r>
              <a:rPr lang="en-US" sz="1600" dirty="0"/>
              <a:t>Transition section consists of buncher and vernier cavity for longitudinal matching.</a:t>
            </a:r>
          </a:p>
          <a:p>
            <a:r>
              <a:rPr lang="en-US" sz="1600" dirty="0"/>
              <a:t>Side Coupled LINAC has 7 modules, operates at 401.5 MeV and accelerates beam to 401.5 MeV.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DF9A8-A542-32EA-2158-8ED38411B2A9}"/>
              </a:ext>
            </a:extLst>
          </p:cNvPr>
          <p:cNvSpPr txBox="1">
            <a:spLocks/>
          </p:cNvSpPr>
          <p:nvPr/>
        </p:nvSpPr>
        <p:spPr>
          <a:xfrm>
            <a:off x="234950" y="6034264"/>
            <a:ext cx="8686800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1400" dirty="0"/>
              <a:t>Figure 1: Fermilab LINAC overview</a:t>
            </a:r>
          </a:p>
        </p:txBody>
      </p:sp>
      <p:pic>
        <p:nvPicPr>
          <p:cNvPr id="11" name="Image 10" descr="Une image contenant texte, capture d’écran, Parallèle&#10;&#10;Description générée automatiquement">
            <a:extLst>
              <a:ext uri="{FF2B5EF4-FFF2-40B4-BE49-F238E27FC236}">
                <a16:creationId xmlns:a16="http://schemas.microsoft.com/office/drawing/2014/main" id="{CB2244A0-5EC8-62FC-9CCB-21E219A56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70" y="3236905"/>
            <a:ext cx="7356560" cy="278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9B53859-2A58-49F5-9425-867ED68E370A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Sheldon Rego | Helen Edwards Summer Internship - First Presentation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51752"/>
            <a:ext cx="8686800" cy="427877"/>
          </a:xfrm>
        </p:spPr>
        <p:txBody>
          <a:bodyPr/>
          <a:lstStyle/>
          <a:p>
            <a:r>
              <a:rPr lang="en-US" sz="1950" dirty="0"/>
              <a:t>Background on Longitudinal Beam Motion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B71192BB-275D-20AB-7E2C-9E61EB7775E2}"/>
              </a:ext>
            </a:extLst>
          </p:cNvPr>
          <p:cNvSpPr txBox="1">
            <a:spLocks/>
          </p:cNvSpPr>
          <p:nvPr/>
        </p:nvSpPr>
        <p:spPr>
          <a:xfrm>
            <a:off x="222250" y="958850"/>
            <a:ext cx="3715268" cy="50593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Shifts in phase tuning of accelerating modules can cause oscillations about a mean longitudinal position.</a:t>
            </a:r>
          </a:p>
          <a:p>
            <a:r>
              <a:rPr lang="en-US" sz="1600" dirty="0"/>
              <a:t>These phase oscillations are measured by the Beam Position Monitors (BPMs) further down. </a:t>
            </a:r>
          </a:p>
          <a:p>
            <a:r>
              <a:rPr lang="en-US" sz="1600" dirty="0"/>
              <a:t>Phase tuning of the buncher and tanks 1-5 can be set and produce their own oscillations patterns.</a:t>
            </a:r>
          </a:p>
          <a:p>
            <a:endParaRPr lang="en-US" sz="1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68044F4-66B2-2CBB-48C2-8B888071D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7" y="752330"/>
            <a:ext cx="5059363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D19BAA-37D3-4779-47AF-CF9557AA86AB}"/>
              </a:ext>
            </a:extLst>
          </p:cNvPr>
          <p:cNvSpPr txBox="1">
            <a:spLocks/>
          </p:cNvSpPr>
          <p:nvPr/>
        </p:nvSpPr>
        <p:spPr>
          <a:xfrm>
            <a:off x="3862386" y="1099451"/>
            <a:ext cx="5065713" cy="50593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dirty="0"/>
              <a:t>Figure 2: Longitudinal phase oscillations induced by varied (top) RFQ (mid) T2 (bottom) T5 phase setting</a:t>
            </a:r>
          </a:p>
        </p:txBody>
      </p:sp>
    </p:spTree>
    <p:extLst>
      <p:ext uri="{BB962C8B-B14F-4D97-AF65-F5344CB8AC3E}">
        <p14:creationId xmlns:p14="http://schemas.microsoft.com/office/powerpoint/2010/main" val="220595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EE13326-24B1-4F1B-AB5F-FA53977BCF04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Sheldon Rego | Helen Edwards Summer Internship - First Presentation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51752"/>
            <a:ext cx="8686800" cy="427877"/>
          </a:xfrm>
        </p:spPr>
        <p:txBody>
          <a:bodyPr/>
          <a:lstStyle/>
          <a:p>
            <a:r>
              <a:rPr lang="en-US" sz="1950" dirty="0"/>
              <a:t>Goals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B71192BB-275D-20AB-7E2C-9E61EB7775E2}"/>
              </a:ext>
            </a:extLst>
          </p:cNvPr>
          <p:cNvSpPr txBox="1">
            <a:spLocks/>
          </p:cNvSpPr>
          <p:nvPr/>
        </p:nvSpPr>
        <p:spPr>
          <a:xfrm>
            <a:off x="222250" y="958850"/>
            <a:ext cx="8686800" cy="50593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/>
              <a:t>Main goal of project:</a:t>
            </a:r>
            <a:r>
              <a:rPr lang="en-US" sz="1800" b="1" dirty="0"/>
              <a:t> </a:t>
            </a:r>
            <a:r>
              <a:rPr lang="en-US" sz="1800" dirty="0"/>
              <a:t>For a given set of BPM longitudinal phase measurements, find buncher/tank settings to cancel the oscillations.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Possible approaches:</a:t>
            </a:r>
          </a:p>
          <a:p>
            <a:r>
              <a:rPr lang="en-US" sz="1800" dirty="0"/>
              <a:t>Small oscillation amplitudes: linear regime. Assume linear scaling of oscillation amplitude with tank settings. Apply Least Squares Regression linear fitting of signal to basis of buncher/tanks. </a:t>
            </a:r>
          </a:p>
          <a:p>
            <a:r>
              <a:rPr lang="en-US" sz="1800" dirty="0"/>
              <a:t>General case: machine learning approach. Train 1D convoluted neural network on oscillation data from buncher/tanks. Use it to predict buncher/tank settings for oscillations from other sources.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Considerations:</a:t>
            </a:r>
          </a:p>
          <a:p>
            <a:r>
              <a:rPr lang="en-US" sz="1800" dirty="0"/>
              <a:t>Oscillate buncher/tank setting: Fourier analysis of BPM readings.</a:t>
            </a:r>
          </a:p>
          <a:p>
            <a:r>
              <a:rPr lang="en-US" sz="1800" dirty="0"/>
              <a:t>Natural drift over time: Fits based on particular data may become worse over time.</a:t>
            </a:r>
          </a:p>
          <a:p>
            <a:r>
              <a:rPr lang="en-US" sz="1800" dirty="0"/>
              <a:t>Try to predict with pair of BPMs and analyze spread for different BPM combinations.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273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4073" y="5791391"/>
            <a:ext cx="8686800" cy="242873"/>
          </a:xfrm>
        </p:spPr>
        <p:txBody>
          <a:bodyPr/>
          <a:lstStyle/>
          <a:p>
            <a:pPr algn="ctr"/>
            <a:r>
              <a:rPr lang="en-US" sz="1400" dirty="0"/>
              <a:t>Figure 3: Normalized longitudinal phase oscillation pattern of buncher (T0) and tanks in linear regime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33B0897-0FBA-4D94-B0F8-4282453081A1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Sheldon Rego | Helen Edwards Summer Internship - First Presentation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7366"/>
            <a:ext cx="8686800" cy="427877"/>
          </a:xfrm>
        </p:spPr>
        <p:txBody>
          <a:bodyPr/>
          <a:lstStyle/>
          <a:p>
            <a:r>
              <a:rPr lang="en-US" sz="1950" dirty="0"/>
              <a:t>Reduction of Problem to Buncher and T3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DC88BF8-38DE-63B5-BD07-B6B4E9E9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12" y="702630"/>
            <a:ext cx="6811819" cy="50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450086" y="1290049"/>
            <a:ext cx="3977640" cy="179003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Linear fitting approach:</a:t>
            </a:r>
            <a:endParaRPr lang="en-US" sz="1600" dirty="0"/>
          </a:p>
          <a:p>
            <a:r>
              <a:rPr lang="en-US" sz="1600" dirty="0"/>
              <a:t>For small amplitudes, the phase oscillation pattern as measured by BPMs scales linearly with the tank phase tuning value.</a:t>
            </a:r>
          </a:p>
          <a:p>
            <a:r>
              <a:rPr lang="en-US" sz="1600" dirty="0"/>
              <a:t>Try to express given BPM readings as a linear combination of buncher/tanks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2250" y="5684922"/>
            <a:ext cx="8568158" cy="664490"/>
          </a:xfrm>
        </p:spPr>
        <p:txBody>
          <a:bodyPr/>
          <a:lstStyle/>
          <a:p>
            <a:pPr algn="ctr"/>
            <a:r>
              <a:rPr lang="en-US" sz="1200" dirty="0"/>
              <a:t>Figure 4: (left) Linear fitting of (buncher, T3) of given RFQ oscillation (right) 1D CNN predictions of (T2, T5) for given RFQ oscillation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9D5B28D-95AD-4CAB-BEA3-4BA8EF6FE2C5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Sheldon Rego | Helen Edwards Summer Internship - First Presentation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51752"/>
            <a:ext cx="8686800" cy="427877"/>
          </a:xfrm>
        </p:spPr>
        <p:txBody>
          <a:bodyPr/>
          <a:lstStyle/>
          <a:p>
            <a:r>
              <a:rPr lang="en-US" sz="1950" dirty="0"/>
              <a:t>Linear vs non-linear regime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E3E0769-2689-8842-82DA-9DDC2C5CE2BB}"/>
              </a:ext>
            </a:extLst>
          </p:cNvPr>
          <p:cNvSpPr txBox="1">
            <a:spLocks/>
          </p:cNvSpPr>
          <p:nvPr/>
        </p:nvSpPr>
        <p:spPr>
          <a:xfrm>
            <a:off x="4614111" y="1290049"/>
            <a:ext cx="4157014" cy="363378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84"/>
              </a:spcBef>
              <a:buNone/>
            </a:pPr>
            <a:r>
              <a:rPr lang="en-US" sz="1800" dirty="0"/>
              <a:t>Machine Learning Approach:</a:t>
            </a:r>
          </a:p>
          <a:p>
            <a:pPr>
              <a:spcBef>
                <a:spcPts val="984"/>
              </a:spcBef>
            </a:pPr>
            <a:r>
              <a:rPr lang="en-US" sz="1600" dirty="0"/>
              <a:t>Train 1D convolutional neural network on oscillation patterns produced by buncher/tanks</a:t>
            </a:r>
          </a:p>
          <a:p>
            <a:pPr>
              <a:spcBef>
                <a:spcPts val="984"/>
              </a:spcBef>
            </a:pPr>
            <a:r>
              <a:rPr lang="en-US" sz="1600" dirty="0"/>
              <a:t>Current progress: mixed results</a:t>
            </a:r>
          </a:p>
          <a:p>
            <a:pPr marL="0" indent="0">
              <a:spcBef>
                <a:spcPts val="984"/>
              </a:spcBef>
              <a:buNone/>
            </a:pPr>
            <a:endParaRPr lang="en-US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2D964F-159B-33D3-CB14-BF62EE249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88651" y="3711595"/>
            <a:ext cx="3939075" cy="18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AB58AB0-A857-C029-6074-334F0C77B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11" y="3171595"/>
            <a:ext cx="4176297" cy="251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6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5" y="4954890"/>
            <a:ext cx="8499231" cy="961161"/>
          </a:xfrm>
        </p:spPr>
        <p:txBody>
          <a:bodyPr/>
          <a:lstStyle/>
          <a:p>
            <a:pPr algn="ctr"/>
            <a:r>
              <a:rPr lang="en-US" dirty="0"/>
              <a:t>Sheldon Rego</a:t>
            </a:r>
          </a:p>
          <a:p>
            <a:pPr algn="ctr"/>
            <a:r>
              <a:rPr lang="en-US" dirty="0">
                <a:hlinkClick r:id="rId3"/>
              </a:rPr>
              <a:t>srego@fnal.gov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7844128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first_presentation_SRego</Template>
  <TotalTime>199</TotalTime>
  <Words>621</Words>
  <Application>Microsoft Office PowerPoint</Application>
  <PresentationFormat>Affichage à l'écran (4:3)</PresentationFormat>
  <Paragraphs>72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Fermilab_PPT_090815</vt:lpstr>
      <vt:lpstr>Présentation PowerPoint</vt:lpstr>
      <vt:lpstr>Background on Fermilab LINAC beamline</vt:lpstr>
      <vt:lpstr>Background on Longitudinal Beam Motion</vt:lpstr>
      <vt:lpstr>Goals</vt:lpstr>
      <vt:lpstr>Reduction of Problem to Buncher and T3</vt:lpstr>
      <vt:lpstr>Linear vs non-linear regime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Sheldon Rego</dc:creator>
  <cp:lastModifiedBy>Sheldon Rego</cp:lastModifiedBy>
  <cp:revision>6</cp:revision>
  <cp:lastPrinted>2014-01-20T19:40:21Z</cp:lastPrinted>
  <dcterms:created xsi:type="dcterms:W3CDTF">2023-07-20T05:36:56Z</dcterms:created>
  <dcterms:modified xsi:type="dcterms:W3CDTF">2023-07-20T16:59:47Z</dcterms:modified>
</cp:coreProperties>
</file>