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E5F586-D0FC-FC4C-8DB8-9C2D2E5FE4BB}">
          <p14:sldIdLst>
            <p14:sldId id="256"/>
            <p14:sldId id="259"/>
            <p14:sldId id="257"/>
            <p14:sldId id="260"/>
            <p14:sldId id="258"/>
            <p14:sldId id="261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7"/>
    <p:restoredTop sz="95126"/>
  </p:normalViewPr>
  <p:slideViewPr>
    <p:cSldViewPr snapToGrid="0">
      <p:cViewPr varScale="1">
        <p:scale>
          <a:sx n="93" d="100"/>
          <a:sy n="93" d="100"/>
        </p:scale>
        <p:origin x="-3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FA0A-B977-946D-F798-E873D7AD4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BA94D-0BFA-B00E-C1DD-247EB91F7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483B3-803B-1048-7504-18D9C683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0D02-5099-124E-9A35-9AAFAFE47B88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82BB-773F-76C7-4D27-51D63ADB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3DCD5-A2C7-57F5-D92D-10629FBA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4004-90DD-2E4E-8E9F-5565B81D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2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2AA9-A4C2-90FC-B59C-D1B4DFC9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7C9EE-9B76-8B2C-3DF5-5582B1AB5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4EE2D-FA7D-4A89-776A-6D696A43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0D02-5099-124E-9A35-9AAFAFE47B88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0E1DF-A6D8-F099-83C3-01877B907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DCF77-64FD-D946-8679-01E96F21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4004-90DD-2E4E-8E9F-5565B81D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2313C6-CA07-EAC4-B695-547F1475F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00250-62C7-AADE-19B3-AFB4BD7E4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EE5A6-38B9-D049-0072-5146E133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0D02-5099-124E-9A35-9AAFAFE47B88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E44B-0867-618F-98D2-B61E0434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0D9B2-0F96-CE48-722F-D0D29390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4004-90DD-2E4E-8E9F-5565B81D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1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C827-3B0C-B200-A921-6968FC07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F7DEE-DBC4-FAD4-7CE8-35BD541E2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1D80C-9286-7C4F-3009-E7D3FF86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0D02-5099-124E-9A35-9AAFAFE47B88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96A43-BFF5-F044-B9B8-C2392B67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9A7B1-D084-B8E9-FC22-577251D4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4004-90DD-2E4E-8E9F-5565B81D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6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090A-6B27-9AA6-A855-A23CD688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5C99D-CCBF-EDEA-D647-16C49F717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186C5-7BEB-0A5B-D32B-A6DD7417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0D02-5099-124E-9A35-9AAFAFE47B88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66909-1A95-7D15-C7D6-42394384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A4DCD-E760-488A-FE40-4000AC63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4004-90DD-2E4E-8E9F-5565B81D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1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8C3A-2D2D-FBF3-FA87-8F2E75901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A97F-F6CA-9697-0EDF-6C580F63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AB51B-23A3-380C-5B84-4B0F4E7F1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3091B-759B-74DD-3F5B-53BEA9AD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0D02-5099-124E-9A35-9AAFAFE47B88}" type="datetimeFigureOut">
              <a:rPr lang="en-US" smtClean="0"/>
              <a:t>7/19/23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85827-EB34-9CCD-E85C-E53955D4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094FC-0AEA-42FE-FC3F-D397AAAA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4004-90DD-2E4E-8E9F-5565B81D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0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A47CE-F013-3C82-BDB1-B574D12A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4965A-2CFF-6474-26C9-781E4042D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75D05-0CC1-8A88-0C29-7F476A815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100C0-34CD-3FF5-9798-C6E5FDE13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A7504-8DA3-4674-9AE1-1CE411122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28CF4D-F395-0AF5-FD2A-66CE8685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0D02-5099-124E-9A35-9AAFAFE47B88}" type="datetimeFigureOut">
              <a:rPr lang="en-US" smtClean="0"/>
              <a:t>7/19/23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8C7BC-5C23-46FA-9913-E23F4B66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B89713-2C2F-EFE3-2B55-620EDA4B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4004-90DD-2E4E-8E9F-5565B81D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3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0393-EF90-0D9E-667B-049A9928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0AB5-3D3D-7486-8EC3-A6737C65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0D02-5099-124E-9A35-9AAFAFE47B88}" type="datetimeFigureOut">
              <a:rPr lang="en-US" smtClean="0"/>
              <a:t>7/19/23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3B71D-C0DE-6292-BE74-29FEE2AC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BB632-B5C8-08F2-DAEA-BD39E0DE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4004-90DD-2E4E-8E9F-5565B81D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8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EBDD4-DA92-C6A9-0CEA-89A9B179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0D02-5099-124E-9A35-9AAFAFE47B88}" type="datetimeFigureOut">
              <a:rPr lang="en-US" smtClean="0"/>
              <a:t>7/19/23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DCF83-458F-6D46-8A9C-E01924B9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ACBB6-2BD0-50C1-B909-296AF64C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4004-90DD-2E4E-8E9F-5565B81D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6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FB5C-0E0A-7FA0-81CC-7BAFA130E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4C3F-3FF8-8A15-4680-D0908BBC1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AD352-9610-58F0-122A-B7D08317E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961E6-79DC-5A80-23D0-E2687D23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0D02-5099-124E-9A35-9AAFAFE47B88}" type="datetimeFigureOut">
              <a:rPr lang="en-US" smtClean="0"/>
              <a:t>7/19/23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1577C-6D8C-A773-2016-282DF4C5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070A2-3480-6A59-DEA2-CA4785C8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4004-90DD-2E4E-8E9F-5565B81D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7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8BE27-384A-E499-2892-D74D9CB1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C3B920-BAD0-35B8-C7DD-9DAA6C96A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217A5-39CA-06DD-A895-3005D9C38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59C9E-6184-FF39-A73F-9937E780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0D02-5099-124E-9A35-9AAFAFE47B88}" type="datetimeFigureOut">
              <a:rPr lang="en-US" smtClean="0"/>
              <a:t>7/19/23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13CD6-CFB9-7557-3C38-30D9A757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6B6C5-7638-8066-146F-42637FC4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4004-90DD-2E4E-8E9F-5565B81D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4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39D6BC-887C-ED82-F923-7638C413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2702C-F0C3-9BE3-7502-FE5BBAD0B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CD731-BB8C-01B8-C1B1-E46FEC886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40D02-5099-124E-9A35-9AAFAFE47B88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A4D95-36CA-E201-AE84-C52973FD9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39A6B-66F2-A8B8-BCAB-BA0C8C754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A4004-90DD-2E4E-8E9F-5565B81D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1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E35A-F18E-61B4-21F7-F6EAC92EF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Optimizing the recycler RF cavities for the PIP-2 upgrades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8E7E0-0B68-8AF4-24A5-6359F61991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Alexandre Roger – Helen Edwards Internship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Supervisor – Rob Ainsworth</a:t>
            </a:r>
          </a:p>
          <a:p>
            <a:r>
              <a:rPr lang="en-US" sz="1600" dirty="0">
                <a:latin typeface="Palatino" pitchFamily="2" charset="77"/>
                <a:ea typeface="Palatino" pitchFamily="2" charset="77"/>
              </a:rPr>
              <a:t>Thursday 20</a:t>
            </a:r>
            <a:r>
              <a:rPr lang="en-US" sz="1600" baseline="30000" dirty="0">
                <a:latin typeface="Palatino" pitchFamily="2" charset="77"/>
                <a:ea typeface="Palatino" pitchFamily="2" charset="77"/>
              </a:rPr>
              <a:t>th</a:t>
            </a:r>
            <a:r>
              <a:rPr lang="en-US" sz="1600" dirty="0">
                <a:latin typeface="Palatino" pitchFamily="2" charset="77"/>
                <a:ea typeface="Palatino" pitchFamily="2" charset="77"/>
              </a:rPr>
              <a:t> July 2023</a:t>
            </a:r>
          </a:p>
        </p:txBody>
      </p:sp>
    </p:spTree>
    <p:extLst>
      <p:ext uri="{BB962C8B-B14F-4D97-AF65-F5344CB8AC3E}">
        <p14:creationId xmlns:p14="http://schemas.microsoft.com/office/powerpoint/2010/main" val="280690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7D4A9E-F5DE-2310-E801-DEA86B18C896}"/>
              </a:ext>
            </a:extLst>
          </p:cNvPr>
          <p:cNvSpPr txBox="1"/>
          <p:nvPr/>
        </p:nvSpPr>
        <p:spPr>
          <a:xfrm>
            <a:off x="418453" y="488057"/>
            <a:ext cx="11034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Palatino" pitchFamily="2" charset="77"/>
                <a:ea typeface="Palatino" pitchFamily="2" charset="77"/>
              </a:rPr>
              <a:t>Goal</a:t>
            </a:r>
            <a:r>
              <a:rPr lang="en-US" sz="2400" dirty="0">
                <a:latin typeface="Palatino" pitchFamily="2" charset="77"/>
                <a:ea typeface="Palatino" pitchFamily="2" charset="77"/>
              </a:rPr>
              <a:t>: Optimize the dimensions of the RF cavities to improve the tuning range.</a:t>
            </a: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</a:rPr>
              <a:t>	Previously, the tuning range was ~5kHz.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65FBA-A5E8-F8F7-3BED-4BE0BED6D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63" b="19407"/>
          <a:stretch/>
        </p:blipFill>
        <p:spPr>
          <a:xfrm>
            <a:off x="-880532" y="1818288"/>
            <a:ext cx="7318979" cy="4210215"/>
          </a:xfrm>
          <a:prstGeom prst="rect">
            <a:avLst/>
          </a:prstGeom>
        </p:spPr>
      </p:pic>
      <p:pic>
        <p:nvPicPr>
          <p:cNvPr id="7" name="Picture 6" descr="Close-up of a copper pipe with white text&#10;&#10;Description automatically generated">
            <a:extLst>
              <a:ext uri="{FF2B5EF4-FFF2-40B4-BE49-F238E27FC236}">
                <a16:creationId xmlns:a16="http://schemas.microsoft.com/office/drawing/2014/main" id="{CF5A0025-D98B-41B1-A7A9-8CBE29AE7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497" y="1688386"/>
            <a:ext cx="3120244" cy="4859974"/>
          </a:xfrm>
          <a:prstGeom prst="rect">
            <a:avLst/>
          </a:prstGeom>
        </p:spPr>
      </p:pic>
      <p:pic>
        <p:nvPicPr>
          <p:cNvPr id="9" name="Picture 8" descr="A large machine on a stand&#10;&#10;Description automatically generated">
            <a:extLst>
              <a:ext uri="{FF2B5EF4-FFF2-40B4-BE49-F238E27FC236}">
                <a16:creationId xmlns:a16="http://schemas.microsoft.com/office/drawing/2014/main" id="{A26876B0-3FF1-C387-2BDF-6A352E1B3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660" y="2702314"/>
            <a:ext cx="3370586" cy="24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5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number of mathematical symbols&#10;&#10;Description automatically generated">
            <a:extLst>
              <a:ext uri="{FF2B5EF4-FFF2-40B4-BE49-F238E27FC236}">
                <a16:creationId xmlns:a16="http://schemas.microsoft.com/office/drawing/2014/main" id="{3049D474-9D53-3CE1-2323-2A6C0A419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599" y="1281999"/>
            <a:ext cx="3191934" cy="1285439"/>
          </a:xfrm>
        </p:spPr>
      </p:pic>
      <p:pic>
        <p:nvPicPr>
          <p:cNvPr id="7" name="Picture 6" descr="A math equation with numbers and symbols&#10;&#10;Description automatically generated">
            <a:extLst>
              <a:ext uri="{FF2B5EF4-FFF2-40B4-BE49-F238E27FC236}">
                <a16:creationId xmlns:a16="http://schemas.microsoft.com/office/drawing/2014/main" id="{63B95BAA-896A-81CB-0720-0E60D696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866" y="1359568"/>
            <a:ext cx="7060028" cy="1130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CF439-8972-FF69-00E8-FD393D9E5166}"/>
              </a:ext>
            </a:extLst>
          </p:cNvPr>
          <p:cNvSpPr txBox="1"/>
          <p:nvPr/>
        </p:nvSpPr>
        <p:spPr>
          <a:xfrm>
            <a:off x="3739842" y="665885"/>
            <a:ext cx="471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Electromagnetic fields in an infinite cylinder</a:t>
            </a:r>
          </a:p>
        </p:txBody>
      </p:sp>
      <p:pic>
        <p:nvPicPr>
          <p:cNvPr id="10" name="Picture 9" descr="A diagram of a cylinder&#10;&#10;Description automatically generated">
            <a:extLst>
              <a:ext uri="{FF2B5EF4-FFF2-40B4-BE49-F238E27FC236}">
                <a16:creationId xmlns:a16="http://schemas.microsoft.com/office/drawing/2014/main" id="{8010BEF3-B669-EFC8-B583-B1AAFA387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33" y="2895599"/>
            <a:ext cx="1867610" cy="31319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8D1307-9443-F8E1-1E2D-F51F3AECE6FB}"/>
              </a:ext>
            </a:extLst>
          </p:cNvPr>
          <p:cNvSpPr txBox="1"/>
          <p:nvPr/>
        </p:nvSpPr>
        <p:spPr>
          <a:xfrm>
            <a:off x="3395454" y="3690398"/>
            <a:ext cx="99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TE</a:t>
            </a:r>
          </a:p>
          <a:p>
            <a:r>
              <a:rPr lang="en-US" b="1" u="sng" dirty="0">
                <a:latin typeface="Palatino" pitchFamily="2" charset="77"/>
                <a:ea typeface="Palatino" pitchFamily="2" charset="77"/>
              </a:rPr>
              <a:t>TM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TEM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HM</a:t>
            </a:r>
          </a:p>
        </p:txBody>
      </p:sp>
      <p:pic>
        <p:nvPicPr>
          <p:cNvPr id="1026" name="Picture 2" descr="Modes in a cylindrical cavity: (a) TM 010 , (b) TM 210 , (c) TM 310 ,... |  Download Scientific Diagram">
            <a:extLst>
              <a:ext uri="{FF2B5EF4-FFF2-40B4-BE49-F238E27FC236}">
                <a16:creationId xmlns:a16="http://schemas.microsoft.com/office/drawing/2014/main" id="{C15A4EA5-16D0-27CB-4770-BC98E04C8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90" y="2614100"/>
            <a:ext cx="3844644" cy="369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7A3FF6-551A-8A76-88E3-94FB20A689CF}"/>
              </a:ext>
            </a:extLst>
          </p:cNvPr>
          <p:cNvSpPr txBox="1"/>
          <p:nvPr/>
        </p:nvSpPr>
        <p:spPr>
          <a:xfrm>
            <a:off x="9279467" y="3945467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>
                <a:latin typeface="Palatino" pitchFamily="2" charset="77"/>
                <a:ea typeface="Palatino" pitchFamily="2" charset="77"/>
              </a:rPr>
              <a:t>TM01</a:t>
            </a:r>
          </a:p>
          <a:p>
            <a:pPr marL="342900" indent="-342900">
              <a:buAutoNum type="alphaLcParenR"/>
            </a:pPr>
            <a:r>
              <a:rPr lang="en-US" dirty="0">
                <a:latin typeface="Palatino" pitchFamily="2" charset="77"/>
                <a:ea typeface="Palatino" pitchFamily="2" charset="77"/>
              </a:rPr>
              <a:t>TM21</a:t>
            </a:r>
          </a:p>
          <a:p>
            <a:pPr marL="342900" indent="-342900">
              <a:buAutoNum type="alphaLcParenR"/>
            </a:pPr>
            <a:r>
              <a:rPr lang="en-US" dirty="0">
                <a:latin typeface="Palatino" pitchFamily="2" charset="77"/>
                <a:ea typeface="Palatino" pitchFamily="2" charset="77"/>
              </a:rPr>
              <a:t>TM31</a:t>
            </a:r>
          </a:p>
          <a:p>
            <a:pPr marL="342900" indent="-342900">
              <a:buAutoNum type="alphaLcParenR"/>
            </a:pPr>
            <a:r>
              <a:rPr lang="en-US" dirty="0">
                <a:latin typeface="Palatino" pitchFamily="2" charset="77"/>
                <a:ea typeface="Palatino" pitchFamily="2" charset="77"/>
              </a:rPr>
              <a:t>TM22</a:t>
            </a:r>
          </a:p>
        </p:txBody>
      </p:sp>
    </p:spTree>
    <p:extLst>
      <p:ext uri="{BB962C8B-B14F-4D97-AF65-F5344CB8AC3E}">
        <p14:creationId xmlns:p14="http://schemas.microsoft.com/office/powerpoint/2010/main" val="367607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agram of a diagram of a field&#10;&#10;Description automatically generated">
            <a:extLst>
              <a:ext uri="{FF2B5EF4-FFF2-40B4-BE49-F238E27FC236}">
                <a16:creationId xmlns:a16="http://schemas.microsoft.com/office/drawing/2014/main" id="{AE424BF9-640C-7EE5-A576-1F5AE392C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671" y="1962942"/>
            <a:ext cx="9916657" cy="477652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AAD123-4A0D-E8CB-0C8F-8464A05DB527}"/>
              </a:ext>
            </a:extLst>
          </p:cNvPr>
          <p:cNvSpPr txBox="1"/>
          <p:nvPr/>
        </p:nvSpPr>
        <p:spPr>
          <a:xfrm>
            <a:off x="5474624" y="1778276"/>
            <a:ext cx="15136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Ferrite Tuner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17425-F4D6-722D-81B0-12773D0434F7}"/>
              </a:ext>
            </a:extLst>
          </p:cNvPr>
          <p:cNvSpPr txBox="1"/>
          <p:nvPr/>
        </p:nvSpPr>
        <p:spPr>
          <a:xfrm>
            <a:off x="3342281" y="620412"/>
            <a:ext cx="7292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Tuning Range = max </a:t>
            </a:r>
            <a:r>
              <a:rPr lang="en-US" sz="2800" i="1" dirty="0">
                <a:latin typeface="Palatino" pitchFamily="2" charset="77"/>
                <a:ea typeface="Palatino" pitchFamily="2" charset="77"/>
              </a:rPr>
              <a:t>f – </a:t>
            </a:r>
            <a:r>
              <a:rPr lang="en-US" sz="2800" dirty="0">
                <a:latin typeface="Palatino" pitchFamily="2" charset="77"/>
                <a:ea typeface="Palatino" pitchFamily="2" charset="77"/>
              </a:rPr>
              <a:t>min </a:t>
            </a:r>
            <a:r>
              <a:rPr lang="en-US" sz="2800" i="1" dirty="0">
                <a:latin typeface="Palatino" pitchFamily="2" charset="77"/>
                <a:ea typeface="Palatino" pitchFamily="2" charset="77"/>
              </a:rPr>
              <a:t>f</a:t>
            </a:r>
            <a:endParaRPr lang="en-US" sz="28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11" name="Picture 10" descr="A diagram of a radio frequency&#10;&#10;Description automatically generated">
            <a:extLst>
              <a:ext uri="{FF2B5EF4-FFF2-40B4-BE49-F238E27FC236}">
                <a16:creationId xmlns:a16="http://schemas.microsoft.com/office/drawing/2014/main" id="{BDE8401B-D66A-E66D-A438-E2E894A86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297" y="1328298"/>
            <a:ext cx="3494236" cy="149217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BAA4F9-ED59-AB11-6E4E-2535DD950B17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988308" y="1962942"/>
            <a:ext cx="17594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6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1D2B2D-77E4-68DD-AE7F-3979A256B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78368" flipV="1">
            <a:off x="-1574074" y="1709286"/>
            <a:ext cx="6297234" cy="343942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4CA28F-2D12-30B2-C641-83F694B1C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469477">
            <a:off x="2302934" y="3760831"/>
            <a:ext cx="4216399" cy="2551566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915D23-BBC3-0DF8-B7FA-93656A396484}"/>
              </a:ext>
            </a:extLst>
          </p:cNvPr>
          <p:cNvCxnSpPr>
            <a:cxnSpLocks/>
          </p:cNvCxnSpPr>
          <p:nvPr/>
        </p:nvCxnSpPr>
        <p:spPr>
          <a:xfrm flipH="1">
            <a:off x="3302000" y="2506132"/>
            <a:ext cx="118534" cy="2370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2E12F8-3628-87E5-3928-BE5BE41788B0}"/>
              </a:ext>
            </a:extLst>
          </p:cNvPr>
          <p:cNvCxnSpPr>
            <a:cxnSpLocks/>
          </p:cNvCxnSpPr>
          <p:nvPr/>
        </p:nvCxnSpPr>
        <p:spPr>
          <a:xfrm>
            <a:off x="2861734" y="2269066"/>
            <a:ext cx="558800" cy="256792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EEB2B7-E949-6B72-604F-9A6D1912482F}"/>
              </a:ext>
            </a:extLst>
          </p:cNvPr>
          <p:cNvCxnSpPr/>
          <p:nvPr/>
        </p:nvCxnSpPr>
        <p:spPr>
          <a:xfrm>
            <a:off x="2819400" y="2525858"/>
            <a:ext cx="499533" cy="220133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DA323E-A3D3-158C-E35C-923682A8DB21}"/>
              </a:ext>
            </a:extLst>
          </p:cNvPr>
          <p:cNvSpPr txBox="1"/>
          <p:nvPr/>
        </p:nvSpPr>
        <p:spPr>
          <a:xfrm>
            <a:off x="3332196" y="2644663"/>
            <a:ext cx="124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Depth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DC87DB-2F7A-45E8-212E-C2B8B52B8F6C}"/>
              </a:ext>
            </a:extLst>
          </p:cNvPr>
          <p:cNvCxnSpPr/>
          <p:nvPr/>
        </p:nvCxnSpPr>
        <p:spPr>
          <a:xfrm>
            <a:off x="2658533" y="4487333"/>
            <a:ext cx="181186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68D798A-C24A-EBFB-1426-C4E37805FFC5}"/>
              </a:ext>
            </a:extLst>
          </p:cNvPr>
          <p:cNvSpPr txBox="1"/>
          <p:nvPr/>
        </p:nvSpPr>
        <p:spPr>
          <a:xfrm>
            <a:off x="3174800" y="4129542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Length</a:t>
            </a:r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20B22E3D-8956-E98A-F186-A2911FFB1577}"/>
              </a:ext>
            </a:extLst>
          </p:cNvPr>
          <p:cNvCxnSpPr>
            <a:cxnSpLocks/>
          </p:cNvCxnSpPr>
          <p:nvPr/>
        </p:nvCxnSpPr>
        <p:spPr>
          <a:xfrm rot="10800000">
            <a:off x="742775" y="863600"/>
            <a:ext cx="4011489" cy="262163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6B9A81F7-C119-8068-64C5-372584B727DA}"/>
              </a:ext>
            </a:extLst>
          </p:cNvPr>
          <p:cNvCxnSpPr>
            <a:cxnSpLocks/>
          </p:cNvCxnSpPr>
          <p:nvPr/>
        </p:nvCxnSpPr>
        <p:spPr>
          <a:xfrm rot="16200000" flipV="1">
            <a:off x="3548135" y="2279100"/>
            <a:ext cx="1417200" cy="99505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2029A1D1-DC89-BF57-34D6-03523FEC97A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59397" y="3485230"/>
            <a:ext cx="3084908" cy="2777975"/>
          </a:xfrm>
          <a:prstGeom prst="curvedConnector3">
            <a:avLst>
              <a:gd name="adj1" fmla="val 7250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A3BD8AC-F994-C711-904C-937B2533BECE}"/>
              </a:ext>
            </a:extLst>
          </p:cNvPr>
          <p:cNvSpPr txBox="1"/>
          <p:nvPr/>
        </p:nvSpPr>
        <p:spPr>
          <a:xfrm>
            <a:off x="4738914" y="2782630"/>
            <a:ext cx="1319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Boundary 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Conditions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carefully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chosen</a:t>
            </a: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3D606D6D-F416-0555-0769-6CB982C6DF30}"/>
              </a:ext>
            </a:extLst>
          </p:cNvPr>
          <p:cNvSpPr/>
          <p:nvPr/>
        </p:nvSpPr>
        <p:spPr>
          <a:xfrm rot="16200000">
            <a:off x="6854010" y="1686392"/>
            <a:ext cx="1636791" cy="33157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8F8C7D-E105-0E7F-5BA2-D1EF75957D97}"/>
              </a:ext>
            </a:extLst>
          </p:cNvPr>
          <p:cNvSpPr txBox="1"/>
          <p:nvPr/>
        </p:nvSpPr>
        <p:spPr>
          <a:xfrm>
            <a:off x="5912361" y="1855200"/>
            <a:ext cx="2274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NERSC’s newest supercomputer at Berkeley: Perlmutter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221CD80-E7BA-D6FA-A2EA-A66D82233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99" b="19303"/>
          <a:stretch/>
        </p:blipFill>
        <p:spPr>
          <a:xfrm>
            <a:off x="8856710" y="-279197"/>
            <a:ext cx="4524517" cy="2903862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8D00CD0-251A-BDDE-87EC-4FC8F36AE7ED}"/>
              </a:ext>
            </a:extLst>
          </p:cNvPr>
          <p:cNvGrpSpPr/>
          <p:nvPr/>
        </p:nvGrpSpPr>
        <p:grpSpPr>
          <a:xfrm>
            <a:off x="7843254" y="3748076"/>
            <a:ext cx="4169540" cy="2903862"/>
            <a:chOff x="7883003" y="-190643"/>
            <a:chExt cx="3512209" cy="246953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438218B-AAE5-E1CA-DF65-D5D772315E4D}"/>
                </a:ext>
              </a:extLst>
            </p:cNvPr>
            <p:cNvSpPr/>
            <p:nvPr/>
          </p:nvSpPr>
          <p:spPr>
            <a:xfrm>
              <a:off x="10498208" y="1313691"/>
              <a:ext cx="897004" cy="96520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alatino" pitchFamily="2" charset="77"/>
                <a:ea typeface="Palatino" pitchFamily="2" charset="77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09C8B22-FA96-A766-5254-B0246E3B4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493" b="-400"/>
            <a:stretch/>
          </p:blipFill>
          <p:spPr>
            <a:xfrm>
              <a:off x="7883003" y="-190643"/>
              <a:ext cx="3302554" cy="2469534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F68CA78-B73F-341D-92C4-45EB817C3598}"/>
              </a:ext>
            </a:extLst>
          </p:cNvPr>
          <p:cNvSpPr txBox="1"/>
          <p:nvPr/>
        </p:nvSpPr>
        <p:spPr>
          <a:xfrm>
            <a:off x="3011368" y="375734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CUBIT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33F383-ACEB-1D2B-78AB-7ABC91484D20}"/>
              </a:ext>
            </a:extLst>
          </p:cNvPr>
          <p:cNvSpPr txBox="1"/>
          <p:nvPr/>
        </p:nvSpPr>
        <p:spPr>
          <a:xfrm>
            <a:off x="8284339" y="584774"/>
            <a:ext cx="140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PARAVIEW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3ED167E-763D-3EBC-B1BB-1AB9003A8190}"/>
              </a:ext>
            </a:extLst>
          </p:cNvPr>
          <p:cNvSpPr txBox="1"/>
          <p:nvPr/>
        </p:nvSpPr>
        <p:spPr>
          <a:xfrm>
            <a:off x="9928024" y="2963196"/>
            <a:ext cx="19607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+ a bunch of data</a:t>
            </a:r>
          </a:p>
        </p:txBody>
      </p:sp>
    </p:spTree>
    <p:extLst>
      <p:ext uri="{BB962C8B-B14F-4D97-AF65-F5344CB8AC3E}">
        <p14:creationId xmlns:p14="http://schemas.microsoft.com/office/powerpoint/2010/main" val="372192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E784-587A-C5B7-2966-1E4ADF0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graph of different sizes and colors&#10;&#10;Description automatically generated">
            <a:extLst>
              <a:ext uri="{FF2B5EF4-FFF2-40B4-BE49-F238E27FC236}">
                <a16:creationId xmlns:a16="http://schemas.microsoft.com/office/drawing/2014/main" id="{D9A08746-E218-0D87-6464-1313CFFE6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98" y="55845"/>
            <a:ext cx="11680403" cy="6746310"/>
          </a:xfrm>
        </p:spPr>
      </p:pic>
    </p:spTree>
    <p:extLst>
      <p:ext uri="{BB962C8B-B14F-4D97-AF65-F5344CB8AC3E}">
        <p14:creationId xmlns:p14="http://schemas.microsoft.com/office/powerpoint/2010/main" val="183756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796B-2AE3-44D5-8574-1424811D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 descr="A screenshot of a graph&#10;&#10;Description automatically generated">
            <a:extLst>
              <a:ext uri="{FF2B5EF4-FFF2-40B4-BE49-F238E27FC236}">
                <a16:creationId xmlns:a16="http://schemas.microsoft.com/office/drawing/2014/main" id="{0EDCE6B8-7275-F076-66EA-D5BC6FCC5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6908" y="105270"/>
            <a:ext cx="13746384" cy="7249857"/>
          </a:xfrm>
        </p:spPr>
      </p:pic>
    </p:spTree>
    <p:extLst>
      <p:ext uri="{BB962C8B-B14F-4D97-AF65-F5344CB8AC3E}">
        <p14:creationId xmlns:p14="http://schemas.microsoft.com/office/powerpoint/2010/main" val="206150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A1B2B-05C8-F099-962D-F4944C57E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Next: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774E5-FEC4-3F1B-BF89-9B808411F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Dependence of tuning range on </a:t>
            </a:r>
            <a:r>
              <a:rPr lang="el-GR" b="0" i="0" u="none" strike="noStrike" dirty="0">
                <a:solidFill>
                  <a:srgbClr val="4D5156"/>
                </a:solidFill>
                <a:effectLst/>
                <a:latin typeface="Palatino" pitchFamily="2" charset="77"/>
                <a:ea typeface="Palatino" pitchFamily="2" charset="77"/>
              </a:rPr>
              <a:t>μ</a:t>
            </a:r>
            <a:endParaRPr lang="en-US" b="0" i="0" u="none" strike="noStrike" dirty="0">
              <a:solidFill>
                <a:srgbClr val="4D5156"/>
              </a:solidFill>
              <a:effectLst/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rgbClr val="4D5156"/>
                </a:solidFill>
                <a:latin typeface="Palatino" pitchFamily="2" charset="77"/>
                <a:ea typeface="Palatino" pitchFamily="2" charset="77"/>
              </a:rPr>
              <a:t>Voltage inside tuner (breakdown voltage is the limit)</a:t>
            </a:r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902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</TotalTime>
  <Words>110</Words>
  <Application>Microsoft Macintosh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Palatino</vt:lpstr>
      <vt:lpstr>Office Theme</vt:lpstr>
      <vt:lpstr>Optimizing the recycler RF cavities for the PIP-2 upgrades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PIP-2 recycler RF cavities</dc:title>
  <dc:creator>Alex Roger</dc:creator>
  <cp:lastModifiedBy>Alex Roger</cp:lastModifiedBy>
  <cp:revision>4</cp:revision>
  <dcterms:created xsi:type="dcterms:W3CDTF">2023-07-20T01:54:31Z</dcterms:created>
  <dcterms:modified xsi:type="dcterms:W3CDTF">2023-07-20T18:02:29Z</dcterms:modified>
</cp:coreProperties>
</file>