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275" r:id="rId3"/>
    <p:sldId id="284" r:id="rId4"/>
    <p:sldId id="295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63666A"/>
    <a:srgbClr val="004C97"/>
    <a:srgbClr val="4E4E4E"/>
    <a:srgbClr val="404040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7" autoAdjust="0"/>
    <p:restoredTop sz="94663"/>
  </p:normalViewPr>
  <p:slideViewPr>
    <p:cSldViewPr snapToGrid="0" snapToObjects="1" showGuides="1">
      <p:cViewPr varScale="1">
        <p:scale>
          <a:sx n="72" d="100"/>
          <a:sy n="72" d="100"/>
        </p:scale>
        <p:origin x="106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516462F9-2F01-4EC2-9A4D-57D3EEDEA18C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GB"/>
              <a:t>Ella Wood | Helen Edwards Internship Preliminary Project Presentation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E36D650-D8A6-452E-9F3C-55063423B91D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Ella Wood | Helen Edwards Internship Preliminary Project Presentation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C9DB41E5-4B75-4790-8BB2-AE59348D3F02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GB"/>
              <a:t>Ella Wood | Helen Edwards Internship Preliminary Project Presentation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40C7B-D5CB-4BF1-9038-28E61D7B2578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GB"/>
              <a:t>Ella Wood | Helen Edwards Internship Preliminary Project Presentation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750724B-6FD8-46AF-924F-6A7FEDE1DAFC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Ella Wood | Helen Edwards Internship Preliminary Project Presentation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883FE3E-8940-4348-AB89-89BA76197EB1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Ella Wood | Helen Edwards Internship Preliminary Project Presentation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280C28D-EE3C-45AA-9EF0-E2FDC13DB61E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Ella Wood | Helen Edwards Internship Preliminary Project Presentation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06C92005-47E1-4155-99E3-0692EF72491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Ella Wood</a:t>
            </a:r>
          </a:p>
          <a:p>
            <a:r>
              <a:rPr lang="en-US" sz="1600" dirty="0"/>
              <a:t>Supervisor: Kyle Hazelwood</a:t>
            </a:r>
          </a:p>
          <a:p>
            <a:r>
              <a:rPr lang="en-US" sz="1600" dirty="0"/>
              <a:t>Helen Edwards Internship Preliminary Project Presentation</a:t>
            </a:r>
          </a:p>
          <a:p>
            <a:r>
              <a:rPr lang="en-US" sz="1600" dirty="0"/>
              <a:t>20</a:t>
            </a:r>
            <a:r>
              <a:rPr lang="en-US" sz="1600" baseline="30000" dirty="0"/>
              <a:t>th</a:t>
            </a:r>
            <a:r>
              <a:rPr lang="en-US" sz="1600" dirty="0"/>
              <a:t> July 2023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Creating a Machine Learning (ML) Surrogate Model of the Main Injector 8 GeV Line (MI8) Beam Collimation System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A89445E-101A-2E2D-40AE-2D86A1A75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7" t="833" b="1176"/>
          <a:stretch/>
        </p:blipFill>
        <p:spPr>
          <a:xfrm>
            <a:off x="6769681" y="803809"/>
            <a:ext cx="2180934" cy="263076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2250" y="611614"/>
            <a:ext cx="8686800" cy="427877"/>
          </a:xfrm>
        </p:spPr>
        <p:txBody>
          <a:bodyPr/>
          <a:lstStyle/>
          <a:p>
            <a:pPr algn="ctr"/>
            <a:r>
              <a:rPr lang="en-US" sz="2000" dirty="0"/>
              <a:t>Creating a ML Surrogate Model of the Main Injector 8 GeV Line (MI8) Beam Collimation System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F44BD19-21B4-4B85-89EF-D1BA6DC14FD9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Ella Wood | </a:t>
            </a:r>
            <a:r>
              <a:rPr lang="en-US" sz="1200" dirty="0"/>
              <a:t>Helen Edwards Internship Preliminary Project Presentation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4D099F-44F5-8D4F-853A-0A46B1CC0DA6}"/>
              </a:ext>
            </a:extLst>
          </p:cNvPr>
          <p:cNvSpPr txBox="1"/>
          <p:nvPr/>
        </p:nvSpPr>
        <p:spPr>
          <a:xfrm>
            <a:off x="6253598" y="5416662"/>
            <a:ext cx="26859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latin typeface="Helvetica" pitchFamily="2" charset="0"/>
              </a:rPr>
              <a:t>Structure of MI8 collimators from [1] showing baseplate assembly (1) including lifting jacks for vertical motion, support plate assembly (2) for horizontal motion, marble plates (5) and </a:t>
            </a:r>
            <a:r>
              <a:rPr lang="en-GB" sz="900" dirty="0">
                <a:latin typeface="Helvetica" pitchFamily="2" charset="0"/>
              </a:rPr>
              <a:t>aluminium</a:t>
            </a:r>
            <a:r>
              <a:rPr lang="en-US" sz="900" dirty="0">
                <a:latin typeface="Helvetica" pitchFamily="2" charset="0"/>
              </a:rPr>
              <a:t> frame (8).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336DCF-2742-D7A8-C3EE-03A2F16339B0}"/>
              </a:ext>
            </a:extLst>
          </p:cNvPr>
          <p:cNvSpPr/>
          <p:nvPr/>
        </p:nvSpPr>
        <p:spPr>
          <a:xfrm>
            <a:off x="1723698" y="375932"/>
            <a:ext cx="441434" cy="42787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7618B3-F2C3-0536-576A-51F59315FD5E}"/>
              </a:ext>
            </a:extLst>
          </p:cNvPr>
          <p:cNvSpPr/>
          <p:nvPr/>
        </p:nvSpPr>
        <p:spPr>
          <a:xfrm>
            <a:off x="8071945" y="368013"/>
            <a:ext cx="590908" cy="42787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455B5D-809D-4F83-C684-DE878D6A66EF}"/>
              </a:ext>
            </a:extLst>
          </p:cNvPr>
          <p:cNvSpPr/>
          <p:nvPr/>
        </p:nvSpPr>
        <p:spPr>
          <a:xfrm>
            <a:off x="3739662" y="707116"/>
            <a:ext cx="2426676" cy="42787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F6D3965-AB14-7C25-0314-3822A42D6F54}"/>
              </a:ext>
            </a:extLst>
          </p:cNvPr>
          <p:cNvSpPr>
            <a:spLocks noGrp="1"/>
          </p:cNvSpPr>
          <p:nvPr/>
        </p:nvSpPr>
        <p:spPr>
          <a:xfrm>
            <a:off x="388823" y="1003864"/>
            <a:ext cx="6386284" cy="1485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4C97"/>
                </a:solidFill>
              </a:rPr>
              <a:t>What is MI8?</a:t>
            </a:r>
          </a:p>
          <a:p>
            <a:r>
              <a:rPr lang="en-US" sz="1400" dirty="0"/>
              <a:t>The transfer line carrying 8 GeV protons from Booster to the Booster Dump, Main Injector, Recycler or </a:t>
            </a:r>
            <a:r>
              <a:rPr lang="en-GB" sz="1400" dirty="0"/>
              <a:t>Booster Neutrino Beam</a:t>
            </a:r>
            <a:endParaRPr lang="en-US" sz="14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65D1653-32EF-0D78-6479-DC723E6C88C3}"/>
              </a:ext>
            </a:extLst>
          </p:cNvPr>
          <p:cNvSpPr>
            <a:spLocks noGrp="1"/>
          </p:cNvSpPr>
          <p:nvPr/>
        </p:nvSpPr>
        <p:spPr>
          <a:xfrm>
            <a:off x="388244" y="1921796"/>
            <a:ext cx="5920152" cy="1485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4C97"/>
                </a:solidFill>
              </a:rPr>
              <a:t>What is the ‘beam collimation system’?</a:t>
            </a:r>
          </a:p>
          <a:p>
            <a:r>
              <a:rPr lang="en-US" sz="1400" dirty="0"/>
              <a:t>First generation of MI8 collimators installed in 2006 when running at lower intensity</a:t>
            </a:r>
          </a:p>
          <a:p>
            <a:r>
              <a:rPr lang="en-US" sz="1400" dirty="0"/>
              <a:t>Made up of 4 x 20-ton movable marble clad steel blocks positioned in pairs at 836 and 838</a:t>
            </a:r>
          </a:p>
          <a:p>
            <a:r>
              <a:rPr lang="en-US" sz="1400" dirty="0"/>
              <a:t>Positioned to scrape off the tails of the approximately gaussian transverse beam profile (beam ‘halo’) depositing it into the steel</a:t>
            </a:r>
          </a:p>
          <a:p>
            <a:endParaRPr lang="en-US" sz="1600" dirty="0"/>
          </a:p>
          <a:p>
            <a:endParaRPr lang="en-US" sz="16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91C9B0C6-AC4C-5C85-9733-D703DBFE2AE6}"/>
              </a:ext>
            </a:extLst>
          </p:cNvPr>
          <p:cNvSpPr>
            <a:spLocks noGrp="1"/>
          </p:cNvSpPr>
          <p:nvPr/>
        </p:nvSpPr>
        <p:spPr>
          <a:xfrm>
            <a:off x="364892" y="3951556"/>
            <a:ext cx="5920152" cy="92113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4C97"/>
                </a:solidFill>
              </a:rPr>
              <a:t>Why ML?</a:t>
            </a:r>
            <a:endParaRPr lang="en-US" sz="1800" dirty="0"/>
          </a:p>
          <a:p>
            <a:r>
              <a:rPr lang="en-US" sz="1400" dirty="0"/>
              <a:t>Aim: create a model to predict impact of collimator positions and beam parameters on loss in MI8 and Recycler and </a:t>
            </a:r>
            <a:r>
              <a:rPr lang="en-GB" sz="1400" dirty="0"/>
              <a:t>use this to optimize collimation</a:t>
            </a:r>
          </a:p>
          <a:p>
            <a:r>
              <a:rPr lang="en-GB" sz="1400" dirty="0"/>
              <a:t>Huge number of parameters!</a:t>
            </a:r>
          </a:p>
          <a:p>
            <a:pPr lvl="1"/>
            <a:r>
              <a:rPr lang="en-GB" sz="1200" dirty="0"/>
              <a:t>8 independent collimator position variables, 12 beam position monitors, beam intensity, 4 multiwire devices, over 200 beam loss monitors throughout MI8 and Recycler</a:t>
            </a:r>
            <a:endParaRPr lang="en-US" sz="1200" dirty="0"/>
          </a:p>
          <a:p>
            <a:endParaRPr lang="en-US" sz="1600" dirty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301B045-1203-87A4-3F94-75D0ADDE3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16"/>
          <a:stretch/>
        </p:blipFill>
        <p:spPr>
          <a:xfrm>
            <a:off x="6302289" y="3500118"/>
            <a:ext cx="2606761" cy="1851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4BCC6D2-EE57-D67A-4615-BC71E5349182}"/>
              </a:ext>
            </a:extLst>
          </p:cNvPr>
          <p:cNvSpPr txBox="1"/>
          <p:nvPr/>
        </p:nvSpPr>
        <p:spPr>
          <a:xfrm>
            <a:off x="122400" y="6083865"/>
            <a:ext cx="583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dirty="0">
                <a:latin typeface="Helvetica" panose="020B0604020202020204" pitchFamily="34" charset="0"/>
                <a:cs typeface="Helvetica" panose="020B0604020202020204" pitchFamily="34" charset="0"/>
              </a:rPr>
              <a:t>[1] </a:t>
            </a:r>
            <a:r>
              <a:rPr lang="en-GB" sz="9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Sidorov, Vladimir, et al. </a:t>
            </a:r>
            <a:r>
              <a:rPr lang="en-GB" sz="900" i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Mechanical Design of MI8 Collimators</a:t>
            </a:r>
            <a:r>
              <a:rPr lang="en-GB" sz="9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 Fermilab</a:t>
            </a:r>
            <a:r>
              <a:rPr lang="en-GB" sz="900" dirty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GB" sz="9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Beams-Doc-2287, 13 June 2006.</a:t>
            </a:r>
          </a:p>
          <a:p>
            <a:pPr algn="just"/>
            <a:endParaRPr lang="en-US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1A5EA3C-3262-4D70-905B-6B47A887AAE0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Ella Wood | Helen Edwards Internship Preliminary Project Presentation 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465690"/>
            <a:ext cx="8686800" cy="427877"/>
          </a:xfrm>
        </p:spPr>
        <p:txBody>
          <a:bodyPr/>
          <a:lstStyle/>
          <a:p>
            <a:pPr algn="ctr"/>
            <a:r>
              <a:rPr lang="en-US" sz="2000" dirty="0"/>
              <a:t>How do you create a ML surrogate model of the MI8 beam collimation system?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E3E0769-2689-8842-82DA-9DDC2C5CE2BB}"/>
              </a:ext>
            </a:extLst>
          </p:cNvPr>
          <p:cNvSpPr txBox="1">
            <a:spLocks/>
          </p:cNvSpPr>
          <p:nvPr/>
        </p:nvSpPr>
        <p:spPr>
          <a:xfrm>
            <a:off x="300738" y="3454098"/>
            <a:ext cx="4391008" cy="244989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en-US" sz="1800" dirty="0">
                <a:solidFill>
                  <a:srgbClr val="004C97"/>
                </a:solidFill>
              </a:rPr>
              <a:t>Process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Pivot data – i.e. rotate so that columns are timestamp + one column per device (required splitting into 11 sections!)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Filter data – remove Nans and sort obvious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Deserialize multiwire data – byte strings </a:t>
            </a:r>
            <a:r>
              <a:rPr lang="en-US" sz="1400" dirty="0">
                <a:sym typeface="Wingdings" panose="05000000000000000000" pitchFamily="2" charset="2"/>
              </a:rPr>
              <a:t> usable metrics (mean and standard deviation)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Create extra columns for other helpful metrics including collimator efficiency, Recycler loss sum, MI8 loss sum, MI8 collimator loss sum etc.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70DD4AF-568E-0CB1-77EF-86232475139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0737" y="774097"/>
            <a:ext cx="4391009" cy="4278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004C97"/>
                </a:solidFill>
              </a:rPr>
              <a:t>Collect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Performed collimation beam study – changing collimator positions at different beam intensities keeping position of the beam fixed using MI8 ‘positions autotune’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Limited by time - motors slow to move 20-ton blocks especially vertically (horizontally ball bearings make process faster)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Collect data from ~300 devices resulting in around ~320 usable metrics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884E0D-AF4B-59C0-C52E-F8362EA52F4B}"/>
              </a:ext>
            </a:extLst>
          </p:cNvPr>
          <p:cNvSpPr txBox="1"/>
          <p:nvPr/>
        </p:nvSpPr>
        <p:spPr>
          <a:xfrm>
            <a:off x="4850962" y="5279304"/>
            <a:ext cx="401682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900" dirty="0">
                <a:latin typeface="Helvetica" pitchFamily="2" charset="0"/>
              </a:rPr>
              <a:t>Sample of data collected in beam study post processing. Includes  collimator efficiency, collimator positions, MI8 and collimator loss sums, Recycler loss sum and sample set of Recycler beam loss monitors.</a:t>
            </a:r>
            <a:endParaRPr lang="en-US" sz="900" dirty="0">
              <a:latin typeface="Helvetica" pitchFamily="2" charset="0"/>
            </a:endParaRP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40699D20-2C17-038E-2778-C9B0F629D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564" y="1493788"/>
            <a:ext cx="4162836" cy="37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8F63AD1-47F0-4A8A-8B5E-8D94C0AB9D91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Ella Wood | Helen Edwards Internship Preliminary Project Presentation 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465690"/>
            <a:ext cx="8686800" cy="427877"/>
          </a:xfrm>
        </p:spPr>
        <p:txBody>
          <a:bodyPr/>
          <a:lstStyle/>
          <a:p>
            <a:pPr algn="ctr"/>
            <a:r>
              <a:rPr lang="en-US" sz="2000" dirty="0"/>
              <a:t>How do you create a ML surrogate model of the MI8 beam collimation system?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E3E0769-2689-8842-82DA-9DDC2C5CE2BB}"/>
              </a:ext>
            </a:extLst>
          </p:cNvPr>
          <p:cNvSpPr txBox="1">
            <a:spLocks/>
          </p:cNvSpPr>
          <p:nvPr/>
        </p:nvSpPr>
        <p:spPr>
          <a:xfrm>
            <a:off x="601475" y="4769763"/>
            <a:ext cx="8542525" cy="244989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4"/>
            </a:pPr>
            <a:r>
              <a:rPr lang="en-US" sz="1800" dirty="0">
                <a:solidFill>
                  <a:srgbClr val="004C97"/>
                </a:solidFill>
              </a:rPr>
              <a:t>Evaluate and </a:t>
            </a:r>
            <a:r>
              <a:rPr lang="en-GB" sz="1800" dirty="0">
                <a:solidFill>
                  <a:srgbClr val="004C97"/>
                </a:solidFill>
              </a:rPr>
              <a:t>optimize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/>
              <a:t>Optimize</a:t>
            </a:r>
            <a:r>
              <a:rPr lang="en-US" sz="1400" dirty="0"/>
              <a:t> surrogate model architecture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Perform hyper-parameter search/tuning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Can take further if have time – depends on success of model!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70DD4AF-568E-0CB1-77EF-86232475139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9419" y="1184047"/>
            <a:ext cx="8380284" cy="150239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3"/>
            </a:pPr>
            <a:r>
              <a:rPr lang="en-US" sz="1800" dirty="0">
                <a:solidFill>
                  <a:srgbClr val="004C97"/>
                </a:solidFill>
              </a:rPr>
              <a:t>Select data, write and train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Split data into inputs and labels (outputs)  for model (supervised ML)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Normalize / standardize data – put on same scale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050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 </a:t>
            </a:r>
            <a:r>
              <a:rPr lang="en-US" sz="1400" dirty="0" err="1">
                <a:solidFill>
                  <a:srgbClr val="5050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Keras</a:t>
            </a:r>
            <a:r>
              <a:rPr lang="en-US" sz="1400" dirty="0">
                <a:solidFill>
                  <a:srgbClr val="5050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library in Python to create surrogate model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4C97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03B6D82-3A2F-BDEB-6216-F48D57AC27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34222" y="-2330214"/>
            <a:ext cx="35375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0DFBDE99-BC8B-F69A-E77A-E51E88DD7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62" y="2605832"/>
            <a:ext cx="3571711" cy="190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EF2614-66A2-F50F-B2F1-382063B872DC}"/>
              </a:ext>
            </a:extLst>
          </p:cNvPr>
          <p:cNvSpPr txBox="1"/>
          <p:nvPr/>
        </p:nvSpPr>
        <p:spPr>
          <a:xfrm>
            <a:off x="351042" y="2498612"/>
            <a:ext cx="504013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050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Investigate and try different model architectures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050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Start with relatively simple model with few labels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050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Collimator efficiency, Recycler loss sum, MI8 collimator loss sum and MI8 loss sum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050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Increase complexity once simpler model works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050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e.g. Add MI8 collimator and some Recycler losses separately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CEC6D-952F-B64A-A31D-2963AD99FED0}"/>
              </a:ext>
            </a:extLst>
          </p:cNvPr>
          <p:cNvSpPr txBox="1"/>
          <p:nvPr/>
        </p:nvSpPr>
        <p:spPr>
          <a:xfrm>
            <a:off x="5271762" y="4511163"/>
            <a:ext cx="36573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dirty="0">
                <a:latin typeface="Helvetica" pitchFamily="2" charset="0"/>
              </a:rPr>
              <a:t>Schematic diagram of a simple 4-layer neural network showing input, output and two hidden layers from [2].</a:t>
            </a:r>
          </a:p>
          <a:p>
            <a:pPr algn="just"/>
            <a:endParaRPr lang="en-GB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900" dirty="0">
                <a:latin typeface="Helvetica" panose="020B0604020202020204" pitchFamily="34" charset="0"/>
                <a:cs typeface="Helvetica" panose="020B0604020202020204" pitchFamily="34" charset="0"/>
              </a:rPr>
              <a:t>‌</a:t>
            </a:r>
          </a:p>
          <a:p>
            <a:pPr algn="just"/>
            <a:endParaRPr lang="en-US" sz="900" dirty="0"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09279-8532-C879-8DB7-D13905323B8E}"/>
              </a:ext>
            </a:extLst>
          </p:cNvPr>
          <p:cNvSpPr txBox="1"/>
          <p:nvPr/>
        </p:nvSpPr>
        <p:spPr>
          <a:xfrm>
            <a:off x="112935" y="6060033"/>
            <a:ext cx="91588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Helvetica" panose="020B0604020202020204" pitchFamily="34" charset="0"/>
                <a:cs typeface="Helvetica" panose="020B0604020202020204" pitchFamily="34" charset="0"/>
              </a:rPr>
              <a:t>[2] Simeon </a:t>
            </a:r>
            <a:r>
              <a:rPr lang="en-GB" sz="800" dirty="0" err="1">
                <a:latin typeface="Helvetica" panose="020B0604020202020204" pitchFamily="34" charset="0"/>
                <a:cs typeface="Helvetica" panose="020B0604020202020204" pitchFamily="34" charset="0"/>
              </a:rPr>
              <a:t>Kostadinov</a:t>
            </a:r>
            <a:r>
              <a:rPr lang="en-GB" sz="800" dirty="0">
                <a:latin typeface="Helvetica" panose="020B0604020202020204" pitchFamily="34" charset="0"/>
                <a:cs typeface="Helvetica" panose="020B0604020202020204" pitchFamily="34" charset="0"/>
              </a:rPr>
              <a:t> (2019). </a:t>
            </a:r>
            <a:r>
              <a:rPr lang="en-GB" sz="800" i="1" dirty="0">
                <a:latin typeface="Helvetica" panose="020B0604020202020204" pitchFamily="34" charset="0"/>
                <a:cs typeface="Helvetica" panose="020B0604020202020204" pitchFamily="34" charset="0"/>
              </a:rPr>
              <a:t>Understanding Backpropagation Algorithm</a:t>
            </a:r>
            <a:r>
              <a:rPr lang="en-GB" sz="800" dirty="0">
                <a:latin typeface="Helvetica" panose="020B0604020202020204" pitchFamily="34" charset="0"/>
                <a:cs typeface="Helvetica" panose="020B0604020202020204" pitchFamily="34" charset="0"/>
              </a:rPr>
              <a:t>. [online] Medium. Available at: https://towardsdatascience.com/understanding-backpropagation-algorithm-7bb3aa2f95fd.</a:t>
            </a:r>
          </a:p>
          <a:p>
            <a:r>
              <a:rPr lang="en-GB" sz="900" dirty="0">
                <a:latin typeface="Helvetica" panose="020B0604020202020204" pitchFamily="34" charset="0"/>
                <a:cs typeface="Helvetica" panose="020B0604020202020204" pitchFamily="34" charset="0"/>
              </a:rPr>
              <a:t>‌</a:t>
            </a:r>
          </a:p>
          <a:p>
            <a:pPr algn="just"/>
            <a:endParaRPr lang="en-US" sz="9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0</TotalTime>
  <Words>664</Words>
  <Application>Microsoft Office PowerPoint</Application>
  <PresentationFormat>On-screen Show (4:3)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Fermilab_PPT_090815</vt:lpstr>
      <vt:lpstr>PowerPoint Presentation</vt:lpstr>
      <vt:lpstr>Creating a ML Surrogate Model of the Main Injector 8 GeV Line (MI8) Beam Collimation System</vt:lpstr>
      <vt:lpstr>How do you create a ML surrogate model of the MI8 beam collimation system?</vt:lpstr>
      <vt:lpstr>How do you create a ML surrogate model of the MI8 beam collimation system?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Ella Wood</dc:creator>
  <cp:lastModifiedBy>Ella Wood</cp:lastModifiedBy>
  <cp:revision>8</cp:revision>
  <cp:lastPrinted>2014-01-20T19:40:21Z</cp:lastPrinted>
  <dcterms:created xsi:type="dcterms:W3CDTF">2023-07-20T14:20:46Z</dcterms:created>
  <dcterms:modified xsi:type="dcterms:W3CDTF">2023-07-21T14:41:47Z</dcterms:modified>
</cp:coreProperties>
</file>