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  <p:sldMasterId id="2147484106" r:id="rId6"/>
    <p:sldMasterId id="2147484127" r:id="rId7"/>
  </p:sldMasterIdLst>
  <p:notesMasterIdLst>
    <p:notesMasterId r:id="rId30"/>
  </p:notesMasterIdLst>
  <p:handoutMasterIdLst>
    <p:handoutMasterId r:id="rId31"/>
  </p:handoutMasterIdLst>
  <p:sldIdLst>
    <p:sldId id="294" r:id="rId8"/>
    <p:sldId id="295" r:id="rId9"/>
    <p:sldId id="656" r:id="rId10"/>
    <p:sldId id="659" r:id="rId11"/>
    <p:sldId id="662" r:id="rId12"/>
    <p:sldId id="3057" r:id="rId13"/>
    <p:sldId id="275" r:id="rId14"/>
    <p:sldId id="661" r:id="rId15"/>
    <p:sldId id="266" r:id="rId16"/>
    <p:sldId id="663" r:id="rId17"/>
    <p:sldId id="666" r:id="rId18"/>
    <p:sldId id="2691" r:id="rId19"/>
    <p:sldId id="2962" r:id="rId20"/>
    <p:sldId id="3058" r:id="rId21"/>
    <p:sldId id="3052" r:id="rId22"/>
    <p:sldId id="3056" r:id="rId23"/>
    <p:sldId id="433" r:id="rId24"/>
    <p:sldId id="2693" r:id="rId25"/>
    <p:sldId id="3054" r:id="rId26"/>
    <p:sldId id="3051" r:id="rId27"/>
    <p:sldId id="3055" r:id="rId28"/>
    <p:sldId id="3059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  <a:srgbClr val="505050"/>
    <a:srgbClr val="A7A8AA"/>
    <a:srgbClr val="004C97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768" y="7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04DDC-DD6D-4D46-86F2-81B11B985A1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558AA1-9397-439A-BC18-723DBDBEC3E1}">
      <dgm:prSet phldrT="[Text]" custT="1"/>
      <dgm:spPr/>
      <dgm:t>
        <a:bodyPr/>
        <a:lstStyle/>
        <a:p>
          <a:r>
            <a:rPr lang="en-US" sz="1400" dirty="0"/>
            <a:t>WBS 121.03.09</a:t>
          </a:r>
        </a:p>
        <a:p>
          <a:r>
            <a:rPr lang="en-US" sz="1400" dirty="0"/>
            <a:t>Beam Instrumentation</a:t>
          </a:r>
        </a:p>
      </dgm:t>
    </dgm:pt>
    <dgm:pt modelId="{23761546-BAFB-4ECC-8454-89DA0AF02720}" type="parTrans" cxnId="{4E508B8E-8BE4-4BF4-85E1-2B20BF2028B1}">
      <dgm:prSet/>
      <dgm:spPr/>
      <dgm:t>
        <a:bodyPr/>
        <a:lstStyle/>
        <a:p>
          <a:endParaRPr lang="en-US"/>
        </a:p>
      </dgm:t>
    </dgm:pt>
    <dgm:pt modelId="{945A1720-A062-4A5B-9848-CB72B2021381}" type="sibTrans" cxnId="{4E508B8E-8BE4-4BF4-85E1-2B20BF2028B1}">
      <dgm:prSet/>
      <dgm:spPr/>
      <dgm:t>
        <a:bodyPr/>
        <a:lstStyle/>
        <a:p>
          <a:endParaRPr lang="en-US"/>
        </a:p>
      </dgm:t>
    </dgm:pt>
    <dgm:pt modelId="{A5515308-A172-4E57-9939-12C994D93D04}">
      <dgm:prSet phldrT="[Text]" custT="1"/>
      <dgm:spPr/>
      <dgm:t>
        <a:bodyPr/>
        <a:lstStyle/>
        <a:p>
          <a:pPr>
            <a:tabLst>
              <a:tab pos="341313" algn="l"/>
            </a:tabLst>
          </a:pPr>
          <a:r>
            <a:rPr lang="en-US" sz="1400" dirty="0"/>
            <a:t>WBS 121.03.04</a:t>
          </a:r>
        </a:p>
        <a:p>
          <a:pPr>
            <a:tabLst>
              <a:tab pos="341313" algn="l"/>
            </a:tabLst>
          </a:pPr>
          <a:r>
            <a:rPr lang="en-US" sz="1400" dirty="0"/>
            <a:t>LLRF</a:t>
          </a:r>
        </a:p>
        <a:p>
          <a:pPr>
            <a:tabLst>
              <a:tab pos="341313" algn="l"/>
            </a:tabLst>
          </a:pPr>
          <a:r>
            <a:rPr lang="en-US" sz="1400" dirty="0"/>
            <a:t>RF for laser and electronics</a:t>
          </a:r>
        </a:p>
      </dgm:t>
    </dgm:pt>
    <dgm:pt modelId="{73F8B81A-E23B-4EC6-814D-E450572C92CC}" type="parTrans" cxnId="{F8D7B3C4-8651-4F1B-950A-373FA8D8FF7C}">
      <dgm:prSet/>
      <dgm:spPr/>
      <dgm:t>
        <a:bodyPr/>
        <a:lstStyle/>
        <a:p>
          <a:endParaRPr lang="en-US"/>
        </a:p>
      </dgm:t>
    </dgm:pt>
    <dgm:pt modelId="{B5998792-D1B4-46F3-AC5C-7755C19720C5}" type="sibTrans" cxnId="{F8D7B3C4-8651-4F1B-950A-373FA8D8FF7C}">
      <dgm:prSet/>
      <dgm:spPr/>
      <dgm:t>
        <a:bodyPr/>
        <a:lstStyle/>
        <a:p>
          <a:endParaRPr lang="en-US"/>
        </a:p>
      </dgm:t>
    </dgm:pt>
    <dgm:pt modelId="{05C1FEC9-756C-471C-8A1C-CDE8F7100A2E}">
      <dgm:prSet phldrT="[Text]" custT="1"/>
      <dgm:spPr/>
      <dgm:t>
        <a:bodyPr/>
        <a:lstStyle/>
        <a:p>
          <a:pPr>
            <a:buNone/>
          </a:pPr>
          <a:r>
            <a:rPr lang="en-US" sz="1400" dirty="0"/>
            <a:t>WBS 121.03.07</a:t>
          </a:r>
        </a:p>
        <a:p>
          <a:pPr>
            <a:buNone/>
          </a:pPr>
          <a:r>
            <a:rPr lang="en-US" sz="1400" dirty="0"/>
            <a:t>Controls</a:t>
          </a:r>
        </a:p>
        <a:p>
          <a:pPr>
            <a:buNone/>
          </a:pPr>
          <a:r>
            <a:rPr lang="en-US" sz="1400" dirty="0"/>
            <a:t>Timing, motion control and instrument control. Readout of diagnostic data.</a:t>
          </a:r>
        </a:p>
      </dgm:t>
    </dgm:pt>
    <dgm:pt modelId="{63AD768B-E061-44B6-B066-688CF337FF67}" type="parTrans" cxnId="{CD925B4E-7DEF-4EDB-82A5-EE81F6A43AD4}">
      <dgm:prSet/>
      <dgm:spPr/>
      <dgm:t>
        <a:bodyPr/>
        <a:lstStyle/>
        <a:p>
          <a:endParaRPr lang="en-US"/>
        </a:p>
      </dgm:t>
    </dgm:pt>
    <dgm:pt modelId="{FE61EB52-8DE7-4995-8E5D-97DB77725235}" type="sibTrans" cxnId="{CD925B4E-7DEF-4EDB-82A5-EE81F6A43AD4}">
      <dgm:prSet/>
      <dgm:spPr/>
      <dgm:t>
        <a:bodyPr/>
        <a:lstStyle/>
        <a:p>
          <a:endParaRPr lang="en-US"/>
        </a:p>
      </dgm:t>
    </dgm:pt>
    <dgm:pt modelId="{816CE96B-AB1B-4191-A368-46F34BA14032}">
      <dgm:prSet phldrT="[Text]" custT="1"/>
      <dgm:spPr/>
      <dgm:t>
        <a:bodyPr/>
        <a:lstStyle/>
        <a:p>
          <a:r>
            <a:rPr lang="en-US" sz="1400" dirty="0"/>
            <a:t>WBS </a:t>
          </a:r>
          <a:r>
            <a:rPr lang="en-US" sz="1400" b="1" dirty="0"/>
            <a:t>121.04</a:t>
          </a:r>
        </a:p>
        <a:p>
          <a:r>
            <a:rPr lang="en-US" sz="1400" dirty="0"/>
            <a:t>Installation</a:t>
          </a:r>
        </a:p>
        <a:p>
          <a:r>
            <a:rPr lang="en-US" sz="1400" dirty="0"/>
            <a:t>Mechanical installation and alignment of detectors and optical transport line.</a:t>
          </a:r>
        </a:p>
        <a:p>
          <a:r>
            <a:rPr lang="en-US" sz="1400" dirty="0"/>
            <a:t>Power, rack space, cables.</a:t>
          </a:r>
        </a:p>
      </dgm:t>
    </dgm:pt>
    <dgm:pt modelId="{5AF53294-A0F1-4215-9D10-8DC6A8F9903E}" type="parTrans" cxnId="{B80AC5C1-22BB-406D-A6B9-86EF446E9C88}">
      <dgm:prSet/>
      <dgm:spPr/>
      <dgm:t>
        <a:bodyPr/>
        <a:lstStyle/>
        <a:p>
          <a:endParaRPr lang="en-US"/>
        </a:p>
      </dgm:t>
    </dgm:pt>
    <dgm:pt modelId="{FDAD5E0E-C376-4C62-ACB6-C226ECF24276}" type="sibTrans" cxnId="{B80AC5C1-22BB-406D-A6B9-86EF446E9C88}">
      <dgm:prSet/>
      <dgm:spPr/>
      <dgm:t>
        <a:bodyPr/>
        <a:lstStyle/>
        <a:p>
          <a:endParaRPr lang="en-US"/>
        </a:p>
      </dgm:t>
    </dgm:pt>
    <dgm:pt modelId="{E6CDE958-3F5D-4D2E-9AB7-DEE9D8DF5B5E}">
      <dgm:prSet phldrT="[Text]" custScaleX="125259" custScaleY="91382" custRadScaleRad="96461" custRadScaleInc="830"/>
      <dgm:spPr/>
      <dgm:t>
        <a:bodyPr/>
        <a:lstStyle/>
        <a:p>
          <a:endParaRPr lang="en-US"/>
        </a:p>
      </dgm:t>
    </dgm:pt>
    <dgm:pt modelId="{F2C67507-CE43-4F79-9904-6D376E8702EF}" type="sibTrans" cxnId="{0D99D8B1-92BF-4846-933C-C53E9CED45B3}">
      <dgm:prSet/>
      <dgm:spPr/>
      <dgm:t>
        <a:bodyPr/>
        <a:lstStyle/>
        <a:p>
          <a:endParaRPr lang="en-US"/>
        </a:p>
      </dgm:t>
    </dgm:pt>
    <dgm:pt modelId="{2B09877E-C9AC-4CBC-8B74-1A5B46811746}" type="parTrans" cxnId="{0D99D8B1-92BF-4846-933C-C53E9CED45B3}">
      <dgm:prSet custScaleX="90522" custLinFactNeighborX="-5845" custLinFactNeighborY="16733"/>
      <dgm:spPr/>
      <dgm:t>
        <a:bodyPr/>
        <a:lstStyle/>
        <a:p>
          <a:endParaRPr lang="en-US"/>
        </a:p>
      </dgm:t>
    </dgm:pt>
    <dgm:pt modelId="{F1F62316-4865-4B39-BC1C-B82E53AF74C9}">
      <dgm:prSet phldrT="[Text]" custT="1"/>
      <dgm:spPr/>
      <dgm:t>
        <a:bodyPr/>
        <a:lstStyle/>
        <a:p>
          <a:r>
            <a:rPr lang="en-US" sz="1400" dirty="0"/>
            <a:t>WBS 121.03.06 </a:t>
          </a:r>
        </a:p>
        <a:p>
          <a:r>
            <a:rPr lang="en-US" sz="1400" dirty="0"/>
            <a:t>Vacuum</a:t>
          </a:r>
        </a:p>
        <a:p>
          <a:r>
            <a:rPr lang="en-US" sz="1400" dirty="0"/>
            <a:t>Cleaning, assembly and vacuum certification of beamline components. Installation of optical transport line vacuum.</a:t>
          </a:r>
        </a:p>
      </dgm:t>
    </dgm:pt>
    <dgm:pt modelId="{D3562E15-D10B-4274-B629-61F0CE88B216}" type="parTrans" cxnId="{F9C05BD3-A942-4490-A8D5-61FAF494541F}">
      <dgm:prSet/>
      <dgm:spPr/>
      <dgm:t>
        <a:bodyPr/>
        <a:lstStyle/>
        <a:p>
          <a:endParaRPr lang="en-US"/>
        </a:p>
      </dgm:t>
    </dgm:pt>
    <dgm:pt modelId="{9A76B702-459D-427A-9058-B482AC1264FB}" type="sibTrans" cxnId="{F9C05BD3-A942-4490-A8D5-61FAF494541F}">
      <dgm:prSet/>
      <dgm:spPr/>
      <dgm:t>
        <a:bodyPr/>
        <a:lstStyle/>
        <a:p>
          <a:endParaRPr lang="en-US"/>
        </a:p>
      </dgm:t>
    </dgm:pt>
    <dgm:pt modelId="{173FBAD8-4AC7-480A-88F9-35F50C2A3CFE}">
      <dgm:prSet phldrT="[Text]" custT="1"/>
      <dgm:spPr/>
      <dgm:t>
        <a:bodyPr/>
        <a:lstStyle/>
        <a:p>
          <a:r>
            <a:rPr lang="en-US" sz="1400" dirty="0"/>
            <a:t>WBS 121.03.08</a:t>
          </a:r>
        </a:p>
        <a:p>
          <a:r>
            <a:rPr lang="en-US" sz="1400" dirty="0"/>
            <a:t>Safety Systems</a:t>
          </a:r>
        </a:p>
        <a:p>
          <a:r>
            <a:rPr lang="en-US" sz="1400" dirty="0"/>
            <a:t>Laser system safety interlocks</a:t>
          </a:r>
        </a:p>
      </dgm:t>
    </dgm:pt>
    <dgm:pt modelId="{95BAC167-6553-4225-A74F-7264F2E83F3C}" type="parTrans" cxnId="{BA164989-11B7-4A34-B955-C6592A4344BF}">
      <dgm:prSet/>
      <dgm:spPr/>
      <dgm:t>
        <a:bodyPr/>
        <a:lstStyle/>
        <a:p>
          <a:endParaRPr lang="en-US"/>
        </a:p>
      </dgm:t>
    </dgm:pt>
    <dgm:pt modelId="{EBC2688B-3D7D-4825-902F-2F946A3F7D2C}" type="sibTrans" cxnId="{BA164989-11B7-4A34-B955-C6592A4344BF}">
      <dgm:prSet/>
      <dgm:spPr/>
      <dgm:t>
        <a:bodyPr/>
        <a:lstStyle/>
        <a:p>
          <a:endParaRPr lang="en-US"/>
        </a:p>
      </dgm:t>
    </dgm:pt>
    <dgm:pt modelId="{EFDBF0DE-E21D-4444-93AC-3CDEAA8A01EF}">
      <dgm:prSet phldrT="[Text]"/>
      <dgm:spPr/>
      <dgm:t>
        <a:bodyPr/>
        <a:lstStyle/>
        <a:p>
          <a:r>
            <a:rPr lang="en-US" dirty="0"/>
            <a:t>WBS 121.06</a:t>
          </a:r>
        </a:p>
        <a:p>
          <a:r>
            <a:rPr lang="en-US" dirty="0"/>
            <a:t>Conventional Facilities</a:t>
          </a:r>
        </a:p>
        <a:p>
          <a:r>
            <a:rPr lang="en-US" dirty="0"/>
            <a:t>Laser huts and laser transport line</a:t>
          </a:r>
        </a:p>
      </dgm:t>
    </dgm:pt>
    <dgm:pt modelId="{B7512CBF-E703-416E-9792-52EE26CA1002}" type="parTrans" cxnId="{C656E444-9FB3-456F-ADA1-97033F99FB01}">
      <dgm:prSet/>
      <dgm:spPr/>
      <dgm:t>
        <a:bodyPr/>
        <a:lstStyle/>
        <a:p>
          <a:endParaRPr lang="en-US"/>
        </a:p>
      </dgm:t>
    </dgm:pt>
    <dgm:pt modelId="{F493B511-4B67-402E-9F34-1950751D4F09}" type="sibTrans" cxnId="{C656E444-9FB3-456F-ADA1-97033F99FB01}">
      <dgm:prSet/>
      <dgm:spPr/>
      <dgm:t>
        <a:bodyPr/>
        <a:lstStyle/>
        <a:p>
          <a:endParaRPr lang="en-US"/>
        </a:p>
      </dgm:t>
    </dgm:pt>
    <dgm:pt modelId="{256C0B61-4356-4E3D-81BE-7AEEAA3288A1}" type="pres">
      <dgm:prSet presAssocID="{1FB04DDC-DD6D-4D46-86F2-81B11B985A1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3CF0D9-DFA3-4EA2-A499-9B0AAF9B6A9A}" type="pres">
      <dgm:prSet presAssocID="{58558AA1-9397-439A-BC18-723DBDBEC3E1}" presName="centerShape" presStyleLbl="node0" presStyleIdx="0" presStyleCnt="1" custLinFactNeighborX="-2301" custLinFactNeighborY="-6873"/>
      <dgm:spPr/>
    </dgm:pt>
    <dgm:pt modelId="{C4DD0858-651D-459C-B7E7-E8AE7440AAEB}" type="pres">
      <dgm:prSet presAssocID="{73F8B81A-E23B-4EC6-814D-E450572C92CC}" presName="parTrans" presStyleLbl="bgSibTrans2D1" presStyleIdx="0" presStyleCnt="6"/>
      <dgm:spPr/>
    </dgm:pt>
    <dgm:pt modelId="{4E53E2C4-FF61-4375-8D61-0EC32A5028D6}" type="pres">
      <dgm:prSet presAssocID="{A5515308-A172-4E57-9939-12C994D93D04}" presName="node" presStyleLbl="node1" presStyleIdx="0" presStyleCnt="6" custScaleX="132387" custScaleY="109007" custRadScaleRad="108941" custRadScaleInc="-67400">
        <dgm:presLayoutVars>
          <dgm:bulletEnabled val="1"/>
        </dgm:presLayoutVars>
      </dgm:prSet>
      <dgm:spPr/>
    </dgm:pt>
    <dgm:pt modelId="{4A16FED8-75AC-4F3F-A1CF-4A2420FA2966}" type="pres">
      <dgm:prSet presAssocID="{63AD768B-E061-44B6-B066-688CF337FF67}" presName="parTrans" presStyleLbl="bgSibTrans2D1" presStyleIdx="1" presStyleCnt="6" custScaleX="110652" custLinFactNeighborX="-5845" custLinFactNeighborY="16733"/>
      <dgm:spPr/>
    </dgm:pt>
    <dgm:pt modelId="{66A41A31-4C6A-4E91-AA33-CF887908DA9A}" type="pres">
      <dgm:prSet presAssocID="{05C1FEC9-756C-471C-8A1C-CDE8F7100A2E}" presName="node" presStyleLbl="node1" presStyleIdx="1" presStyleCnt="6" custScaleX="150216" custScaleY="115511" custRadScaleRad="104668" custRadScaleInc="-44128">
        <dgm:presLayoutVars>
          <dgm:bulletEnabled val="1"/>
        </dgm:presLayoutVars>
      </dgm:prSet>
      <dgm:spPr/>
    </dgm:pt>
    <dgm:pt modelId="{2E7D659E-4FF4-41F5-9208-1DB6B8B95B3B}" type="pres">
      <dgm:prSet presAssocID="{5AF53294-A0F1-4215-9D10-8DC6A8F9903E}" presName="parTrans" presStyleLbl="bgSibTrans2D1" presStyleIdx="2" presStyleCnt="6" custScaleX="107735"/>
      <dgm:spPr/>
    </dgm:pt>
    <dgm:pt modelId="{22EFD0B7-BC88-41F2-A563-C8586CE00168}" type="pres">
      <dgm:prSet presAssocID="{816CE96B-AB1B-4191-A368-46F34BA14032}" presName="node" presStyleLbl="node1" presStyleIdx="2" presStyleCnt="6" custScaleX="156580" custScaleY="136638" custRadScaleRad="99412" custRadScaleInc="-16815">
        <dgm:presLayoutVars>
          <dgm:bulletEnabled val="1"/>
        </dgm:presLayoutVars>
      </dgm:prSet>
      <dgm:spPr/>
    </dgm:pt>
    <dgm:pt modelId="{A83A58D8-96EE-4E07-8940-0CDF220FA0C2}" type="pres">
      <dgm:prSet presAssocID="{D3562E15-D10B-4274-B629-61F0CE88B216}" presName="parTrans" presStyleLbl="bgSibTrans2D1" presStyleIdx="3" presStyleCnt="6" custLinFactNeighborX="-7478" custLinFactNeighborY="6619"/>
      <dgm:spPr/>
    </dgm:pt>
    <dgm:pt modelId="{A91D21F6-21FB-42B4-AE16-E9F11A12DBD4}" type="pres">
      <dgm:prSet presAssocID="{F1F62316-4865-4B39-BC1C-B82E53AF74C9}" presName="node" presStyleLbl="node1" presStyleIdx="3" presStyleCnt="6" custScaleX="180081" custScaleY="142093" custRadScaleRad="107935" custRadScaleInc="56539">
        <dgm:presLayoutVars>
          <dgm:bulletEnabled val="1"/>
        </dgm:presLayoutVars>
      </dgm:prSet>
      <dgm:spPr/>
    </dgm:pt>
    <dgm:pt modelId="{ADEAC396-ACDF-4C5C-BA00-754769D71C4B}" type="pres">
      <dgm:prSet presAssocID="{95BAC167-6553-4225-A74F-7264F2E83F3C}" presName="parTrans" presStyleLbl="bgSibTrans2D1" presStyleIdx="4" presStyleCnt="6"/>
      <dgm:spPr/>
    </dgm:pt>
    <dgm:pt modelId="{8096B60D-6367-4BA5-BE07-92343C697159}" type="pres">
      <dgm:prSet presAssocID="{173FBAD8-4AC7-480A-88F9-35F50C2A3CFE}" presName="node" presStyleLbl="node1" presStyleIdx="4" presStyleCnt="6" custScaleX="137822" custScaleY="110835" custRadScaleRad="97986" custRadScaleInc="41581">
        <dgm:presLayoutVars>
          <dgm:bulletEnabled val="1"/>
        </dgm:presLayoutVars>
      </dgm:prSet>
      <dgm:spPr/>
    </dgm:pt>
    <dgm:pt modelId="{4A04F4FB-BBCB-4F90-9210-B35DC7491847}" type="pres">
      <dgm:prSet presAssocID="{B7512CBF-E703-416E-9792-52EE26CA1002}" presName="parTrans" presStyleLbl="bgSibTrans2D1" presStyleIdx="5" presStyleCnt="6"/>
      <dgm:spPr/>
    </dgm:pt>
    <dgm:pt modelId="{484A4775-5AFE-4612-96FC-3AD151BBFF54}" type="pres">
      <dgm:prSet presAssocID="{EFDBF0DE-E21D-4444-93AC-3CDEAA8A01EF}" presName="node" presStyleLbl="node1" presStyleIdx="5" presStyleCnt="6" custScaleX="149465" custRadScaleRad="89313" custRadScaleInc="22813">
        <dgm:presLayoutVars>
          <dgm:bulletEnabled val="1"/>
        </dgm:presLayoutVars>
      </dgm:prSet>
      <dgm:spPr/>
    </dgm:pt>
  </dgm:ptLst>
  <dgm:cxnLst>
    <dgm:cxn modelId="{23F9741E-153B-459D-BE4B-A4467899DC60}" type="presOf" srcId="{EFDBF0DE-E21D-4444-93AC-3CDEAA8A01EF}" destId="{484A4775-5AFE-4612-96FC-3AD151BBFF54}" srcOrd="0" destOrd="0" presId="urn:microsoft.com/office/officeart/2005/8/layout/radial4"/>
    <dgm:cxn modelId="{C4863A20-23BA-4415-B3C4-A46460A73B61}" type="presOf" srcId="{F1F62316-4865-4B39-BC1C-B82E53AF74C9}" destId="{A91D21F6-21FB-42B4-AE16-E9F11A12DBD4}" srcOrd="0" destOrd="0" presId="urn:microsoft.com/office/officeart/2005/8/layout/radial4"/>
    <dgm:cxn modelId="{48B2C728-5258-48ED-A920-A2754CB9BBFA}" type="presOf" srcId="{95BAC167-6553-4225-A74F-7264F2E83F3C}" destId="{ADEAC396-ACDF-4C5C-BA00-754769D71C4B}" srcOrd="0" destOrd="0" presId="urn:microsoft.com/office/officeart/2005/8/layout/radial4"/>
    <dgm:cxn modelId="{7400D32C-87C4-4D34-81E1-C3F9AD160753}" type="presOf" srcId="{B7512CBF-E703-416E-9792-52EE26CA1002}" destId="{4A04F4FB-BBCB-4F90-9210-B35DC7491847}" srcOrd="0" destOrd="0" presId="urn:microsoft.com/office/officeart/2005/8/layout/radial4"/>
    <dgm:cxn modelId="{4D055631-36A8-4C9F-8A12-7AED24DE25FB}" type="presOf" srcId="{73F8B81A-E23B-4EC6-814D-E450572C92CC}" destId="{C4DD0858-651D-459C-B7E7-E8AE7440AAEB}" srcOrd="0" destOrd="0" presId="urn:microsoft.com/office/officeart/2005/8/layout/radial4"/>
    <dgm:cxn modelId="{E4647A38-5AF9-4011-B875-1995F238C41E}" type="presOf" srcId="{05C1FEC9-756C-471C-8A1C-CDE8F7100A2E}" destId="{66A41A31-4C6A-4E91-AA33-CF887908DA9A}" srcOrd="0" destOrd="0" presId="urn:microsoft.com/office/officeart/2005/8/layout/radial4"/>
    <dgm:cxn modelId="{8F8F4F39-9228-4B8E-9978-3C9349A6305A}" type="presOf" srcId="{5AF53294-A0F1-4215-9D10-8DC6A8F9903E}" destId="{2E7D659E-4FF4-41F5-9208-1DB6B8B95B3B}" srcOrd="0" destOrd="0" presId="urn:microsoft.com/office/officeart/2005/8/layout/radial4"/>
    <dgm:cxn modelId="{A096903E-A09C-4223-A6B9-6BF31AFBC250}" type="presOf" srcId="{173FBAD8-4AC7-480A-88F9-35F50C2A3CFE}" destId="{8096B60D-6367-4BA5-BE07-92343C697159}" srcOrd="0" destOrd="0" presId="urn:microsoft.com/office/officeart/2005/8/layout/radial4"/>
    <dgm:cxn modelId="{C656E444-9FB3-456F-ADA1-97033F99FB01}" srcId="{58558AA1-9397-439A-BC18-723DBDBEC3E1}" destId="{EFDBF0DE-E21D-4444-93AC-3CDEAA8A01EF}" srcOrd="5" destOrd="0" parTransId="{B7512CBF-E703-416E-9792-52EE26CA1002}" sibTransId="{F493B511-4B67-402E-9F34-1950751D4F09}"/>
    <dgm:cxn modelId="{1C9A9C49-5ADB-42FE-A2B1-AC11863B606A}" type="presOf" srcId="{1FB04DDC-DD6D-4D46-86F2-81B11B985A17}" destId="{256C0B61-4356-4E3D-81BE-7AEEAA3288A1}" srcOrd="0" destOrd="0" presId="urn:microsoft.com/office/officeart/2005/8/layout/radial4"/>
    <dgm:cxn modelId="{91F6084C-ECE6-4A63-8007-626E2B0F2F71}" type="presOf" srcId="{A5515308-A172-4E57-9939-12C994D93D04}" destId="{4E53E2C4-FF61-4375-8D61-0EC32A5028D6}" srcOrd="0" destOrd="0" presId="urn:microsoft.com/office/officeart/2005/8/layout/radial4"/>
    <dgm:cxn modelId="{CD925B4E-7DEF-4EDB-82A5-EE81F6A43AD4}" srcId="{58558AA1-9397-439A-BC18-723DBDBEC3E1}" destId="{05C1FEC9-756C-471C-8A1C-CDE8F7100A2E}" srcOrd="1" destOrd="0" parTransId="{63AD768B-E061-44B6-B066-688CF337FF67}" sibTransId="{FE61EB52-8DE7-4995-8E5D-97DB77725235}"/>
    <dgm:cxn modelId="{F1136687-B10B-4D90-A8C5-76568D90354D}" type="presOf" srcId="{816CE96B-AB1B-4191-A368-46F34BA14032}" destId="{22EFD0B7-BC88-41F2-A563-C8586CE00168}" srcOrd="0" destOrd="0" presId="urn:microsoft.com/office/officeart/2005/8/layout/radial4"/>
    <dgm:cxn modelId="{BA164989-11B7-4A34-B955-C6592A4344BF}" srcId="{58558AA1-9397-439A-BC18-723DBDBEC3E1}" destId="{173FBAD8-4AC7-480A-88F9-35F50C2A3CFE}" srcOrd="4" destOrd="0" parTransId="{95BAC167-6553-4225-A74F-7264F2E83F3C}" sibTransId="{EBC2688B-3D7D-4825-902F-2F946A3F7D2C}"/>
    <dgm:cxn modelId="{4E508B8E-8BE4-4BF4-85E1-2B20BF2028B1}" srcId="{1FB04DDC-DD6D-4D46-86F2-81B11B985A17}" destId="{58558AA1-9397-439A-BC18-723DBDBEC3E1}" srcOrd="0" destOrd="0" parTransId="{23761546-BAFB-4ECC-8454-89DA0AF02720}" sibTransId="{945A1720-A062-4A5B-9848-CB72B2021381}"/>
    <dgm:cxn modelId="{0D99D8B1-92BF-4846-933C-C53E9CED45B3}" srcId="{1FB04DDC-DD6D-4D46-86F2-81B11B985A17}" destId="{E6CDE958-3F5D-4D2E-9AB7-DEE9D8DF5B5E}" srcOrd="1" destOrd="0" parTransId="{2B09877E-C9AC-4CBC-8B74-1A5B46811746}" sibTransId="{F2C67507-CE43-4F79-9904-6D376E8702EF}"/>
    <dgm:cxn modelId="{7995C1BC-73EB-439E-869F-0AEBBF9DA8DA}" type="presOf" srcId="{58558AA1-9397-439A-BC18-723DBDBEC3E1}" destId="{B33CF0D9-DFA3-4EA2-A499-9B0AAF9B6A9A}" srcOrd="0" destOrd="0" presId="urn:microsoft.com/office/officeart/2005/8/layout/radial4"/>
    <dgm:cxn modelId="{B80AC5C1-22BB-406D-A6B9-86EF446E9C88}" srcId="{58558AA1-9397-439A-BC18-723DBDBEC3E1}" destId="{816CE96B-AB1B-4191-A368-46F34BA14032}" srcOrd="2" destOrd="0" parTransId="{5AF53294-A0F1-4215-9D10-8DC6A8F9903E}" sibTransId="{FDAD5E0E-C376-4C62-ACB6-C226ECF24276}"/>
    <dgm:cxn modelId="{F8D7B3C4-8651-4F1B-950A-373FA8D8FF7C}" srcId="{58558AA1-9397-439A-BC18-723DBDBEC3E1}" destId="{A5515308-A172-4E57-9939-12C994D93D04}" srcOrd="0" destOrd="0" parTransId="{73F8B81A-E23B-4EC6-814D-E450572C92CC}" sibTransId="{B5998792-D1B4-46F3-AC5C-7755C19720C5}"/>
    <dgm:cxn modelId="{F9C05BD3-A942-4490-A8D5-61FAF494541F}" srcId="{58558AA1-9397-439A-BC18-723DBDBEC3E1}" destId="{F1F62316-4865-4B39-BC1C-B82E53AF74C9}" srcOrd="3" destOrd="0" parTransId="{D3562E15-D10B-4274-B629-61F0CE88B216}" sibTransId="{9A76B702-459D-427A-9058-B482AC1264FB}"/>
    <dgm:cxn modelId="{0FA513EC-DA00-4D1D-9514-F61EE81DC966}" type="presOf" srcId="{D3562E15-D10B-4274-B629-61F0CE88B216}" destId="{A83A58D8-96EE-4E07-8940-0CDF220FA0C2}" srcOrd="0" destOrd="0" presId="urn:microsoft.com/office/officeart/2005/8/layout/radial4"/>
    <dgm:cxn modelId="{1AC91FEF-C7B6-4CBD-B9CD-1CE708238627}" type="presOf" srcId="{63AD768B-E061-44B6-B066-688CF337FF67}" destId="{4A16FED8-75AC-4F3F-A1CF-4A2420FA2966}" srcOrd="0" destOrd="0" presId="urn:microsoft.com/office/officeart/2005/8/layout/radial4"/>
    <dgm:cxn modelId="{10304296-2896-4EA7-85F3-B3E77BEA583A}" type="presParOf" srcId="{256C0B61-4356-4E3D-81BE-7AEEAA3288A1}" destId="{B33CF0D9-DFA3-4EA2-A499-9B0AAF9B6A9A}" srcOrd="0" destOrd="0" presId="urn:microsoft.com/office/officeart/2005/8/layout/radial4"/>
    <dgm:cxn modelId="{28F3B704-FCD3-4953-8420-E56CBCE17D6D}" type="presParOf" srcId="{256C0B61-4356-4E3D-81BE-7AEEAA3288A1}" destId="{C4DD0858-651D-459C-B7E7-E8AE7440AAEB}" srcOrd="1" destOrd="0" presId="urn:microsoft.com/office/officeart/2005/8/layout/radial4"/>
    <dgm:cxn modelId="{A9D0AAA3-1D51-444E-B2E9-D5BED52FCDD1}" type="presParOf" srcId="{256C0B61-4356-4E3D-81BE-7AEEAA3288A1}" destId="{4E53E2C4-FF61-4375-8D61-0EC32A5028D6}" srcOrd="2" destOrd="0" presId="urn:microsoft.com/office/officeart/2005/8/layout/radial4"/>
    <dgm:cxn modelId="{5D63E6B1-F28A-4F27-8900-9D8231CA0358}" type="presParOf" srcId="{256C0B61-4356-4E3D-81BE-7AEEAA3288A1}" destId="{4A16FED8-75AC-4F3F-A1CF-4A2420FA2966}" srcOrd="3" destOrd="0" presId="urn:microsoft.com/office/officeart/2005/8/layout/radial4"/>
    <dgm:cxn modelId="{DDA7E917-2AE8-4E47-9DE9-4B9BD1A730D6}" type="presParOf" srcId="{256C0B61-4356-4E3D-81BE-7AEEAA3288A1}" destId="{66A41A31-4C6A-4E91-AA33-CF887908DA9A}" srcOrd="4" destOrd="0" presId="urn:microsoft.com/office/officeart/2005/8/layout/radial4"/>
    <dgm:cxn modelId="{EC676287-BA0A-48C6-98F2-63460EC5BDB4}" type="presParOf" srcId="{256C0B61-4356-4E3D-81BE-7AEEAA3288A1}" destId="{2E7D659E-4FF4-41F5-9208-1DB6B8B95B3B}" srcOrd="5" destOrd="0" presId="urn:microsoft.com/office/officeart/2005/8/layout/radial4"/>
    <dgm:cxn modelId="{A8A1DB6A-0538-4BF8-920E-9735F00604CE}" type="presParOf" srcId="{256C0B61-4356-4E3D-81BE-7AEEAA3288A1}" destId="{22EFD0B7-BC88-41F2-A563-C8586CE00168}" srcOrd="6" destOrd="0" presId="urn:microsoft.com/office/officeart/2005/8/layout/radial4"/>
    <dgm:cxn modelId="{DBC753C5-81E0-45A3-87AE-128D91CA12C5}" type="presParOf" srcId="{256C0B61-4356-4E3D-81BE-7AEEAA3288A1}" destId="{A83A58D8-96EE-4E07-8940-0CDF220FA0C2}" srcOrd="7" destOrd="0" presId="urn:microsoft.com/office/officeart/2005/8/layout/radial4"/>
    <dgm:cxn modelId="{CBEA59EA-4468-478D-BB9D-0B955DA3B638}" type="presParOf" srcId="{256C0B61-4356-4E3D-81BE-7AEEAA3288A1}" destId="{A91D21F6-21FB-42B4-AE16-E9F11A12DBD4}" srcOrd="8" destOrd="0" presId="urn:microsoft.com/office/officeart/2005/8/layout/radial4"/>
    <dgm:cxn modelId="{D1DD695F-CF33-4A61-9C36-B1104019BE14}" type="presParOf" srcId="{256C0B61-4356-4E3D-81BE-7AEEAA3288A1}" destId="{ADEAC396-ACDF-4C5C-BA00-754769D71C4B}" srcOrd="9" destOrd="0" presId="urn:microsoft.com/office/officeart/2005/8/layout/radial4"/>
    <dgm:cxn modelId="{E61B9622-19CE-4C28-9F1E-A159E4040026}" type="presParOf" srcId="{256C0B61-4356-4E3D-81BE-7AEEAA3288A1}" destId="{8096B60D-6367-4BA5-BE07-92343C697159}" srcOrd="10" destOrd="0" presId="urn:microsoft.com/office/officeart/2005/8/layout/radial4"/>
    <dgm:cxn modelId="{ABB62CBF-C187-4067-A6A4-4DAE018FDE41}" type="presParOf" srcId="{256C0B61-4356-4E3D-81BE-7AEEAA3288A1}" destId="{4A04F4FB-BBCB-4F90-9210-B35DC7491847}" srcOrd="11" destOrd="0" presId="urn:microsoft.com/office/officeart/2005/8/layout/radial4"/>
    <dgm:cxn modelId="{3E309C0C-549C-4CED-9DDC-2F45A6794C99}" type="presParOf" srcId="{256C0B61-4356-4E3D-81BE-7AEEAA3288A1}" destId="{484A4775-5AFE-4612-96FC-3AD151BBFF54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CF0D9-DFA3-4EA2-A499-9B0AAF9B6A9A}">
      <dsp:nvSpPr>
        <dsp:cNvPr id="0" name=""/>
        <dsp:cNvSpPr/>
      </dsp:nvSpPr>
      <dsp:spPr>
        <a:xfrm>
          <a:off x="2822392" y="2192839"/>
          <a:ext cx="2045494" cy="20454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WBS 121.03.09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Beam Instrumentation</a:t>
          </a:r>
        </a:p>
      </dsp:txBody>
      <dsp:txXfrm>
        <a:off x="3121948" y="2492395"/>
        <a:ext cx="1446382" cy="1446382"/>
      </dsp:txXfrm>
    </dsp:sp>
    <dsp:sp modelId="{C4DD0858-651D-459C-B7E7-E8AE7440AAEB}">
      <dsp:nvSpPr>
        <dsp:cNvPr id="0" name=""/>
        <dsp:cNvSpPr/>
      </dsp:nvSpPr>
      <dsp:spPr>
        <a:xfrm rot="9996074">
          <a:off x="862182" y="3407652"/>
          <a:ext cx="1906072" cy="58296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3E2C4-FF61-4375-8D61-0EC32A5028D6}">
      <dsp:nvSpPr>
        <dsp:cNvPr id="0" name=""/>
        <dsp:cNvSpPr/>
      </dsp:nvSpPr>
      <dsp:spPr>
        <a:xfrm>
          <a:off x="-59665" y="3295654"/>
          <a:ext cx="1895578" cy="12486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41313" algn="l"/>
            </a:tabLst>
          </a:pPr>
          <a:r>
            <a:rPr lang="en-US" sz="1400" kern="1200" dirty="0"/>
            <a:t>WBS 121.03.04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41313" algn="l"/>
            </a:tabLst>
          </a:pPr>
          <a:r>
            <a:rPr lang="en-US" sz="1400" kern="1200" dirty="0"/>
            <a:t>LLRF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41313" algn="l"/>
            </a:tabLst>
          </a:pPr>
          <a:r>
            <a:rPr lang="en-US" sz="1400" kern="1200" dirty="0"/>
            <a:t>RF for laser and electronics</a:t>
          </a:r>
        </a:p>
      </dsp:txBody>
      <dsp:txXfrm>
        <a:off x="-23093" y="3332226"/>
        <a:ext cx="1822434" cy="1175506"/>
      </dsp:txXfrm>
    </dsp:sp>
    <dsp:sp modelId="{4A16FED8-75AC-4F3F-A1CF-4A2420FA2966}">
      <dsp:nvSpPr>
        <dsp:cNvPr id="0" name=""/>
        <dsp:cNvSpPr/>
      </dsp:nvSpPr>
      <dsp:spPr>
        <a:xfrm rot="11799951">
          <a:off x="841106" y="2445682"/>
          <a:ext cx="1953722" cy="58296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303360"/>
            <a:satOff val="-20000"/>
            <a:lumOff val="-2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41A31-4C6A-4E91-AA33-CF887908DA9A}">
      <dsp:nvSpPr>
        <dsp:cNvPr id="0" name=""/>
        <dsp:cNvSpPr/>
      </dsp:nvSpPr>
      <dsp:spPr>
        <a:xfrm>
          <a:off x="0" y="1724857"/>
          <a:ext cx="2150862" cy="1323151"/>
        </a:xfrm>
        <a:prstGeom prst="roundRect">
          <a:avLst>
            <a:gd name="adj" fmla="val 10000"/>
          </a:avLst>
        </a:prstGeom>
        <a:solidFill>
          <a:schemeClr val="accent5">
            <a:hueOff val="-2303360"/>
            <a:satOff val="-20000"/>
            <a:lumOff val="-2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WBS 121.03.07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Controls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Timing, motion control and instrument control. Readout of diagnostic data.</a:t>
          </a:r>
        </a:p>
      </dsp:txBody>
      <dsp:txXfrm>
        <a:off x="38754" y="1763611"/>
        <a:ext cx="2073354" cy="1245643"/>
      </dsp:txXfrm>
    </dsp:sp>
    <dsp:sp modelId="{2E7D659E-4FF4-41F5-9208-1DB6B8B95B3B}">
      <dsp:nvSpPr>
        <dsp:cNvPr id="0" name=""/>
        <dsp:cNvSpPr/>
      </dsp:nvSpPr>
      <dsp:spPr>
        <a:xfrm rot="14770961">
          <a:off x="2268878" y="1211019"/>
          <a:ext cx="1640163" cy="58296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606719"/>
            <a:satOff val="-40000"/>
            <a:lumOff val="-5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FD0B7-BC88-41F2-A563-C8586CE00168}">
      <dsp:nvSpPr>
        <dsp:cNvPr id="0" name=""/>
        <dsp:cNvSpPr/>
      </dsp:nvSpPr>
      <dsp:spPr>
        <a:xfrm>
          <a:off x="1660577" y="23546"/>
          <a:ext cx="2241984" cy="1565156"/>
        </a:xfrm>
        <a:prstGeom prst="roundRect">
          <a:avLst>
            <a:gd name="adj" fmla="val 10000"/>
          </a:avLst>
        </a:prstGeom>
        <a:solidFill>
          <a:schemeClr val="accent5">
            <a:hueOff val="-4606719"/>
            <a:satOff val="-40000"/>
            <a:lumOff val="-5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WBS </a:t>
          </a:r>
          <a:r>
            <a:rPr lang="en-US" sz="1400" b="1" kern="1200" dirty="0"/>
            <a:t>121.04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Installation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Mechanical installation and alignment of detectors and optical transport line.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Power, rack space, cables.</a:t>
          </a:r>
        </a:p>
      </dsp:txBody>
      <dsp:txXfrm>
        <a:off x="1706419" y="69388"/>
        <a:ext cx="2150300" cy="1473472"/>
      </dsp:txXfrm>
    </dsp:sp>
    <dsp:sp modelId="{A83A58D8-96EE-4E07-8940-0CDF220FA0C2}">
      <dsp:nvSpPr>
        <dsp:cNvPr id="0" name=""/>
        <dsp:cNvSpPr/>
      </dsp:nvSpPr>
      <dsp:spPr>
        <a:xfrm rot="18699104">
          <a:off x="4124939" y="1380037"/>
          <a:ext cx="1962320" cy="58296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910079"/>
            <a:satOff val="-60000"/>
            <a:lumOff val="-7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D21F6-21FB-42B4-AE16-E9F11A12DBD4}">
      <dsp:nvSpPr>
        <dsp:cNvPr id="0" name=""/>
        <dsp:cNvSpPr/>
      </dsp:nvSpPr>
      <dsp:spPr>
        <a:xfrm>
          <a:off x="4615681" y="85991"/>
          <a:ext cx="2578483" cy="1627642"/>
        </a:xfrm>
        <a:prstGeom prst="roundRect">
          <a:avLst>
            <a:gd name="adj" fmla="val 10000"/>
          </a:avLst>
        </a:prstGeom>
        <a:solidFill>
          <a:schemeClr val="accent5">
            <a:hueOff val="-6910079"/>
            <a:satOff val="-60000"/>
            <a:lumOff val="-7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WBS 121.03.06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Vacuum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Cleaning, assembly and vacuum certification of beamline components. Installation of optical transport line vacuum.</a:t>
          </a:r>
        </a:p>
      </dsp:txBody>
      <dsp:txXfrm>
        <a:off x="4663353" y="133663"/>
        <a:ext cx="2483139" cy="1532298"/>
      </dsp:txXfrm>
    </dsp:sp>
    <dsp:sp modelId="{ADEAC396-ACDF-4C5C-BA00-754769D71C4B}">
      <dsp:nvSpPr>
        <dsp:cNvPr id="0" name=""/>
        <dsp:cNvSpPr/>
      </dsp:nvSpPr>
      <dsp:spPr>
        <a:xfrm rot="20697960">
          <a:off x="4907081" y="2383998"/>
          <a:ext cx="1897969" cy="58296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213439"/>
            <a:satOff val="-80000"/>
            <a:lumOff val="-10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6B60D-6367-4BA5-BE07-92343C697159}">
      <dsp:nvSpPr>
        <dsp:cNvPr id="0" name=""/>
        <dsp:cNvSpPr/>
      </dsp:nvSpPr>
      <dsp:spPr>
        <a:xfrm>
          <a:off x="5785869" y="1794527"/>
          <a:ext cx="1973399" cy="1269589"/>
        </a:xfrm>
        <a:prstGeom prst="roundRect">
          <a:avLst>
            <a:gd name="adj" fmla="val 10000"/>
          </a:avLst>
        </a:prstGeom>
        <a:solidFill>
          <a:schemeClr val="accent5">
            <a:hueOff val="-9213439"/>
            <a:satOff val="-80000"/>
            <a:lumOff val="-10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WBS 121.03.08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Safety Systems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Laser system safety interlocks</a:t>
          </a:r>
        </a:p>
      </dsp:txBody>
      <dsp:txXfrm>
        <a:off x="5823054" y="1831712"/>
        <a:ext cx="1899029" cy="1195219"/>
      </dsp:txXfrm>
    </dsp:sp>
    <dsp:sp modelId="{4A04F4FB-BBCB-4F90-9210-B35DC7491847}">
      <dsp:nvSpPr>
        <dsp:cNvPr id="0" name=""/>
        <dsp:cNvSpPr/>
      </dsp:nvSpPr>
      <dsp:spPr>
        <a:xfrm rot="879164">
          <a:off x="4909016" y="3445123"/>
          <a:ext cx="1857653" cy="58296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1516798"/>
            <a:satOff val="-100000"/>
            <a:lumOff val="-1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A4775-5AFE-4612-96FC-3AD151BBFF54}">
      <dsp:nvSpPr>
        <dsp:cNvPr id="0" name=""/>
        <dsp:cNvSpPr/>
      </dsp:nvSpPr>
      <dsp:spPr>
        <a:xfrm>
          <a:off x="5666406" y="3398823"/>
          <a:ext cx="2140109" cy="1145477"/>
        </a:xfrm>
        <a:prstGeom prst="roundRect">
          <a:avLst>
            <a:gd name="adj" fmla="val 10000"/>
          </a:avLst>
        </a:prstGeom>
        <a:solidFill>
          <a:schemeClr val="accent5">
            <a:hueOff val="-11516798"/>
            <a:satOff val="-100000"/>
            <a:lumOff val="-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WBS 121.06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Conventional Facilities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Laser huts and laser transport line</a:t>
          </a:r>
        </a:p>
      </dsp:txBody>
      <dsp:txXfrm>
        <a:off x="5699956" y="3432373"/>
        <a:ext cx="2073009" cy="1078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8576931" y="5559009"/>
            <a:ext cx="320040" cy="210312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8576929" y="5300598"/>
            <a:ext cx="320040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402336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8576931" y="5813959"/>
            <a:ext cx="420624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320040" cy="21031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PIP-II Laser Wire Final Design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90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353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6" y="5013475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5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3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5741424" y="4819166"/>
            <a:ext cx="361603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A Partnership of: 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2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8576931" y="5559009"/>
            <a:ext cx="320040" cy="210312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8576929" y="5300598"/>
            <a:ext cx="320040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402336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8576931" y="5813959"/>
            <a:ext cx="420624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320040" cy="21031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5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5" y="3951843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117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1" y="971552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1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4908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3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1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5688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3" y="958852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7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8502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2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7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5660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2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1582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976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6515100"/>
            <a:ext cx="1076325" cy="2413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57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4943007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500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1043696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444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4943007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15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6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1" y="1043696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9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0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1043696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84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PIP-II Laser Wire Final Design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01" r:id="rId8"/>
    <p:sldLayoutId id="2147484099" r:id="rId9"/>
    <p:sldLayoutId id="2147484100" r:id="rId10"/>
    <p:sldLayoutId id="2147484142" r:id="rId11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PIP-II Laser Wire Final Design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PIP-II Laser Wire Final Design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4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1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87388" y="6422648"/>
            <a:ext cx="768096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3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7" r:id="rId9"/>
    <p:sldLayoutId id="2147484138" r:id="rId10"/>
    <p:sldLayoutId id="2147484139" r:id="rId11"/>
    <p:sldLayoutId id="2147484140" r:id="rId12"/>
    <p:sldLayoutId id="2147484141" r:id="rId13"/>
  </p:sldLayoutIdLst>
  <p:hf hdr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1275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5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fermicloud-my.sharepoint.com/:w:/g/personal/cadornaa_services_fnal_gov/EcW7G2zVhbZCprAsG5cqyR4BjRMvrBboSugpPmVYtb8KuQ?e=dL0p9v" TargetMode="External"/><Relationship Id="rId7" Type="http://schemas.openxmlformats.org/officeDocument/2006/relationships/diagramColors" Target="../diagrams/colors1.xml"/><Relationship Id="rId2" Type="http://schemas.openxmlformats.org/officeDocument/2006/relationships/hyperlink" Target="https://pip2-docdb.fnal.gov/cgi-bin/private/ShowDocument?docid=3232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A1EB35AA-ADA6-AE40-B284-41DA09DE90EB}"/>
              </a:ext>
            </a:extLst>
          </p:cNvPr>
          <p:cNvSpPr txBox="1">
            <a:spLocks/>
          </p:cNvSpPr>
          <p:nvPr/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PIP-II Laserwire Introduction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C675E64-17BE-1748-8649-D90036B07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4687275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Vic Scarpine</a:t>
            </a:r>
          </a:p>
          <a:p>
            <a:r>
              <a:rPr lang="en-US" dirty="0"/>
              <a:t>PIP-II Beam Instrumentation Laser Wire Final Design Review</a:t>
            </a:r>
          </a:p>
          <a:p>
            <a:r>
              <a:rPr lang="en-US" dirty="0"/>
              <a:t>May 2,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192C1D-E139-4BD8-ABFF-226A0E59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94113"/>
            <a:ext cx="8672513" cy="343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4C97"/>
                </a:solidFill>
              </a:rPr>
              <a:t>PIP-II Free-Space Transport Laserwire Design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52D9587-3A04-4AC6-93F3-CC91B7D0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687C27-DF60-4161-858F-8165995973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May 2,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C12BC0-AEC4-4211-AEF3-1EFC32D3F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05DF5-FB48-4D3F-AF82-EC74A689CACF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CF7F6F-E4A0-4D67-914B-E12BB389C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14961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22F8997-B4D1-45C0-A337-ECA67E32E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847725"/>
            <a:ext cx="8672513" cy="225492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Free-space optical transport line above entire PIP-II WFE and </a:t>
            </a:r>
            <a:r>
              <a:rPr lang="en-US" sz="2000" dirty="0" err="1"/>
              <a:t>Linac</a:t>
            </a:r>
            <a:endParaRPr lang="en-US" sz="2000" dirty="0"/>
          </a:p>
          <a:p>
            <a:r>
              <a:rPr lang="en-US" sz="2000" dirty="0"/>
              <a:t>Laser located outside of PIP-II tunnel in laser hut</a:t>
            </a:r>
          </a:p>
          <a:p>
            <a:r>
              <a:rPr lang="en-US" sz="2000" dirty="0"/>
              <a:t>Transport of laser light through vacuum pipe in PIP-II tunnel</a:t>
            </a:r>
          </a:p>
          <a:p>
            <a:r>
              <a:rPr lang="en-US" sz="2000" dirty="0"/>
              <a:t>Mirror boxes select which laserwire stations receive laser</a:t>
            </a:r>
          </a:p>
          <a:p>
            <a:pPr lvl="1"/>
            <a:r>
              <a:rPr lang="en-US" sz="1800" dirty="0">
                <a:solidFill>
                  <a:srgbClr val="008000"/>
                </a:solidFill>
              </a:rPr>
              <a:t>Can only select one profile measure location at a time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4596B05-11D6-4D92-A28C-32EEDDCC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PIP-II Laserwire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1B593-C3C7-4407-8EB8-9957CECB98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May 2,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8B00B-BA66-4142-BE82-91523ECCB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05DF5-FB48-4D3F-AF82-EC74A689CACF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DAF7C-1C66-4941-9FB9-1D12030D1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75B8125E-775F-4087-A3E4-17774CAC7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6" y="2627509"/>
            <a:ext cx="8245716" cy="35573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2AC8A4-F531-4336-84ED-3B235CAE8C0A}"/>
              </a:ext>
            </a:extLst>
          </p:cNvPr>
          <p:cNvSpPr txBox="1"/>
          <p:nvPr/>
        </p:nvSpPr>
        <p:spPr>
          <a:xfrm>
            <a:off x="1788160" y="2902598"/>
            <a:ext cx="2338269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13 laserwire stations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4D7A3F3-45F8-43B5-9C64-F8B5E5929E00}"/>
              </a:ext>
            </a:extLst>
          </p:cNvPr>
          <p:cNvCxnSpPr/>
          <p:nvPr/>
        </p:nvCxnSpPr>
        <p:spPr>
          <a:xfrm>
            <a:off x="1371600" y="3848100"/>
            <a:ext cx="648652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BB03929-006C-4C0B-B66C-C0AF8EA3696A}"/>
              </a:ext>
            </a:extLst>
          </p:cNvPr>
          <p:cNvSpPr txBox="1"/>
          <p:nvPr/>
        </p:nvSpPr>
        <p:spPr>
          <a:xfrm>
            <a:off x="3779377" y="345061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~200m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985F9-7D18-4DA2-BCE0-B4D7C1701609}"/>
              </a:ext>
            </a:extLst>
          </p:cNvPr>
          <p:cNvSpPr txBox="1"/>
          <p:nvPr/>
        </p:nvSpPr>
        <p:spPr>
          <a:xfrm>
            <a:off x="7193111" y="251409"/>
            <a:ext cx="172228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167077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5CFC60EA-E969-4F6B-92D2-9C179D5D3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874" y="1693155"/>
            <a:ext cx="8175697" cy="475161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A6EEC4-9B06-4801-8F22-F2F1428A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Laserwire for PIP-II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33327-9AEB-44D2-B5D8-7DD5C3CBC4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A3F97-CC53-4FE9-820F-C962CFD18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65641-55B8-4C8D-A517-3F0426E46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891C1-AD1B-4F33-B9CF-4FCA1B1F2904}"/>
              </a:ext>
            </a:extLst>
          </p:cNvPr>
          <p:cNvSpPr txBox="1"/>
          <p:nvPr/>
        </p:nvSpPr>
        <p:spPr>
          <a:xfrm>
            <a:off x="222249" y="761384"/>
            <a:ext cx="849687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Helvetica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Cross sectional view of </a:t>
            </a:r>
            <a:r>
              <a:rPr lang="en-US" sz="2000" dirty="0" err="1">
                <a:effectLst/>
                <a:latin typeface="Helvetica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linac</a:t>
            </a:r>
            <a:r>
              <a:rPr lang="en-US" sz="2000" dirty="0">
                <a:effectLst/>
                <a:latin typeface="Helvetica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tunnel enclosure showing laser primary optical transport line envelope.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Transport line capable of free-space transport </a:t>
            </a:r>
            <a:r>
              <a:rPr lang="en-US" sz="1800" dirty="0">
                <a:latin typeface="Helvetica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Wingdings" panose="05000000000000000000" pitchFamily="2" charset="2"/>
              </a:rPr>
              <a:t> low-vacuum for safety</a:t>
            </a:r>
            <a:endParaRPr lang="en-US" sz="16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357AE-8FD9-4381-B583-A300D0371FDB}"/>
              </a:ext>
            </a:extLst>
          </p:cNvPr>
          <p:cNvCxnSpPr/>
          <p:nvPr/>
        </p:nvCxnSpPr>
        <p:spPr>
          <a:xfrm>
            <a:off x="3814618" y="3112655"/>
            <a:ext cx="0" cy="13023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8FDEF8-295E-4805-A399-870E3B75173E}"/>
              </a:ext>
            </a:extLst>
          </p:cNvPr>
          <p:cNvSpPr txBox="1"/>
          <p:nvPr/>
        </p:nvSpPr>
        <p:spPr>
          <a:xfrm>
            <a:off x="7193111" y="251409"/>
            <a:ext cx="172228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248028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C921C-4E29-FC2F-088D-8D4BE0721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 of a beam and mirror boxes&#10;&#10;Description automatically generated">
            <a:extLst>
              <a:ext uri="{FF2B5EF4-FFF2-40B4-BE49-F238E27FC236}">
                <a16:creationId xmlns:a16="http://schemas.microsoft.com/office/drawing/2014/main" id="{B9CC7099-4D4A-1040-347D-C3B9F6566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448" y="1311730"/>
            <a:ext cx="4365388" cy="2421541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8E96D02-B43B-FDA7-A53C-2EDF868395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718" y="332877"/>
            <a:ext cx="6086506" cy="381354"/>
          </a:xfrm>
          <a:prstGeom prst="rect">
            <a:avLst/>
          </a:prstGeom>
        </p:spPr>
        <p:txBody>
          <a:bodyPr vert="horz" wrap="square" lIns="0" tIns="11906" rIns="0" bIns="0" rtlCol="0" anchor="b" anchorCtr="0">
            <a:spAutoFit/>
          </a:bodyPr>
          <a:lstStyle/>
          <a:p>
            <a:pPr marL="9525">
              <a:spcBef>
                <a:spcPts val="94"/>
              </a:spcBef>
            </a:pPr>
            <a:r>
              <a:rPr lang="en-US" spc="-8" dirty="0"/>
              <a:t>Laserwire Technical Progress</a:t>
            </a:r>
            <a:endParaRPr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B31905D-987C-DCB0-E3D2-84F56F84F093}"/>
              </a:ext>
            </a:extLst>
          </p:cNvPr>
          <p:cNvSpPr txBox="1">
            <a:spLocks/>
          </p:cNvSpPr>
          <p:nvPr/>
        </p:nvSpPr>
        <p:spPr>
          <a:xfrm>
            <a:off x="206718" y="931532"/>
            <a:ext cx="3995801" cy="2766902"/>
          </a:xfrm>
        </p:spPr>
        <p:txBody>
          <a:bodyPr lIns="0" tIns="0" rIns="0" bIns="0"/>
          <a:lstStyle>
            <a:lvl1pPr marL="457189" indent="-457189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0" i="0" kern="1200">
                <a:solidFill>
                  <a:srgbClr val="282828"/>
                </a:solidFill>
                <a:latin typeface="Arial"/>
                <a:ea typeface="Geneva" charset="0"/>
                <a:cs typeface="Arial"/>
              </a:defRPr>
            </a:lvl1pPr>
            <a:lvl2pPr marL="990575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33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523962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67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2133547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743131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solidFill>
                  <a:srgbClr val="003087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Progress:</a:t>
            </a:r>
          </a:p>
          <a:p>
            <a:pPr marL="257175" indent="-257175" defTabSz="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Completed much of the design changes recommended from Nov 2022 mini-review of laserwire system.</a:t>
            </a:r>
          </a:p>
          <a:p>
            <a:pPr marL="257175" indent="-257175" defTabSz="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Laserwire FDR May 2, 2024</a:t>
            </a:r>
          </a:p>
          <a:p>
            <a:pPr marL="657215" lvl="1" indent="-257175" defTabSz="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Will submit BCR to cover changes</a:t>
            </a:r>
          </a:p>
          <a:p>
            <a:pPr marL="257175" indent="-257175" defTabSz="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Optical transport line design stable</a:t>
            </a:r>
          </a:p>
          <a:p>
            <a:pPr marL="257175" indent="-257175" defTabSz="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Beamline design (vacuum chamber, optics box, stand, </a:t>
            </a:r>
            <a:r>
              <a:rPr lang="en-US" sz="1400" dirty="0" err="1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etc</a:t>
            </a:r>
            <a:r>
              <a:rPr lang="en-US" sz="14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) moving toward final design</a:t>
            </a:r>
          </a:p>
          <a:p>
            <a:pPr marL="257175" indent="-257175" defTabSz="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Short pulse laser design under development</a:t>
            </a:r>
          </a:p>
          <a:p>
            <a:pPr marL="657215" lvl="1" indent="-257175" defTabSz="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Lab measurements successful </a:t>
            </a:r>
          </a:p>
          <a:p>
            <a:pPr marL="257175" indent="-257175" defTabSz="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650" dirty="0">
              <a:solidFill>
                <a:srgbClr val="505050">
                  <a:lumMod val="50000"/>
                </a:srgbClr>
              </a:solidFill>
              <a:latin typeface="Helvetica" panose="020B0604020202020204" pitchFamily="34" charset="0"/>
              <a:ea typeface="ＭＳ Ｐゴシック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963712D9-0BC3-822A-5BA0-66628F061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9" y="3794404"/>
            <a:ext cx="2629132" cy="2074361"/>
          </a:xfrm>
          <a:prstGeom prst="rect">
            <a:avLst/>
          </a:prstGeom>
        </p:spPr>
      </p:pic>
      <p:pic>
        <p:nvPicPr>
          <p:cNvPr id="13" name="Picture 12" descr="A drawing of a machine&#10;&#10;Description automatically generated">
            <a:extLst>
              <a:ext uri="{FF2B5EF4-FFF2-40B4-BE49-F238E27FC236}">
                <a16:creationId xmlns:a16="http://schemas.microsoft.com/office/drawing/2014/main" id="{27E618B1-04D3-4101-4D32-6B5A20607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565" y="425874"/>
            <a:ext cx="2102770" cy="1364106"/>
          </a:xfrm>
          <a:prstGeom prst="rect">
            <a:avLst/>
          </a:prstGeom>
        </p:spPr>
      </p:pic>
      <p:pic>
        <p:nvPicPr>
          <p:cNvPr id="15" name="Picture 14" descr="A diagram of a machine&#10;&#10;Description automatically generated">
            <a:extLst>
              <a:ext uri="{FF2B5EF4-FFF2-40B4-BE49-F238E27FC236}">
                <a16:creationId xmlns:a16="http://schemas.microsoft.com/office/drawing/2014/main" id="{30AF0659-93AB-F930-FBE9-8EB9941F5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686" y="3839683"/>
            <a:ext cx="2722598" cy="19081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29138D-C300-9C6F-4637-1BB09134547A}"/>
              </a:ext>
            </a:extLst>
          </p:cNvPr>
          <p:cNvSpPr txBox="1"/>
          <p:nvPr/>
        </p:nvSpPr>
        <p:spPr>
          <a:xfrm>
            <a:off x="7472968" y="1837791"/>
            <a:ext cx="10225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008000"/>
                </a:solidFill>
              </a:rPr>
              <a:t>Mirror Box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C18480-BDFA-0963-34B7-30B93D031C5B}"/>
              </a:ext>
            </a:extLst>
          </p:cNvPr>
          <p:cNvCxnSpPr>
            <a:cxnSpLocks/>
          </p:cNvCxnSpPr>
          <p:nvPr/>
        </p:nvCxnSpPr>
        <p:spPr>
          <a:xfrm>
            <a:off x="5747659" y="4309041"/>
            <a:ext cx="39188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F6FA8A-A344-3C67-4F58-7954F2CAA61B}"/>
              </a:ext>
            </a:extLst>
          </p:cNvPr>
          <p:cNvCxnSpPr>
            <a:cxnSpLocks/>
          </p:cNvCxnSpPr>
          <p:nvPr/>
        </p:nvCxnSpPr>
        <p:spPr>
          <a:xfrm flipV="1">
            <a:off x="3245194" y="2160956"/>
            <a:ext cx="892005" cy="2426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003B92-05FC-B9EF-EEAE-ECBD1AD846AB}"/>
              </a:ext>
            </a:extLst>
          </p:cNvPr>
          <p:cNvCxnSpPr>
            <a:cxnSpLocks/>
          </p:cNvCxnSpPr>
          <p:nvPr/>
        </p:nvCxnSpPr>
        <p:spPr>
          <a:xfrm>
            <a:off x="4131623" y="2729986"/>
            <a:ext cx="446003" cy="7845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4B904E8-1591-1726-CA1C-93CF40B3378E}"/>
              </a:ext>
            </a:extLst>
          </p:cNvPr>
          <p:cNvCxnSpPr>
            <a:cxnSpLocks/>
          </p:cNvCxnSpPr>
          <p:nvPr/>
        </p:nvCxnSpPr>
        <p:spPr>
          <a:xfrm flipH="1">
            <a:off x="1661342" y="3362149"/>
            <a:ext cx="77391" cy="366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4A74ADD-7013-4451-B618-0F1D00AE6333}"/>
              </a:ext>
            </a:extLst>
          </p:cNvPr>
          <p:cNvSpPr/>
          <p:nvPr/>
        </p:nvSpPr>
        <p:spPr>
          <a:xfrm>
            <a:off x="7279086" y="2267368"/>
            <a:ext cx="1577788" cy="60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088390" algn="l"/>
              </a:tabLst>
            </a:pPr>
            <a:r>
              <a:rPr lang="en-US" sz="1400" b="1" i="1" dirty="0">
                <a:solidFill>
                  <a:srgbClr val="FF000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Transport Line Talk</a:t>
            </a:r>
            <a:endParaRPr lang="en-US" sz="1200" b="1" i="1" dirty="0">
              <a:solidFill>
                <a:srgbClr val="FF0000"/>
              </a:solidFill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AEB266-99D4-4669-B829-B2C4700156A0}"/>
              </a:ext>
            </a:extLst>
          </p:cNvPr>
          <p:cNvSpPr/>
          <p:nvPr/>
        </p:nvSpPr>
        <p:spPr>
          <a:xfrm>
            <a:off x="675427" y="5944691"/>
            <a:ext cx="1800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Laser System Talk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335A8B-DBE9-4220-8293-DE28375C2F44}"/>
              </a:ext>
            </a:extLst>
          </p:cNvPr>
          <p:cNvSpPr/>
          <p:nvPr/>
        </p:nvSpPr>
        <p:spPr>
          <a:xfrm>
            <a:off x="6494319" y="5786682"/>
            <a:ext cx="2362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600"/>
              </a:spcAft>
            </a:pPr>
            <a:r>
              <a:rPr lang="en-US" sz="1400" b="1" i="1" dirty="0">
                <a:solidFill>
                  <a:srgbClr val="FF0000"/>
                </a:solidFill>
                <a:latin typeface="Helvetica" panose="020B0604020202020204" pitchFamily="34" charset="0"/>
                <a:ea typeface="Arial" panose="020B0604020202020204" pitchFamily="34" charset="0"/>
                <a:cs typeface="+mn-cs"/>
              </a:rPr>
              <a:t>Laser Transport Optics and Alignment</a:t>
            </a:r>
            <a:endParaRPr lang="en-US" sz="1400" b="1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14E42-D20C-4E8D-94CF-47D0EA8A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29E4D-3D20-4051-BA81-89624B75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PIP-II Laser Wire Final Design Review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9841F7C-02FC-4696-9B3E-96350A07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4" name="Picture 13" descr="A picture containing appliance, different, several&#10;&#10;Description automatically generated">
            <a:extLst>
              <a:ext uri="{FF2B5EF4-FFF2-40B4-BE49-F238E27FC236}">
                <a16:creationId xmlns:a16="http://schemas.microsoft.com/office/drawing/2014/main" id="{A1DE846E-3C9E-4969-8A70-6BD1AC4C7D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0605" y="3514528"/>
            <a:ext cx="2941910" cy="279304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F8D5EDD-0974-4A04-83B7-6BB96062FA70}"/>
              </a:ext>
            </a:extLst>
          </p:cNvPr>
          <p:cNvSpPr/>
          <p:nvPr/>
        </p:nvSpPr>
        <p:spPr>
          <a:xfrm>
            <a:off x="3510059" y="6039398"/>
            <a:ext cx="2237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Mechanical Design Talk 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69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D086-8ED5-4581-A473-A3D668EA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Beamline Mechanical Design Labels</a:t>
            </a:r>
          </a:p>
        </p:txBody>
      </p:sp>
      <p:pic>
        <p:nvPicPr>
          <p:cNvPr id="8" name="Content Placeholder 7" descr="A picture containing appliance, different, several&#10;&#10;Description automatically generated">
            <a:extLst>
              <a:ext uri="{FF2B5EF4-FFF2-40B4-BE49-F238E27FC236}">
                <a16:creationId xmlns:a16="http://schemas.microsoft.com/office/drawing/2014/main" id="{C5D10EEE-B987-40C8-8EC6-45DB89A8F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825" y="819938"/>
            <a:ext cx="5908734" cy="560973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08E39-E8CB-40F0-A3C6-FBAC9407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36B1D-C236-423E-8BEF-91E8FDD3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PIP-II Laser Wire Final Design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B3B2C-3C83-4E44-ABFD-4C003229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22697-E87E-4A16-934A-4373EDFFECD7}"/>
              </a:ext>
            </a:extLst>
          </p:cNvPr>
          <p:cNvSpPr txBox="1"/>
          <p:nvPr/>
        </p:nvSpPr>
        <p:spPr>
          <a:xfrm>
            <a:off x="7856359" y="1768113"/>
            <a:ext cx="957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Input Optics Box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D92A37-EA72-4656-AC41-E59DAE54CB26}"/>
              </a:ext>
            </a:extLst>
          </p:cNvPr>
          <p:cNvSpPr txBox="1"/>
          <p:nvPr/>
        </p:nvSpPr>
        <p:spPr>
          <a:xfrm>
            <a:off x="7651103" y="3261107"/>
            <a:ext cx="1492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Removable Optics Breadboard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5C7139-45DD-4373-8FB0-8AF53B3128AA}"/>
              </a:ext>
            </a:extLst>
          </p:cNvPr>
          <p:cNvSpPr txBox="1"/>
          <p:nvPr/>
        </p:nvSpPr>
        <p:spPr>
          <a:xfrm>
            <a:off x="7707055" y="4944124"/>
            <a:ext cx="120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Laserwire Stand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718594-11DD-437B-BA07-94B3F4DB15B0}"/>
              </a:ext>
            </a:extLst>
          </p:cNvPr>
          <p:cNvSpPr txBox="1"/>
          <p:nvPr/>
        </p:nvSpPr>
        <p:spPr>
          <a:xfrm>
            <a:off x="272257" y="2919397"/>
            <a:ext cx="120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Collection Magnets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588FC-31C1-4ECB-9087-A1690C5D306A}"/>
              </a:ext>
            </a:extLst>
          </p:cNvPr>
          <p:cNvSpPr txBox="1"/>
          <p:nvPr/>
        </p:nvSpPr>
        <p:spPr>
          <a:xfrm>
            <a:off x="431753" y="1998573"/>
            <a:ext cx="120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Faraday Cup 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0FD42E-E606-4082-9C54-2BD5C63051A7}"/>
              </a:ext>
            </a:extLst>
          </p:cNvPr>
          <p:cNvSpPr txBox="1"/>
          <p:nvPr/>
        </p:nvSpPr>
        <p:spPr>
          <a:xfrm>
            <a:off x="429419" y="5195763"/>
            <a:ext cx="1207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Vacuum Pump</a:t>
            </a:r>
          </a:p>
          <a:p>
            <a:r>
              <a:rPr lang="en-US" sz="1800" dirty="0"/>
              <a:t>Assembly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F9EE9E-91EC-43B9-8181-3ACF245AFE80}"/>
              </a:ext>
            </a:extLst>
          </p:cNvPr>
          <p:cNvSpPr txBox="1"/>
          <p:nvPr/>
        </p:nvSpPr>
        <p:spPr>
          <a:xfrm>
            <a:off x="245971" y="3925031"/>
            <a:ext cx="1069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Output Laser Dumps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1BA0B-AC66-4070-91D9-05D3A4A95205}"/>
              </a:ext>
            </a:extLst>
          </p:cNvPr>
          <p:cNvSpPr txBox="1"/>
          <p:nvPr/>
        </p:nvSpPr>
        <p:spPr>
          <a:xfrm>
            <a:off x="7791001" y="520296"/>
            <a:ext cx="1088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Input Laser Port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AAE813-7282-4F70-AD1B-04A42CE827EA}"/>
              </a:ext>
            </a:extLst>
          </p:cNvPr>
          <p:cNvCxnSpPr>
            <a:cxnSpLocks/>
          </p:cNvCxnSpPr>
          <p:nvPr/>
        </p:nvCxnSpPr>
        <p:spPr>
          <a:xfrm>
            <a:off x="1479329" y="2375438"/>
            <a:ext cx="2104502" cy="8407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20581F-B108-42C3-A82B-6F38A63B6996}"/>
              </a:ext>
            </a:extLst>
          </p:cNvPr>
          <p:cNvCxnSpPr>
            <a:cxnSpLocks/>
          </p:cNvCxnSpPr>
          <p:nvPr/>
        </p:nvCxnSpPr>
        <p:spPr>
          <a:xfrm>
            <a:off x="1431737" y="3259052"/>
            <a:ext cx="1992598" cy="2638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27AB70D-BAA9-4B95-898D-9675DF81E258}"/>
              </a:ext>
            </a:extLst>
          </p:cNvPr>
          <p:cNvCxnSpPr>
            <a:cxnSpLocks/>
          </p:cNvCxnSpPr>
          <p:nvPr/>
        </p:nvCxnSpPr>
        <p:spPr>
          <a:xfrm flipV="1">
            <a:off x="1154929" y="3920731"/>
            <a:ext cx="1992598" cy="306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9BA581D-97AE-41DF-93F7-6DF8374A74DB}"/>
              </a:ext>
            </a:extLst>
          </p:cNvPr>
          <p:cNvCxnSpPr>
            <a:cxnSpLocks/>
          </p:cNvCxnSpPr>
          <p:nvPr/>
        </p:nvCxnSpPr>
        <p:spPr>
          <a:xfrm>
            <a:off x="1154929" y="4285960"/>
            <a:ext cx="2810581" cy="2235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C73157-31CC-4465-9AF2-2D6C05FADF62}"/>
              </a:ext>
            </a:extLst>
          </p:cNvPr>
          <p:cNvCxnSpPr>
            <a:cxnSpLocks/>
          </p:cNvCxnSpPr>
          <p:nvPr/>
        </p:nvCxnSpPr>
        <p:spPr>
          <a:xfrm flipV="1">
            <a:off x="1315616" y="5121227"/>
            <a:ext cx="1831911" cy="390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5478453-F893-440E-9B9D-05A7E826CEB0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5971593" y="981961"/>
            <a:ext cx="1819408" cy="204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CD3DC25-FB9C-438F-9CBF-52E9D0CF326D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900459" y="2229778"/>
            <a:ext cx="955900" cy="1166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4CFEFC9-A11D-493D-8304-B96A74138F07}"/>
              </a:ext>
            </a:extLst>
          </p:cNvPr>
          <p:cNvCxnSpPr>
            <a:cxnSpLocks/>
          </p:cNvCxnSpPr>
          <p:nvPr/>
        </p:nvCxnSpPr>
        <p:spPr>
          <a:xfrm flipH="1" flipV="1">
            <a:off x="6316824" y="3132543"/>
            <a:ext cx="1347847" cy="433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D89B88E-43D5-4F04-9DAE-82DE54045EFA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199713" y="5050696"/>
            <a:ext cx="1507342" cy="2165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CE9E6CF-6AB5-4103-B510-C1DB1741F5E0}"/>
              </a:ext>
            </a:extLst>
          </p:cNvPr>
          <p:cNvSpPr txBox="1"/>
          <p:nvPr/>
        </p:nvSpPr>
        <p:spPr>
          <a:xfrm>
            <a:off x="4787602" y="5955659"/>
            <a:ext cx="276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Beamline Vacuum Chamber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273C7FF-607D-4C14-A214-549FFA34DE85}"/>
              </a:ext>
            </a:extLst>
          </p:cNvPr>
          <p:cNvCxnSpPr>
            <a:cxnSpLocks/>
          </p:cNvCxnSpPr>
          <p:nvPr/>
        </p:nvCxnSpPr>
        <p:spPr>
          <a:xfrm flipH="1" flipV="1">
            <a:off x="4155234" y="4007863"/>
            <a:ext cx="1592423" cy="1947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865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96FA-E9A8-4617-B051-8948D268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41739"/>
          </a:xfrm>
        </p:spPr>
        <p:txBody>
          <a:bodyPr/>
          <a:lstStyle/>
          <a:p>
            <a:r>
              <a:rPr lang="en-US" dirty="0"/>
              <a:t>Laser Hut in Conventional Facility Drawings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C8C6D-721F-4722-AB9C-B708CD4A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DC819-F498-4D6D-86E6-92361385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PIP-II Laser Wire Final Design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381E6-A3AF-47D8-8B7B-86D43146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22" name="Content Placeholder 21" descr="Diagram, engineering drawing&#10;&#10;Description automatically generated">
            <a:extLst>
              <a:ext uri="{FF2B5EF4-FFF2-40B4-BE49-F238E27FC236}">
                <a16:creationId xmlns:a16="http://schemas.microsoft.com/office/drawing/2014/main" id="{F82EA3E5-1210-45EE-9C01-E69477086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884" y="970723"/>
            <a:ext cx="6862140" cy="4988643"/>
          </a:xfr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9BB62F3-9166-4257-8774-CA95405448DD}"/>
              </a:ext>
            </a:extLst>
          </p:cNvPr>
          <p:cNvCxnSpPr>
            <a:cxnSpLocks/>
          </p:cNvCxnSpPr>
          <p:nvPr/>
        </p:nvCxnSpPr>
        <p:spPr>
          <a:xfrm flipH="1">
            <a:off x="253314" y="2596057"/>
            <a:ext cx="4781144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DEF7DA9-913F-46CC-9DD7-674E4D3ABF03}"/>
              </a:ext>
            </a:extLst>
          </p:cNvPr>
          <p:cNvSpPr txBox="1"/>
          <p:nvPr/>
        </p:nvSpPr>
        <p:spPr>
          <a:xfrm>
            <a:off x="1167734" y="2084832"/>
            <a:ext cx="620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RFQ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868DED-3736-4DA6-804D-3DC5093DF4A5}"/>
              </a:ext>
            </a:extLst>
          </p:cNvPr>
          <p:cNvSpPr txBox="1"/>
          <p:nvPr/>
        </p:nvSpPr>
        <p:spPr>
          <a:xfrm>
            <a:off x="6792184" y="1102042"/>
            <a:ext cx="17922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Laser hut and optical transport line light-tight and interlocked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E7FED8-BCDD-40D7-8943-182ED64F3231}"/>
              </a:ext>
            </a:extLst>
          </p:cNvPr>
          <p:cNvSpPr/>
          <p:nvPr/>
        </p:nvSpPr>
        <p:spPr>
          <a:xfrm>
            <a:off x="4929352" y="4256690"/>
            <a:ext cx="4109545" cy="26013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7148810F-7C11-48D1-AF9C-CACF92C46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260" y="4422391"/>
            <a:ext cx="3787829" cy="2220103"/>
          </a:xfrm>
          <a:prstGeom prst="rect">
            <a:avLst/>
          </a:prstGeom>
          <a:ln w="28575">
            <a:solidFill>
              <a:srgbClr val="008000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3724736-10F6-402B-9912-E6B4E4AF0ABF}"/>
              </a:ext>
            </a:extLst>
          </p:cNvPr>
          <p:cNvSpPr txBox="1"/>
          <p:nvPr/>
        </p:nvSpPr>
        <p:spPr>
          <a:xfrm>
            <a:off x="6950813" y="3078302"/>
            <a:ext cx="193127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Side View showing laser hut ceiling penetration and laser transport line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A88381-C0D2-46F6-9FAA-7B6A2F3DE5C0}"/>
              </a:ext>
            </a:extLst>
          </p:cNvPr>
          <p:cNvSpPr txBox="1"/>
          <p:nvPr/>
        </p:nvSpPr>
        <p:spPr>
          <a:xfrm>
            <a:off x="3098959" y="594383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View</a:t>
            </a:r>
          </a:p>
        </p:txBody>
      </p:sp>
    </p:spTree>
    <p:extLst>
      <p:ext uri="{BB962C8B-B14F-4D97-AF65-F5344CB8AC3E}">
        <p14:creationId xmlns:p14="http://schemas.microsoft.com/office/powerpoint/2010/main" val="4266723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04B812-7001-4E7B-9A1C-69B31D407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782706"/>
            <a:ext cx="8672513" cy="5439190"/>
          </a:xfrm>
        </p:spPr>
        <p:txBody>
          <a:bodyPr/>
          <a:lstStyle/>
          <a:p>
            <a:r>
              <a:rPr lang="en-US" sz="2000" dirty="0"/>
              <a:t>Project manager and instrument designer</a:t>
            </a:r>
          </a:p>
          <a:p>
            <a:pPr lvl="1"/>
            <a:r>
              <a:rPr lang="en-US" sz="2000" dirty="0"/>
              <a:t>Vic Scarpine, Scientist</a:t>
            </a:r>
          </a:p>
          <a:p>
            <a:r>
              <a:rPr lang="en-US" sz="2000" dirty="0"/>
              <a:t>Modeling and simulations, magnet design, optics design</a:t>
            </a:r>
          </a:p>
          <a:p>
            <a:pPr lvl="1"/>
            <a:r>
              <a:rPr lang="en-US" sz="2000" dirty="0"/>
              <a:t>Randy Thurman-Keup, Scientist</a:t>
            </a:r>
          </a:p>
          <a:p>
            <a:pPr lvl="1"/>
            <a:r>
              <a:rPr lang="en-US" sz="2000" dirty="0" err="1"/>
              <a:t>Sanjini</a:t>
            </a:r>
            <a:r>
              <a:rPr lang="en-US" sz="2000" dirty="0"/>
              <a:t> Wijethunga, Postdoc</a:t>
            </a:r>
          </a:p>
          <a:p>
            <a:r>
              <a:rPr lang="en-US" sz="2000" dirty="0"/>
              <a:t>Laser design and development</a:t>
            </a:r>
          </a:p>
          <a:p>
            <a:pPr lvl="1"/>
            <a:r>
              <a:rPr lang="en-US" sz="2000" dirty="0"/>
              <a:t>Jinhao Ruan, Scientist, Laser Physicist</a:t>
            </a:r>
          </a:p>
          <a:p>
            <a:pPr lvl="1"/>
            <a:r>
              <a:rPr lang="en-US" sz="2000" dirty="0"/>
              <a:t>Parker Landon, Boston University graduate student</a:t>
            </a:r>
          </a:p>
          <a:p>
            <a:r>
              <a:rPr lang="en-US" sz="2000" dirty="0"/>
              <a:t>Beamline mechanical design (vacuum chamber, stand, optics boxes)</a:t>
            </a:r>
          </a:p>
          <a:p>
            <a:pPr lvl="1"/>
            <a:r>
              <a:rPr lang="en-US" sz="2000" dirty="0"/>
              <a:t>Raul Campos, Mechanical engineer (Dakota Krokosz, ME)</a:t>
            </a:r>
          </a:p>
          <a:p>
            <a:pPr lvl="1"/>
            <a:r>
              <a:rPr lang="en-US" sz="2000" dirty="0"/>
              <a:t>Tiffany Price, Mechanical engineer </a:t>
            </a:r>
          </a:p>
          <a:p>
            <a:r>
              <a:rPr lang="en-US" sz="2000" dirty="0"/>
              <a:t>Optical transport mechanical design</a:t>
            </a:r>
          </a:p>
          <a:p>
            <a:pPr lvl="1"/>
            <a:r>
              <a:rPr lang="en-US" sz="2000" dirty="0"/>
              <a:t>Bob Steinberg, Mechanical engineer </a:t>
            </a:r>
          </a:p>
          <a:p>
            <a:r>
              <a:rPr lang="en-US" sz="2000" dirty="0"/>
              <a:t>Project CAM</a:t>
            </a:r>
          </a:p>
          <a:p>
            <a:pPr lvl="1"/>
            <a:r>
              <a:rPr lang="en-US" sz="2000" dirty="0"/>
              <a:t>Sherese Humphrey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76785C-4731-49C8-A5EA-43C505FB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Laserwire Design 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8BA5B-37ED-446C-B868-8DD452F154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61F858-D2FB-4C5C-A3EE-06A991CFD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12204-1888-4FD9-AF46-DA5ECCEB9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5752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077F-038A-2944-A683-7E2C58CA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0536"/>
            <a:ext cx="8686800" cy="485855"/>
          </a:xfrm>
        </p:spPr>
        <p:txBody>
          <a:bodyPr/>
          <a:lstStyle/>
          <a:p>
            <a:r>
              <a:rPr lang="en-US" dirty="0"/>
              <a:t>Laserwire Locations in PIP-II SC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F8794-2207-964F-B25D-0688089C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43" y="6501156"/>
            <a:ext cx="1076325" cy="241300"/>
          </a:xfrm>
        </p:spPr>
        <p:txBody>
          <a:bodyPr/>
          <a:lstStyle/>
          <a:p>
            <a:r>
              <a:rPr lang="en-US" altLang="en-US"/>
              <a:t>May 2, 2024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DDE48-F14F-7B43-AA55-CB1896C1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7CB62E50-88FC-5144-8174-91CF56EE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5" y="1019017"/>
            <a:ext cx="4704422" cy="3708742"/>
          </a:xfrm>
          <a:prstGeom prst="rect">
            <a:avLst/>
          </a:prstGeom>
        </p:spPr>
      </p:pic>
      <p:pic>
        <p:nvPicPr>
          <p:cNvPr id="7" name="Content Placeholder 8" descr="A screen shot of a computer&#10;&#10;Description automatically generated">
            <a:extLst>
              <a:ext uri="{FF2B5EF4-FFF2-40B4-BE49-F238E27FC236}">
                <a16:creationId xmlns:a16="http://schemas.microsoft.com/office/drawing/2014/main" id="{6D181661-E1B5-6348-871A-8D3E30B9C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305" y="986481"/>
            <a:ext cx="4613812" cy="369337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AAA1AFA-E01A-1D4E-8DB2-3D5CD1B6A8C5}"/>
              </a:ext>
            </a:extLst>
          </p:cNvPr>
          <p:cNvSpPr txBox="1">
            <a:spLocks/>
          </p:cNvSpPr>
          <p:nvPr/>
        </p:nvSpPr>
        <p:spPr>
          <a:xfrm>
            <a:off x="4050954" y="4981908"/>
            <a:ext cx="1691171" cy="3988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Laser wire</a:t>
            </a:r>
          </a:p>
        </p:txBody>
      </p:sp>
      <p:sp>
        <p:nvSpPr>
          <p:cNvPr id="10" name="Arrow: Down 13">
            <a:extLst>
              <a:ext uri="{FF2B5EF4-FFF2-40B4-BE49-F238E27FC236}">
                <a16:creationId xmlns:a16="http://schemas.microsoft.com/office/drawing/2014/main" id="{15A556A3-D7FC-C249-B77C-8159692A0504}"/>
              </a:ext>
            </a:extLst>
          </p:cNvPr>
          <p:cNvSpPr/>
          <p:nvPr/>
        </p:nvSpPr>
        <p:spPr>
          <a:xfrm>
            <a:off x="987606" y="920602"/>
            <a:ext cx="111760" cy="340327"/>
          </a:xfrm>
          <a:prstGeom prst="down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Arrow: Down 14">
            <a:extLst>
              <a:ext uri="{FF2B5EF4-FFF2-40B4-BE49-F238E27FC236}">
                <a16:creationId xmlns:a16="http://schemas.microsoft.com/office/drawing/2014/main" id="{ED647C67-59C1-2540-AC06-2E5E34521AD3}"/>
              </a:ext>
            </a:extLst>
          </p:cNvPr>
          <p:cNvSpPr/>
          <p:nvPr/>
        </p:nvSpPr>
        <p:spPr>
          <a:xfrm>
            <a:off x="1305070" y="920601"/>
            <a:ext cx="111760" cy="340327"/>
          </a:xfrm>
          <a:prstGeom prst="down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row: Down 17">
            <a:extLst>
              <a:ext uri="{FF2B5EF4-FFF2-40B4-BE49-F238E27FC236}">
                <a16:creationId xmlns:a16="http://schemas.microsoft.com/office/drawing/2014/main" id="{A9592F4E-DE31-1B42-A923-6331DDB0C931}"/>
              </a:ext>
            </a:extLst>
          </p:cNvPr>
          <p:cNvSpPr/>
          <p:nvPr/>
        </p:nvSpPr>
        <p:spPr>
          <a:xfrm>
            <a:off x="2430959" y="920601"/>
            <a:ext cx="111760" cy="340327"/>
          </a:xfrm>
          <a:prstGeom prst="down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Arrow: Down 19">
            <a:extLst>
              <a:ext uri="{FF2B5EF4-FFF2-40B4-BE49-F238E27FC236}">
                <a16:creationId xmlns:a16="http://schemas.microsoft.com/office/drawing/2014/main" id="{7F0B380F-67C2-0848-985C-2F99C298C099}"/>
              </a:ext>
            </a:extLst>
          </p:cNvPr>
          <p:cNvSpPr/>
          <p:nvPr/>
        </p:nvSpPr>
        <p:spPr>
          <a:xfrm>
            <a:off x="3201432" y="931704"/>
            <a:ext cx="111760" cy="340327"/>
          </a:xfrm>
          <a:prstGeom prst="down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Arrow: Down 21">
            <a:extLst>
              <a:ext uri="{FF2B5EF4-FFF2-40B4-BE49-F238E27FC236}">
                <a16:creationId xmlns:a16="http://schemas.microsoft.com/office/drawing/2014/main" id="{F3043620-A110-9242-A069-80C6CD59417F}"/>
              </a:ext>
            </a:extLst>
          </p:cNvPr>
          <p:cNvSpPr/>
          <p:nvPr/>
        </p:nvSpPr>
        <p:spPr>
          <a:xfrm>
            <a:off x="3961248" y="920601"/>
            <a:ext cx="111760" cy="340327"/>
          </a:xfrm>
          <a:prstGeom prst="down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Arrow: Down 23">
            <a:extLst>
              <a:ext uri="{FF2B5EF4-FFF2-40B4-BE49-F238E27FC236}">
                <a16:creationId xmlns:a16="http://schemas.microsoft.com/office/drawing/2014/main" id="{AD5E666E-52C4-564F-AF78-34347A163C5A}"/>
              </a:ext>
            </a:extLst>
          </p:cNvPr>
          <p:cNvSpPr/>
          <p:nvPr/>
        </p:nvSpPr>
        <p:spPr>
          <a:xfrm>
            <a:off x="5093457" y="874479"/>
            <a:ext cx="111760" cy="340327"/>
          </a:xfrm>
          <a:prstGeom prst="down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Arrow: Down 24">
            <a:extLst>
              <a:ext uri="{FF2B5EF4-FFF2-40B4-BE49-F238E27FC236}">
                <a16:creationId xmlns:a16="http://schemas.microsoft.com/office/drawing/2014/main" id="{5AA0AB95-5A4D-4242-8D85-67F94544BAC8}"/>
              </a:ext>
            </a:extLst>
          </p:cNvPr>
          <p:cNvSpPr/>
          <p:nvPr/>
        </p:nvSpPr>
        <p:spPr>
          <a:xfrm>
            <a:off x="5542964" y="891627"/>
            <a:ext cx="111760" cy="340327"/>
          </a:xfrm>
          <a:prstGeom prst="down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Arrow: Down 25">
            <a:extLst>
              <a:ext uri="{FF2B5EF4-FFF2-40B4-BE49-F238E27FC236}">
                <a16:creationId xmlns:a16="http://schemas.microsoft.com/office/drawing/2014/main" id="{CDA98A0E-62D5-6041-837F-567E1DE30E66}"/>
              </a:ext>
            </a:extLst>
          </p:cNvPr>
          <p:cNvSpPr/>
          <p:nvPr/>
        </p:nvSpPr>
        <p:spPr>
          <a:xfrm>
            <a:off x="6227529" y="891628"/>
            <a:ext cx="111760" cy="340327"/>
          </a:xfrm>
          <a:prstGeom prst="down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Arrow: Down 26">
            <a:extLst>
              <a:ext uri="{FF2B5EF4-FFF2-40B4-BE49-F238E27FC236}">
                <a16:creationId xmlns:a16="http://schemas.microsoft.com/office/drawing/2014/main" id="{F369DCE3-1A4C-B149-BE7A-D8961AAC7EEE}"/>
              </a:ext>
            </a:extLst>
          </p:cNvPr>
          <p:cNvSpPr/>
          <p:nvPr/>
        </p:nvSpPr>
        <p:spPr>
          <a:xfrm>
            <a:off x="6906742" y="892996"/>
            <a:ext cx="111760" cy="340327"/>
          </a:xfrm>
          <a:prstGeom prst="down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Arrow: Down 27">
            <a:extLst>
              <a:ext uri="{FF2B5EF4-FFF2-40B4-BE49-F238E27FC236}">
                <a16:creationId xmlns:a16="http://schemas.microsoft.com/office/drawing/2014/main" id="{269A446E-333A-2142-936A-A89F74797AD1}"/>
              </a:ext>
            </a:extLst>
          </p:cNvPr>
          <p:cNvSpPr/>
          <p:nvPr/>
        </p:nvSpPr>
        <p:spPr>
          <a:xfrm>
            <a:off x="7622635" y="862707"/>
            <a:ext cx="111760" cy="340327"/>
          </a:xfrm>
          <a:prstGeom prst="down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Arrow: Down 28">
            <a:extLst>
              <a:ext uri="{FF2B5EF4-FFF2-40B4-BE49-F238E27FC236}">
                <a16:creationId xmlns:a16="http://schemas.microsoft.com/office/drawing/2014/main" id="{8415B7AC-6E15-344D-90B3-E96DC0AAA9E9}"/>
              </a:ext>
            </a:extLst>
          </p:cNvPr>
          <p:cNvSpPr/>
          <p:nvPr/>
        </p:nvSpPr>
        <p:spPr>
          <a:xfrm>
            <a:off x="8357140" y="878629"/>
            <a:ext cx="111760" cy="340327"/>
          </a:xfrm>
          <a:prstGeom prst="down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Arrow: Down 37">
            <a:extLst>
              <a:ext uri="{FF2B5EF4-FFF2-40B4-BE49-F238E27FC236}">
                <a16:creationId xmlns:a16="http://schemas.microsoft.com/office/drawing/2014/main" id="{C22815DE-7AAF-FC42-9F86-4851D48FBE0C}"/>
              </a:ext>
            </a:extLst>
          </p:cNvPr>
          <p:cNvSpPr/>
          <p:nvPr/>
        </p:nvSpPr>
        <p:spPr>
          <a:xfrm>
            <a:off x="3939194" y="5034737"/>
            <a:ext cx="111760" cy="340327"/>
          </a:xfrm>
          <a:prstGeom prst="down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34410C1-D1F3-4D95-83B3-4EF0AE7E0519}"/>
              </a:ext>
            </a:extLst>
          </p:cNvPr>
          <p:cNvSpPr txBox="1"/>
          <p:nvPr/>
        </p:nvSpPr>
        <p:spPr>
          <a:xfrm>
            <a:off x="250103" y="4703702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HWR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D168F4-F399-4EC7-BF87-9297A3C3DA89}"/>
              </a:ext>
            </a:extLst>
          </p:cNvPr>
          <p:cNvSpPr txBox="1"/>
          <p:nvPr/>
        </p:nvSpPr>
        <p:spPr>
          <a:xfrm>
            <a:off x="1121717" y="4722438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SSR1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334B89-2E8F-4763-AED7-C9129D3CBDFE}"/>
              </a:ext>
            </a:extLst>
          </p:cNvPr>
          <p:cNvSpPr txBox="1"/>
          <p:nvPr/>
        </p:nvSpPr>
        <p:spPr>
          <a:xfrm>
            <a:off x="2814531" y="4812929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SSR2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F65304-4D78-47EC-84CE-2A38EBF2468D}"/>
              </a:ext>
            </a:extLst>
          </p:cNvPr>
          <p:cNvSpPr txBox="1"/>
          <p:nvPr/>
        </p:nvSpPr>
        <p:spPr>
          <a:xfrm>
            <a:off x="5537920" y="4749278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LB650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319E3E-86C8-4FDE-A99B-8B436F77652D}"/>
              </a:ext>
            </a:extLst>
          </p:cNvPr>
          <p:cNvSpPr txBox="1"/>
          <p:nvPr/>
        </p:nvSpPr>
        <p:spPr>
          <a:xfrm>
            <a:off x="7526338" y="4779216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HB650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775E6B-D84C-424F-ACC4-1A85B0F4E134}"/>
              </a:ext>
            </a:extLst>
          </p:cNvPr>
          <p:cNvCxnSpPr/>
          <p:nvPr/>
        </p:nvCxnSpPr>
        <p:spPr>
          <a:xfrm>
            <a:off x="1065625" y="4671517"/>
            <a:ext cx="612577" cy="0"/>
          </a:xfrm>
          <a:prstGeom prst="straightConnector1">
            <a:avLst/>
          </a:prstGeom>
          <a:ln>
            <a:solidFill>
              <a:srgbClr val="50505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00D048B-2D2D-483F-BCD5-DA5F316F4BD4}"/>
              </a:ext>
            </a:extLst>
          </p:cNvPr>
          <p:cNvCxnSpPr>
            <a:cxnSpLocks/>
          </p:cNvCxnSpPr>
          <p:nvPr/>
        </p:nvCxnSpPr>
        <p:spPr>
          <a:xfrm>
            <a:off x="1711943" y="4827582"/>
            <a:ext cx="2795402" cy="0"/>
          </a:xfrm>
          <a:prstGeom prst="straightConnector1">
            <a:avLst/>
          </a:prstGeom>
          <a:ln>
            <a:solidFill>
              <a:srgbClr val="50505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43D19BE-ED0D-43AD-B292-E7A1128D651D}"/>
              </a:ext>
            </a:extLst>
          </p:cNvPr>
          <p:cNvCxnSpPr>
            <a:cxnSpLocks/>
          </p:cNvCxnSpPr>
          <p:nvPr/>
        </p:nvCxnSpPr>
        <p:spPr>
          <a:xfrm flipV="1">
            <a:off x="636588" y="4327038"/>
            <a:ext cx="252366" cy="390302"/>
          </a:xfrm>
          <a:prstGeom prst="straightConnector1">
            <a:avLst/>
          </a:prstGeom>
          <a:ln>
            <a:solidFill>
              <a:srgbClr val="505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6CB7B70-D5F9-488A-83EF-DD1D1BC8775B}"/>
              </a:ext>
            </a:extLst>
          </p:cNvPr>
          <p:cNvCxnSpPr>
            <a:cxnSpLocks/>
          </p:cNvCxnSpPr>
          <p:nvPr/>
        </p:nvCxnSpPr>
        <p:spPr>
          <a:xfrm>
            <a:off x="4874263" y="4770335"/>
            <a:ext cx="2113912" cy="17491"/>
          </a:xfrm>
          <a:prstGeom prst="straightConnector1">
            <a:avLst/>
          </a:prstGeom>
          <a:ln>
            <a:solidFill>
              <a:srgbClr val="50505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99C0944-D0F8-4827-AB9C-14D64DB928FE}"/>
              </a:ext>
            </a:extLst>
          </p:cNvPr>
          <p:cNvCxnSpPr>
            <a:cxnSpLocks/>
          </p:cNvCxnSpPr>
          <p:nvPr/>
        </p:nvCxnSpPr>
        <p:spPr>
          <a:xfrm flipV="1">
            <a:off x="7025119" y="4778590"/>
            <a:ext cx="1480725" cy="6042"/>
          </a:xfrm>
          <a:prstGeom prst="straightConnector1">
            <a:avLst/>
          </a:prstGeom>
          <a:ln>
            <a:solidFill>
              <a:srgbClr val="50505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Footer Placeholder 59">
            <a:extLst>
              <a:ext uri="{FF2B5EF4-FFF2-40B4-BE49-F238E27FC236}">
                <a16:creationId xmlns:a16="http://schemas.microsoft.com/office/drawing/2014/main" id="{13689846-E5A0-4A07-8C5B-1B4B4717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  <p:sp>
        <p:nvSpPr>
          <p:cNvPr id="32" name="Arrow: Down 13">
            <a:extLst>
              <a:ext uri="{FF2B5EF4-FFF2-40B4-BE49-F238E27FC236}">
                <a16:creationId xmlns:a16="http://schemas.microsoft.com/office/drawing/2014/main" id="{052F6B07-7301-42EE-8D49-6B5E437F0DEA}"/>
              </a:ext>
            </a:extLst>
          </p:cNvPr>
          <p:cNvSpPr/>
          <p:nvPr/>
        </p:nvSpPr>
        <p:spPr>
          <a:xfrm>
            <a:off x="434327" y="943795"/>
            <a:ext cx="111760" cy="340327"/>
          </a:xfrm>
          <a:prstGeom prst="down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Arrow: Down 28">
            <a:extLst>
              <a:ext uri="{FF2B5EF4-FFF2-40B4-BE49-F238E27FC236}">
                <a16:creationId xmlns:a16="http://schemas.microsoft.com/office/drawing/2014/main" id="{3F983809-73B3-43E6-A5A3-DE15984DBFF6}"/>
              </a:ext>
            </a:extLst>
          </p:cNvPr>
          <p:cNvSpPr/>
          <p:nvPr/>
        </p:nvSpPr>
        <p:spPr>
          <a:xfrm>
            <a:off x="8692628" y="655596"/>
            <a:ext cx="111760" cy="621661"/>
          </a:xfrm>
          <a:prstGeom prst="down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5D8B9-B48B-4DDF-84E6-C18515025EF5}"/>
              </a:ext>
            </a:extLst>
          </p:cNvPr>
          <p:cNvSpPr txBox="1"/>
          <p:nvPr/>
        </p:nvSpPr>
        <p:spPr>
          <a:xfrm>
            <a:off x="177167" y="654235"/>
            <a:ext cx="675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</a:rPr>
              <a:t>MEBT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8EFA94-524D-430A-9E7F-AAAEA54FAB91}"/>
              </a:ext>
            </a:extLst>
          </p:cNvPr>
          <p:cNvSpPr txBox="1"/>
          <p:nvPr/>
        </p:nvSpPr>
        <p:spPr>
          <a:xfrm>
            <a:off x="7930147" y="89205"/>
            <a:ext cx="1191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8000"/>
                </a:solidFill>
              </a:rPr>
              <a:t>Emittance monitor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C9D43-04A9-4508-B434-771A7B8225A9}"/>
              </a:ext>
            </a:extLst>
          </p:cNvPr>
          <p:cNvSpPr txBox="1"/>
          <p:nvPr/>
        </p:nvSpPr>
        <p:spPr>
          <a:xfrm>
            <a:off x="678775" y="5495088"/>
            <a:ext cx="805604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Most locations finalized in PIP-II accelerator physics lattice file.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Emittance scanner laserwire location being finalized.</a:t>
            </a:r>
          </a:p>
        </p:txBody>
      </p:sp>
    </p:spTree>
    <p:extLst>
      <p:ext uri="{BB962C8B-B14F-4D97-AF65-F5344CB8AC3E}">
        <p14:creationId xmlns:p14="http://schemas.microsoft.com/office/powerpoint/2010/main" val="3996313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57713-0D41-45F5-ACEB-C3599937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Laserwire Locations in Accelerator Physics Lattice File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4A52A-7C27-4299-A252-10815046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28490-BFD8-4DDB-9CF7-6AFF7655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PIP-II Laser Wire Final Design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CDF84-3014-48D4-A4BC-6549E45D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12" name="Content Placeholder 11" descr="Chart, diagram&#10;&#10;Description automatically generated">
            <a:extLst>
              <a:ext uri="{FF2B5EF4-FFF2-40B4-BE49-F238E27FC236}">
                <a16:creationId xmlns:a16="http://schemas.microsoft.com/office/drawing/2014/main" id="{A1C721CD-2FFE-4827-A1F7-EDFEB4E61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3" y="931725"/>
            <a:ext cx="8672513" cy="1985274"/>
          </a:xfr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F4F3746B-8CC5-4BD8-B834-C9996B996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55" y="3260076"/>
            <a:ext cx="7491631" cy="291607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2D66590-0655-4C96-9EA8-03E40A94B08D}"/>
              </a:ext>
            </a:extLst>
          </p:cNvPr>
          <p:cNvSpPr/>
          <p:nvPr/>
        </p:nvSpPr>
        <p:spPr>
          <a:xfrm>
            <a:off x="4824249" y="925570"/>
            <a:ext cx="291252" cy="2837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2E5C7D-3DC5-456D-90E5-C5D8DB632B56}"/>
              </a:ext>
            </a:extLst>
          </p:cNvPr>
          <p:cNvSpPr/>
          <p:nvPr/>
        </p:nvSpPr>
        <p:spPr>
          <a:xfrm>
            <a:off x="126124" y="4939883"/>
            <a:ext cx="325411" cy="33631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FD8BD4-2741-4969-A88A-E9A21915F45F}"/>
              </a:ext>
            </a:extLst>
          </p:cNvPr>
          <p:cNvCxnSpPr/>
          <p:nvPr/>
        </p:nvCxnSpPr>
        <p:spPr>
          <a:xfrm>
            <a:off x="493575" y="5117563"/>
            <a:ext cx="486130" cy="0"/>
          </a:xfrm>
          <a:prstGeom prst="straightConnector1">
            <a:avLst/>
          </a:prstGeom>
          <a:ln w="57150">
            <a:solidFill>
              <a:srgbClr val="008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306374E-BB82-4003-8B9A-9780F5A5DDC9}"/>
              </a:ext>
            </a:extLst>
          </p:cNvPr>
          <p:cNvSpPr txBox="1"/>
          <p:nvPr/>
        </p:nvSpPr>
        <p:spPr>
          <a:xfrm>
            <a:off x="493575" y="2877243"/>
            <a:ext cx="387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Accelerator Physics lattice file</a:t>
            </a:r>
          </a:p>
        </p:txBody>
      </p:sp>
    </p:spTree>
    <p:extLst>
      <p:ext uri="{BB962C8B-B14F-4D97-AF65-F5344CB8AC3E}">
        <p14:creationId xmlns:p14="http://schemas.microsoft.com/office/powerpoint/2010/main" val="3375305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7041-455A-B0AF-BDDE-80319B22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Laserwire Emittance Monitor</a:t>
            </a:r>
          </a:p>
        </p:txBody>
      </p:sp>
      <p:pic>
        <p:nvPicPr>
          <p:cNvPr id="11" name="Content Placeholder 10" descr="A diagram of a wire scanner&#10;&#10;Description automatically generated">
            <a:extLst>
              <a:ext uri="{FF2B5EF4-FFF2-40B4-BE49-F238E27FC236}">
                <a16:creationId xmlns:a16="http://schemas.microsoft.com/office/drawing/2014/main" id="{3F986F25-5396-6C3B-A66E-E6B5B4D4D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41" y="1408257"/>
            <a:ext cx="5187274" cy="1918634"/>
          </a:xfrm>
        </p:spPr>
      </p:pic>
      <p:pic>
        <p:nvPicPr>
          <p:cNvPr id="15" name="Picture 14" descr="A diagram of a truck&#10;&#10;Description automatically generated">
            <a:extLst>
              <a:ext uri="{FF2B5EF4-FFF2-40B4-BE49-F238E27FC236}">
                <a16:creationId xmlns:a16="http://schemas.microsoft.com/office/drawing/2014/main" id="{7A22F3B4-922D-5681-E3D1-64B4E5B0F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3" y="3933075"/>
            <a:ext cx="4777666" cy="1736689"/>
          </a:xfrm>
          <a:prstGeom prst="rect">
            <a:avLst/>
          </a:prstGeom>
        </p:spPr>
      </p:pic>
      <p:pic>
        <p:nvPicPr>
          <p:cNvPr id="17" name="Picture 16" descr="A comparison of a blue and yellow light&#10;&#10;Description automatically generated">
            <a:extLst>
              <a:ext uri="{FF2B5EF4-FFF2-40B4-BE49-F238E27FC236}">
                <a16:creationId xmlns:a16="http://schemas.microsoft.com/office/drawing/2014/main" id="{5A328A35-488E-F472-B9B0-BEC5EFEBB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883" y="4244522"/>
            <a:ext cx="4015517" cy="16431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C767FCF-4BAE-5FD2-3A4D-5F939648C210}"/>
              </a:ext>
            </a:extLst>
          </p:cNvPr>
          <p:cNvSpPr txBox="1"/>
          <p:nvPr/>
        </p:nvSpPr>
        <p:spPr>
          <a:xfrm>
            <a:off x="116178" y="3977855"/>
            <a:ext cx="332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SNS Laserwire Emittance Monitor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47C70C-83F3-C597-78C1-93E035A113BD}"/>
              </a:ext>
            </a:extLst>
          </p:cNvPr>
          <p:cNvSpPr txBox="1"/>
          <p:nvPr/>
        </p:nvSpPr>
        <p:spPr>
          <a:xfrm>
            <a:off x="5135557" y="3904526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SNS Emittance Measurements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4DE39B-F427-14D5-70BF-2F9FF27B0161}"/>
              </a:ext>
            </a:extLst>
          </p:cNvPr>
          <p:cNvSpPr txBox="1"/>
          <p:nvPr/>
        </p:nvSpPr>
        <p:spPr>
          <a:xfrm>
            <a:off x="5135557" y="738719"/>
            <a:ext cx="3889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Laserwire Emittance Monitor Principle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Use upstream laserwire to measure X profile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/>
              <a:t>Downstream dipole steers H- but H0 goes straight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Use straight ahead detector to measure H0 which is X’ profile</a:t>
            </a:r>
          </a:p>
          <a:p>
            <a:r>
              <a:rPr lang="en-US" sz="1600" i="1" dirty="0">
                <a:solidFill>
                  <a:srgbClr val="008000"/>
                </a:solidFill>
              </a:rPr>
              <a:t>How to measure H0?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8000"/>
                </a:solidFill>
              </a:rPr>
              <a:t>H0 very small signal </a:t>
            </a:r>
            <a:r>
              <a:rPr lang="en-US" sz="1600" i="1" dirty="0">
                <a:solidFill>
                  <a:srgbClr val="008000"/>
                </a:solidFill>
                <a:sym typeface="Wingdings" panose="05000000000000000000" pitchFamily="2" charset="2"/>
              </a:rPr>
              <a:t> PMT/EMT</a:t>
            </a:r>
            <a:endParaRPr lang="en-US" sz="1600" i="1" dirty="0">
              <a:solidFill>
                <a:srgbClr val="00800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8000"/>
                </a:solidFill>
              </a:rPr>
              <a:t>H0 background from beam-beam stripping</a:t>
            </a:r>
          </a:p>
          <a:p>
            <a:r>
              <a:rPr lang="en-US" sz="1600" i="1" dirty="0">
                <a:solidFill>
                  <a:srgbClr val="008000"/>
                </a:solidFill>
              </a:rPr>
              <a:t>How far apart is laserwire from H0 detector?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78A574-2CBB-126F-EAB9-2E50BFAC8AC4}"/>
              </a:ext>
            </a:extLst>
          </p:cNvPr>
          <p:cNvSpPr txBox="1"/>
          <p:nvPr/>
        </p:nvSpPr>
        <p:spPr>
          <a:xfrm>
            <a:off x="3326861" y="28854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</a:rPr>
              <a:t>X</a:t>
            </a:r>
            <a:endParaRPr lang="en-US" sz="2100" b="1" dirty="0">
              <a:solidFill>
                <a:schemeClr val="accent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B12A2A-8F40-7B10-4738-46EE63B62674}"/>
              </a:ext>
            </a:extLst>
          </p:cNvPr>
          <p:cNvSpPr txBox="1"/>
          <p:nvPr/>
        </p:nvSpPr>
        <p:spPr>
          <a:xfrm>
            <a:off x="477919" y="2892764"/>
            <a:ext cx="36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</a:rPr>
              <a:t>X’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19E5FB-C67A-89A9-D68C-B77FAB7EEBFD}"/>
              </a:ext>
            </a:extLst>
          </p:cNvPr>
          <p:cNvSpPr txBox="1"/>
          <p:nvPr/>
        </p:nvSpPr>
        <p:spPr>
          <a:xfrm>
            <a:off x="59413" y="2630907"/>
            <a:ext cx="10534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PMT or EMT</a:t>
            </a:r>
            <a:endParaRPr lang="en-US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8BB85-2250-4DB6-8460-408BD6578F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1D161-752E-496B-9DA4-5A868258C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B0238-EBD2-4F88-886F-16E97C41C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6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F3BB12-A5BF-4560-93BD-297948D34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Laserwire Basics</a:t>
            </a:r>
          </a:p>
          <a:p>
            <a:r>
              <a:rPr lang="en-US" dirty="0"/>
              <a:t>PIP-II Laserwire Requirements</a:t>
            </a:r>
          </a:p>
          <a:p>
            <a:r>
              <a:rPr lang="en-US" dirty="0"/>
              <a:t>PIP-II Laserwire Interfaces</a:t>
            </a:r>
          </a:p>
          <a:p>
            <a:r>
              <a:rPr lang="en-US" dirty="0"/>
              <a:t>PIP2IT Results</a:t>
            </a:r>
          </a:p>
          <a:p>
            <a:r>
              <a:rPr lang="en-US" dirty="0"/>
              <a:t>PIP-II Laserwire Overview</a:t>
            </a:r>
          </a:p>
          <a:p>
            <a:r>
              <a:rPr lang="en-US" dirty="0"/>
              <a:t>PIP-II Laser Hut</a:t>
            </a:r>
          </a:p>
          <a:p>
            <a:r>
              <a:rPr lang="en-US" dirty="0"/>
              <a:t>PIP-II Laserwire Team</a:t>
            </a:r>
          </a:p>
          <a:p>
            <a:r>
              <a:rPr lang="en-US" dirty="0"/>
              <a:t>PIP-II Laserwire Locations</a:t>
            </a:r>
          </a:p>
          <a:p>
            <a:r>
              <a:rPr lang="en-US" dirty="0"/>
              <a:t>PIP-II Laserwire Emittance Monitor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8649CD-7C74-421F-B63C-EFD9396D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48263-A660-41A5-9570-D10FCAC725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413B7-6D47-4674-B414-D89D42648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0F83B-702D-42FE-AE97-B94D86312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0434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diagram of a machine&#10;&#10;Description automatically generated">
            <a:extLst>
              <a:ext uri="{FF2B5EF4-FFF2-40B4-BE49-F238E27FC236}">
                <a16:creationId xmlns:a16="http://schemas.microsoft.com/office/drawing/2014/main" id="{5AC72555-FBC4-75E1-6DFF-E3987AFC6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2" y="2551215"/>
            <a:ext cx="7922141" cy="368407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E6307E-64B6-CC89-801C-BBA5D157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End of </a:t>
            </a:r>
            <a:r>
              <a:rPr lang="en-US" sz="2400" dirty="0" err="1"/>
              <a:t>Linac</a:t>
            </a:r>
            <a:r>
              <a:rPr lang="en-US" sz="2400" dirty="0"/>
              <a:t> Diagnostics – PIP-II Laser Emittance Monitor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F15BB-D478-E958-1159-93C718A9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7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2A6CF-1977-75E2-1742-A976BC9F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B357C-AD55-71D0-EAB7-B5EDCE50BF74}"/>
              </a:ext>
            </a:extLst>
          </p:cNvPr>
          <p:cNvSpPr txBox="1"/>
          <p:nvPr/>
        </p:nvSpPr>
        <p:spPr>
          <a:xfrm>
            <a:off x="304805" y="880871"/>
            <a:ext cx="77802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End of </a:t>
            </a:r>
            <a:r>
              <a:rPr lang="en-US" sz="1800" dirty="0" err="1"/>
              <a:t>linac</a:t>
            </a:r>
            <a:r>
              <a:rPr lang="en-US" sz="1800" dirty="0"/>
              <a:t> beam diagnostics being finalized in accelerator physics lattice file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In the process of finalize LW for emittance location and H0 detector location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sz="1800" dirty="0"/>
              <a:t>H0 detector early in design</a:t>
            </a:r>
          </a:p>
          <a:p>
            <a:pPr marL="1171575" lvl="2" indent="-257175">
              <a:buFont typeface="Arial" panose="020B0604020202020204" pitchFamily="34" charset="0"/>
              <a:buChar char="•"/>
            </a:pPr>
            <a:r>
              <a:rPr lang="en-US" sz="1800" dirty="0"/>
              <a:t>Wire scanner + collection magnets + EMT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Foresee LW is possible future LW location is additional cryomodules are added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This laserwire is not in PIP-II project scope.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D8AE90-759D-5E5C-F440-57266D344FD0}"/>
              </a:ext>
            </a:extLst>
          </p:cNvPr>
          <p:cNvSpPr txBox="1"/>
          <p:nvPr/>
        </p:nvSpPr>
        <p:spPr>
          <a:xfrm>
            <a:off x="7003914" y="5636277"/>
            <a:ext cx="17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LW H0 detector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71CFED-125C-F1C9-C6DE-C390DABB11C7}"/>
              </a:ext>
            </a:extLst>
          </p:cNvPr>
          <p:cNvCxnSpPr>
            <a:cxnSpLocks/>
          </p:cNvCxnSpPr>
          <p:nvPr/>
        </p:nvCxnSpPr>
        <p:spPr>
          <a:xfrm flipH="1" flipV="1">
            <a:off x="6763155" y="5109457"/>
            <a:ext cx="306422" cy="5268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8C533F-624B-4495-975A-4ABEBBC5F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3604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8BC7340-977C-6EFC-EB15-50B7B595CB0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-169063" y="724881"/>
            <a:ext cx="5836824" cy="2792252"/>
          </a:xfrm>
        </p:spPr>
      </p:pic>
      <p:pic>
        <p:nvPicPr>
          <p:cNvPr id="14" name="Content Placeholder 1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D16AC244-4BC9-D93B-94E1-AF94668B2589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-169063" y="3710388"/>
            <a:ext cx="5836826" cy="2792252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9BD80D-11A5-DB90-7DDB-2CE4D88744D5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5667763" y="1162015"/>
            <a:ext cx="3088611" cy="3663767"/>
          </a:xfrm>
        </p:spPr>
        <p:txBody>
          <a:bodyPr/>
          <a:lstStyle/>
          <a:p>
            <a:r>
              <a:rPr lang="en-US" sz="2000" dirty="0"/>
              <a:t>Use these plot to determine location of downstream H0 detector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If laserwire downstream after 2</a:t>
            </a:r>
            <a:r>
              <a:rPr lang="en-US" sz="1800" baseline="30000" dirty="0"/>
              <a:t>nd</a:t>
            </a:r>
            <a:r>
              <a:rPr lang="en-US" sz="1800" dirty="0"/>
              <a:t> RF separator region then H0 detector can be 10 to 15 meters downstream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A lot of flexibility in placement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25413-2A5D-3A97-B255-66BE3A8848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4460D-D8D6-B791-DCE2-70DD1EF6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5F1D25-E36B-8A98-4A53-EDDA86E2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H0 after Laserwire (from Abhishek)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9EC910-8244-41BF-B700-2FAE394A6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4162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6876CA-4938-43F0-A4DD-EA969CB6E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PIP-II Laserwire is a challenging design</a:t>
            </a:r>
          </a:p>
          <a:p>
            <a:r>
              <a:rPr lang="en-US" dirty="0"/>
              <a:t>PIP2IT experience was invaluable to PIP-II design</a:t>
            </a:r>
          </a:p>
          <a:p>
            <a:r>
              <a:rPr lang="en-US" dirty="0"/>
              <a:t>Moving to free-space laser transport gives more flexibility to laser profile monitor operation</a:t>
            </a:r>
          </a:p>
          <a:p>
            <a:pPr lvl="1"/>
            <a:r>
              <a:rPr lang="en-US" dirty="0"/>
              <a:t>Allows for optimization of measurement performance</a:t>
            </a:r>
          </a:p>
          <a:p>
            <a:r>
              <a:rPr lang="en-US" dirty="0"/>
              <a:t>Design of beamline laserwire units, laser optical transport line and laser design meet the PIP-II requirements</a:t>
            </a:r>
          </a:p>
          <a:p>
            <a:r>
              <a:rPr lang="en-US" dirty="0"/>
              <a:t>Remaining talks will go into details of these designs</a:t>
            </a:r>
          </a:p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3AC0727-B288-4104-B136-D274C0AB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2305FC0-5052-4D9D-8A4C-7EF97BFC34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1543D-67A9-466B-B8D9-44EBCE168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C26200B-8DA1-4F9D-8097-2B987DA28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894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DE3CCBC1-E35E-4A74-BB07-6F0950156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8" y="3512213"/>
            <a:ext cx="4488910" cy="279864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BD9DF9-0C3D-413F-B37B-CB4875275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709070"/>
            <a:ext cx="8672513" cy="3055505"/>
          </a:xfrm>
        </p:spPr>
        <p:txBody>
          <a:bodyPr/>
          <a:lstStyle/>
          <a:p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Beam profile measurements in high-intensity, superconducting H- accelerators are a challenging task. </a:t>
            </a:r>
          </a:p>
          <a:p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Damage and contamination of </a:t>
            </a:r>
            <a:r>
              <a:rPr lang="en-US" sz="1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superconducting RF cavity must be prevented at all costs.  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Invasive measurements can lead to particle contamination, degraded vacuum, beam loss leading to heating then quenching</a:t>
            </a:r>
          </a:p>
          <a:p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drives the need for non-invasive measurement of both transverse and longitudinal profiles.</a:t>
            </a:r>
          </a:p>
          <a:p>
            <a:r>
              <a:rPr lang="en-US" sz="1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Ultra-high vacuum in SC </a:t>
            </a:r>
            <a:r>
              <a:rPr lang="en-US" sz="1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linacs</a:t>
            </a:r>
            <a:r>
              <a:rPr lang="en-US" sz="1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make ionization profile monitors difficult.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63DCC0-E853-43CC-AD59-4499C948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Issues with Profiling in a SC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9BA05-86D2-4C9C-994E-D360AFD2E1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8866F-6F32-4BFA-AE39-118133666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32B22-C20D-4245-A6BB-BE1E3C35A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973CE-0743-4116-BF7B-27EC3DE292D8}"/>
              </a:ext>
            </a:extLst>
          </p:cNvPr>
          <p:cNvSpPr txBox="1"/>
          <p:nvPr/>
        </p:nvSpPr>
        <p:spPr>
          <a:xfrm>
            <a:off x="4939144" y="3562350"/>
            <a:ext cx="42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technique of photoionization (H- +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ymbol" panose="05050102010706020507" pitchFamily="18" charset="2"/>
                <a:ea typeface="MS Mincho" panose="02020609040205080304" pitchFamily="49" charset="-128"/>
                <a:cs typeface="Times New Roman" panose="02020603050405020304" pitchFamily="18" charset="0"/>
              </a:rPr>
              <a:t>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H0 + e-) is preferred method for beam profiling.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PIP-II will utilize laser-based profile monitor (laserwires) for transverse and longitudinal profiling where possible.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Helvetica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1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5D7BC4FC-3ADA-4F2F-998B-3B4574D19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6315" y="679629"/>
            <a:ext cx="3713018" cy="218298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0F511B-3DFB-4F40-A4DD-7A53E80C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43907"/>
            <a:ext cx="7363691" cy="635722"/>
          </a:xfrm>
        </p:spPr>
        <p:txBody>
          <a:bodyPr/>
          <a:lstStyle/>
          <a:p>
            <a:r>
              <a:rPr lang="en-US" dirty="0"/>
              <a:t>PIP-II Laserwire Choices and Challenges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2FFB5-E6E0-4F76-B6E1-B0FE09B051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197EE-D814-4B27-8DEA-85130A392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0CB9A-7851-4C74-B145-0134D69C2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A26CE-A915-488F-A73B-29AE2028D523}"/>
              </a:ext>
            </a:extLst>
          </p:cNvPr>
          <p:cNvSpPr txBox="1"/>
          <p:nvPr/>
        </p:nvSpPr>
        <p:spPr>
          <a:xfrm>
            <a:off x="273753" y="995825"/>
            <a:ext cx="4752562" cy="1785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404040"/>
                </a:solidFill>
                <a:latin typeface="Calibri" panose="020F0502020204030204" pitchFamily="34" charset="0"/>
                <a:ea typeface="Geneva" pitchFamily="121" charset="-128"/>
                <a:cs typeface="+mn-cs"/>
              </a:rPr>
              <a:t>Main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 issues for PIP-II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Small cross section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  <a:sym typeface="Wingdings" panose="05000000000000000000" pitchFamily="2" charset="2"/>
              </a:rPr>
              <a:t> small signal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rgbClr val="FF0000"/>
                </a:solidFill>
                <a:latin typeface="Calibri" panose="020F0502020204030204" pitchFamily="34" charset="0"/>
                <a:ea typeface="Geneva" pitchFamily="121" charset="-128"/>
                <a:cs typeface="+mn-cs"/>
              </a:rPr>
              <a:t>3.5 E–17 cm^2 at 1.17 eV (</a:t>
            </a:r>
            <a:r>
              <a:rPr lang="en-US" sz="1800" kern="0" dirty="0">
                <a:solidFill>
                  <a:srgbClr val="FF0000"/>
                </a:solidFill>
                <a:latin typeface="Symbol" panose="05050102010706020507" pitchFamily="18" charset="2"/>
                <a:ea typeface="Geneva" pitchFamily="121" charset="-128"/>
                <a:cs typeface="+mn-cs"/>
              </a:rPr>
              <a:t>l </a:t>
            </a:r>
            <a:r>
              <a:rPr lang="en-US" sz="1800" kern="0" dirty="0">
                <a:solidFill>
                  <a:srgbClr val="FF0000"/>
                </a:solidFill>
                <a:latin typeface="Calibri" panose="020F0502020204030204" pitchFamily="34" charset="0"/>
                <a:ea typeface="Geneva" pitchFamily="121" charset="-128"/>
                <a:cs typeface="+mn-cs"/>
              </a:rPr>
              <a:t>= 1064 nm)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  <a:sym typeface="Wingdings" panose="05000000000000000000" pitchFamily="2" charset="2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  <a:sym typeface="Wingdings" panose="05000000000000000000" pitchFamily="2" charset="2"/>
              </a:rPr>
              <a:t>PIP-II low beam current  small signal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  <a:sym typeface="Wingdings" panose="05000000000000000000" pitchFamily="2" charset="2"/>
              </a:rPr>
              <a:t>Laser power limited by damage limit on optical vacuum viewports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67FDC0F-6FB2-4157-A29D-BC668E262683}"/>
              </a:ext>
            </a:extLst>
          </p:cNvPr>
          <p:cNvSpPr txBox="1">
            <a:spLocks/>
          </p:cNvSpPr>
          <p:nvPr/>
        </p:nvSpPr>
        <p:spPr>
          <a:xfrm>
            <a:off x="321459" y="2948418"/>
            <a:ext cx="4214949" cy="259505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ea typeface="Geneva" charset="0"/>
              </a:rPr>
              <a:t>High Peak Power Laser (free-space)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More photons per bunch –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19A24">
                    <a:lumMod val="75000"/>
                  </a:srgbClr>
                </a:solidFill>
                <a:effectLst/>
                <a:uLnTx/>
                <a:uFillTx/>
                <a:latin typeface="Helvetica"/>
                <a:ea typeface="Geneva" charset="0"/>
              </a:rPr>
              <a:t>Pro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More electrons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  <a:sym typeface="Wingdings" panose="05000000000000000000" pitchFamily="2" charset="2"/>
              </a:rPr>
              <a:t> larger signal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  <a:sym typeface="Wingdings" panose="05000000000000000000" pitchFamily="2" charset="2"/>
              </a:rPr>
              <a:t>Simple Faraday cup collector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  <a:sym typeface="Wingdings" panose="05000000000000000000" pitchFamily="2" charset="2"/>
              </a:rPr>
              <a:t>Need free-space transport –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Geneva" charset="0"/>
                <a:sym typeface="Wingdings" panose="05000000000000000000" pitchFamily="2" charset="2"/>
              </a:rPr>
              <a:t>Con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  <a:sym typeface="Wingdings" panose="05000000000000000000" pitchFamily="2" charset="2"/>
              </a:rPr>
              <a:t>Potentially larger power density on vacuum windows –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Con</a:t>
            </a:r>
            <a:endParaRPr kumimoji="0" lang="en-US" sz="160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/>
              <a:ea typeface="Geneva" charset="0"/>
              <a:sym typeface="Wingdings" panose="05000000000000000000" pitchFamily="2" charset="2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  <a:sym typeface="Wingdings" panose="05000000000000000000" pitchFamily="2" charset="2"/>
              </a:rPr>
              <a:t>Risk to damage windows 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  <a:sym typeface="Wingdings" panose="05000000000000000000" pitchFamily="2" charset="2"/>
              </a:rPr>
              <a:t>damage SRF cavities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0E577F6F-2BF6-453D-8C96-2CD5D5F7BA9E}"/>
              </a:ext>
            </a:extLst>
          </p:cNvPr>
          <p:cNvSpPr txBox="1">
            <a:spLocks/>
          </p:cNvSpPr>
          <p:nvPr/>
        </p:nvSpPr>
        <p:spPr>
          <a:xfrm>
            <a:off x="4726908" y="2978038"/>
            <a:ext cx="4312317" cy="275753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ea typeface="Geneva" charset="0"/>
              </a:rPr>
              <a:t>Low Peak Power Laser (fiber)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Less photons per bunch -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Geneva" charset="0"/>
              </a:rPr>
              <a:t>Con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Less electrons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  <a:sym typeface="Wingdings" panose="05000000000000000000" pitchFamily="2" charset="2"/>
              </a:rPr>
              <a:t> smaller signal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  <a:sym typeface="Wingdings" panose="05000000000000000000" pitchFamily="2" charset="2"/>
              </a:rPr>
              <a:t>Laser transport through fibers –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19A24">
                    <a:lumMod val="75000"/>
                  </a:srgbClr>
                </a:solidFill>
                <a:effectLst/>
                <a:uLnTx/>
                <a:uFillTx/>
                <a:latin typeface="Helvetica"/>
                <a:ea typeface="Geneva" charset="0"/>
                <a:sym typeface="Wingdings" panose="05000000000000000000" pitchFamily="2" charset="2"/>
              </a:rPr>
              <a:t>Pro/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Geneva" charset="0"/>
                <a:sym typeface="Wingdings" panose="05000000000000000000" pitchFamily="2" charset="2"/>
              </a:rPr>
              <a:t>Con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/>
              <a:ea typeface="Geneva" charset="0"/>
              <a:sym typeface="Wingdings" panose="05000000000000000000" pitchFamily="2" charset="2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19A24">
                    <a:lumMod val="75000"/>
                  </a:srgbClr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  <a:sym typeface="Wingdings" panose="05000000000000000000" pitchFamily="2" charset="2"/>
              </a:rPr>
              <a:t>Easier transport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  <a:sym typeface="Wingdings" panose="05000000000000000000" pitchFamily="2" charset="2"/>
              </a:rPr>
              <a:t> but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  <a:sym typeface="Wingdings" panose="05000000000000000000" pitchFamily="2" charset="2"/>
              </a:rPr>
              <a:t>limited power through fibers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Geneva" charset="0"/>
                <a:sym typeface="Wingdings" panose="05000000000000000000" pitchFamily="2" charset="2"/>
              </a:rPr>
              <a:t>Lower peak power density on vacuum windows –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19A24">
                    <a:lumMod val="75000"/>
                  </a:srgbClr>
                </a:solidFill>
                <a:effectLst/>
                <a:uLnTx/>
                <a:uFillTx/>
                <a:latin typeface="Helvetica"/>
                <a:ea typeface="Geneva" charset="0"/>
                <a:sym typeface="Wingdings" panose="05000000000000000000" pitchFamily="2" charset="2"/>
              </a:rPr>
              <a:t>Pro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  <a:sym typeface="Wingdings" panose="05000000000000000000" pitchFamily="2" charset="2"/>
              </a:rPr>
              <a:t>Less risk to SCF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Geneva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B7FC8BF-97BC-484C-A211-9BE1D4BD0BBD}"/>
              </a:ext>
            </a:extLst>
          </p:cNvPr>
          <p:cNvSpPr txBox="1">
            <a:spLocks/>
          </p:cNvSpPr>
          <p:nvPr/>
        </p:nvSpPr>
        <p:spPr>
          <a:xfrm>
            <a:off x="828676" y="5791832"/>
            <a:ext cx="7696200" cy="416395"/>
          </a:xfrm>
          <a:prstGeom prst="rect">
            <a:avLst/>
          </a:prstGeom>
          <a:ln w="9525">
            <a:solidFill>
              <a:srgbClr val="004C97"/>
            </a:solidFill>
          </a:ln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Geneva" charset="0"/>
              </a:rPr>
              <a:t>Fiber-based, low-power option was tested at PIP2IT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70BCC0-2B39-4B08-A503-78F5D2360C3D}"/>
              </a:ext>
            </a:extLst>
          </p:cNvPr>
          <p:cNvCxnSpPr>
            <a:cxnSpLocks/>
          </p:cNvCxnSpPr>
          <p:nvPr/>
        </p:nvCxnSpPr>
        <p:spPr>
          <a:xfrm>
            <a:off x="4871316" y="1770749"/>
            <a:ext cx="1108364" cy="219411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16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F59BB-1FAF-4E14-BFD4-7536DFC42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Physics Requirements: ED0010230</a:t>
            </a:r>
          </a:p>
          <a:p>
            <a:pPr lvl="1"/>
            <a:r>
              <a:rPr lang="en-US" sz="1800" dirty="0"/>
              <a:t>Re-released and approved. No changes to laserwire.</a:t>
            </a:r>
          </a:p>
          <a:p>
            <a:r>
              <a:rPr lang="en-US" sz="2000" dirty="0"/>
              <a:t>Laserwire Functional Requirements: ED0008303</a:t>
            </a:r>
          </a:p>
          <a:p>
            <a:pPr lvl="1"/>
            <a:r>
              <a:rPr lang="en-US" sz="1800" dirty="0"/>
              <a:t>Re-released and approved. No changes to laserwire.</a:t>
            </a:r>
          </a:p>
          <a:p>
            <a:r>
              <a:rPr lang="en-US" sz="2000" dirty="0"/>
              <a:t>Laserwire Technical Requirements: ED0013714</a:t>
            </a:r>
          </a:p>
          <a:p>
            <a:pPr lvl="1"/>
            <a:r>
              <a:rPr lang="en-US" sz="1800" dirty="0"/>
              <a:t>Changing requirement T-ED0013714-E004  from: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8000"/>
                </a:solidFill>
              </a:rPr>
              <a:t>“The free-space optics at each laserwire station shall keep the maximum average optical power density on the vacuum viewports to less than 3 W/cm</a:t>
            </a:r>
            <a:r>
              <a:rPr lang="en-US" sz="1800" baseline="30000" dirty="0">
                <a:solidFill>
                  <a:srgbClr val="008000"/>
                </a:solidFill>
              </a:rPr>
              <a:t>2 “</a:t>
            </a:r>
          </a:p>
          <a:p>
            <a:pPr marL="457200" lvl="1" indent="0">
              <a:buNone/>
            </a:pPr>
            <a:r>
              <a:rPr lang="en-US" sz="2000" dirty="0"/>
              <a:t>To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“The free-space optics at each laserwire station shall keep the maximum average optical energy density on the vacuum viewports to less than 150 </a:t>
            </a:r>
            <a:r>
              <a:rPr lang="en-US" sz="1800" dirty="0" err="1">
                <a:solidFill>
                  <a:srgbClr val="0070C0"/>
                </a:solidFill>
              </a:rPr>
              <a:t>mJ</a:t>
            </a:r>
            <a:r>
              <a:rPr lang="en-US" sz="1800" dirty="0">
                <a:solidFill>
                  <a:srgbClr val="0070C0"/>
                </a:solidFill>
              </a:rPr>
              <a:t>/cm</a:t>
            </a:r>
            <a:r>
              <a:rPr lang="en-US" sz="2400" baseline="30000" dirty="0">
                <a:solidFill>
                  <a:srgbClr val="0070C0"/>
                </a:solidFill>
              </a:rPr>
              <a:t>2</a:t>
            </a:r>
            <a:r>
              <a:rPr lang="en-US" sz="1800" dirty="0">
                <a:solidFill>
                  <a:srgbClr val="0070C0"/>
                </a:solidFill>
              </a:rPr>
              <a:t> in 10µs and less than 3 J/cm</a:t>
            </a:r>
            <a:r>
              <a:rPr lang="en-US" sz="2400" baseline="30000" dirty="0">
                <a:solidFill>
                  <a:srgbClr val="0070C0"/>
                </a:solidFill>
              </a:rPr>
              <a:t>2</a:t>
            </a:r>
            <a:r>
              <a:rPr lang="en-US" sz="1800" dirty="0">
                <a:solidFill>
                  <a:srgbClr val="0070C0"/>
                </a:solidFill>
              </a:rPr>
              <a:t> in 1s“</a:t>
            </a:r>
          </a:p>
          <a:p>
            <a:pPr marL="800100" lvl="2" indent="0">
              <a:buNone/>
            </a:pPr>
            <a:r>
              <a:rPr lang="en-US" i="1" dirty="0">
                <a:solidFill>
                  <a:schemeClr val="accent6"/>
                </a:solidFill>
              </a:rPr>
              <a:t>Note: industry standard is &lt; 10 J/cm</a:t>
            </a:r>
            <a:r>
              <a:rPr lang="en-US" i="1" baseline="30000" dirty="0">
                <a:solidFill>
                  <a:schemeClr val="accent6"/>
                </a:solidFill>
              </a:rPr>
              <a:t>2</a:t>
            </a:r>
            <a:r>
              <a:rPr lang="en-US" i="1" dirty="0">
                <a:solidFill>
                  <a:schemeClr val="accent6"/>
                </a:solidFill>
              </a:rPr>
              <a:t> for a single laser pulse. We are requiring a 3x less energy limit. Presently we are designing to keep this limit to 50 </a:t>
            </a:r>
            <a:r>
              <a:rPr lang="en-US" i="1" dirty="0" err="1">
                <a:solidFill>
                  <a:schemeClr val="accent6"/>
                </a:solidFill>
              </a:rPr>
              <a:t>mJ</a:t>
            </a:r>
            <a:r>
              <a:rPr lang="en-US" i="1" dirty="0">
                <a:solidFill>
                  <a:schemeClr val="accent6"/>
                </a:solidFill>
              </a:rPr>
              <a:t>/cm</a:t>
            </a:r>
            <a:r>
              <a:rPr lang="en-US" sz="2800" i="1" baseline="30000" dirty="0">
                <a:solidFill>
                  <a:schemeClr val="accent6"/>
                </a:solidFill>
              </a:rPr>
              <a:t>2</a:t>
            </a:r>
            <a:r>
              <a:rPr lang="en-US" i="1" dirty="0">
                <a:solidFill>
                  <a:schemeClr val="accent6"/>
                </a:solidFill>
              </a:rPr>
              <a:t> in 10µs and less than 1 J/cm</a:t>
            </a:r>
            <a:r>
              <a:rPr lang="en-US" sz="2800" i="1" baseline="30000" dirty="0">
                <a:solidFill>
                  <a:schemeClr val="accent6"/>
                </a:solidFill>
              </a:rPr>
              <a:t>2</a:t>
            </a:r>
            <a:r>
              <a:rPr lang="en-US" i="1" dirty="0">
                <a:solidFill>
                  <a:schemeClr val="accent6"/>
                </a:solidFill>
              </a:rPr>
              <a:t> in 1s.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CEDBA1-D176-49CC-BEF4-D55E745A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C72AA-13AB-45D3-90F1-49D3B3A85D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69C52-EE75-4544-A20C-F34563A35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522AF-6D17-48BC-9F40-3E0BBCC08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161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0BAD3FF-9BEF-4D17-9C5D-236E7A0E3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65806"/>
              </p:ext>
            </p:extLst>
          </p:nvPr>
        </p:nvGraphicFramePr>
        <p:xfrm>
          <a:off x="3275039" y="741125"/>
          <a:ext cx="5840967" cy="296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882">
                  <a:extLst>
                    <a:ext uri="{9D8B030D-6E8A-4147-A177-3AD203B41FA5}">
                      <a16:colId xmlns:a16="http://schemas.microsoft.com/office/drawing/2014/main" val="221912910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77561654"/>
                    </a:ext>
                  </a:extLst>
                </a:gridCol>
                <a:gridCol w="1632856">
                  <a:extLst>
                    <a:ext uri="{9D8B030D-6E8A-4147-A177-3AD203B41FA5}">
                      <a16:colId xmlns:a16="http://schemas.microsoft.com/office/drawing/2014/main" val="4221717816"/>
                    </a:ext>
                  </a:extLst>
                </a:gridCol>
              </a:tblGrid>
              <a:tr h="317647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H- Parameter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Nominal 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Commissioning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extLst>
                  <a:ext uri="{0D108BD9-81ED-4DB2-BD59-A6C34878D82A}">
                    <a16:rowId xmlns:a16="http://schemas.microsoft.com/office/drawing/2014/main" val="4160333176"/>
                  </a:ext>
                </a:extLst>
              </a:tr>
              <a:tr h="317647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Beam energy</a:t>
                      </a:r>
                      <a:endParaRPr lang="en-US" sz="1400" b="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2.1 to 800 MeV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2.1 to 833 MeV</a:t>
                      </a:r>
                      <a:endParaRPr lang="en-US" sz="1400" dirty="0">
                        <a:effectLst/>
                        <a:highlight>
                          <a:srgbClr val="FFFF00"/>
                        </a:highlight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extLst>
                  <a:ext uri="{0D108BD9-81ED-4DB2-BD59-A6C34878D82A}">
                    <a16:rowId xmlns:a16="http://schemas.microsoft.com/office/drawing/2014/main" val="3212648339"/>
                  </a:ext>
                </a:extLst>
              </a:tr>
              <a:tr h="317647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Beam pulse length</a:t>
                      </a: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550 </a:t>
                      </a:r>
                      <a:r>
                        <a:rPr lang="en-US" sz="1400" dirty="0"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400" dirty="0"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1400" dirty="0" err="1">
                          <a:effectLst/>
                          <a:highlight>
                            <a:srgbClr val="FFFF00"/>
                          </a:highlight>
                          <a:latin typeface="Symbol" panose="05050102010706020507" pitchFamily="18" charset="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400" dirty="0" err="1">
                          <a:effectLst/>
                          <a:highlight>
                            <a:srgbClr val="FFFF00"/>
                          </a:highlight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</a:t>
                      </a:r>
                      <a:endParaRPr lang="en-US" sz="1400" dirty="0">
                        <a:effectLst/>
                        <a:highlight>
                          <a:srgbClr val="FFFF00"/>
                        </a:highlight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extLst>
                  <a:ext uri="{0D108BD9-81ED-4DB2-BD59-A6C34878D82A}">
                    <a16:rowId xmlns:a16="http://schemas.microsoft.com/office/drawing/2014/main" val="2895796935"/>
                  </a:ext>
                </a:extLst>
              </a:tr>
              <a:tr h="317647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Bunch Intensity </a:t>
                      </a:r>
                      <a:endParaRPr lang="en-US" sz="1400" b="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pC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1.2 to 60 pC</a:t>
                      </a:r>
                      <a:endParaRPr lang="en-US" sz="14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extLst>
                  <a:ext uri="{0D108BD9-81ED-4DB2-BD59-A6C34878D82A}">
                    <a16:rowId xmlns:a16="http://schemas.microsoft.com/office/drawing/2014/main" val="516399749"/>
                  </a:ext>
                </a:extLst>
              </a:tr>
              <a:tr h="317647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Bunch Intensity (particles)</a:t>
                      </a: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1.5e8</a:t>
                      </a: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6e7 to 3e8</a:t>
                      </a:r>
                    </a:p>
                  </a:txBody>
                  <a:tcPr marL="12447" marR="12447" marT="0" marB="0"/>
                </a:tc>
                <a:extLst>
                  <a:ext uri="{0D108BD9-81ED-4DB2-BD59-A6C34878D82A}">
                    <a16:rowId xmlns:a16="http://schemas.microsoft.com/office/drawing/2014/main" val="2369891962"/>
                  </a:ext>
                </a:extLst>
              </a:tr>
              <a:tr h="317647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Beam transverse size (rms)</a:t>
                      </a:r>
                      <a:endParaRPr lang="en-US" sz="1400" b="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 mm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 to 4 mm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extLst>
                  <a:ext uri="{0D108BD9-81ED-4DB2-BD59-A6C34878D82A}">
                    <a16:rowId xmlns:a16="http://schemas.microsoft.com/office/drawing/2014/main" val="1653589486"/>
                  </a:ext>
                </a:extLst>
              </a:tr>
              <a:tr h="317647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Size of measurable region</a:t>
                      </a: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Helvetica" panose="020B0604020202020204" pitchFamily="34" charset="0"/>
                        </a:rPr>
                        <a:t>±</a:t>
                      </a:r>
                      <a:r>
                        <a:rPr lang="en-US" sz="1400" dirty="0"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 mm</a:t>
                      </a: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Helvetica" panose="020B0604020202020204" pitchFamily="34" charset="0"/>
                          <a:ea typeface="MS Mincho" panose="02020609040205080304" pitchFamily="49" charset="-128"/>
                          <a:cs typeface="Helvetica" panose="020B0604020202020204" pitchFamily="34" charset="0"/>
                        </a:rPr>
                        <a:t>±</a:t>
                      </a: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 mm</a:t>
                      </a:r>
                    </a:p>
                  </a:txBody>
                  <a:tcPr marL="12447" marR="12447" marT="0" marB="0"/>
                </a:tc>
                <a:extLst>
                  <a:ext uri="{0D108BD9-81ED-4DB2-BD59-A6C34878D82A}">
                    <a16:rowId xmlns:a16="http://schemas.microsoft.com/office/drawing/2014/main" val="3006019662"/>
                  </a:ext>
                </a:extLst>
              </a:tr>
              <a:tr h="317647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Desirable typical scan time</a:t>
                      </a:r>
                      <a:endParaRPr lang="en-US" sz="1400" b="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&lt;3 min</a:t>
                      </a:r>
                      <a:endParaRPr lang="en-US" sz="14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&lt;5 min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extLst>
                  <a:ext uri="{0D108BD9-81ED-4DB2-BD59-A6C34878D82A}">
                    <a16:rowId xmlns:a16="http://schemas.microsoft.com/office/drawing/2014/main" val="2857891824"/>
                  </a:ext>
                </a:extLst>
              </a:tr>
              <a:tr h="404246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Longitudinal bunch length (rms)</a:t>
                      </a: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200 to 4 </a:t>
                      </a:r>
                      <a:r>
                        <a:rPr lang="en-US" sz="1400" dirty="0" err="1"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tc>
                  <a:txBody>
                    <a:bodyPr/>
                    <a:lstStyle/>
                    <a:p>
                      <a:pPr marL="1714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200 to 4 </a:t>
                      </a:r>
                      <a:r>
                        <a:rPr lang="en-US" sz="1400" dirty="0" err="1">
                          <a:effectLst/>
                          <a:highlight>
                            <a:srgbClr val="FFFF00"/>
                          </a:highlight>
                          <a:latin typeface="Helvetica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dirty="0">
                        <a:effectLst/>
                        <a:highlight>
                          <a:srgbClr val="FFFF00"/>
                        </a:highlight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447" marR="12447" marT="0" marB="0"/>
                </a:tc>
                <a:extLst>
                  <a:ext uri="{0D108BD9-81ED-4DB2-BD59-A6C34878D82A}">
                    <a16:rowId xmlns:a16="http://schemas.microsoft.com/office/drawing/2014/main" val="90759618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88D073A-6382-4386-B770-89B348EC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Some Key PIP-II Numbers for Laserwire Design Guidance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D7935-D562-489F-91A4-B4A56191FC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E0AE6-3216-48B5-B0DB-35A29844E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BCEC6-275B-4EE3-98DA-89340F64E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056CD-245E-4A49-953F-B188FA33D186}"/>
              </a:ext>
            </a:extLst>
          </p:cNvPr>
          <p:cNvSpPr txBox="1"/>
          <p:nvPr/>
        </p:nvSpPr>
        <p:spPr>
          <a:xfrm>
            <a:off x="984379" y="800903"/>
            <a:ext cx="2411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8000"/>
                </a:solidFill>
              </a:rPr>
              <a:t>Need to make profile measurements with commissioning beam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2A70E-2557-4E07-93E4-50D961D4DD53}"/>
              </a:ext>
            </a:extLst>
          </p:cNvPr>
          <p:cNvSpPr txBox="1"/>
          <p:nvPr/>
        </p:nvSpPr>
        <p:spPr>
          <a:xfrm>
            <a:off x="147491" y="3723868"/>
            <a:ext cx="868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small H- beam current, we are optimizing laser pulse overlap with H- beam pulse for each beam energy (</a:t>
            </a:r>
            <a:r>
              <a:rPr lang="en-US" sz="2000" dirty="0">
                <a:solidFill>
                  <a:srgbClr val="008000"/>
                </a:solidFill>
              </a:rPr>
              <a:t>see Signal Performance talk</a:t>
            </a:r>
            <a:r>
              <a:rPr lang="en-US" sz="2000" dirty="0"/>
              <a:t>) with following guidance: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Laser power on vacuum windows &lt; 150mJ/cm2 per 10µs up to 20Hz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Keep laser power per pulse in linear response region </a:t>
            </a:r>
            <a:r>
              <a:rPr lang="en-US" sz="1800" i="1" dirty="0"/>
              <a:t>(up to ~100µJ per pulse)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Select laser pulse width to maximize signal </a:t>
            </a:r>
            <a:r>
              <a:rPr lang="en-US" sz="1800" i="1" dirty="0"/>
              <a:t>(minimize wasted photons)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Select laser pulse pattern to match chopped H- beam pattern </a:t>
            </a:r>
            <a:r>
              <a:rPr lang="en-US" sz="1800" i="1" dirty="0"/>
              <a:t>(minimize laser power on windows)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Laser pulse rep rate ~10MHz over 10µs up to 20Hz for initial design </a:t>
            </a:r>
            <a:r>
              <a:rPr lang="en-US" sz="1800" i="1" dirty="0"/>
              <a:t>(minimize difficult laser amplifier design)</a:t>
            </a:r>
          </a:p>
        </p:txBody>
      </p:sp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BDB5912C-7317-48E1-98B7-09982ECEC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4" y="2126038"/>
            <a:ext cx="2983137" cy="16186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409EE0-0061-490A-BC49-51313B9C9BC9}"/>
              </a:ext>
            </a:extLst>
          </p:cNvPr>
          <p:cNvSpPr txBox="1"/>
          <p:nvPr/>
        </p:nvSpPr>
        <p:spPr>
          <a:xfrm>
            <a:off x="1206838" y="1979012"/>
            <a:ext cx="1385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H- Bunch Length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992F51-E806-46F4-A8AB-34A02AD9BC39}"/>
              </a:ext>
            </a:extLst>
          </p:cNvPr>
          <p:cNvCxnSpPr>
            <a:cxnSpLocks/>
          </p:cNvCxnSpPr>
          <p:nvPr/>
        </p:nvCxnSpPr>
        <p:spPr>
          <a:xfrm>
            <a:off x="3095106" y="3134132"/>
            <a:ext cx="301236" cy="2948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5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92308"/>
            <a:ext cx="8686800" cy="42524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Laser Pulse Length Studies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6" y="6504212"/>
            <a:ext cx="1051333" cy="242873"/>
          </a:xfrm>
        </p:spPr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54A9D0-89C4-4069-A238-D4402AA93B30}"/>
              </a:ext>
            </a:extLst>
          </p:cNvPr>
          <p:cNvSpPr txBox="1"/>
          <p:nvPr/>
        </p:nvSpPr>
        <p:spPr>
          <a:xfrm>
            <a:off x="307298" y="1805042"/>
            <a:ext cx="754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Amplitude of the charge profile for different jitter amplitudes, beam lengths and for laser pulse lengths from 1 </a:t>
            </a:r>
            <a:r>
              <a:rPr lang="en-US" sz="1800" dirty="0" err="1">
                <a:solidFill>
                  <a:schemeClr val="accent6"/>
                </a:solidFill>
              </a:rPr>
              <a:t>ps</a:t>
            </a:r>
            <a:r>
              <a:rPr lang="en-US" sz="1800" dirty="0">
                <a:solidFill>
                  <a:schemeClr val="accent6"/>
                </a:solidFill>
              </a:rPr>
              <a:t> to 1 ns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06C98AF-E328-48B5-8C4C-F32CFF532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0" y="2370757"/>
            <a:ext cx="7333515" cy="3956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17B9E4-7E19-449A-8432-FAC05CB91E18}"/>
              </a:ext>
            </a:extLst>
          </p:cNvPr>
          <p:cNvSpPr txBox="1"/>
          <p:nvPr/>
        </p:nvSpPr>
        <p:spPr>
          <a:xfrm>
            <a:off x="307298" y="761100"/>
            <a:ext cx="7001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8000"/>
                </a:solidFill>
              </a:rPr>
              <a:t>What is optimal laser pulse length for laserwire system?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70C0"/>
                </a:solidFill>
              </a:rPr>
              <a:t>May optimize laser pulse length for different H- beam energies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70C0"/>
                </a:solidFill>
              </a:rPr>
              <a:t>Laser design may allow for this. </a:t>
            </a:r>
            <a:r>
              <a:rPr lang="en-US" sz="2000" b="1" i="1" dirty="0">
                <a:solidFill>
                  <a:srgbClr val="0070C0"/>
                </a:solidFill>
              </a:rPr>
              <a:t>Under study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5F305-BAA1-4202-9ACE-68EC176B2392}"/>
              </a:ext>
            </a:extLst>
          </p:cNvPr>
          <p:cNvCxnSpPr>
            <a:cxnSpLocks/>
          </p:cNvCxnSpPr>
          <p:nvPr/>
        </p:nvCxnSpPr>
        <p:spPr>
          <a:xfrm flipH="1">
            <a:off x="4328103" y="2604976"/>
            <a:ext cx="9981" cy="77835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E8ECF6-7D72-4477-9DFC-314CD527FA82}"/>
              </a:ext>
            </a:extLst>
          </p:cNvPr>
          <p:cNvCxnSpPr>
            <a:cxnSpLocks/>
          </p:cNvCxnSpPr>
          <p:nvPr/>
        </p:nvCxnSpPr>
        <p:spPr>
          <a:xfrm flipH="1">
            <a:off x="4831968" y="2604976"/>
            <a:ext cx="4267" cy="80536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DA6A59-2B6E-4476-9505-5379B4724B38}"/>
              </a:ext>
            </a:extLst>
          </p:cNvPr>
          <p:cNvCxnSpPr>
            <a:cxnSpLocks/>
          </p:cNvCxnSpPr>
          <p:nvPr/>
        </p:nvCxnSpPr>
        <p:spPr>
          <a:xfrm>
            <a:off x="4328103" y="3860095"/>
            <a:ext cx="9981" cy="82387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A2E81A-6303-4B55-982A-9619BD66933E}"/>
              </a:ext>
            </a:extLst>
          </p:cNvPr>
          <p:cNvCxnSpPr>
            <a:cxnSpLocks/>
          </p:cNvCxnSpPr>
          <p:nvPr/>
        </p:nvCxnSpPr>
        <p:spPr>
          <a:xfrm>
            <a:off x="4305817" y="5135237"/>
            <a:ext cx="0" cy="84568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101D38-7E75-4229-A05F-75AF0611E742}"/>
              </a:ext>
            </a:extLst>
          </p:cNvPr>
          <p:cNvCxnSpPr>
            <a:cxnSpLocks/>
          </p:cNvCxnSpPr>
          <p:nvPr/>
        </p:nvCxnSpPr>
        <p:spPr>
          <a:xfrm>
            <a:off x="4836235" y="3860095"/>
            <a:ext cx="0" cy="85805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EE182A-151D-47CE-B64F-E8167EB94C87}"/>
              </a:ext>
            </a:extLst>
          </p:cNvPr>
          <p:cNvCxnSpPr>
            <a:cxnSpLocks/>
          </p:cNvCxnSpPr>
          <p:nvPr/>
        </p:nvCxnSpPr>
        <p:spPr>
          <a:xfrm>
            <a:off x="4836235" y="5104282"/>
            <a:ext cx="0" cy="8766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A6631C-0D78-4843-A46C-9E2A4B05D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78263"/>
            <a:ext cx="8672513" cy="1076755"/>
          </a:xfrm>
        </p:spPr>
        <p:txBody>
          <a:bodyPr/>
          <a:lstStyle/>
          <a:p>
            <a:r>
              <a:rPr lang="en-US" sz="2000" dirty="0">
                <a:solidFill>
                  <a:srgbClr val="505050"/>
                </a:solidFill>
                <a:latin typeface="Helvetica"/>
              </a:rPr>
              <a:t>Interfaces identified and being managed though master interface controls document located in </a:t>
            </a:r>
            <a:r>
              <a:rPr lang="en-US" sz="2000" dirty="0">
                <a:solidFill>
                  <a:srgbClr val="50504E"/>
                </a:solidFill>
                <a:latin typeface="Helvetica"/>
                <a:ea typeface="ＭＳ Ｐゴシック" charset="0"/>
              </a:rPr>
              <a:t>Teamcenter </a:t>
            </a:r>
            <a:r>
              <a:rPr lang="en-US" sz="2000" dirty="0">
                <a:solidFill>
                  <a:srgbClr val="50504E"/>
                </a:solidFill>
                <a:latin typeface="Helvetica"/>
                <a:ea typeface="ＭＳ Ｐゴシック" charset="0"/>
                <a:hlinkClick r:id="rId2"/>
              </a:rPr>
              <a:t>ED00010433</a:t>
            </a:r>
            <a:r>
              <a:rPr lang="en-US" sz="2000" dirty="0">
                <a:solidFill>
                  <a:srgbClr val="50504E"/>
                </a:solidFill>
                <a:latin typeface="Helvetica"/>
                <a:ea typeface="ＭＳ Ｐゴシック" charset="0"/>
              </a:rPr>
              <a:t> and Beam Instrumentation Noninvasive Beam Profile Monitor Interface Specification </a:t>
            </a:r>
            <a:r>
              <a:rPr lang="en-US" sz="2000" dirty="0">
                <a:solidFill>
                  <a:srgbClr val="50504E"/>
                </a:solidFill>
                <a:latin typeface="Helvetica"/>
                <a:ea typeface="ＭＳ Ｐゴシック" charset="0"/>
                <a:hlinkClick r:id="rId3"/>
              </a:rPr>
              <a:t>ED0016036</a:t>
            </a:r>
            <a:r>
              <a:rPr lang="en-US" sz="2000" dirty="0">
                <a:solidFill>
                  <a:srgbClr val="50504E"/>
                </a:solidFill>
                <a:ea typeface="ＭＳ Ｐゴシック" charset="0"/>
              </a:rPr>
              <a:t>.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A2DCFC-EC33-4B75-A3F1-823C87E2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Laserwire Interfaces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76E17-2344-47FE-99E5-DF6054123C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561D4-8EBE-47B5-AE40-D356A3503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C47AE-6BE1-498A-9556-EEF59C3D6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75205D9-5228-4341-9D9D-3883416D7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925619"/>
              </p:ext>
            </p:extLst>
          </p:nvPr>
        </p:nvGraphicFramePr>
        <p:xfrm>
          <a:off x="636587" y="1753652"/>
          <a:ext cx="8097837" cy="454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0951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4B0E5-43BB-4120-8FC3-D77FA972A7D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35320" y="3866291"/>
            <a:ext cx="2987560" cy="1418754"/>
          </a:xfrm>
        </p:spPr>
        <p:txBody>
          <a:bodyPr/>
          <a:lstStyle/>
          <a:p>
            <a:r>
              <a:rPr lang="en-US" sz="1600" dirty="0"/>
              <a:t>Longitudinal beam profile with high-gain preamp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Preamp noise requires averaging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Background electrons limit dynamic range of measurement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A02AB-B74F-459D-9738-9CAB5D52E04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874026" y="3851620"/>
            <a:ext cx="3176404" cy="1515983"/>
          </a:xfrm>
        </p:spPr>
        <p:txBody>
          <a:bodyPr/>
          <a:lstStyle/>
          <a:p>
            <a:r>
              <a:rPr lang="en-US" sz="1600" dirty="0"/>
              <a:t>Vertical beam profile with laser amplitude modulation detection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Potentially very sensitive technique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Sensitivity is proportional to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Limited by cross-talk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891D1596-06BD-4F02-B69E-691B70CC727B}"/>
              </a:ext>
            </a:extLst>
          </p:cNvPr>
          <p:cNvPicPr>
            <a:picLocks noGrp="1" noChangeAspect="1"/>
          </p:cNvPicPr>
          <p:nvPr>
            <p:ph sz="half" idx="17"/>
          </p:nvPr>
        </p:nvPicPr>
        <p:blipFill>
          <a:blip r:embed="rId2"/>
          <a:stretch>
            <a:fillRect/>
          </a:stretch>
        </p:blipFill>
        <p:spPr>
          <a:xfrm>
            <a:off x="2406849" y="1301555"/>
            <a:ext cx="3544222" cy="248173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9E8736-9430-4ED8-BB85-0CEA49BF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PIP2IT Prototype Laser Profile Monitor Measurements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May 2,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PIP-II Laser Wire Final Design Review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2" name="Content Placeholder 10" descr="Chart, histogram&#10;&#10;Description automatically generated">
            <a:extLst>
              <a:ext uri="{FF2B5EF4-FFF2-40B4-BE49-F238E27FC236}">
                <a16:creationId xmlns:a16="http://schemas.microsoft.com/office/drawing/2014/main" id="{00EEAB5F-6262-4F44-ABB7-2AAFB6222962}"/>
              </a:ext>
            </a:extLst>
          </p:cNvPr>
          <p:cNvPicPr>
            <a:picLocks noGrp="1" noChangeAspect="1"/>
          </p:cNvPicPr>
          <p:nvPr>
            <p:ph sz="half" idx="18"/>
          </p:nvPr>
        </p:nvPicPr>
        <p:blipFill>
          <a:blip r:embed="rId3"/>
          <a:stretch>
            <a:fillRect/>
          </a:stretch>
        </p:blipFill>
        <p:spPr>
          <a:xfrm>
            <a:off x="5874026" y="1285516"/>
            <a:ext cx="3176404" cy="246674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9A1A6-43AA-4FC2-8031-F66BB2D61302}"/>
              </a:ext>
            </a:extLst>
          </p:cNvPr>
          <p:cNvSpPr txBox="1"/>
          <p:nvPr/>
        </p:nvSpPr>
        <p:spPr>
          <a:xfrm>
            <a:off x="429419" y="814109"/>
            <a:ext cx="6566221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Low peak power fiber-based laser with optical fiber transport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35F7F-FA17-43D4-912B-B6346C423DD4}"/>
              </a:ext>
            </a:extLst>
          </p:cNvPr>
          <p:cNvSpPr txBox="1"/>
          <p:nvPr/>
        </p:nvSpPr>
        <p:spPr>
          <a:xfrm>
            <a:off x="628843" y="5158884"/>
            <a:ext cx="8070574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Conclusion: Low peak power fiber laser limited by amplifier noise and background </a:t>
            </a:r>
            <a:r>
              <a:rPr lang="en-US" dirty="0">
                <a:sym typeface="Wingdings" panose="05000000000000000000" pitchFamily="2" charset="2"/>
              </a:rPr>
              <a:t> Move to higher peak power laser with free space laser transport.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9CD40-A973-4266-98DF-8BFB7A9886FC}"/>
              </a:ext>
            </a:extLst>
          </p:cNvPr>
          <p:cNvSpPr txBox="1"/>
          <p:nvPr/>
        </p:nvSpPr>
        <p:spPr>
          <a:xfrm>
            <a:off x="228600" y="1357646"/>
            <a:ext cx="2355574" cy="33670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en-US" sz="16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PIP2IT Laser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6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Fiber Laser: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altLang="en-US" sz="14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162.5 MHz pulses </a:t>
            </a:r>
            <a:r>
              <a:rPr lang="en-US" altLang="en-US" sz="1400" i="1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locked</a:t>
            </a:r>
            <a:r>
              <a:rPr lang="en-US" altLang="en-US" sz="14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 to RF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altLang="en-US" sz="14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12 </a:t>
            </a:r>
            <a:r>
              <a:rPr lang="en-US" altLang="en-US" sz="1400" dirty="0" err="1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psec</a:t>
            </a:r>
            <a:r>
              <a:rPr lang="en-US" altLang="en-US" sz="14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 pulses at 1054 nm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altLang="en-US" sz="14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Up to 1 W at beamline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altLang="en-US" sz="14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~6 </a:t>
            </a:r>
            <a:r>
              <a:rPr lang="en-US" altLang="en-US" sz="1400" dirty="0" err="1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nJ</a:t>
            </a:r>
            <a:r>
              <a:rPr lang="en-US" altLang="en-US" sz="14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 per pulse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6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Faraday cup for electron collection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6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Laser </a:t>
            </a:r>
            <a:r>
              <a:rPr lang="en-US" altLang="en-US" sz="14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transport via LMA optical fiber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3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2" ma:contentTypeDescription="Create a new document." ma:contentTypeScope="" ma:versionID="2d581642f9b860705cb79a248bcc6d5f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0160160ec2dd3b9a8fcfc790e706d73b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67544a-4fdc-43d0-a9af-82cf53222c38">
      <UserInfo>
        <DisplayName>Maurice Ball</DisplayName>
        <AccountId>1147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D8BB1A8-BC17-4E03-9BA1-E7632A8A828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0E886E3-9A88-4780-9FED-690F5CFB0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bd67544a-4fdc-43d0-a9af-82cf5322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  <ds:schemaRef ds:uri="bd67544a-4fdc-43d0-a9af-82cf53222c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12302</TotalTime>
  <Words>1808</Words>
  <Application>Microsoft Office PowerPoint</Application>
  <PresentationFormat>On-screen Show (4:3)</PresentationFormat>
  <Paragraphs>309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Helvetica</vt:lpstr>
      <vt:lpstr>Symbol</vt:lpstr>
      <vt:lpstr>Fermilab_PPT_090815</vt:lpstr>
      <vt:lpstr>Fermilab_PPT_090815</vt:lpstr>
      <vt:lpstr>1_Fermilab_PPT_090815</vt:lpstr>
      <vt:lpstr>PowerPoint Presentation</vt:lpstr>
      <vt:lpstr>Outline</vt:lpstr>
      <vt:lpstr>Unique Issues with Profiling in a SC Linac</vt:lpstr>
      <vt:lpstr>PIP-II Laserwire Choices and Challenges</vt:lpstr>
      <vt:lpstr>Requirements</vt:lpstr>
      <vt:lpstr>Some Key PIP-II Numbers for Laserwire Design Guidance</vt:lpstr>
      <vt:lpstr>Laser Pulse Length Studies</vt:lpstr>
      <vt:lpstr>Laserwire Interfaces</vt:lpstr>
      <vt:lpstr>PIP2IT Prototype Laser Profile Monitor Measurements</vt:lpstr>
      <vt:lpstr>PowerPoint Presentation</vt:lpstr>
      <vt:lpstr>PIP-II Laserwire</vt:lpstr>
      <vt:lpstr>Laserwire for PIP-II</vt:lpstr>
      <vt:lpstr>Laserwire Technical Progress</vt:lpstr>
      <vt:lpstr>Beamline Mechanical Design Labels</vt:lpstr>
      <vt:lpstr>Laser Hut in Conventional Facility Drawings</vt:lpstr>
      <vt:lpstr>Laserwire Design Team</vt:lpstr>
      <vt:lpstr>Laserwire Locations in PIP-II SC Linac</vt:lpstr>
      <vt:lpstr>Laserwire Locations in Accelerator Physics Lattice File</vt:lpstr>
      <vt:lpstr>SNS Laserwire Emittance Monitor</vt:lpstr>
      <vt:lpstr>End of Linac Diagnostics – PIP-II Laser Emittance Monitor</vt:lpstr>
      <vt:lpstr>Evolution of H0 after Laserwire (from Abhishek)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Victor E Scarpine</cp:lastModifiedBy>
  <cp:revision>120</cp:revision>
  <cp:lastPrinted>2014-01-20T19:40:21Z</cp:lastPrinted>
  <dcterms:created xsi:type="dcterms:W3CDTF">2019-12-16T19:54:36Z</dcterms:created>
  <dcterms:modified xsi:type="dcterms:W3CDTF">2024-05-01T16:01:41Z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