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4" r:id="rId5"/>
  </p:sldMasterIdLst>
  <p:notesMasterIdLst>
    <p:notesMasterId r:id="rId35"/>
  </p:notesMasterIdLst>
  <p:handoutMasterIdLst>
    <p:handoutMasterId r:id="rId36"/>
  </p:handoutMasterIdLst>
  <p:sldIdLst>
    <p:sldId id="2470" r:id="rId6"/>
    <p:sldId id="2552" r:id="rId7"/>
    <p:sldId id="2555" r:id="rId8"/>
    <p:sldId id="2553" r:id="rId9"/>
    <p:sldId id="2551" r:id="rId10"/>
    <p:sldId id="2554" r:id="rId11"/>
    <p:sldId id="2542" r:id="rId12"/>
    <p:sldId id="2543" r:id="rId13"/>
    <p:sldId id="2544" r:id="rId14"/>
    <p:sldId id="2546" r:id="rId15"/>
    <p:sldId id="2545" r:id="rId16"/>
    <p:sldId id="2547" r:id="rId17"/>
    <p:sldId id="2548" r:id="rId18"/>
    <p:sldId id="2549" r:id="rId19"/>
    <p:sldId id="2550" r:id="rId20"/>
    <p:sldId id="2525" r:id="rId21"/>
    <p:sldId id="2522" r:id="rId22"/>
    <p:sldId id="2527" r:id="rId23"/>
    <p:sldId id="2560" r:id="rId24"/>
    <p:sldId id="2535" r:id="rId25"/>
    <p:sldId id="2523" r:id="rId26"/>
    <p:sldId id="2537" r:id="rId27"/>
    <p:sldId id="2524" r:id="rId28"/>
    <p:sldId id="2557" r:id="rId29"/>
    <p:sldId id="2520" r:id="rId30"/>
    <p:sldId id="2561" r:id="rId31"/>
    <p:sldId id="2526" r:id="rId32"/>
    <p:sldId id="2559" r:id="rId33"/>
    <p:sldId id="2558" r:id="rId34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552"/>
            <p14:sldId id="2555"/>
            <p14:sldId id="2553"/>
            <p14:sldId id="2551"/>
            <p14:sldId id="2554"/>
            <p14:sldId id="2542"/>
            <p14:sldId id="2543"/>
            <p14:sldId id="2544"/>
            <p14:sldId id="2546"/>
            <p14:sldId id="2545"/>
            <p14:sldId id="2547"/>
            <p14:sldId id="2548"/>
            <p14:sldId id="2549"/>
            <p14:sldId id="2550"/>
            <p14:sldId id="2525"/>
            <p14:sldId id="2522"/>
            <p14:sldId id="2527"/>
            <p14:sldId id="2560"/>
            <p14:sldId id="2535"/>
            <p14:sldId id="2523"/>
            <p14:sldId id="2537"/>
            <p14:sldId id="2524"/>
            <p14:sldId id="2557"/>
            <p14:sldId id="2520"/>
            <p14:sldId id="2561"/>
          </p14:sldIdLst>
        </p14:section>
        <p14:section name="Backup" id="{58EDEA92-FFE7-40E0-AB2C-D3FD54F7D5A7}">
          <p14:sldIdLst>
            <p14:sldId id="2526"/>
            <p14:sldId id="2559"/>
            <p14:sldId id="25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FEF"/>
    <a:srgbClr val="FF00FF"/>
    <a:srgbClr val="190EFE"/>
    <a:srgbClr val="00F652"/>
    <a:srgbClr val="004C97"/>
    <a:srgbClr val="FF99FF"/>
    <a:srgbClr val="0F2D62"/>
    <a:srgbClr val="404040"/>
    <a:srgbClr val="4E4E4E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5348F3-5DEE-471F-A4AA-FD5FD5B99162}" v="27" dt="2024-05-01T17:40:55.51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6357" autoAdjust="0"/>
  </p:normalViewPr>
  <p:slideViewPr>
    <p:cSldViewPr snapToGrid="0" snapToObjects="1" showGuides="1">
      <p:cViewPr varScale="1">
        <p:scale>
          <a:sx n="76" d="100"/>
          <a:sy n="76" d="100"/>
        </p:scale>
        <p:origin x="82" y="20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 showGuides="1">
      <p:cViewPr varScale="1">
        <p:scale>
          <a:sx n="86" d="100"/>
          <a:sy n="86" d="100"/>
        </p:scale>
        <p:origin x="287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80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84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03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88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07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86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82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that we’re looking at using 4 or 5 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87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90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8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546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4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05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3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35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885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71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4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289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96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Specify the IR and alignment laser (don’t quantify wavelength)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30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24645-9627-D77F-8B77-DB5E01CF2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BD351B-29F4-084E-5D2D-03A9636B85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789876-6168-92C6-EA59-1303BD955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8E445-7C7A-24B7-E8B4-55728A3B72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62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9AD26-3574-9E5D-F2BC-613C4938F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F786F3-BEAD-E500-29B8-6B0CCB2E9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FC190B-E76C-6435-C86C-C40484B96D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1AC58-36B5-543E-62CC-0F42EC3112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61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02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61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41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47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5BDCC8-CE12-44C1-BDA0-09613AD8A73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718978" y="4345057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4E152-3308-4E77-B2B7-4BF035843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F27D13-2698-4F0F-8884-F68708D8F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B57BD9-0D12-4F9E-9808-A192E969C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84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945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440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37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61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F2828-D564-B765-04D5-F3E943C7D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F30AC-EB17-D77D-FD78-596E19336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A81AE-A836-7CC5-DCE2-C3C6753BE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0F052-AD4A-6853-C39D-003E61E0B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Thurman-Keup | Laserwire Final Design Review | PIP-II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2BF6E-19F4-DEC6-6945-E0850BEE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B2AAF-0A66-814D-AAC9-E22768EC3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94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2A40C-35F3-4E81-879D-A964CB5B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F6348A-F0A6-4A96-A6D3-36BD3D58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600FE-120E-43AB-9572-360D5200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34B91-27CE-4FCF-9EB3-A5FC50011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964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5930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59300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3" r:id="rId8"/>
    <p:sldLayoutId id="2147484164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0" y="4316829"/>
            <a:ext cx="8087210" cy="1003049"/>
          </a:xfrm>
        </p:spPr>
        <p:txBody>
          <a:bodyPr>
            <a:noAutofit/>
          </a:bodyPr>
          <a:lstStyle/>
          <a:p>
            <a:r>
              <a:rPr lang="en-US" dirty="0"/>
              <a:t>Laser Transport Optics and Alignment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Randy Thurman-Keup	</a:t>
            </a:r>
          </a:p>
          <a:p>
            <a:r>
              <a:rPr lang="en-US" dirty="0"/>
              <a:t>PIP2 Laserwire Final Design Review</a:t>
            </a:r>
          </a:p>
          <a:p>
            <a:r>
              <a:rPr lang="en-US" dirty="0"/>
              <a:t>May 2, 2024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BBA91-BECD-AE05-BB84-E1AE589DC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84F03-0854-E01A-B53E-8349C92B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Transport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9D9BD-38D5-5493-D433-F12C5289E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41737-CCFF-8009-D74C-7A800641E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C2F72-5EBF-0562-1A61-0043BF6B3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CE82F-6FFF-E2D0-EF11-4332D4074C09}"/>
              </a:ext>
            </a:extLst>
          </p:cNvPr>
          <p:cNvSpPr/>
          <p:nvPr/>
        </p:nvSpPr>
        <p:spPr>
          <a:xfrm>
            <a:off x="242758" y="2701635"/>
            <a:ext cx="1112217" cy="11222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1064 nm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Laser System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F29B8B-F521-8C32-E048-C96279F4F85C}"/>
              </a:ext>
            </a:extLst>
          </p:cNvPr>
          <p:cNvSpPr/>
          <p:nvPr/>
        </p:nvSpPr>
        <p:spPr>
          <a:xfrm>
            <a:off x="1736031" y="2701634"/>
            <a:ext cx="1314741" cy="1122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1064 nm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 Prep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247D72-E6CB-04ED-1E1C-C81A6CE5485C}"/>
              </a:ext>
            </a:extLst>
          </p:cNvPr>
          <p:cNvGrpSpPr/>
          <p:nvPr/>
        </p:nvGrpSpPr>
        <p:grpSpPr>
          <a:xfrm>
            <a:off x="3544431" y="2823892"/>
            <a:ext cx="1535289" cy="877703"/>
            <a:chOff x="3740969" y="2701633"/>
            <a:chExt cx="1935931" cy="877703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43D47079-BE4E-14EC-522B-9848068AE634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D252989-EC40-3A3F-A7EE-2FC0C265F5AE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F25207-0BBD-5294-1B49-7E45EBE05D11}"/>
                </a:ext>
              </a:extLst>
            </p:cNvPr>
            <p:cNvSpPr txBox="1"/>
            <p:nvPr/>
          </p:nvSpPr>
          <p:spPr>
            <a:xfrm>
              <a:off x="3768100" y="2817318"/>
              <a:ext cx="18725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1064/AF</a:t>
              </a:r>
            </a:p>
            <a:p>
              <a:pPr algn="ctr"/>
              <a:r>
                <a:rPr lang="en-US" sz="1800" dirty="0"/>
                <a:t>Combiner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5380E37-9F81-B8F2-84C7-2EF7A814C8F3}"/>
              </a:ext>
            </a:extLst>
          </p:cNvPr>
          <p:cNvSpPr/>
          <p:nvPr/>
        </p:nvSpPr>
        <p:spPr>
          <a:xfrm>
            <a:off x="3585207" y="1392052"/>
            <a:ext cx="1473375" cy="10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AF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 Prep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566F7B9-C5B1-9C6C-286C-04D795ACEC5C}"/>
              </a:ext>
            </a:extLst>
          </p:cNvPr>
          <p:cNvCxnSpPr>
            <a:stCxn id="7" idx="3"/>
            <a:endCxn id="10" idx="1"/>
          </p:cNvCxnSpPr>
          <p:nvPr/>
        </p:nvCxnSpPr>
        <p:spPr>
          <a:xfrm flipV="1">
            <a:off x="1354975" y="3262744"/>
            <a:ext cx="381056" cy="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46A4A24-3F35-AB04-6635-5DF69746642A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050772" y="3262740"/>
            <a:ext cx="482574" cy="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329EE69-0100-44AA-EE02-A28BC32F498E}"/>
              </a:ext>
            </a:extLst>
          </p:cNvPr>
          <p:cNvCxnSpPr>
            <a:cxnSpLocks/>
          </p:cNvCxnSpPr>
          <p:nvPr/>
        </p:nvCxnSpPr>
        <p:spPr>
          <a:xfrm>
            <a:off x="5070786" y="3158051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A057734-8073-3FD2-DF45-A07619D8F74C}"/>
              </a:ext>
            </a:extLst>
          </p:cNvPr>
          <p:cNvCxnSpPr>
            <a:cxnSpLocks/>
          </p:cNvCxnSpPr>
          <p:nvPr/>
        </p:nvCxnSpPr>
        <p:spPr>
          <a:xfrm>
            <a:off x="5062536" y="3376612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0DED88F-7E31-725D-0B93-72258105A2DA}"/>
              </a:ext>
            </a:extLst>
          </p:cNvPr>
          <p:cNvCxnSpPr>
            <a:cxnSpLocks/>
          </p:cNvCxnSpPr>
          <p:nvPr/>
        </p:nvCxnSpPr>
        <p:spPr>
          <a:xfrm>
            <a:off x="6519865" y="3172852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A454F98-8422-538D-F6D5-460460708962}"/>
              </a:ext>
            </a:extLst>
          </p:cNvPr>
          <p:cNvCxnSpPr>
            <a:cxnSpLocks/>
          </p:cNvCxnSpPr>
          <p:nvPr/>
        </p:nvCxnSpPr>
        <p:spPr>
          <a:xfrm>
            <a:off x="6511615" y="3391413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796FD40-3BF6-A436-3F19-A1D70789A082}"/>
              </a:ext>
            </a:extLst>
          </p:cNvPr>
          <p:cNvCxnSpPr>
            <a:cxnSpLocks/>
            <a:stCxn id="15" idx="2"/>
            <a:endCxn id="12" idx="5"/>
          </p:cNvCxnSpPr>
          <p:nvPr/>
        </p:nvCxnSpPr>
        <p:spPr>
          <a:xfrm flipH="1">
            <a:off x="4312076" y="2445627"/>
            <a:ext cx="9819" cy="37826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8C17012-BDDB-4B8B-F4EB-8DA5AD5EA1A4}"/>
              </a:ext>
            </a:extLst>
          </p:cNvPr>
          <p:cNvCxnSpPr>
            <a:cxnSpLocks/>
            <a:stCxn id="16" idx="3"/>
            <a:endCxn id="15" idx="1"/>
          </p:cNvCxnSpPr>
          <p:nvPr/>
        </p:nvCxnSpPr>
        <p:spPr>
          <a:xfrm>
            <a:off x="3089562" y="1912585"/>
            <a:ext cx="495645" cy="6255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B4D86C17-7EE9-CA69-4A90-0966DC88A390}"/>
              </a:ext>
            </a:extLst>
          </p:cNvPr>
          <p:cNvSpPr/>
          <p:nvPr/>
        </p:nvSpPr>
        <p:spPr>
          <a:xfrm>
            <a:off x="85725" y="1028700"/>
            <a:ext cx="12001806" cy="35054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236409D-5456-AF20-8135-E8D5F4E3A77F}"/>
              </a:ext>
            </a:extLst>
          </p:cNvPr>
          <p:cNvSpPr txBox="1"/>
          <p:nvPr/>
        </p:nvSpPr>
        <p:spPr>
          <a:xfrm>
            <a:off x="6487387" y="1114820"/>
            <a:ext cx="16724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Laser Room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8C76E12-5BFE-07FA-AD9C-28B900155104}"/>
              </a:ext>
            </a:extLst>
          </p:cNvPr>
          <p:cNvSpPr/>
          <p:nvPr/>
        </p:nvSpPr>
        <p:spPr>
          <a:xfrm>
            <a:off x="2733675" y="4686478"/>
            <a:ext cx="9353856" cy="1348906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AC7E176-912F-E012-3E87-2B950B64BD13}"/>
              </a:ext>
            </a:extLst>
          </p:cNvPr>
          <p:cNvSpPr txBox="1"/>
          <p:nvPr/>
        </p:nvSpPr>
        <p:spPr>
          <a:xfrm>
            <a:off x="2839919" y="4744910"/>
            <a:ext cx="1141531" cy="36933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Linac</a:t>
            </a:r>
            <a:endParaRPr lang="en-US" sz="18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CD00C3-A8F6-FC13-6C2B-BFA06196BAB7}"/>
              </a:ext>
            </a:extLst>
          </p:cNvPr>
          <p:cNvSpPr txBox="1"/>
          <p:nvPr/>
        </p:nvSpPr>
        <p:spPr>
          <a:xfrm>
            <a:off x="4120025" y="4785592"/>
            <a:ext cx="2591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12+1 Laserwire Stations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5015149-991D-F843-FAD2-A20223392C5A}"/>
              </a:ext>
            </a:extLst>
          </p:cNvPr>
          <p:cNvGrpSpPr/>
          <p:nvPr/>
        </p:nvGrpSpPr>
        <p:grpSpPr>
          <a:xfrm>
            <a:off x="5446698" y="2828932"/>
            <a:ext cx="1183127" cy="877703"/>
            <a:chOff x="3740969" y="2701633"/>
            <a:chExt cx="1935931" cy="877703"/>
          </a:xfrm>
        </p:grpSpPr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E9F140D5-EDA7-64C5-0BC9-5B692358594A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2F243D0C-BAC3-7CC3-9D6F-78B36A206377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C3A4919-813A-055F-EF3D-E05B9853B42E}"/>
                </a:ext>
              </a:extLst>
            </p:cNvPr>
            <p:cNvSpPr txBox="1"/>
            <p:nvPr/>
          </p:nvSpPr>
          <p:spPr>
            <a:xfrm>
              <a:off x="3755957" y="2857642"/>
              <a:ext cx="1898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Alignment</a:t>
              </a:r>
            </a:p>
            <a:p>
              <a:pPr algn="ctr"/>
              <a:r>
                <a:rPr lang="en-US" sz="1800" dirty="0"/>
                <a:t>Path</a:t>
              </a: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3119F6-AA8B-AA90-17ED-90966565E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9233" y="4422723"/>
            <a:ext cx="6870828" cy="1043225"/>
          </a:xfrm>
          <a:solidFill>
            <a:schemeClr val="bg1"/>
          </a:solidFill>
          <a:ln w="57150">
            <a:solidFill>
              <a:srgbClr val="004C97"/>
            </a:solidFill>
          </a:ln>
        </p:spPr>
        <p:txBody>
          <a:bodyPr lIns="91440"/>
          <a:lstStyle/>
          <a:p>
            <a:r>
              <a:rPr lang="en-US" dirty="0"/>
              <a:t>Long reflective path on optical table in laser room to do initial alignment for transport</a:t>
            </a:r>
          </a:p>
          <a:p>
            <a:pPr lvl="1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57C79E-CF34-5C09-0CD9-915C58AFB21D}"/>
              </a:ext>
            </a:extLst>
          </p:cNvPr>
          <p:cNvSpPr txBox="1"/>
          <p:nvPr/>
        </p:nvSpPr>
        <p:spPr>
          <a:xfrm>
            <a:off x="6237554" y="3936732"/>
            <a:ext cx="2530757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Alignment Path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21C393-228A-EAFB-BA5C-9DBE70C92764}"/>
              </a:ext>
            </a:extLst>
          </p:cNvPr>
          <p:cNvSpPr/>
          <p:nvPr/>
        </p:nvSpPr>
        <p:spPr>
          <a:xfrm>
            <a:off x="242758" y="1385797"/>
            <a:ext cx="2846804" cy="10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Alignment/Feedback (AF)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Laser System</a:t>
            </a:r>
          </a:p>
        </p:txBody>
      </p:sp>
    </p:spTree>
    <p:extLst>
      <p:ext uri="{BB962C8B-B14F-4D97-AF65-F5344CB8AC3E}">
        <p14:creationId xmlns:p14="http://schemas.microsoft.com/office/powerpoint/2010/main" val="294742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9CD0A-AF1F-9A35-4AB5-954D7D888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F4425B-A0BB-F2F9-1BAE-4A802256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Transport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E07CA-062D-AEC6-D659-15EBE115D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08C96-09E0-B91C-679E-651F5CAEB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0F1C3-D7AA-9E9D-154E-ECA6A3C8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F4DF5A-8793-D476-023A-13B678A54F17}"/>
              </a:ext>
            </a:extLst>
          </p:cNvPr>
          <p:cNvSpPr/>
          <p:nvPr/>
        </p:nvSpPr>
        <p:spPr>
          <a:xfrm>
            <a:off x="242758" y="2701635"/>
            <a:ext cx="1112217" cy="11222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1064 nm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Laser System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0369D8-446E-B55F-538D-7DAA15EC6F53}"/>
              </a:ext>
            </a:extLst>
          </p:cNvPr>
          <p:cNvSpPr/>
          <p:nvPr/>
        </p:nvSpPr>
        <p:spPr>
          <a:xfrm>
            <a:off x="1736031" y="2701634"/>
            <a:ext cx="1314741" cy="1122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1064 nm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 Prep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A2646F-AD8E-47F3-2B84-0AAD3F0A914C}"/>
              </a:ext>
            </a:extLst>
          </p:cNvPr>
          <p:cNvGrpSpPr/>
          <p:nvPr/>
        </p:nvGrpSpPr>
        <p:grpSpPr>
          <a:xfrm>
            <a:off x="3544431" y="2823892"/>
            <a:ext cx="1535289" cy="877703"/>
            <a:chOff x="3740969" y="2701633"/>
            <a:chExt cx="1935931" cy="877703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FEBAE0DC-4806-B13E-0791-A8D9168092FD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B4B0304F-E1F0-CA50-3333-FB49C2B751E2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5D0328-5499-BCD1-E8DC-A55C46D92DA6}"/>
                </a:ext>
              </a:extLst>
            </p:cNvPr>
            <p:cNvSpPr txBox="1"/>
            <p:nvPr/>
          </p:nvSpPr>
          <p:spPr>
            <a:xfrm>
              <a:off x="3768100" y="2817318"/>
              <a:ext cx="18725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1064/AF</a:t>
              </a:r>
            </a:p>
            <a:p>
              <a:pPr algn="ctr"/>
              <a:r>
                <a:rPr lang="en-US" sz="1800" dirty="0"/>
                <a:t>Combiner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AF58931-77D7-391D-1C88-837B678A6F8A}"/>
              </a:ext>
            </a:extLst>
          </p:cNvPr>
          <p:cNvSpPr/>
          <p:nvPr/>
        </p:nvSpPr>
        <p:spPr>
          <a:xfrm>
            <a:off x="3585207" y="1392052"/>
            <a:ext cx="1473375" cy="10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AF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 Prep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574A1A-59F0-B827-0E30-B021B8D6FE86}"/>
              </a:ext>
            </a:extLst>
          </p:cNvPr>
          <p:cNvGrpSpPr/>
          <p:nvPr/>
        </p:nvGrpSpPr>
        <p:grpSpPr>
          <a:xfrm>
            <a:off x="6838771" y="2852506"/>
            <a:ext cx="1215232" cy="877703"/>
            <a:chOff x="3651286" y="2701633"/>
            <a:chExt cx="2025614" cy="877703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14043EE-6CE7-E95E-1A7A-3B5855A5FA17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B67759D-4EEC-0C7F-5641-1D612BBFFBE7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0DC8CD-4B87-513E-0327-9886EA224B89}"/>
                </a:ext>
              </a:extLst>
            </p:cNvPr>
            <p:cNvSpPr txBox="1"/>
            <p:nvPr/>
          </p:nvSpPr>
          <p:spPr>
            <a:xfrm>
              <a:off x="3651286" y="2775739"/>
              <a:ext cx="20256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Mirror Expander</a:t>
              </a: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859995-1D6E-C722-F1E6-657D3CBBF517}"/>
              </a:ext>
            </a:extLst>
          </p:cNvPr>
          <p:cNvCxnSpPr>
            <a:stCxn id="7" idx="3"/>
            <a:endCxn id="10" idx="1"/>
          </p:cNvCxnSpPr>
          <p:nvPr/>
        </p:nvCxnSpPr>
        <p:spPr>
          <a:xfrm flipV="1">
            <a:off x="1354975" y="3262744"/>
            <a:ext cx="381056" cy="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BC6B05B-DA3E-46DB-6C9F-44AC7D921F4C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050772" y="3262740"/>
            <a:ext cx="482574" cy="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D168F9D-36AF-8A51-A989-4435891E3DF0}"/>
              </a:ext>
            </a:extLst>
          </p:cNvPr>
          <p:cNvCxnSpPr>
            <a:cxnSpLocks/>
          </p:cNvCxnSpPr>
          <p:nvPr/>
        </p:nvCxnSpPr>
        <p:spPr>
          <a:xfrm>
            <a:off x="5070786" y="3158051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D5CF0F4-3B2F-73F2-FE1F-71D8E008DA8B}"/>
              </a:ext>
            </a:extLst>
          </p:cNvPr>
          <p:cNvCxnSpPr>
            <a:cxnSpLocks/>
          </p:cNvCxnSpPr>
          <p:nvPr/>
        </p:nvCxnSpPr>
        <p:spPr>
          <a:xfrm>
            <a:off x="5062536" y="3376612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ABA441D-4571-C376-66BB-12F837378F3E}"/>
              </a:ext>
            </a:extLst>
          </p:cNvPr>
          <p:cNvCxnSpPr>
            <a:cxnSpLocks/>
            <a:stCxn id="15" idx="2"/>
            <a:endCxn id="12" idx="5"/>
          </p:cNvCxnSpPr>
          <p:nvPr/>
        </p:nvCxnSpPr>
        <p:spPr>
          <a:xfrm flipH="1">
            <a:off x="4312076" y="2445627"/>
            <a:ext cx="9819" cy="37826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2D03BF5-5B86-E630-BA40-E6CC61C0325B}"/>
              </a:ext>
            </a:extLst>
          </p:cNvPr>
          <p:cNvCxnSpPr>
            <a:cxnSpLocks/>
            <a:stCxn id="20" idx="3"/>
            <a:endCxn id="15" idx="1"/>
          </p:cNvCxnSpPr>
          <p:nvPr/>
        </p:nvCxnSpPr>
        <p:spPr>
          <a:xfrm>
            <a:off x="3089562" y="1912585"/>
            <a:ext cx="495645" cy="6255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EE8F1F66-12B9-2F7D-E108-105D70C96FB8}"/>
              </a:ext>
            </a:extLst>
          </p:cNvPr>
          <p:cNvSpPr/>
          <p:nvPr/>
        </p:nvSpPr>
        <p:spPr>
          <a:xfrm>
            <a:off x="85725" y="1028700"/>
            <a:ext cx="12001806" cy="35054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1F7D47E-4EF4-D9C7-CC62-66AB161119A3}"/>
              </a:ext>
            </a:extLst>
          </p:cNvPr>
          <p:cNvSpPr txBox="1"/>
          <p:nvPr/>
        </p:nvSpPr>
        <p:spPr>
          <a:xfrm>
            <a:off x="6487387" y="1114820"/>
            <a:ext cx="16724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Laser Room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B02A13D-181F-2389-1AC4-EED977D9EAB6}"/>
              </a:ext>
            </a:extLst>
          </p:cNvPr>
          <p:cNvSpPr/>
          <p:nvPr/>
        </p:nvSpPr>
        <p:spPr>
          <a:xfrm>
            <a:off x="2733675" y="4686478"/>
            <a:ext cx="9353856" cy="1348906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0025A6E-AA44-757D-F255-A4931D7899F1}"/>
              </a:ext>
            </a:extLst>
          </p:cNvPr>
          <p:cNvSpPr txBox="1"/>
          <p:nvPr/>
        </p:nvSpPr>
        <p:spPr>
          <a:xfrm>
            <a:off x="2839919" y="4744910"/>
            <a:ext cx="1141531" cy="36933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Linac</a:t>
            </a:r>
            <a:endParaRPr lang="en-US" sz="18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6121436-1CF8-3CAE-ABB5-7D39CD26467A}"/>
              </a:ext>
            </a:extLst>
          </p:cNvPr>
          <p:cNvSpPr txBox="1"/>
          <p:nvPr/>
        </p:nvSpPr>
        <p:spPr>
          <a:xfrm>
            <a:off x="4120025" y="4785592"/>
            <a:ext cx="2591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12+1 Laserwire Stations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3C3A486-9186-0F00-AD01-678D3343027E}"/>
              </a:ext>
            </a:extLst>
          </p:cNvPr>
          <p:cNvCxnSpPr>
            <a:cxnSpLocks/>
          </p:cNvCxnSpPr>
          <p:nvPr/>
        </p:nvCxnSpPr>
        <p:spPr>
          <a:xfrm>
            <a:off x="8036977" y="3162486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BF2881C-A113-9A86-6EB4-D346FDC57D3F}"/>
              </a:ext>
            </a:extLst>
          </p:cNvPr>
          <p:cNvCxnSpPr>
            <a:cxnSpLocks/>
          </p:cNvCxnSpPr>
          <p:nvPr/>
        </p:nvCxnSpPr>
        <p:spPr>
          <a:xfrm>
            <a:off x="8028727" y="3381047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132622-0E7C-BC71-1CE7-A10CD60C3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6372" y="4393337"/>
            <a:ext cx="6870828" cy="1295985"/>
          </a:xfrm>
          <a:solidFill>
            <a:schemeClr val="bg1"/>
          </a:solidFill>
          <a:ln w="57150">
            <a:solidFill>
              <a:srgbClr val="004C97"/>
            </a:solidFill>
          </a:ln>
        </p:spPr>
        <p:txBody>
          <a:bodyPr lIns="91440"/>
          <a:lstStyle/>
          <a:p>
            <a:r>
              <a:rPr lang="en-US" dirty="0"/>
              <a:t>Reflective expander to avoid chromatic effects</a:t>
            </a:r>
          </a:p>
          <a:p>
            <a:pPr lvl="1"/>
            <a:r>
              <a:rPr lang="en-US" dirty="0"/>
              <a:t>e.g. Thorlabs BE06R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BC85B-B792-3E49-A536-E2C8BD0C33F5}"/>
              </a:ext>
            </a:extLst>
          </p:cNvPr>
          <p:cNvSpPr txBox="1"/>
          <p:nvPr/>
        </p:nvSpPr>
        <p:spPr>
          <a:xfrm>
            <a:off x="6784693" y="3907346"/>
            <a:ext cx="2530757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Mirror Expander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6E83C22-9B1D-6192-49B3-60AD330D9A34}"/>
              </a:ext>
            </a:extLst>
          </p:cNvPr>
          <p:cNvCxnSpPr>
            <a:cxnSpLocks/>
          </p:cNvCxnSpPr>
          <p:nvPr/>
        </p:nvCxnSpPr>
        <p:spPr>
          <a:xfrm>
            <a:off x="6519348" y="3175068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07C30D3-212E-0D68-7927-4B25C18594EB}"/>
              </a:ext>
            </a:extLst>
          </p:cNvPr>
          <p:cNvCxnSpPr>
            <a:cxnSpLocks/>
          </p:cNvCxnSpPr>
          <p:nvPr/>
        </p:nvCxnSpPr>
        <p:spPr>
          <a:xfrm>
            <a:off x="6511098" y="3393629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954F66B-8216-1CC7-865A-A2DB37AD68E3}"/>
              </a:ext>
            </a:extLst>
          </p:cNvPr>
          <p:cNvGrpSpPr/>
          <p:nvPr/>
        </p:nvGrpSpPr>
        <p:grpSpPr>
          <a:xfrm>
            <a:off x="5446181" y="2831148"/>
            <a:ext cx="1183127" cy="877703"/>
            <a:chOff x="3740969" y="2701633"/>
            <a:chExt cx="1935931" cy="877703"/>
          </a:xfrm>
        </p:grpSpPr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A362DC0E-B695-21F3-8253-D65C9B768C8B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C81356A2-4BDA-CF52-7FCD-3D2B993E149C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8F4D5-AAA6-3F71-96FD-E8024EB26D0C}"/>
                </a:ext>
              </a:extLst>
            </p:cNvPr>
            <p:cNvSpPr txBox="1"/>
            <p:nvPr/>
          </p:nvSpPr>
          <p:spPr>
            <a:xfrm>
              <a:off x="3755957" y="2857642"/>
              <a:ext cx="1898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Alignment</a:t>
              </a:r>
            </a:p>
            <a:p>
              <a:pPr algn="ctr"/>
              <a:r>
                <a:rPr lang="en-US" sz="1800" dirty="0"/>
                <a:t>Path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1BE2D6B-0C3D-B176-5549-1C0EB625249A}"/>
              </a:ext>
            </a:extLst>
          </p:cNvPr>
          <p:cNvSpPr/>
          <p:nvPr/>
        </p:nvSpPr>
        <p:spPr>
          <a:xfrm>
            <a:off x="242758" y="1385797"/>
            <a:ext cx="2846804" cy="10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Alignment/Feedback (AF)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Laser System</a:t>
            </a:r>
          </a:p>
        </p:txBody>
      </p:sp>
    </p:spTree>
    <p:extLst>
      <p:ext uri="{BB962C8B-B14F-4D97-AF65-F5344CB8AC3E}">
        <p14:creationId xmlns:p14="http://schemas.microsoft.com/office/powerpoint/2010/main" val="2031949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D3A7D-DD7F-439C-11F9-ABFD6646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100072-0691-350A-0462-8A28D1FF4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Transport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37528-3C3D-9BC1-7B23-4600AE7BD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8F41-8955-A5BE-C757-A0D78F59A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66A00-E666-DF4B-A494-B8961A7C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F0CD25-27C4-12BC-5F28-083A7445656E}"/>
              </a:ext>
            </a:extLst>
          </p:cNvPr>
          <p:cNvSpPr/>
          <p:nvPr/>
        </p:nvSpPr>
        <p:spPr>
          <a:xfrm>
            <a:off x="242758" y="2701635"/>
            <a:ext cx="1112217" cy="11222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1064 nm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Laser System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71FC6E-E641-AB45-F512-E7FF2F346B97}"/>
              </a:ext>
            </a:extLst>
          </p:cNvPr>
          <p:cNvSpPr/>
          <p:nvPr/>
        </p:nvSpPr>
        <p:spPr>
          <a:xfrm>
            <a:off x="1736031" y="2701634"/>
            <a:ext cx="1314741" cy="1122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1064 nm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 Prep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06D003-1180-5BA9-F9CF-495920C9309B}"/>
              </a:ext>
            </a:extLst>
          </p:cNvPr>
          <p:cNvGrpSpPr/>
          <p:nvPr/>
        </p:nvGrpSpPr>
        <p:grpSpPr>
          <a:xfrm>
            <a:off x="3544431" y="2823892"/>
            <a:ext cx="1535289" cy="877703"/>
            <a:chOff x="3740969" y="2701633"/>
            <a:chExt cx="1935931" cy="877703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193CDC85-F644-28D1-2A15-F2A94FA288DE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52C04AAE-2196-3A4B-D797-A9DD37DBE98C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E41935-FDB4-E025-F5FC-444EA4038115}"/>
                </a:ext>
              </a:extLst>
            </p:cNvPr>
            <p:cNvSpPr txBox="1"/>
            <p:nvPr/>
          </p:nvSpPr>
          <p:spPr>
            <a:xfrm>
              <a:off x="3768100" y="2817318"/>
              <a:ext cx="18725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1064/AF</a:t>
              </a:r>
            </a:p>
            <a:p>
              <a:pPr algn="ctr"/>
              <a:r>
                <a:rPr lang="en-US" sz="1800" dirty="0"/>
                <a:t>Combiner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12591E9-28A9-031C-497A-713EABF2B15A}"/>
              </a:ext>
            </a:extLst>
          </p:cNvPr>
          <p:cNvSpPr/>
          <p:nvPr/>
        </p:nvSpPr>
        <p:spPr>
          <a:xfrm>
            <a:off x="3585207" y="1392052"/>
            <a:ext cx="1473375" cy="10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AF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 Prep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2FA405-5D11-9341-4493-4CEAEA0726C9}"/>
              </a:ext>
            </a:extLst>
          </p:cNvPr>
          <p:cNvGrpSpPr/>
          <p:nvPr/>
        </p:nvGrpSpPr>
        <p:grpSpPr>
          <a:xfrm>
            <a:off x="6839287" y="2848825"/>
            <a:ext cx="1215232" cy="877703"/>
            <a:chOff x="3651286" y="2701633"/>
            <a:chExt cx="2025614" cy="877703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00F91B5-F1E6-8FF7-576C-E8C9111DB3FB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462B592-DA7C-3E5D-BA14-D52A2E3D7133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2FA13A-3CD6-0FF1-8145-AAEBA7844713}"/>
                </a:ext>
              </a:extLst>
            </p:cNvPr>
            <p:cNvSpPr txBox="1"/>
            <p:nvPr/>
          </p:nvSpPr>
          <p:spPr>
            <a:xfrm>
              <a:off x="3651286" y="2775739"/>
              <a:ext cx="20256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Mirror Expander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BB3A7A-8BEB-1BE6-3D12-CF0CDC38E390}"/>
              </a:ext>
            </a:extLst>
          </p:cNvPr>
          <p:cNvGrpSpPr/>
          <p:nvPr/>
        </p:nvGrpSpPr>
        <p:grpSpPr>
          <a:xfrm>
            <a:off x="8425292" y="2848823"/>
            <a:ext cx="1183127" cy="877703"/>
            <a:chOff x="3740969" y="2701633"/>
            <a:chExt cx="1935931" cy="877703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E2B5AF2-1A8E-DC20-270F-5C7FE9B24DF9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0FADFFD-7A57-0EDA-0009-92F3CC5D02F6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89B48F-96D6-906C-0CE5-43FE5F688C2D}"/>
                </a:ext>
              </a:extLst>
            </p:cNvPr>
            <p:cNvSpPr txBox="1"/>
            <p:nvPr/>
          </p:nvSpPr>
          <p:spPr>
            <a:xfrm>
              <a:off x="3755959" y="2857642"/>
              <a:ext cx="18067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Feedback</a:t>
              </a:r>
            </a:p>
            <a:p>
              <a:pPr algn="ctr"/>
              <a:r>
                <a:rPr lang="en-US" sz="1800" dirty="0"/>
                <a:t>Mirror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91DDB5-6CD0-5AFD-94EF-368D4CBD31A3}"/>
              </a:ext>
            </a:extLst>
          </p:cNvPr>
          <p:cNvCxnSpPr/>
          <p:nvPr/>
        </p:nvCxnSpPr>
        <p:spPr>
          <a:xfrm>
            <a:off x="9896475" y="2390775"/>
            <a:ext cx="0" cy="1971675"/>
          </a:xfrm>
          <a:prstGeom prst="line">
            <a:avLst/>
          </a:prstGeom>
          <a:ln w="7620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F5E438F-10F9-23CB-8ABC-8F6FF373B863}"/>
              </a:ext>
            </a:extLst>
          </p:cNvPr>
          <p:cNvCxnSpPr>
            <a:stCxn id="7" idx="3"/>
            <a:endCxn id="10" idx="1"/>
          </p:cNvCxnSpPr>
          <p:nvPr/>
        </p:nvCxnSpPr>
        <p:spPr>
          <a:xfrm flipV="1">
            <a:off x="1354975" y="3262744"/>
            <a:ext cx="381056" cy="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C2D7D37-9649-7DB4-8D25-6A191FDCAE28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050772" y="3262740"/>
            <a:ext cx="482574" cy="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2B8F34E-9323-3A1F-3332-07CA109AD72A}"/>
              </a:ext>
            </a:extLst>
          </p:cNvPr>
          <p:cNvCxnSpPr>
            <a:cxnSpLocks/>
          </p:cNvCxnSpPr>
          <p:nvPr/>
        </p:nvCxnSpPr>
        <p:spPr>
          <a:xfrm>
            <a:off x="5070786" y="3158051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55E22A-8A1C-EAC2-A9F2-49C872839432}"/>
              </a:ext>
            </a:extLst>
          </p:cNvPr>
          <p:cNvCxnSpPr>
            <a:cxnSpLocks/>
          </p:cNvCxnSpPr>
          <p:nvPr/>
        </p:nvCxnSpPr>
        <p:spPr>
          <a:xfrm>
            <a:off x="5062536" y="3376612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837089C-5F85-A038-B75A-FC035EFF8452}"/>
              </a:ext>
            </a:extLst>
          </p:cNvPr>
          <p:cNvCxnSpPr>
            <a:cxnSpLocks/>
          </p:cNvCxnSpPr>
          <p:nvPr/>
        </p:nvCxnSpPr>
        <p:spPr>
          <a:xfrm>
            <a:off x="6519865" y="3172852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67A6C83-3497-D738-AF6B-AC2D34A7A194}"/>
              </a:ext>
            </a:extLst>
          </p:cNvPr>
          <p:cNvCxnSpPr>
            <a:cxnSpLocks/>
          </p:cNvCxnSpPr>
          <p:nvPr/>
        </p:nvCxnSpPr>
        <p:spPr>
          <a:xfrm>
            <a:off x="6511615" y="3391413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3813CF8-EB0B-6E55-05DD-5FD4824F00F2}"/>
              </a:ext>
            </a:extLst>
          </p:cNvPr>
          <p:cNvCxnSpPr>
            <a:cxnSpLocks/>
          </p:cNvCxnSpPr>
          <p:nvPr/>
        </p:nvCxnSpPr>
        <p:spPr>
          <a:xfrm>
            <a:off x="9610725" y="3192929"/>
            <a:ext cx="652890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7CD1219-D2C2-7EC1-2FC0-E04C44536BA2}"/>
              </a:ext>
            </a:extLst>
          </p:cNvPr>
          <p:cNvCxnSpPr>
            <a:cxnSpLocks/>
          </p:cNvCxnSpPr>
          <p:nvPr/>
        </p:nvCxnSpPr>
        <p:spPr>
          <a:xfrm>
            <a:off x="9602475" y="3411490"/>
            <a:ext cx="661141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74FDAD3-65D6-1777-3E9D-08DB7BFCCE73}"/>
              </a:ext>
            </a:extLst>
          </p:cNvPr>
          <p:cNvCxnSpPr>
            <a:cxnSpLocks/>
            <a:stCxn id="15" idx="2"/>
            <a:endCxn id="12" idx="5"/>
          </p:cNvCxnSpPr>
          <p:nvPr/>
        </p:nvCxnSpPr>
        <p:spPr>
          <a:xfrm flipH="1">
            <a:off x="4312076" y="2445627"/>
            <a:ext cx="9819" cy="37826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FFC0B04-F49F-813A-0A8B-0BCE03EBFA83}"/>
              </a:ext>
            </a:extLst>
          </p:cNvPr>
          <p:cNvCxnSpPr>
            <a:cxnSpLocks/>
            <a:stCxn id="24" idx="3"/>
            <a:endCxn id="15" idx="1"/>
          </p:cNvCxnSpPr>
          <p:nvPr/>
        </p:nvCxnSpPr>
        <p:spPr>
          <a:xfrm>
            <a:off x="3089562" y="1912585"/>
            <a:ext cx="495645" cy="6255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D664FEC-D6F7-9B87-A3C0-619E6A4837D3}"/>
              </a:ext>
            </a:extLst>
          </p:cNvPr>
          <p:cNvSpPr txBox="1"/>
          <p:nvPr/>
        </p:nvSpPr>
        <p:spPr>
          <a:xfrm>
            <a:off x="9060236" y="1430174"/>
            <a:ext cx="1672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Transport Vacuum Window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3148BA0-0CBD-98C5-24A5-41A2FE6ECC70}"/>
              </a:ext>
            </a:extLst>
          </p:cNvPr>
          <p:cNvSpPr/>
          <p:nvPr/>
        </p:nvSpPr>
        <p:spPr>
          <a:xfrm>
            <a:off x="85725" y="1028700"/>
            <a:ext cx="12001806" cy="35054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FEAF4B7-9B49-FF6D-AAE1-008ADC042D8A}"/>
              </a:ext>
            </a:extLst>
          </p:cNvPr>
          <p:cNvSpPr txBox="1"/>
          <p:nvPr/>
        </p:nvSpPr>
        <p:spPr>
          <a:xfrm>
            <a:off x="6487387" y="1114820"/>
            <a:ext cx="16724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Laser Room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79EB52C-DB9B-7147-D4D9-7D3E0B30D911}"/>
              </a:ext>
            </a:extLst>
          </p:cNvPr>
          <p:cNvSpPr/>
          <p:nvPr/>
        </p:nvSpPr>
        <p:spPr>
          <a:xfrm>
            <a:off x="2733675" y="4686478"/>
            <a:ext cx="9353856" cy="1348906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8AACFBC-A312-1AC3-48EB-66FB04F3E331}"/>
              </a:ext>
            </a:extLst>
          </p:cNvPr>
          <p:cNvSpPr txBox="1"/>
          <p:nvPr/>
        </p:nvSpPr>
        <p:spPr>
          <a:xfrm>
            <a:off x="2839919" y="4744910"/>
            <a:ext cx="1141531" cy="36933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Linac</a:t>
            </a:r>
            <a:endParaRPr lang="en-US" sz="18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298541B-569D-D1F8-BB21-2EFE8012FEE8}"/>
              </a:ext>
            </a:extLst>
          </p:cNvPr>
          <p:cNvSpPr txBox="1"/>
          <p:nvPr/>
        </p:nvSpPr>
        <p:spPr>
          <a:xfrm>
            <a:off x="4120025" y="4785592"/>
            <a:ext cx="2591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12+1 Laserwire Stations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C2E0FE9-8F75-6EFF-7FD9-3862AF26AB9E}"/>
              </a:ext>
            </a:extLst>
          </p:cNvPr>
          <p:cNvGrpSpPr/>
          <p:nvPr/>
        </p:nvGrpSpPr>
        <p:grpSpPr>
          <a:xfrm>
            <a:off x="5446698" y="2828932"/>
            <a:ext cx="1183127" cy="877703"/>
            <a:chOff x="3740969" y="2701633"/>
            <a:chExt cx="1935931" cy="877703"/>
          </a:xfrm>
        </p:grpSpPr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5D1825D0-8223-1AA5-3D8D-8B0D89A93F97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448BAF64-0864-D910-6C75-21E65156FAAC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C997B71-E38F-B8DD-AA0C-0A521E21873B}"/>
                </a:ext>
              </a:extLst>
            </p:cNvPr>
            <p:cNvSpPr txBox="1"/>
            <p:nvPr/>
          </p:nvSpPr>
          <p:spPr>
            <a:xfrm>
              <a:off x="3755957" y="2857642"/>
              <a:ext cx="1898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Alignment</a:t>
              </a:r>
            </a:p>
            <a:p>
              <a:pPr algn="ctr"/>
              <a:r>
                <a:rPr lang="en-US" sz="1800" dirty="0"/>
                <a:t>Path</a:t>
              </a:r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5850E2E-E175-E400-D505-2CC0E6495A09}"/>
              </a:ext>
            </a:extLst>
          </p:cNvPr>
          <p:cNvCxnSpPr>
            <a:cxnSpLocks/>
          </p:cNvCxnSpPr>
          <p:nvPr/>
        </p:nvCxnSpPr>
        <p:spPr>
          <a:xfrm>
            <a:off x="8037493" y="3158805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DAE0A64-12A9-D9FE-C3E9-98A4A7958757}"/>
              </a:ext>
            </a:extLst>
          </p:cNvPr>
          <p:cNvCxnSpPr>
            <a:cxnSpLocks/>
          </p:cNvCxnSpPr>
          <p:nvPr/>
        </p:nvCxnSpPr>
        <p:spPr>
          <a:xfrm>
            <a:off x="8029243" y="3377366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11A5C1-5555-28A5-A6A6-C1848D84B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066" y="4595762"/>
            <a:ext cx="6870828" cy="1554664"/>
          </a:xfrm>
          <a:solidFill>
            <a:schemeClr val="bg1"/>
          </a:solidFill>
          <a:ln w="57150">
            <a:solidFill>
              <a:srgbClr val="004C97"/>
            </a:solidFill>
          </a:ln>
        </p:spPr>
        <p:txBody>
          <a:bodyPr lIns="91440"/>
          <a:lstStyle/>
          <a:p>
            <a:r>
              <a:rPr lang="en-US" dirty="0"/>
              <a:t>Piezo mirror to control alignment with feedback from downstream detectors</a:t>
            </a:r>
          </a:p>
          <a:p>
            <a:pPr lvl="1"/>
            <a:r>
              <a:rPr lang="en-US" dirty="0"/>
              <a:t>e.g. Thorlabs :  PDP90A plus KPA101 plus POLARIS-K2S2P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F8C5E-195C-67E5-C671-288DE1CBE9EE}"/>
              </a:ext>
            </a:extLst>
          </p:cNvPr>
          <p:cNvSpPr txBox="1"/>
          <p:nvPr/>
        </p:nvSpPr>
        <p:spPr>
          <a:xfrm>
            <a:off x="6487387" y="4109771"/>
            <a:ext cx="2530757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Feedback Mirror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301BD3-AAE9-BC84-8B07-9B44388CE776}"/>
              </a:ext>
            </a:extLst>
          </p:cNvPr>
          <p:cNvSpPr/>
          <p:nvPr/>
        </p:nvSpPr>
        <p:spPr>
          <a:xfrm>
            <a:off x="242758" y="1385797"/>
            <a:ext cx="2846804" cy="10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Alignment/Feedback (AF)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Laser System</a:t>
            </a:r>
          </a:p>
        </p:txBody>
      </p:sp>
    </p:spTree>
    <p:extLst>
      <p:ext uri="{BB962C8B-B14F-4D97-AF65-F5344CB8AC3E}">
        <p14:creationId xmlns:p14="http://schemas.microsoft.com/office/powerpoint/2010/main" val="4031675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E846B-FAEF-0F7B-E29F-F7D974617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6548C8-3D59-BDFC-38FE-5BC74ABA6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Transport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38538-7698-5481-0885-BEBD45C84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E3351-A77D-D2D4-DFE5-B23483C3D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53B55-F4DA-159F-1F82-8EB3E6F2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80BEF1-A981-913B-4FA1-607D75EAB102}"/>
              </a:ext>
            </a:extLst>
          </p:cNvPr>
          <p:cNvSpPr/>
          <p:nvPr/>
        </p:nvSpPr>
        <p:spPr>
          <a:xfrm>
            <a:off x="242758" y="2701635"/>
            <a:ext cx="1112217" cy="11222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1064 nm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Laser System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65FB37-A24C-57B5-D058-28E9F6ED6AED}"/>
              </a:ext>
            </a:extLst>
          </p:cNvPr>
          <p:cNvSpPr/>
          <p:nvPr/>
        </p:nvSpPr>
        <p:spPr>
          <a:xfrm>
            <a:off x="1736031" y="2701634"/>
            <a:ext cx="1314741" cy="1122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1064 nm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 Prep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FE93FC-BA1E-B23B-B1BF-417764D18186}"/>
              </a:ext>
            </a:extLst>
          </p:cNvPr>
          <p:cNvGrpSpPr/>
          <p:nvPr/>
        </p:nvGrpSpPr>
        <p:grpSpPr>
          <a:xfrm>
            <a:off x="3544431" y="2823892"/>
            <a:ext cx="1535289" cy="877703"/>
            <a:chOff x="3740969" y="2701633"/>
            <a:chExt cx="1935931" cy="877703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E0FCBBAF-366D-736A-FDF0-8418D1A606A8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779E49E-3FC5-68D9-1187-6442C68C9EB9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43A818-F1BB-F9CC-A2AD-4607796D60BE}"/>
                </a:ext>
              </a:extLst>
            </p:cNvPr>
            <p:cNvSpPr txBox="1"/>
            <p:nvPr/>
          </p:nvSpPr>
          <p:spPr>
            <a:xfrm>
              <a:off x="3768100" y="2817318"/>
              <a:ext cx="18725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1064/AF</a:t>
              </a:r>
            </a:p>
            <a:p>
              <a:pPr algn="ctr"/>
              <a:r>
                <a:rPr lang="en-US" sz="1800" dirty="0"/>
                <a:t>Combiner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B082-67B1-3EFF-AA01-9B6C1AFB902D}"/>
              </a:ext>
            </a:extLst>
          </p:cNvPr>
          <p:cNvSpPr/>
          <p:nvPr/>
        </p:nvSpPr>
        <p:spPr>
          <a:xfrm>
            <a:off x="3585207" y="1392052"/>
            <a:ext cx="1473375" cy="10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AF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 Prep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F6E66E-D563-9765-0625-A54FC5018508}"/>
              </a:ext>
            </a:extLst>
          </p:cNvPr>
          <p:cNvGrpSpPr/>
          <p:nvPr/>
        </p:nvGrpSpPr>
        <p:grpSpPr>
          <a:xfrm>
            <a:off x="6842919" y="2828931"/>
            <a:ext cx="1215232" cy="877703"/>
            <a:chOff x="3651286" y="2701633"/>
            <a:chExt cx="2025614" cy="877703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64A1F38F-C999-DABE-DF62-7764AF95EA20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8D06593-4051-1C9E-2482-7CD66EAC6F96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AC1E50-AC3B-21D8-69FB-CDF0BAB05DAA}"/>
                </a:ext>
              </a:extLst>
            </p:cNvPr>
            <p:cNvSpPr txBox="1"/>
            <p:nvPr/>
          </p:nvSpPr>
          <p:spPr>
            <a:xfrm>
              <a:off x="3651286" y="2775739"/>
              <a:ext cx="20256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Mirror Expander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EDDFA3-4846-90CD-3721-962376AA5FD1}"/>
              </a:ext>
            </a:extLst>
          </p:cNvPr>
          <p:cNvGrpSpPr/>
          <p:nvPr/>
        </p:nvGrpSpPr>
        <p:grpSpPr>
          <a:xfrm>
            <a:off x="8425292" y="2848823"/>
            <a:ext cx="1183127" cy="877703"/>
            <a:chOff x="3740969" y="2701633"/>
            <a:chExt cx="1935931" cy="877703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E0F0E28-74FC-F4C3-0F93-0011D4FD32AD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FB7A178-9A9C-7C6D-5243-D16673D4468B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D3B45F-8B85-7D50-932E-ED716BA009B3}"/>
                </a:ext>
              </a:extLst>
            </p:cNvPr>
            <p:cNvSpPr txBox="1"/>
            <p:nvPr/>
          </p:nvSpPr>
          <p:spPr>
            <a:xfrm>
              <a:off x="3755959" y="2857642"/>
              <a:ext cx="18067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Feedback</a:t>
              </a:r>
            </a:p>
            <a:p>
              <a:pPr algn="ctr"/>
              <a:r>
                <a:rPr lang="en-US" sz="1800" dirty="0"/>
                <a:t>Mirror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0CAEBC6-4A91-3494-1856-6D73254D1ACA}"/>
              </a:ext>
            </a:extLst>
          </p:cNvPr>
          <p:cNvCxnSpPr/>
          <p:nvPr/>
        </p:nvCxnSpPr>
        <p:spPr>
          <a:xfrm>
            <a:off x="9896475" y="2390775"/>
            <a:ext cx="0" cy="1971675"/>
          </a:xfrm>
          <a:prstGeom prst="line">
            <a:avLst/>
          </a:prstGeom>
          <a:ln w="7620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4148CD-85EC-08D6-3511-6B0E1E17969A}"/>
              </a:ext>
            </a:extLst>
          </p:cNvPr>
          <p:cNvGrpSpPr/>
          <p:nvPr/>
        </p:nvGrpSpPr>
        <p:grpSpPr>
          <a:xfrm>
            <a:off x="10263616" y="2848823"/>
            <a:ext cx="1442609" cy="877703"/>
            <a:chOff x="3740969" y="2701633"/>
            <a:chExt cx="1950921" cy="877703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EA370D29-9213-3F4B-BCF2-937E030BD574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49396EFB-EB42-3D7B-F43D-91B7962BB647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5BAAB19-23DF-690B-8044-11DA050D741F}"/>
                </a:ext>
              </a:extLst>
            </p:cNvPr>
            <p:cNvSpPr txBox="1"/>
            <p:nvPr/>
          </p:nvSpPr>
          <p:spPr>
            <a:xfrm>
              <a:off x="3755959" y="2857642"/>
              <a:ext cx="1935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Bend</a:t>
              </a:r>
            </a:p>
            <a:p>
              <a:pPr algn="ctr"/>
              <a:r>
                <a:rPr lang="en-US" sz="1800" dirty="0"/>
                <a:t>Mirror</a:t>
              </a: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CAFA50D-25F4-E6A7-BC80-AC36C1C88523}"/>
              </a:ext>
            </a:extLst>
          </p:cNvPr>
          <p:cNvCxnSpPr>
            <a:stCxn id="7" idx="3"/>
            <a:endCxn id="10" idx="1"/>
          </p:cNvCxnSpPr>
          <p:nvPr/>
        </p:nvCxnSpPr>
        <p:spPr>
          <a:xfrm flipV="1">
            <a:off x="1354975" y="3262744"/>
            <a:ext cx="381056" cy="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3C63E55-3186-AE1B-D1DE-472BBF069F00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050772" y="3262740"/>
            <a:ext cx="482574" cy="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90B2751-5DCE-8E32-F8B1-5927F0394783}"/>
              </a:ext>
            </a:extLst>
          </p:cNvPr>
          <p:cNvCxnSpPr>
            <a:cxnSpLocks/>
          </p:cNvCxnSpPr>
          <p:nvPr/>
        </p:nvCxnSpPr>
        <p:spPr>
          <a:xfrm>
            <a:off x="5070786" y="3158051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97FCB92-8A09-9213-6EA3-0AE216E0012C}"/>
              </a:ext>
            </a:extLst>
          </p:cNvPr>
          <p:cNvCxnSpPr>
            <a:cxnSpLocks/>
          </p:cNvCxnSpPr>
          <p:nvPr/>
        </p:nvCxnSpPr>
        <p:spPr>
          <a:xfrm>
            <a:off x="5062536" y="3376612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F7839A2-C856-5C34-BBD0-8DA41A050883}"/>
              </a:ext>
            </a:extLst>
          </p:cNvPr>
          <p:cNvCxnSpPr>
            <a:cxnSpLocks/>
          </p:cNvCxnSpPr>
          <p:nvPr/>
        </p:nvCxnSpPr>
        <p:spPr>
          <a:xfrm>
            <a:off x="6518445" y="3172852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614DC0B-4F5A-B902-E94B-F78B5B90D0A3}"/>
              </a:ext>
            </a:extLst>
          </p:cNvPr>
          <p:cNvCxnSpPr>
            <a:cxnSpLocks/>
          </p:cNvCxnSpPr>
          <p:nvPr/>
        </p:nvCxnSpPr>
        <p:spPr>
          <a:xfrm>
            <a:off x="6510195" y="3391413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AC13A49-620D-9DAF-B1E6-4ED19C1F9D4C}"/>
              </a:ext>
            </a:extLst>
          </p:cNvPr>
          <p:cNvCxnSpPr>
            <a:cxnSpLocks/>
          </p:cNvCxnSpPr>
          <p:nvPr/>
        </p:nvCxnSpPr>
        <p:spPr>
          <a:xfrm>
            <a:off x="9610725" y="3192929"/>
            <a:ext cx="652890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8C6A5A0-C8CB-97D1-54B3-863C06EA1C3C}"/>
              </a:ext>
            </a:extLst>
          </p:cNvPr>
          <p:cNvCxnSpPr>
            <a:cxnSpLocks/>
          </p:cNvCxnSpPr>
          <p:nvPr/>
        </p:nvCxnSpPr>
        <p:spPr>
          <a:xfrm>
            <a:off x="9602475" y="3411490"/>
            <a:ext cx="661141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ECB8548-0C7B-5EC6-6B43-AF4FCC377D2D}"/>
              </a:ext>
            </a:extLst>
          </p:cNvPr>
          <p:cNvCxnSpPr>
            <a:cxnSpLocks/>
            <a:stCxn id="15" idx="2"/>
            <a:endCxn id="12" idx="5"/>
          </p:cNvCxnSpPr>
          <p:nvPr/>
        </p:nvCxnSpPr>
        <p:spPr>
          <a:xfrm flipH="1">
            <a:off x="4312076" y="2445627"/>
            <a:ext cx="9819" cy="37826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F34FF96-9722-87CE-ED5C-A1A5D3C2D797}"/>
              </a:ext>
            </a:extLst>
          </p:cNvPr>
          <p:cNvCxnSpPr>
            <a:cxnSpLocks/>
            <a:stCxn id="24" idx="3"/>
            <a:endCxn id="15" idx="1"/>
          </p:cNvCxnSpPr>
          <p:nvPr/>
        </p:nvCxnSpPr>
        <p:spPr>
          <a:xfrm>
            <a:off x="3089562" y="1912585"/>
            <a:ext cx="495645" cy="6255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34CCC1B-7B35-1929-C776-7D44BD521BC3}"/>
              </a:ext>
            </a:extLst>
          </p:cNvPr>
          <p:cNvCxnSpPr>
            <a:cxnSpLocks/>
          </p:cNvCxnSpPr>
          <p:nvPr/>
        </p:nvCxnSpPr>
        <p:spPr>
          <a:xfrm>
            <a:off x="11703369" y="3172852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4F2DD6A-80E4-B193-BC05-A68E9612F5E7}"/>
              </a:ext>
            </a:extLst>
          </p:cNvPr>
          <p:cNvCxnSpPr>
            <a:cxnSpLocks/>
          </p:cNvCxnSpPr>
          <p:nvPr/>
        </p:nvCxnSpPr>
        <p:spPr>
          <a:xfrm>
            <a:off x="11695119" y="3391413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60E9797-176C-AE8D-90B3-F830BA171463}"/>
              </a:ext>
            </a:extLst>
          </p:cNvPr>
          <p:cNvSpPr txBox="1"/>
          <p:nvPr/>
        </p:nvSpPr>
        <p:spPr>
          <a:xfrm>
            <a:off x="9060236" y="1430174"/>
            <a:ext cx="1672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Transport Vacuum Window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31EF08C-BD3F-5723-1AB4-F4647E13579F}"/>
              </a:ext>
            </a:extLst>
          </p:cNvPr>
          <p:cNvSpPr/>
          <p:nvPr/>
        </p:nvSpPr>
        <p:spPr>
          <a:xfrm>
            <a:off x="85725" y="1028700"/>
            <a:ext cx="12001806" cy="35054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F1ADC8D-7C66-B93D-C659-BDB50A46887A}"/>
              </a:ext>
            </a:extLst>
          </p:cNvPr>
          <p:cNvSpPr txBox="1"/>
          <p:nvPr/>
        </p:nvSpPr>
        <p:spPr>
          <a:xfrm>
            <a:off x="6487387" y="1114820"/>
            <a:ext cx="16724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Laser Room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5D0BAD6-5BF0-9BC0-06DC-BA5A33D8A61F}"/>
              </a:ext>
            </a:extLst>
          </p:cNvPr>
          <p:cNvSpPr/>
          <p:nvPr/>
        </p:nvSpPr>
        <p:spPr>
          <a:xfrm>
            <a:off x="2733675" y="4686478"/>
            <a:ext cx="9353856" cy="1348906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DFEC3BC-3F57-FD63-5A19-00DD82994868}"/>
              </a:ext>
            </a:extLst>
          </p:cNvPr>
          <p:cNvSpPr txBox="1"/>
          <p:nvPr/>
        </p:nvSpPr>
        <p:spPr>
          <a:xfrm>
            <a:off x="2839919" y="4744910"/>
            <a:ext cx="1141531" cy="36933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Linac</a:t>
            </a:r>
            <a:endParaRPr lang="en-US" sz="18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CCAA9D6-BA18-7BD8-7502-DD520B082524}"/>
              </a:ext>
            </a:extLst>
          </p:cNvPr>
          <p:cNvSpPr txBox="1"/>
          <p:nvPr/>
        </p:nvSpPr>
        <p:spPr>
          <a:xfrm>
            <a:off x="4120025" y="4785592"/>
            <a:ext cx="2591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12+1 Laserwire Stations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AC34DC8-0993-E2C3-6B3F-C5DBA95445AD}"/>
              </a:ext>
            </a:extLst>
          </p:cNvPr>
          <p:cNvGrpSpPr/>
          <p:nvPr/>
        </p:nvGrpSpPr>
        <p:grpSpPr>
          <a:xfrm>
            <a:off x="5445278" y="2828932"/>
            <a:ext cx="1183127" cy="877703"/>
            <a:chOff x="3740969" y="2701633"/>
            <a:chExt cx="1935931" cy="877703"/>
          </a:xfrm>
        </p:grpSpPr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B303D0B7-4EBB-9FC6-366F-A1C710679A1D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90EF3CF9-69F3-9021-E5E7-47580DB5AC0C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7AC9B21-0D2F-89FD-4865-8D591CF61655}"/>
                </a:ext>
              </a:extLst>
            </p:cNvPr>
            <p:cNvSpPr txBox="1"/>
            <p:nvPr/>
          </p:nvSpPr>
          <p:spPr>
            <a:xfrm>
              <a:off x="3755957" y="2857642"/>
              <a:ext cx="1898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Alignment</a:t>
              </a:r>
            </a:p>
            <a:p>
              <a:pPr algn="ctr"/>
              <a:r>
                <a:rPr lang="en-US" sz="1800" dirty="0"/>
                <a:t>Path</a:t>
              </a:r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26567E1-E207-228B-34A0-14CDE198D421}"/>
              </a:ext>
            </a:extLst>
          </p:cNvPr>
          <p:cNvCxnSpPr>
            <a:cxnSpLocks/>
          </p:cNvCxnSpPr>
          <p:nvPr/>
        </p:nvCxnSpPr>
        <p:spPr>
          <a:xfrm>
            <a:off x="8041125" y="3138911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ACE2631-BE01-D458-E8FD-27F07163BB5A}"/>
              </a:ext>
            </a:extLst>
          </p:cNvPr>
          <p:cNvCxnSpPr>
            <a:cxnSpLocks/>
          </p:cNvCxnSpPr>
          <p:nvPr/>
        </p:nvCxnSpPr>
        <p:spPr>
          <a:xfrm>
            <a:off x="8032875" y="3357472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12FB13-3807-8F82-A5A7-97573B437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3322" y="4481492"/>
            <a:ext cx="6870828" cy="1554664"/>
          </a:xfrm>
          <a:solidFill>
            <a:schemeClr val="bg1"/>
          </a:solidFill>
          <a:ln w="57150">
            <a:solidFill>
              <a:srgbClr val="004C97"/>
            </a:solidFill>
          </a:ln>
        </p:spPr>
        <p:txBody>
          <a:bodyPr lIns="91440"/>
          <a:lstStyle/>
          <a:p>
            <a:r>
              <a:rPr lang="en-US" dirty="0"/>
              <a:t>Mirror located in vacuum above laser room to direct the laser down the transport pipe</a:t>
            </a:r>
          </a:p>
          <a:p>
            <a:r>
              <a:rPr lang="en-US" dirty="0"/>
              <a:t>Part of initial alignment of transport 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503205-DA70-DD9F-98A8-D33A1DD1E3CE}"/>
              </a:ext>
            </a:extLst>
          </p:cNvPr>
          <p:cNvSpPr txBox="1"/>
          <p:nvPr/>
        </p:nvSpPr>
        <p:spPr>
          <a:xfrm>
            <a:off x="8864293" y="3995501"/>
            <a:ext cx="2530757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Bend Mirror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6C64B4-C7F4-274E-F1BF-5F0D9B1C3B4A}"/>
              </a:ext>
            </a:extLst>
          </p:cNvPr>
          <p:cNvSpPr/>
          <p:nvPr/>
        </p:nvSpPr>
        <p:spPr>
          <a:xfrm>
            <a:off x="242758" y="1385797"/>
            <a:ext cx="2846804" cy="10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Alignment/Feedback (AF)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Laser System</a:t>
            </a:r>
          </a:p>
        </p:txBody>
      </p:sp>
    </p:spTree>
    <p:extLst>
      <p:ext uri="{BB962C8B-B14F-4D97-AF65-F5344CB8AC3E}">
        <p14:creationId xmlns:p14="http://schemas.microsoft.com/office/powerpoint/2010/main" val="2684754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BD1BE-56C0-3249-98CB-6BF2B3FFF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88CCD6-C3CC-A7D2-F57A-2604F604C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Transport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71F0C-B4DE-5A19-9A87-8FCA4ADD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661A9-D89A-F62D-1B01-D0E2F051D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47B44-0570-52E5-A422-E7A73875C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5C75CD-9859-3BBE-6DAD-8769F83E6968}"/>
              </a:ext>
            </a:extLst>
          </p:cNvPr>
          <p:cNvSpPr/>
          <p:nvPr/>
        </p:nvSpPr>
        <p:spPr>
          <a:xfrm>
            <a:off x="242758" y="2701635"/>
            <a:ext cx="1112217" cy="11222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1064 nm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Laser System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C1F17A-0E99-01E5-D202-4F87F88D8FC0}"/>
              </a:ext>
            </a:extLst>
          </p:cNvPr>
          <p:cNvSpPr/>
          <p:nvPr/>
        </p:nvSpPr>
        <p:spPr>
          <a:xfrm>
            <a:off x="1736031" y="2701634"/>
            <a:ext cx="1314741" cy="1122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1064 nm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 Prep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11A3EC-20E2-66E7-0131-13AC414127A0}"/>
              </a:ext>
            </a:extLst>
          </p:cNvPr>
          <p:cNvGrpSpPr/>
          <p:nvPr/>
        </p:nvGrpSpPr>
        <p:grpSpPr>
          <a:xfrm>
            <a:off x="3544431" y="2823892"/>
            <a:ext cx="1535289" cy="877703"/>
            <a:chOff x="3740969" y="2701633"/>
            <a:chExt cx="1935931" cy="877703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C6A79BE8-A534-1084-F95D-90204D8DD9AA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1EBD65D-028B-7C8C-9628-0A03A46FB051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DAA0F3-2FC9-1B4E-C21E-29F28239541C}"/>
                </a:ext>
              </a:extLst>
            </p:cNvPr>
            <p:cNvSpPr txBox="1"/>
            <p:nvPr/>
          </p:nvSpPr>
          <p:spPr>
            <a:xfrm>
              <a:off x="3768100" y="2817318"/>
              <a:ext cx="18725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1064/AF</a:t>
              </a:r>
            </a:p>
            <a:p>
              <a:pPr algn="ctr"/>
              <a:r>
                <a:rPr lang="en-US" sz="1800" dirty="0"/>
                <a:t>Combiner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BE68BFF-08B5-270D-A6D4-832E2734BD24}"/>
              </a:ext>
            </a:extLst>
          </p:cNvPr>
          <p:cNvSpPr/>
          <p:nvPr/>
        </p:nvSpPr>
        <p:spPr>
          <a:xfrm>
            <a:off x="3585207" y="1392052"/>
            <a:ext cx="1473375" cy="10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AF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 Prep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98518F-1197-61C6-498E-5E31D156C07D}"/>
              </a:ext>
            </a:extLst>
          </p:cNvPr>
          <p:cNvGrpSpPr/>
          <p:nvPr/>
        </p:nvGrpSpPr>
        <p:grpSpPr>
          <a:xfrm>
            <a:off x="6849611" y="2831483"/>
            <a:ext cx="1215232" cy="877703"/>
            <a:chOff x="3651286" y="2701633"/>
            <a:chExt cx="2025614" cy="877703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99F158A-8CC0-CFD3-EE37-BF5BA811BBD8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A2604943-6750-B6BE-B760-10E94E853432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33A3D4E-B06E-7655-9FCB-24398AC1A598}"/>
                </a:ext>
              </a:extLst>
            </p:cNvPr>
            <p:cNvSpPr txBox="1"/>
            <p:nvPr/>
          </p:nvSpPr>
          <p:spPr>
            <a:xfrm>
              <a:off x="3651286" y="2775739"/>
              <a:ext cx="20256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Mirror Expander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8A0F400-EFE8-A83E-25EF-99B7441C2CB9}"/>
              </a:ext>
            </a:extLst>
          </p:cNvPr>
          <p:cNvGrpSpPr/>
          <p:nvPr/>
        </p:nvGrpSpPr>
        <p:grpSpPr>
          <a:xfrm>
            <a:off x="8425292" y="2848823"/>
            <a:ext cx="1183127" cy="877703"/>
            <a:chOff x="3740969" y="2701633"/>
            <a:chExt cx="1935931" cy="877703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5FE1F234-4E88-6930-451B-C1ED5198F741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486184F9-B4DF-0D9C-D1A1-9A282C3349E1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95B968-4617-5B1C-3E70-087D1733F9B5}"/>
                </a:ext>
              </a:extLst>
            </p:cNvPr>
            <p:cNvSpPr txBox="1"/>
            <p:nvPr/>
          </p:nvSpPr>
          <p:spPr>
            <a:xfrm>
              <a:off x="3755959" y="2857642"/>
              <a:ext cx="18067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Feedback</a:t>
              </a:r>
            </a:p>
            <a:p>
              <a:pPr algn="ctr"/>
              <a:r>
                <a:rPr lang="en-US" sz="1800" dirty="0"/>
                <a:t>Mirror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4A2B0B-3AB1-7072-CCB5-C646A1F75202}"/>
              </a:ext>
            </a:extLst>
          </p:cNvPr>
          <p:cNvCxnSpPr/>
          <p:nvPr/>
        </p:nvCxnSpPr>
        <p:spPr>
          <a:xfrm>
            <a:off x="9896475" y="2390775"/>
            <a:ext cx="0" cy="1971675"/>
          </a:xfrm>
          <a:prstGeom prst="line">
            <a:avLst/>
          </a:prstGeom>
          <a:ln w="7620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B975E5-D63C-9C13-3532-04519ECF202A}"/>
              </a:ext>
            </a:extLst>
          </p:cNvPr>
          <p:cNvGrpSpPr/>
          <p:nvPr/>
        </p:nvGrpSpPr>
        <p:grpSpPr>
          <a:xfrm>
            <a:off x="10263616" y="2848823"/>
            <a:ext cx="1442609" cy="877703"/>
            <a:chOff x="3740969" y="2701633"/>
            <a:chExt cx="1950921" cy="877703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D23CD2DB-D842-D98D-139D-B68AD317C6CC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A2D5491-24F2-ED06-3084-7801A8524E99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386F3E2-1BC8-5204-BFB5-A566B7E11789}"/>
                </a:ext>
              </a:extLst>
            </p:cNvPr>
            <p:cNvSpPr txBox="1"/>
            <p:nvPr/>
          </p:nvSpPr>
          <p:spPr>
            <a:xfrm>
              <a:off x="3755959" y="2857642"/>
              <a:ext cx="1935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Bend</a:t>
              </a:r>
            </a:p>
            <a:p>
              <a:pPr algn="ctr"/>
              <a:r>
                <a:rPr lang="en-US" sz="1800" dirty="0"/>
                <a:t>Mirror</a:t>
              </a: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204F91B-DD66-C82F-3227-CA8E7D62ABE6}"/>
              </a:ext>
            </a:extLst>
          </p:cNvPr>
          <p:cNvCxnSpPr>
            <a:stCxn id="7" idx="3"/>
            <a:endCxn id="10" idx="1"/>
          </p:cNvCxnSpPr>
          <p:nvPr/>
        </p:nvCxnSpPr>
        <p:spPr>
          <a:xfrm flipV="1">
            <a:off x="1354975" y="3262744"/>
            <a:ext cx="381056" cy="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A416EFD-C0B5-ACC9-D64E-6A7DDE125AA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050772" y="3262740"/>
            <a:ext cx="482574" cy="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F030CDB-AF03-D2A8-9A1E-BDDD082AE18F}"/>
              </a:ext>
            </a:extLst>
          </p:cNvPr>
          <p:cNvCxnSpPr>
            <a:cxnSpLocks/>
          </p:cNvCxnSpPr>
          <p:nvPr/>
        </p:nvCxnSpPr>
        <p:spPr>
          <a:xfrm>
            <a:off x="5070786" y="3158051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EBE30FB-6553-2CD8-30A9-E0872B5424E6}"/>
              </a:ext>
            </a:extLst>
          </p:cNvPr>
          <p:cNvCxnSpPr>
            <a:cxnSpLocks/>
          </p:cNvCxnSpPr>
          <p:nvPr/>
        </p:nvCxnSpPr>
        <p:spPr>
          <a:xfrm>
            <a:off x="5062536" y="3376612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84FA559-966B-7205-6A6A-A1CF87432DF0}"/>
              </a:ext>
            </a:extLst>
          </p:cNvPr>
          <p:cNvCxnSpPr>
            <a:cxnSpLocks/>
          </p:cNvCxnSpPr>
          <p:nvPr/>
        </p:nvCxnSpPr>
        <p:spPr>
          <a:xfrm>
            <a:off x="6507679" y="3172852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DB62BD4-8180-AD79-149F-9B3C4C48DCAD}"/>
              </a:ext>
            </a:extLst>
          </p:cNvPr>
          <p:cNvCxnSpPr>
            <a:cxnSpLocks/>
          </p:cNvCxnSpPr>
          <p:nvPr/>
        </p:nvCxnSpPr>
        <p:spPr>
          <a:xfrm>
            <a:off x="6499429" y="3391413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F52C1FC-B1FA-F0DC-7BAA-AD42EB303E62}"/>
              </a:ext>
            </a:extLst>
          </p:cNvPr>
          <p:cNvCxnSpPr>
            <a:cxnSpLocks/>
          </p:cNvCxnSpPr>
          <p:nvPr/>
        </p:nvCxnSpPr>
        <p:spPr>
          <a:xfrm>
            <a:off x="9610725" y="3192929"/>
            <a:ext cx="652890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2FA68F1-A906-F74A-5317-D243B1F28363}"/>
              </a:ext>
            </a:extLst>
          </p:cNvPr>
          <p:cNvCxnSpPr>
            <a:cxnSpLocks/>
          </p:cNvCxnSpPr>
          <p:nvPr/>
        </p:nvCxnSpPr>
        <p:spPr>
          <a:xfrm>
            <a:off x="9602475" y="3411490"/>
            <a:ext cx="661141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DB6A5CB-D5BC-DD99-136C-1A66FB1830C3}"/>
              </a:ext>
            </a:extLst>
          </p:cNvPr>
          <p:cNvCxnSpPr>
            <a:cxnSpLocks/>
            <a:stCxn id="15" idx="2"/>
            <a:endCxn id="12" idx="5"/>
          </p:cNvCxnSpPr>
          <p:nvPr/>
        </p:nvCxnSpPr>
        <p:spPr>
          <a:xfrm flipH="1">
            <a:off x="4312076" y="2445627"/>
            <a:ext cx="9819" cy="37826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59C750E-2B71-B3B0-4215-37BD830F0D79}"/>
              </a:ext>
            </a:extLst>
          </p:cNvPr>
          <p:cNvCxnSpPr>
            <a:cxnSpLocks/>
            <a:stCxn id="2" idx="3"/>
            <a:endCxn id="15" idx="1"/>
          </p:cNvCxnSpPr>
          <p:nvPr/>
        </p:nvCxnSpPr>
        <p:spPr>
          <a:xfrm>
            <a:off x="3089562" y="1912585"/>
            <a:ext cx="495645" cy="6255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AA1FCF1-1048-C74E-4221-EB058EBF99EA}"/>
              </a:ext>
            </a:extLst>
          </p:cNvPr>
          <p:cNvCxnSpPr>
            <a:cxnSpLocks/>
          </p:cNvCxnSpPr>
          <p:nvPr/>
        </p:nvCxnSpPr>
        <p:spPr>
          <a:xfrm>
            <a:off x="11703369" y="3172852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89FDA51-A8AE-E52B-FD7A-904362900DB5}"/>
              </a:ext>
            </a:extLst>
          </p:cNvPr>
          <p:cNvCxnSpPr>
            <a:cxnSpLocks/>
          </p:cNvCxnSpPr>
          <p:nvPr/>
        </p:nvCxnSpPr>
        <p:spPr>
          <a:xfrm>
            <a:off x="11695119" y="3391413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3311D94-FA52-438B-901F-1248E8F791B4}"/>
              </a:ext>
            </a:extLst>
          </p:cNvPr>
          <p:cNvCxnSpPr>
            <a:cxnSpLocks/>
          </p:cNvCxnSpPr>
          <p:nvPr/>
        </p:nvCxnSpPr>
        <p:spPr>
          <a:xfrm>
            <a:off x="372047" y="5324988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0F78F7C-3B75-690D-0795-52864A3AF540}"/>
              </a:ext>
            </a:extLst>
          </p:cNvPr>
          <p:cNvCxnSpPr>
            <a:cxnSpLocks/>
          </p:cNvCxnSpPr>
          <p:nvPr/>
        </p:nvCxnSpPr>
        <p:spPr>
          <a:xfrm>
            <a:off x="363797" y="5543549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3159648-7893-1AD7-CAEF-8935D5FF0DC1}"/>
              </a:ext>
            </a:extLst>
          </p:cNvPr>
          <p:cNvGrpSpPr/>
          <p:nvPr/>
        </p:nvGrpSpPr>
        <p:grpSpPr>
          <a:xfrm>
            <a:off x="769033" y="4971286"/>
            <a:ext cx="1442609" cy="877703"/>
            <a:chOff x="3740969" y="2701633"/>
            <a:chExt cx="1950921" cy="877703"/>
          </a:xfrm>
        </p:grpSpPr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16792A76-A132-3C59-3D9B-49B4DB00F05E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627E6F2F-702F-B4B6-E438-2994A24DCD38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0C694A7-BAAA-0A28-274F-7F4364C75172}"/>
                </a:ext>
              </a:extLst>
            </p:cNvPr>
            <p:cNvSpPr txBox="1"/>
            <p:nvPr/>
          </p:nvSpPr>
          <p:spPr>
            <a:xfrm>
              <a:off x="3755959" y="2857642"/>
              <a:ext cx="1935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Feedback</a:t>
              </a:r>
            </a:p>
            <a:p>
              <a:pPr algn="ctr"/>
              <a:r>
                <a:rPr lang="en-US" sz="1800" dirty="0"/>
                <a:t>Detector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B0A6A9A7-3337-05A5-A804-643AEF0BF25F}"/>
              </a:ext>
            </a:extLst>
          </p:cNvPr>
          <p:cNvSpPr txBox="1"/>
          <p:nvPr/>
        </p:nvSpPr>
        <p:spPr>
          <a:xfrm>
            <a:off x="9060236" y="1430174"/>
            <a:ext cx="1672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Transport Vacuum Window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BE60497-8BEF-3EB8-F608-FCFD34C85769}"/>
              </a:ext>
            </a:extLst>
          </p:cNvPr>
          <p:cNvSpPr/>
          <p:nvPr/>
        </p:nvSpPr>
        <p:spPr>
          <a:xfrm>
            <a:off x="85725" y="1028700"/>
            <a:ext cx="12001806" cy="35054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640A826-270D-D368-F1BE-F269F965A20D}"/>
              </a:ext>
            </a:extLst>
          </p:cNvPr>
          <p:cNvSpPr txBox="1"/>
          <p:nvPr/>
        </p:nvSpPr>
        <p:spPr>
          <a:xfrm>
            <a:off x="6487387" y="1114820"/>
            <a:ext cx="16724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Laser Room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EC64F70-E2DC-8B40-70DE-4871DFDEBA48}"/>
              </a:ext>
            </a:extLst>
          </p:cNvPr>
          <p:cNvCxnSpPr>
            <a:cxnSpLocks/>
            <a:endCxn id="75" idx="1"/>
          </p:cNvCxnSpPr>
          <p:nvPr/>
        </p:nvCxnSpPr>
        <p:spPr>
          <a:xfrm>
            <a:off x="2211642" y="5344551"/>
            <a:ext cx="4946380" cy="822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62D4622-1599-1B66-2D95-30BAD9686E3E}"/>
              </a:ext>
            </a:extLst>
          </p:cNvPr>
          <p:cNvCxnSpPr>
            <a:cxnSpLocks/>
          </p:cNvCxnSpPr>
          <p:nvPr/>
        </p:nvCxnSpPr>
        <p:spPr>
          <a:xfrm>
            <a:off x="2200558" y="5543549"/>
            <a:ext cx="4947566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69A71048-05C7-A13F-0950-5EFADCEBD4A5}"/>
              </a:ext>
            </a:extLst>
          </p:cNvPr>
          <p:cNvSpPr/>
          <p:nvPr/>
        </p:nvSpPr>
        <p:spPr>
          <a:xfrm>
            <a:off x="2733675" y="4686478"/>
            <a:ext cx="9353856" cy="1348906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B0F27AF-4254-4EFA-798D-96F21C552834}"/>
              </a:ext>
            </a:extLst>
          </p:cNvPr>
          <p:cNvSpPr txBox="1"/>
          <p:nvPr/>
        </p:nvSpPr>
        <p:spPr>
          <a:xfrm>
            <a:off x="2839919" y="4744910"/>
            <a:ext cx="1141531" cy="36933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Linac</a:t>
            </a:r>
            <a:endParaRPr lang="en-US" sz="18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DA15FDD-2464-F1EA-EF1B-7615F03F5E3A}"/>
              </a:ext>
            </a:extLst>
          </p:cNvPr>
          <p:cNvSpPr txBox="1"/>
          <p:nvPr/>
        </p:nvSpPr>
        <p:spPr>
          <a:xfrm>
            <a:off x="4120025" y="4785592"/>
            <a:ext cx="2591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12+1 Laserwire Stations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FBD74CB-E5E6-0D54-33BC-794CE6A4DC1F}"/>
              </a:ext>
            </a:extLst>
          </p:cNvPr>
          <p:cNvGrpSpPr/>
          <p:nvPr/>
        </p:nvGrpSpPr>
        <p:grpSpPr>
          <a:xfrm>
            <a:off x="7148124" y="5127295"/>
            <a:ext cx="1288162" cy="618702"/>
            <a:chOff x="3740969" y="2692582"/>
            <a:chExt cx="1950921" cy="886754"/>
          </a:xfrm>
        </p:grpSpPr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35B4F96A-0FB2-3078-3A35-C3AF06A0ED05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D6D1CF4A-5711-5D1F-84D8-12586D3CF055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0E801BE-3223-EBB5-01C0-629D4A6388E2}"/>
                </a:ext>
              </a:extLst>
            </p:cNvPr>
            <p:cNvSpPr txBox="1"/>
            <p:nvPr/>
          </p:nvSpPr>
          <p:spPr>
            <a:xfrm>
              <a:off x="3755960" y="2692582"/>
              <a:ext cx="193593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Feedback</a:t>
              </a:r>
            </a:p>
            <a:p>
              <a:pPr algn="ctr"/>
              <a:r>
                <a:rPr lang="en-US" sz="1800" dirty="0"/>
                <a:t>Detector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7C3A90B-0636-786E-2B4B-711804F6A395}"/>
              </a:ext>
            </a:extLst>
          </p:cNvPr>
          <p:cNvGrpSpPr/>
          <p:nvPr/>
        </p:nvGrpSpPr>
        <p:grpSpPr>
          <a:xfrm>
            <a:off x="5434512" y="2828932"/>
            <a:ext cx="1183127" cy="877703"/>
            <a:chOff x="3740969" y="2701633"/>
            <a:chExt cx="1935931" cy="877703"/>
          </a:xfrm>
        </p:grpSpPr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A16D09CE-7F6F-8B1B-2E76-0FD46D899E47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4A39CB20-A62F-95DC-29AE-BC4F0854A3B5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26044DA-5F26-3FDD-24D9-6586091B1341}"/>
                </a:ext>
              </a:extLst>
            </p:cNvPr>
            <p:cNvSpPr txBox="1"/>
            <p:nvPr/>
          </p:nvSpPr>
          <p:spPr>
            <a:xfrm>
              <a:off x="3755957" y="2857642"/>
              <a:ext cx="1898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Alignment</a:t>
              </a:r>
            </a:p>
            <a:p>
              <a:pPr algn="ctr"/>
              <a:r>
                <a:rPr lang="en-US" sz="1800" dirty="0"/>
                <a:t>Path</a:t>
              </a:r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C4E699B-70E0-6C7C-993F-DF762B106772}"/>
              </a:ext>
            </a:extLst>
          </p:cNvPr>
          <p:cNvCxnSpPr>
            <a:cxnSpLocks/>
          </p:cNvCxnSpPr>
          <p:nvPr/>
        </p:nvCxnSpPr>
        <p:spPr>
          <a:xfrm>
            <a:off x="8047817" y="3141463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197DE90-16C1-1276-ED87-21A124C5377C}"/>
              </a:ext>
            </a:extLst>
          </p:cNvPr>
          <p:cNvCxnSpPr>
            <a:cxnSpLocks/>
          </p:cNvCxnSpPr>
          <p:nvPr/>
        </p:nvCxnSpPr>
        <p:spPr>
          <a:xfrm>
            <a:off x="8039567" y="3360024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9343729-AECB-2D58-A0A7-4249E991D96B}"/>
              </a:ext>
            </a:extLst>
          </p:cNvPr>
          <p:cNvCxnSpPr>
            <a:cxnSpLocks/>
          </p:cNvCxnSpPr>
          <p:nvPr/>
        </p:nvCxnSpPr>
        <p:spPr>
          <a:xfrm>
            <a:off x="8436286" y="5324988"/>
            <a:ext cx="1374464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A7FF2B7-59C6-4A26-04AD-68184B2B7E13}"/>
              </a:ext>
            </a:extLst>
          </p:cNvPr>
          <p:cNvCxnSpPr>
            <a:cxnSpLocks/>
          </p:cNvCxnSpPr>
          <p:nvPr/>
        </p:nvCxnSpPr>
        <p:spPr>
          <a:xfrm>
            <a:off x="8428036" y="5543549"/>
            <a:ext cx="1382714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1">
            <a:extLst>
              <a:ext uri="{FF2B5EF4-FFF2-40B4-BE49-F238E27FC236}">
                <a16:creationId xmlns:a16="http://schemas.microsoft.com/office/drawing/2014/main" id="{47C28004-F044-31BA-5F63-07F41FC6B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812" y="2837155"/>
            <a:ext cx="9488620" cy="2013752"/>
          </a:xfrm>
          <a:solidFill>
            <a:schemeClr val="bg1"/>
          </a:solidFill>
          <a:ln w="57150">
            <a:solidFill>
              <a:srgbClr val="004C97"/>
            </a:solidFill>
          </a:ln>
        </p:spPr>
        <p:txBody>
          <a:bodyPr lIns="91440"/>
          <a:lstStyle/>
          <a:p>
            <a:r>
              <a:rPr lang="en-US" dirty="0"/>
              <a:t>Detectors used to feedback to the piezo mirror to control alignment</a:t>
            </a:r>
          </a:p>
          <a:p>
            <a:pPr lvl="1"/>
            <a:r>
              <a:rPr lang="en-US" dirty="0"/>
              <a:t>Feedback uses the AF laser picked off from the transport line in a special box 30 m from the laser room</a:t>
            </a:r>
          </a:p>
          <a:p>
            <a:pPr lvl="1"/>
            <a:r>
              <a:rPr lang="en-US" dirty="0"/>
              <a:t>A second detector will be placed near the middle of the </a:t>
            </a:r>
            <a:r>
              <a:rPr lang="en-US" dirty="0" err="1"/>
              <a:t>linac</a:t>
            </a:r>
            <a:r>
              <a:rPr lang="en-US" dirty="0"/>
              <a:t> to be used if the first one has insufficient sensitivity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3448AB4-B287-1AF8-9856-08D13CC0A0C6}"/>
              </a:ext>
            </a:extLst>
          </p:cNvPr>
          <p:cNvSpPr txBox="1"/>
          <p:nvPr/>
        </p:nvSpPr>
        <p:spPr>
          <a:xfrm>
            <a:off x="2698260" y="4829364"/>
            <a:ext cx="2792565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Feedback Detectors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1D3311-66AD-4ED6-8CE7-CF4F1881DA89}"/>
              </a:ext>
            </a:extLst>
          </p:cNvPr>
          <p:cNvSpPr/>
          <p:nvPr/>
        </p:nvSpPr>
        <p:spPr>
          <a:xfrm>
            <a:off x="242758" y="1385797"/>
            <a:ext cx="2846804" cy="10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Alignment/Feedback (AF)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Laser System</a:t>
            </a:r>
          </a:p>
        </p:txBody>
      </p:sp>
    </p:spTree>
    <p:extLst>
      <p:ext uri="{BB962C8B-B14F-4D97-AF65-F5344CB8AC3E}">
        <p14:creationId xmlns:p14="http://schemas.microsoft.com/office/powerpoint/2010/main" val="2278682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DFBD0-0876-A415-569A-502891F0D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8C2771-9E49-258E-A999-68103FA17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Transport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F1957-B0B1-EF64-54B8-999127DC0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92DB7-181E-ED62-B4F6-BFB3193AF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6E008-166C-8AB7-90DD-C2326E48C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2E6B3F-9FDB-D576-2492-245AE4618FB5}"/>
              </a:ext>
            </a:extLst>
          </p:cNvPr>
          <p:cNvSpPr/>
          <p:nvPr/>
        </p:nvSpPr>
        <p:spPr>
          <a:xfrm>
            <a:off x="242758" y="2701635"/>
            <a:ext cx="1112217" cy="11222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1064 nm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Laser System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62E1A3-0C8C-BD28-0690-C2AF58F24B7D}"/>
              </a:ext>
            </a:extLst>
          </p:cNvPr>
          <p:cNvSpPr/>
          <p:nvPr/>
        </p:nvSpPr>
        <p:spPr>
          <a:xfrm>
            <a:off x="1736031" y="2701634"/>
            <a:ext cx="1314741" cy="1122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1064 nm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 Prep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309BBA-1C0F-3650-44B9-DFFE6DC06F70}"/>
              </a:ext>
            </a:extLst>
          </p:cNvPr>
          <p:cNvGrpSpPr/>
          <p:nvPr/>
        </p:nvGrpSpPr>
        <p:grpSpPr>
          <a:xfrm>
            <a:off x="3544431" y="2823892"/>
            <a:ext cx="1535289" cy="877703"/>
            <a:chOff x="3740969" y="2701633"/>
            <a:chExt cx="1935931" cy="877703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2C94D415-DD27-03FA-A3F7-B8DA0C2B5E31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285ECBEB-54C8-8863-4E75-E77408A84A21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6514C7-1079-4506-41D7-066CFFAFB560}"/>
                </a:ext>
              </a:extLst>
            </p:cNvPr>
            <p:cNvSpPr txBox="1"/>
            <p:nvPr/>
          </p:nvSpPr>
          <p:spPr>
            <a:xfrm>
              <a:off x="3768100" y="2817318"/>
              <a:ext cx="18725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1064/AF</a:t>
              </a:r>
            </a:p>
            <a:p>
              <a:pPr algn="ctr"/>
              <a:r>
                <a:rPr lang="en-US" sz="1800" dirty="0"/>
                <a:t>Combiner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3826F8E-B5B6-D400-5088-260F7304094D}"/>
              </a:ext>
            </a:extLst>
          </p:cNvPr>
          <p:cNvSpPr/>
          <p:nvPr/>
        </p:nvSpPr>
        <p:spPr>
          <a:xfrm>
            <a:off x="3585207" y="1392052"/>
            <a:ext cx="1473375" cy="10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AF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 Prep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DFDFEB-BD06-CE2D-FC7C-5A78AFE2AE76}"/>
              </a:ext>
            </a:extLst>
          </p:cNvPr>
          <p:cNvGrpSpPr/>
          <p:nvPr/>
        </p:nvGrpSpPr>
        <p:grpSpPr>
          <a:xfrm>
            <a:off x="6860090" y="2834539"/>
            <a:ext cx="1215232" cy="877703"/>
            <a:chOff x="3651286" y="2701633"/>
            <a:chExt cx="2025614" cy="877703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D3A778F-8067-9F6B-82C5-D50BEBF9C2D3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06D854A-3083-40B8-D5F2-082C896FA8FB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A6F4C3-FC86-5E5D-335E-A9853727540F}"/>
                </a:ext>
              </a:extLst>
            </p:cNvPr>
            <p:cNvSpPr txBox="1"/>
            <p:nvPr/>
          </p:nvSpPr>
          <p:spPr>
            <a:xfrm>
              <a:off x="3651286" y="2775739"/>
              <a:ext cx="20256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Mirror Expander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78401D-00C2-AF0A-FCD0-31BD60FFC80F}"/>
              </a:ext>
            </a:extLst>
          </p:cNvPr>
          <p:cNvGrpSpPr/>
          <p:nvPr/>
        </p:nvGrpSpPr>
        <p:grpSpPr>
          <a:xfrm>
            <a:off x="8425292" y="2848823"/>
            <a:ext cx="1183127" cy="877703"/>
            <a:chOff x="3740969" y="2701633"/>
            <a:chExt cx="1935931" cy="877703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CD9C62F7-A30B-7E96-7435-A9DF403D22A6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4434D83-A3BF-8F06-5116-8D3EFF7A7BE4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47BD82-9BC5-384D-F455-157E43F32B59}"/>
                </a:ext>
              </a:extLst>
            </p:cNvPr>
            <p:cNvSpPr txBox="1"/>
            <p:nvPr/>
          </p:nvSpPr>
          <p:spPr>
            <a:xfrm>
              <a:off x="3755959" y="2857642"/>
              <a:ext cx="18067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Feedback</a:t>
              </a:r>
            </a:p>
            <a:p>
              <a:pPr algn="ctr"/>
              <a:r>
                <a:rPr lang="en-US" sz="1800" dirty="0"/>
                <a:t>Mirror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7F2314C-17C6-4080-F31B-DF7620712BFE}"/>
              </a:ext>
            </a:extLst>
          </p:cNvPr>
          <p:cNvCxnSpPr/>
          <p:nvPr/>
        </p:nvCxnSpPr>
        <p:spPr>
          <a:xfrm>
            <a:off x="9896475" y="2390775"/>
            <a:ext cx="0" cy="1971675"/>
          </a:xfrm>
          <a:prstGeom prst="line">
            <a:avLst/>
          </a:prstGeom>
          <a:ln w="7620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8CAB2A-53F9-EE6D-87CF-9FDCE9A8D011}"/>
              </a:ext>
            </a:extLst>
          </p:cNvPr>
          <p:cNvGrpSpPr/>
          <p:nvPr/>
        </p:nvGrpSpPr>
        <p:grpSpPr>
          <a:xfrm>
            <a:off x="10263616" y="2848823"/>
            <a:ext cx="1442609" cy="877703"/>
            <a:chOff x="3740969" y="2701633"/>
            <a:chExt cx="1950921" cy="877703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16ADC53C-F8EF-A198-49D5-922F462650EC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8B94EADF-EAA5-363E-9F7B-BAD09CE3085D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7E4B7E5-B1B7-94ED-254F-0055853242C6}"/>
                </a:ext>
              </a:extLst>
            </p:cNvPr>
            <p:cNvSpPr txBox="1"/>
            <p:nvPr/>
          </p:nvSpPr>
          <p:spPr>
            <a:xfrm>
              <a:off x="3755959" y="2857642"/>
              <a:ext cx="1935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Bend</a:t>
              </a:r>
            </a:p>
            <a:p>
              <a:pPr algn="ctr"/>
              <a:r>
                <a:rPr lang="en-US" sz="1800" dirty="0"/>
                <a:t>Mirror</a:t>
              </a: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FA8DE65-F42C-ED6D-6BDE-92288E24843F}"/>
              </a:ext>
            </a:extLst>
          </p:cNvPr>
          <p:cNvCxnSpPr>
            <a:stCxn id="7" idx="3"/>
            <a:endCxn id="10" idx="1"/>
          </p:cNvCxnSpPr>
          <p:nvPr/>
        </p:nvCxnSpPr>
        <p:spPr>
          <a:xfrm flipV="1">
            <a:off x="1354975" y="3262744"/>
            <a:ext cx="381056" cy="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7E1C003-1FDD-10F6-14A1-08C40E164B17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050772" y="3262740"/>
            <a:ext cx="482574" cy="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C5FE985-B1FB-196B-41FA-228CB98A612C}"/>
              </a:ext>
            </a:extLst>
          </p:cNvPr>
          <p:cNvCxnSpPr>
            <a:cxnSpLocks/>
          </p:cNvCxnSpPr>
          <p:nvPr/>
        </p:nvCxnSpPr>
        <p:spPr>
          <a:xfrm>
            <a:off x="5070786" y="3158051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48B3578-7116-FC18-A0FE-B26A08A837DA}"/>
              </a:ext>
            </a:extLst>
          </p:cNvPr>
          <p:cNvCxnSpPr>
            <a:cxnSpLocks/>
          </p:cNvCxnSpPr>
          <p:nvPr/>
        </p:nvCxnSpPr>
        <p:spPr>
          <a:xfrm>
            <a:off x="5062536" y="3376612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A771193-11E2-1425-31CA-5F55EAEBA402}"/>
              </a:ext>
            </a:extLst>
          </p:cNvPr>
          <p:cNvCxnSpPr>
            <a:cxnSpLocks/>
          </p:cNvCxnSpPr>
          <p:nvPr/>
        </p:nvCxnSpPr>
        <p:spPr>
          <a:xfrm>
            <a:off x="6528093" y="3172852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80F8428-EA81-ED6B-DD7F-A1EAD0087702}"/>
              </a:ext>
            </a:extLst>
          </p:cNvPr>
          <p:cNvCxnSpPr>
            <a:cxnSpLocks/>
          </p:cNvCxnSpPr>
          <p:nvPr/>
        </p:nvCxnSpPr>
        <p:spPr>
          <a:xfrm>
            <a:off x="6519843" y="3391413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C8509E3-E154-DC27-A8E8-830D61F48307}"/>
              </a:ext>
            </a:extLst>
          </p:cNvPr>
          <p:cNvCxnSpPr>
            <a:cxnSpLocks/>
          </p:cNvCxnSpPr>
          <p:nvPr/>
        </p:nvCxnSpPr>
        <p:spPr>
          <a:xfrm>
            <a:off x="9610725" y="3192929"/>
            <a:ext cx="652890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DC55EE9-0AA4-BB6A-F245-F8EE608C958C}"/>
              </a:ext>
            </a:extLst>
          </p:cNvPr>
          <p:cNvCxnSpPr>
            <a:cxnSpLocks/>
          </p:cNvCxnSpPr>
          <p:nvPr/>
        </p:nvCxnSpPr>
        <p:spPr>
          <a:xfrm>
            <a:off x="9602475" y="3411490"/>
            <a:ext cx="661141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BDD1983-448D-7918-AA39-8C2ECCB07EA6}"/>
              </a:ext>
            </a:extLst>
          </p:cNvPr>
          <p:cNvCxnSpPr>
            <a:cxnSpLocks/>
            <a:stCxn id="15" idx="2"/>
            <a:endCxn id="12" idx="5"/>
          </p:cNvCxnSpPr>
          <p:nvPr/>
        </p:nvCxnSpPr>
        <p:spPr>
          <a:xfrm flipH="1">
            <a:off x="4312076" y="2445627"/>
            <a:ext cx="9819" cy="37826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83103D9-DD72-1BFA-8CE3-D877B5DBEC53}"/>
              </a:ext>
            </a:extLst>
          </p:cNvPr>
          <p:cNvCxnSpPr>
            <a:cxnSpLocks/>
            <a:stCxn id="46" idx="3"/>
            <a:endCxn id="15" idx="1"/>
          </p:cNvCxnSpPr>
          <p:nvPr/>
        </p:nvCxnSpPr>
        <p:spPr>
          <a:xfrm>
            <a:off x="3089562" y="1912585"/>
            <a:ext cx="495645" cy="6255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90ACA72-DB3A-024D-F9BF-220594B5B863}"/>
              </a:ext>
            </a:extLst>
          </p:cNvPr>
          <p:cNvCxnSpPr>
            <a:cxnSpLocks/>
          </p:cNvCxnSpPr>
          <p:nvPr/>
        </p:nvCxnSpPr>
        <p:spPr>
          <a:xfrm>
            <a:off x="11703369" y="3172852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76DB29A-6E33-EC2F-D1A7-1C7840FD501F}"/>
              </a:ext>
            </a:extLst>
          </p:cNvPr>
          <p:cNvCxnSpPr>
            <a:cxnSpLocks/>
          </p:cNvCxnSpPr>
          <p:nvPr/>
        </p:nvCxnSpPr>
        <p:spPr>
          <a:xfrm>
            <a:off x="11695119" y="3391413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A213585-BCBB-D054-C033-D1CEEF4DAE0E}"/>
              </a:ext>
            </a:extLst>
          </p:cNvPr>
          <p:cNvCxnSpPr>
            <a:cxnSpLocks/>
          </p:cNvCxnSpPr>
          <p:nvPr/>
        </p:nvCxnSpPr>
        <p:spPr>
          <a:xfrm>
            <a:off x="372047" y="5324988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EE01EE1-965D-3011-50C8-AFD179E80B3A}"/>
              </a:ext>
            </a:extLst>
          </p:cNvPr>
          <p:cNvCxnSpPr>
            <a:cxnSpLocks/>
          </p:cNvCxnSpPr>
          <p:nvPr/>
        </p:nvCxnSpPr>
        <p:spPr>
          <a:xfrm>
            <a:off x="363797" y="5543549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365867A-098E-21F6-6241-1A14573B86EF}"/>
              </a:ext>
            </a:extLst>
          </p:cNvPr>
          <p:cNvGrpSpPr/>
          <p:nvPr/>
        </p:nvGrpSpPr>
        <p:grpSpPr>
          <a:xfrm>
            <a:off x="769033" y="4971286"/>
            <a:ext cx="1442609" cy="877703"/>
            <a:chOff x="3740969" y="2701633"/>
            <a:chExt cx="1950921" cy="877703"/>
          </a:xfrm>
        </p:grpSpPr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6B788CF0-9046-4548-9DBE-A5218DEEB522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CCFB596E-55D2-7DF7-2726-240AF37063AC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34F4BC3-D5A2-D45A-DFAC-0CEE4F35837A}"/>
                </a:ext>
              </a:extLst>
            </p:cNvPr>
            <p:cNvSpPr txBox="1"/>
            <p:nvPr/>
          </p:nvSpPr>
          <p:spPr>
            <a:xfrm>
              <a:off x="3755959" y="2857642"/>
              <a:ext cx="1935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Feedback</a:t>
              </a:r>
            </a:p>
            <a:p>
              <a:pPr algn="ctr"/>
              <a:r>
                <a:rPr lang="en-US" sz="1800" dirty="0"/>
                <a:t>Detector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09D51C1-CC7C-2B3B-C9A3-4FB5B5BEA8D5}"/>
              </a:ext>
            </a:extLst>
          </p:cNvPr>
          <p:cNvSpPr txBox="1"/>
          <p:nvPr/>
        </p:nvSpPr>
        <p:spPr>
          <a:xfrm>
            <a:off x="9060236" y="1430174"/>
            <a:ext cx="1672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Transport Vacuum Window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1892490-4092-B456-2596-D45E836A953F}"/>
              </a:ext>
            </a:extLst>
          </p:cNvPr>
          <p:cNvSpPr/>
          <p:nvPr/>
        </p:nvSpPr>
        <p:spPr>
          <a:xfrm>
            <a:off x="85725" y="1028700"/>
            <a:ext cx="12001806" cy="35054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695AE98-B19D-6F60-C220-07AB71B48ED9}"/>
              </a:ext>
            </a:extLst>
          </p:cNvPr>
          <p:cNvSpPr txBox="1"/>
          <p:nvPr/>
        </p:nvSpPr>
        <p:spPr>
          <a:xfrm>
            <a:off x="6487387" y="1114820"/>
            <a:ext cx="16724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Laser Room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F7357D4-BA35-A197-98D4-D61EA2B675A0}"/>
              </a:ext>
            </a:extLst>
          </p:cNvPr>
          <p:cNvSpPr/>
          <p:nvPr/>
        </p:nvSpPr>
        <p:spPr>
          <a:xfrm>
            <a:off x="2733675" y="4686478"/>
            <a:ext cx="9353856" cy="1348906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DBFFF17-C821-9663-876D-0F788831C060}"/>
              </a:ext>
            </a:extLst>
          </p:cNvPr>
          <p:cNvSpPr txBox="1"/>
          <p:nvPr/>
        </p:nvSpPr>
        <p:spPr>
          <a:xfrm>
            <a:off x="2839919" y="4744910"/>
            <a:ext cx="1141531" cy="36933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Linac</a:t>
            </a:r>
            <a:endParaRPr lang="en-US" sz="18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C448AC8-60A2-5B1F-CB6C-4E933A8A0936}"/>
              </a:ext>
            </a:extLst>
          </p:cNvPr>
          <p:cNvSpPr txBox="1"/>
          <p:nvPr/>
        </p:nvSpPr>
        <p:spPr>
          <a:xfrm>
            <a:off x="4120025" y="4785592"/>
            <a:ext cx="2591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12+1 Laserwire Stations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B816AC1-6E8B-2676-8111-41CFF39E68E3}"/>
              </a:ext>
            </a:extLst>
          </p:cNvPr>
          <p:cNvGrpSpPr/>
          <p:nvPr/>
        </p:nvGrpSpPr>
        <p:grpSpPr>
          <a:xfrm>
            <a:off x="7148124" y="5127295"/>
            <a:ext cx="1288162" cy="618702"/>
            <a:chOff x="3740969" y="2692582"/>
            <a:chExt cx="1950921" cy="886754"/>
          </a:xfrm>
        </p:grpSpPr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8A82D06F-F620-8214-9E74-627376BFDC15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35DB573F-31C0-31AA-7535-56A33D100E40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65705A2-16FD-6D6C-E668-E29E31C79F40}"/>
                </a:ext>
              </a:extLst>
            </p:cNvPr>
            <p:cNvSpPr txBox="1"/>
            <p:nvPr/>
          </p:nvSpPr>
          <p:spPr>
            <a:xfrm>
              <a:off x="3755960" y="2692582"/>
              <a:ext cx="193593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Feedback</a:t>
              </a:r>
            </a:p>
            <a:p>
              <a:pPr algn="ctr"/>
              <a:r>
                <a:rPr lang="en-US" sz="1800" dirty="0"/>
                <a:t>Detector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39CA269-F904-6CA4-3297-5A7B39AAE52F}"/>
              </a:ext>
            </a:extLst>
          </p:cNvPr>
          <p:cNvGrpSpPr/>
          <p:nvPr/>
        </p:nvGrpSpPr>
        <p:grpSpPr>
          <a:xfrm>
            <a:off x="5454926" y="2828932"/>
            <a:ext cx="1183127" cy="877703"/>
            <a:chOff x="3740969" y="2701633"/>
            <a:chExt cx="1935931" cy="877703"/>
          </a:xfrm>
        </p:grpSpPr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F3E3F57F-8DCB-E132-2F81-CFF1183269AE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6FF071EF-9C12-B468-D7A3-5AE1EFEAD817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96823A1-72D7-8EC8-8CAF-735DB41E3142}"/>
                </a:ext>
              </a:extLst>
            </p:cNvPr>
            <p:cNvSpPr txBox="1"/>
            <p:nvPr/>
          </p:nvSpPr>
          <p:spPr>
            <a:xfrm>
              <a:off x="3755957" y="2857642"/>
              <a:ext cx="1898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Alignment</a:t>
              </a:r>
            </a:p>
            <a:p>
              <a:pPr algn="ctr"/>
              <a:r>
                <a:rPr lang="en-US" sz="1800" dirty="0"/>
                <a:t>Path</a:t>
              </a:r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AC8C4E9-7637-0A8A-2914-4A84DDE7F2EF}"/>
              </a:ext>
            </a:extLst>
          </p:cNvPr>
          <p:cNvCxnSpPr>
            <a:cxnSpLocks/>
          </p:cNvCxnSpPr>
          <p:nvPr/>
        </p:nvCxnSpPr>
        <p:spPr>
          <a:xfrm>
            <a:off x="8058296" y="3144519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8407E683-EC93-C22E-2814-7AC9804E85B7}"/>
              </a:ext>
            </a:extLst>
          </p:cNvPr>
          <p:cNvCxnSpPr>
            <a:cxnSpLocks/>
          </p:cNvCxnSpPr>
          <p:nvPr/>
        </p:nvCxnSpPr>
        <p:spPr>
          <a:xfrm>
            <a:off x="8050046" y="3363080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9B3667-1E9D-8ED7-4449-8C390D10BC5D}"/>
              </a:ext>
            </a:extLst>
          </p:cNvPr>
          <p:cNvGrpSpPr/>
          <p:nvPr/>
        </p:nvGrpSpPr>
        <p:grpSpPr>
          <a:xfrm>
            <a:off x="10284598" y="5154924"/>
            <a:ext cx="1576758" cy="646331"/>
            <a:chOff x="3740969" y="2692582"/>
            <a:chExt cx="1950921" cy="926353"/>
          </a:xfrm>
        </p:grpSpPr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70EAAD0F-C315-D3D8-F024-EC64D4DA9A4A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8ED0D6C-B20B-7341-9D99-49391137F072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D76B79B-C98A-4161-6DCA-3E77B46B0048}"/>
                </a:ext>
              </a:extLst>
            </p:cNvPr>
            <p:cNvSpPr txBox="1"/>
            <p:nvPr/>
          </p:nvSpPr>
          <p:spPr>
            <a:xfrm>
              <a:off x="3755960" y="2692582"/>
              <a:ext cx="1935930" cy="926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End of </a:t>
              </a:r>
              <a:r>
                <a:rPr lang="en-US" sz="1800" dirty="0" err="1"/>
                <a:t>Linac</a:t>
              </a:r>
              <a:endParaRPr lang="en-US" sz="1800" dirty="0"/>
            </a:p>
            <a:p>
              <a:pPr algn="ctr"/>
              <a:r>
                <a:rPr lang="en-US" sz="1800" dirty="0"/>
                <a:t>Detector</a:t>
              </a: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7CAFDE-1223-C638-1949-0F933A652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811" y="3520051"/>
            <a:ext cx="9488620" cy="1255659"/>
          </a:xfrm>
          <a:solidFill>
            <a:schemeClr val="bg1"/>
          </a:solidFill>
          <a:ln w="57150">
            <a:solidFill>
              <a:srgbClr val="004C97"/>
            </a:solidFill>
          </a:ln>
        </p:spPr>
        <p:txBody>
          <a:bodyPr lIns="91440"/>
          <a:lstStyle/>
          <a:p>
            <a:r>
              <a:rPr lang="en-US" dirty="0"/>
              <a:t>A detector will be placed at the end of the transport line to aid in verification of the alignment</a:t>
            </a:r>
          </a:p>
          <a:p>
            <a:pPr lvl="1"/>
            <a:r>
              <a:rPr lang="en-US" dirty="0"/>
              <a:t>This detector will be sensitive to the 1064 nm and AF lasers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C5BF5E-62E1-2989-6373-14208B107B40}"/>
              </a:ext>
            </a:extLst>
          </p:cNvPr>
          <p:cNvSpPr txBox="1"/>
          <p:nvPr/>
        </p:nvSpPr>
        <p:spPr>
          <a:xfrm>
            <a:off x="8708535" y="4658560"/>
            <a:ext cx="2792565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EOL Detector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3DF6D27-1AAA-905A-ABAD-C8B37AA74295}"/>
              </a:ext>
            </a:extLst>
          </p:cNvPr>
          <p:cNvCxnSpPr>
            <a:cxnSpLocks/>
          </p:cNvCxnSpPr>
          <p:nvPr/>
        </p:nvCxnSpPr>
        <p:spPr>
          <a:xfrm>
            <a:off x="2211642" y="5344551"/>
            <a:ext cx="4946380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397769B-8176-3A3C-A41D-5E0330F83F5E}"/>
              </a:ext>
            </a:extLst>
          </p:cNvPr>
          <p:cNvCxnSpPr>
            <a:cxnSpLocks/>
          </p:cNvCxnSpPr>
          <p:nvPr/>
        </p:nvCxnSpPr>
        <p:spPr>
          <a:xfrm>
            <a:off x="2200558" y="5543549"/>
            <a:ext cx="4947566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B5AA78A-8F9B-0CA2-AEFB-107E961D6AD0}"/>
              </a:ext>
            </a:extLst>
          </p:cNvPr>
          <p:cNvCxnSpPr>
            <a:cxnSpLocks/>
          </p:cNvCxnSpPr>
          <p:nvPr/>
        </p:nvCxnSpPr>
        <p:spPr>
          <a:xfrm>
            <a:off x="8433540" y="5324988"/>
            <a:ext cx="1863174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7C27C70-95DA-E265-C0B1-46D9402A62D9}"/>
              </a:ext>
            </a:extLst>
          </p:cNvPr>
          <p:cNvCxnSpPr>
            <a:cxnSpLocks/>
          </p:cNvCxnSpPr>
          <p:nvPr/>
        </p:nvCxnSpPr>
        <p:spPr>
          <a:xfrm>
            <a:off x="8425290" y="5543549"/>
            <a:ext cx="1838326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8FADBC92-D1AD-7A88-A37F-2DECFE346EB5}"/>
              </a:ext>
            </a:extLst>
          </p:cNvPr>
          <p:cNvSpPr/>
          <p:nvPr/>
        </p:nvSpPr>
        <p:spPr>
          <a:xfrm>
            <a:off x="242758" y="1385797"/>
            <a:ext cx="2846804" cy="10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Alignment/Feedback (AF)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Laser System</a:t>
            </a:r>
          </a:p>
        </p:txBody>
      </p:sp>
    </p:spTree>
    <p:extLst>
      <p:ext uri="{BB962C8B-B14F-4D97-AF65-F5344CB8AC3E}">
        <p14:creationId xmlns:p14="http://schemas.microsoft.com/office/powerpoint/2010/main" val="4068424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115C6E-DAFF-4B75-BA95-26E64FF28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2052743"/>
          </a:xfrm>
        </p:spPr>
        <p:txBody>
          <a:bodyPr/>
          <a:lstStyle/>
          <a:p>
            <a:r>
              <a:rPr lang="en-US" dirty="0"/>
              <a:t>Transport line optical arrangement features a single optical waist generated by an initial collimating section in the laser room</a:t>
            </a:r>
          </a:p>
          <a:p>
            <a:r>
              <a:rPr lang="en-US" dirty="0"/>
              <a:t>Each laserwire has an insertable pickoff mirror in the mirror box which leads to final focus lenses inside the beamline boxes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BF4306-BB58-4DC7-A4A0-9936571EF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Transport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9FDB4-0E95-44A2-9667-42904E57F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C2A06-7EBE-4E23-8469-9BFE7BC56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E39A1-C008-4529-9B11-C3ABEB96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6B4A24A-752C-4149-8F47-BC997B518431}"/>
              </a:ext>
            </a:extLst>
          </p:cNvPr>
          <p:cNvGrpSpPr/>
          <p:nvPr/>
        </p:nvGrpSpPr>
        <p:grpSpPr>
          <a:xfrm>
            <a:off x="2051914" y="4254292"/>
            <a:ext cx="8460144" cy="1620326"/>
            <a:chOff x="1938969" y="3249976"/>
            <a:chExt cx="8460144" cy="16203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16DF9F-35CB-476F-873E-632411AC97C3}"/>
                </a:ext>
              </a:extLst>
            </p:cNvPr>
            <p:cNvSpPr/>
            <p:nvPr/>
          </p:nvSpPr>
          <p:spPr>
            <a:xfrm>
              <a:off x="6731306" y="3249976"/>
              <a:ext cx="185352" cy="16203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AAF2AC4-8A8A-4DC7-9288-665B84DDE1AB}"/>
                </a:ext>
              </a:extLst>
            </p:cNvPr>
            <p:cNvSpPr/>
            <p:nvPr/>
          </p:nvSpPr>
          <p:spPr>
            <a:xfrm>
              <a:off x="8032273" y="3249976"/>
              <a:ext cx="185352" cy="162032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F550987-7A40-4744-A4A3-49EED164EB3D}"/>
                </a:ext>
              </a:extLst>
            </p:cNvPr>
            <p:cNvCxnSpPr>
              <a:cxnSpLocks/>
              <a:endCxn id="9" idx="7"/>
            </p:cNvCxnSpPr>
            <p:nvPr/>
          </p:nvCxnSpPr>
          <p:spPr>
            <a:xfrm flipH="1" flipV="1">
              <a:off x="8190481" y="3487267"/>
              <a:ext cx="2208632" cy="572872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F5D1DC2-D5BB-4C75-B6DB-647590E8A5C2}"/>
                </a:ext>
              </a:extLst>
            </p:cNvPr>
            <p:cNvCxnSpPr>
              <a:cxnSpLocks/>
              <a:endCxn id="9" idx="5"/>
            </p:cNvCxnSpPr>
            <p:nvPr/>
          </p:nvCxnSpPr>
          <p:spPr>
            <a:xfrm flipH="1">
              <a:off x="8190481" y="4060139"/>
              <a:ext cx="2208632" cy="572872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787DCEA-95DA-4CEC-9D20-24478ACEF06C}"/>
                </a:ext>
              </a:extLst>
            </p:cNvPr>
            <p:cNvSpPr/>
            <p:nvPr/>
          </p:nvSpPr>
          <p:spPr>
            <a:xfrm>
              <a:off x="1938969" y="3492348"/>
              <a:ext cx="6092327" cy="297456"/>
            </a:xfrm>
            <a:custGeom>
              <a:avLst/>
              <a:gdLst>
                <a:gd name="connsiteX0" fmla="*/ 0 w 6092327"/>
                <a:gd name="connsiteY0" fmla="*/ 0 h 286439"/>
                <a:gd name="connsiteX1" fmla="*/ 4197426 w 6092327"/>
                <a:gd name="connsiteY1" fmla="*/ 286439 h 286439"/>
                <a:gd name="connsiteX2" fmla="*/ 6092327 w 6092327"/>
                <a:gd name="connsiteY2" fmla="*/ 0 h 286439"/>
                <a:gd name="connsiteX0" fmla="*/ 0 w 6092327"/>
                <a:gd name="connsiteY0" fmla="*/ 0 h 297456"/>
                <a:gd name="connsiteX1" fmla="*/ 3139807 w 6092327"/>
                <a:gd name="connsiteY1" fmla="*/ 297456 h 297456"/>
                <a:gd name="connsiteX2" fmla="*/ 6092327 w 6092327"/>
                <a:gd name="connsiteY2" fmla="*/ 0 h 297456"/>
                <a:gd name="connsiteX0" fmla="*/ 0 w 6092327"/>
                <a:gd name="connsiteY0" fmla="*/ 0 h 297456"/>
                <a:gd name="connsiteX1" fmla="*/ 3139807 w 6092327"/>
                <a:gd name="connsiteY1" fmla="*/ 297456 h 297456"/>
                <a:gd name="connsiteX2" fmla="*/ 6092327 w 6092327"/>
                <a:gd name="connsiteY2" fmla="*/ 0 h 297456"/>
                <a:gd name="connsiteX0" fmla="*/ 0 w 6092327"/>
                <a:gd name="connsiteY0" fmla="*/ 0 h 297456"/>
                <a:gd name="connsiteX1" fmla="*/ 3139807 w 6092327"/>
                <a:gd name="connsiteY1" fmla="*/ 297456 h 297456"/>
                <a:gd name="connsiteX2" fmla="*/ 6092327 w 6092327"/>
                <a:gd name="connsiteY2" fmla="*/ 0 h 297456"/>
                <a:gd name="connsiteX0" fmla="*/ 0 w 6092327"/>
                <a:gd name="connsiteY0" fmla="*/ 0 h 297456"/>
                <a:gd name="connsiteX1" fmla="*/ 3139807 w 6092327"/>
                <a:gd name="connsiteY1" fmla="*/ 297456 h 297456"/>
                <a:gd name="connsiteX2" fmla="*/ 6092327 w 6092327"/>
                <a:gd name="connsiteY2" fmla="*/ 0 h 29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2327" h="297456">
                  <a:moveTo>
                    <a:pt x="0" y="0"/>
                  </a:moveTo>
                  <a:cubicBezTo>
                    <a:pt x="1657120" y="220337"/>
                    <a:pt x="2124419" y="297456"/>
                    <a:pt x="3139807" y="297456"/>
                  </a:cubicBezTo>
                  <a:cubicBezTo>
                    <a:pt x="4155195" y="297456"/>
                    <a:pt x="5178845" y="165253"/>
                    <a:pt x="6092327" y="0"/>
                  </a:cubicBezTo>
                </a:path>
              </a:pathLst>
            </a:cu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46FFE16-0E41-4334-B386-F0E1C0833DF5}"/>
                </a:ext>
              </a:extLst>
            </p:cNvPr>
            <p:cNvSpPr/>
            <p:nvPr/>
          </p:nvSpPr>
          <p:spPr>
            <a:xfrm flipV="1">
              <a:off x="1949028" y="4335555"/>
              <a:ext cx="6092327" cy="297456"/>
            </a:xfrm>
            <a:custGeom>
              <a:avLst/>
              <a:gdLst>
                <a:gd name="connsiteX0" fmla="*/ 0 w 6092327"/>
                <a:gd name="connsiteY0" fmla="*/ 0 h 286439"/>
                <a:gd name="connsiteX1" fmla="*/ 4197426 w 6092327"/>
                <a:gd name="connsiteY1" fmla="*/ 286439 h 286439"/>
                <a:gd name="connsiteX2" fmla="*/ 6092327 w 6092327"/>
                <a:gd name="connsiteY2" fmla="*/ 0 h 286439"/>
                <a:gd name="connsiteX0" fmla="*/ 0 w 6092327"/>
                <a:gd name="connsiteY0" fmla="*/ 0 h 297456"/>
                <a:gd name="connsiteX1" fmla="*/ 3139807 w 6092327"/>
                <a:gd name="connsiteY1" fmla="*/ 297456 h 297456"/>
                <a:gd name="connsiteX2" fmla="*/ 6092327 w 6092327"/>
                <a:gd name="connsiteY2" fmla="*/ 0 h 297456"/>
                <a:gd name="connsiteX0" fmla="*/ 0 w 6092327"/>
                <a:gd name="connsiteY0" fmla="*/ 0 h 297456"/>
                <a:gd name="connsiteX1" fmla="*/ 3139807 w 6092327"/>
                <a:gd name="connsiteY1" fmla="*/ 297456 h 297456"/>
                <a:gd name="connsiteX2" fmla="*/ 6092327 w 6092327"/>
                <a:gd name="connsiteY2" fmla="*/ 0 h 297456"/>
                <a:gd name="connsiteX0" fmla="*/ 0 w 6092327"/>
                <a:gd name="connsiteY0" fmla="*/ 0 h 297456"/>
                <a:gd name="connsiteX1" fmla="*/ 3139807 w 6092327"/>
                <a:gd name="connsiteY1" fmla="*/ 297456 h 297456"/>
                <a:gd name="connsiteX2" fmla="*/ 6092327 w 6092327"/>
                <a:gd name="connsiteY2" fmla="*/ 0 h 297456"/>
                <a:gd name="connsiteX0" fmla="*/ 0 w 6092327"/>
                <a:gd name="connsiteY0" fmla="*/ 0 h 297456"/>
                <a:gd name="connsiteX1" fmla="*/ 3139807 w 6092327"/>
                <a:gd name="connsiteY1" fmla="*/ 297456 h 297456"/>
                <a:gd name="connsiteX2" fmla="*/ 6092327 w 6092327"/>
                <a:gd name="connsiteY2" fmla="*/ 0 h 29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2327" h="297456">
                  <a:moveTo>
                    <a:pt x="0" y="0"/>
                  </a:moveTo>
                  <a:cubicBezTo>
                    <a:pt x="1657120" y="220337"/>
                    <a:pt x="2124419" y="297456"/>
                    <a:pt x="3139807" y="297456"/>
                  </a:cubicBezTo>
                  <a:cubicBezTo>
                    <a:pt x="4155195" y="297456"/>
                    <a:pt x="5178845" y="165253"/>
                    <a:pt x="6092327" y="0"/>
                  </a:cubicBezTo>
                </a:path>
              </a:pathLst>
            </a:cu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DC9A29F-22A1-4DA1-B743-52549CE3249A}"/>
              </a:ext>
            </a:extLst>
          </p:cNvPr>
          <p:cNvSpPr txBox="1"/>
          <p:nvPr/>
        </p:nvSpPr>
        <p:spPr>
          <a:xfrm>
            <a:off x="5857681" y="3024295"/>
            <a:ext cx="1794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Insertable Pickoff Mirror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8AB112-20D4-4E8B-9593-7799440DC395}"/>
              </a:ext>
            </a:extLst>
          </p:cNvPr>
          <p:cNvSpPr txBox="1"/>
          <p:nvPr/>
        </p:nvSpPr>
        <p:spPr>
          <a:xfrm>
            <a:off x="7520246" y="3039129"/>
            <a:ext cx="1794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Final</a:t>
            </a:r>
            <a:br>
              <a:rPr lang="en-US" dirty="0"/>
            </a:br>
            <a:r>
              <a:rPr lang="en-US" dirty="0"/>
              <a:t>Focusing Lens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7854B8-5A1E-4417-BF36-82D638375AEF}"/>
              </a:ext>
            </a:extLst>
          </p:cNvPr>
          <p:cNvSpPr txBox="1"/>
          <p:nvPr/>
        </p:nvSpPr>
        <p:spPr>
          <a:xfrm>
            <a:off x="4122495" y="5775660"/>
            <a:ext cx="1320105" cy="369332"/>
          </a:xfrm>
          <a:prstGeom prst="rect">
            <a:avLst/>
          </a:prstGeom>
          <a:noFill/>
          <a:ln>
            <a:solidFill>
              <a:srgbClr val="0F2D62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i="1" dirty="0"/>
              <a:t>Not to scale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03C73A-C738-4A49-A667-C238C0639D04}"/>
              </a:ext>
            </a:extLst>
          </p:cNvPr>
          <p:cNvSpPr txBox="1"/>
          <p:nvPr/>
        </p:nvSpPr>
        <p:spPr>
          <a:xfrm>
            <a:off x="4221916" y="3631877"/>
            <a:ext cx="1794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Laser</a:t>
            </a:r>
            <a:br>
              <a:rPr lang="en-US" dirty="0"/>
            </a:br>
            <a:r>
              <a:rPr lang="en-US" dirty="0"/>
              <a:t>Optical</a:t>
            </a:r>
            <a:br>
              <a:rPr lang="en-US" dirty="0"/>
            </a:br>
            <a:r>
              <a:rPr lang="en-US" dirty="0"/>
              <a:t>Waist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85E02C-E802-4263-BDF9-E146401474C1}"/>
              </a:ext>
            </a:extLst>
          </p:cNvPr>
          <p:cNvSpPr txBox="1"/>
          <p:nvPr/>
        </p:nvSpPr>
        <p:spPr>
          <a:xfrm>
            <a:off x="9806806" y="4107941"/>
            <a:ext cx="1794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H-</a:t>
            </a:r>
            <a:br>
              <a:rPr lang="en-US" dirty="0"/>
            </a:br>
            <a:r>
              <a:rPr lang="en-US" dirty="0"/>
              <a:t>Beamline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629287-29EA-4590-BDC6-E195C8D2F706}"/>
              </a:ext>
            </a:extLst>
          </p:cNvPr>
          <p:cNvSpPr txBox="1"/>
          <p:nvPr/>
        </p:nvSpPr>
        <p:spPr>
          <a:xfrm>
            <a:off x="548351" y="4562157"/>
            <a:ext cx="1048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Laser</a:t>
            </a:r>
            <a:br>
              <a:rPr lang="en-US" dirty="0"/>
            </a:br>
            <a:r>
              <a:rPr lang="en-US" dirty="0"/>
              <a:t>Room</a:t>
            </a:r>
          </a:p>
        </p:txBody>
      </p:sp>
    </p:spTree>
    <p:extLst>
      <p:ext uri="{BB962C8B-B14F-4D97-AF65-F5344CB8AC3E}">
        <p14:creationId xmlns:p14="http://schemas.microsoft.com/office/powerpoint/2010/main" val="1530400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8E7820-E09A-4459-BB9A-71915EE1F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275011"/>
          </a:xfrm>
        </p:spPr>
        <p:txBody>
          <a:bodyPr/>
          <a:lstStyle/>
          <a:p>
            <a:r>
              <a:rPr lang="en-US" dirty="0"/>
              <a:t>A single waist but many pickoff points requires an optical evaluation of each laserwire location to ensure that the laser radius has the proper size at all points of interest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Laser size does not become too large 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(or too small) down the transport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Does not become too small on vacuum windows 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and optical elements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Is small enough at the H- intersection</a:t>
            </a:r>
          </a:p>
          <a:p>
            <a:pPr lvl="1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Plan is ~5 mm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A0FBE9-A169-44DF-8E12-A8D259786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Transport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8F9BE-E194-4E16-B9B6-DAB1457EB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23FF0-C16F-4412-AD45-E8C790BDE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70A0B-2CB4-4139-A0A5-A233C78A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157FE5-CA2C-4339-B8CE-C557B1638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467" y="2462270"/>
            <a:ext cx="4869455" cy="3652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AC903B-328B-47F4-A872-7AD7DC23B942}"/>
              </a:ext>
            </a:extLst>
          </p:cNvPr>
          <p:cNvSpPr txBox="1"/>
          <p:nvPr/>
        </p:nvSpPr>
        <p:spPr>
          <a:xfrm>
            <a:off x="8129326" y="2822723"/>
            <a:ext cx="2656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Four different waist sizes</a:t>
            </a:r>
          </a:p>
          <a:p>
            <a:r>
              <a:rPr lang="en-US" sz="1800" dirty="0"/>
              <a:t>Solid is M</a:t>
            </a:r>
            <a:r>
              <a:rPr lang="en-US" sz="1800" baseline="30000" dirty="0"/>
              <a:t>2</a:t>
            </a:r>
            <a:r>
              <a:rPr lang="en-US" sz="1800" dirty="0"/>
              <a:t> = 1</a:t>
            </a:r>
          </a:p>
          <a:p>
            <a:r>
              <a:rPr lang="en-US" sz="1800" dirty="0"/>
              <a:t>Dashed is M</a:t>
            </a:r>
            <a:r>
              <a:rPr lang="en-US" sz="1800" baseline="30000" dirty="0"/>
              <a:t>2</a:t>
            </a:r>
            <a:r>
              <a:rPr lang="en-US" sz="1800" dirty="0"/>
              <a:t> = 2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1D2606-C951-4B53-B1A5-E5837C32D97F}"/>
              </a:ext>
            </a:extLst>
          </p:cNvPr>
          <p:cNvSpPr/>
          <p:nvPr/>
        </p:nvSpPr>
        <p:spPr>
          <a:xfrm>
            <a:off x="5772839" y="1903970"/>
            <a:ext cx="2401677" cy="740078"/>
          </a:xfrm>
          <a:custGeom>
            <a:avLst/>
            <a:gdLst>
              <a:gd name="connsiteX0" fmla="*/ 0 w 2401677"/>
              <a:gd name="connsiteY0" fmla="*/ 343471 h 740078"/>
              <a:gd name="connsiteX1" fmla="*/ 1619479 w 2401677"/>
              <a:gd name="connsiteY1" fmla="*/ 12965 h 740078"/>
              <a:gd name="connsiteX2" fmla="*/ 2401677 w 2401677"/>
              <a:gd name="connsiteY2" fmla="*/ 740078 h 74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1677" h="740078">
                <a:moveTo>
                  <a:pt x="0" y="343471"/>
                </a:moveTo>
                <a:cubicBezTo>
                  <a:pt x="609600" y="145167"/>
                  <a:pt x="1219200" y="-53136"/>
                  <a:pt x="1619479" y="12965"/>
                </a:cubicBezTo>
                <a:cubicBezTo>
                  <a:pt x="2019758" y="79066"/>
                  <a:pt x="2210717" y="409572"/>
                  <a:pt x="2401677" y="740078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45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78B552-4C89-46A3-B28E-BCCDADD2D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67" r="6875" b="49416"/>
          <a:stretch/>
        </p:blipFill>
        <p:spPr>
          <a:xfrm>
            <a:off x="1546831" y="2000368"/>
            <a:ext cx="3470132" cy="279192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BFAF8A-BD80-40D8-A1C9-D99B8EB60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3" y="971552"/>
            <a:ext cx="7283293" cy="5171217"/>
          </a:xfrm>
        </p:spPr>
        <p:txBody>
          <a:bodyPr/>
          <a:lstStyle/>
          <a:p>
            <a:r>
              <a:rPr lang="en-US" dirty="0"/>
              <a:t>Test of sensitivity of optics to ideal collimating lens</a:t>
            </a:r>
          </a:p>
          <a:p>
            <a:pPr lvl="1"/>
            <a:r>
              <a:rPr lang="en-US" dirty="0"/>
              <a:t>Control of optics via lens position, and stability of optics to small movements in lens position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A35029-F849-4E48-A7FE-5B139929C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Transport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DDFDD-9423-452D-932C-F06858B4D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1D7F5-D156-4F2F-B7DB-908AD7D29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B3000-C4E1-480B-88FB-6CBB72DF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8662CB-ACB1-4BC2-8FC1-C26E2B76CE28}"/>
              </a:ext>
            </a:extLst>
          </p:cNvPr>
          <p:cNvGrpSpPr/>
          <p:nvPr/>
        </p:nvGrpSpPr>
        <p:grpSpPr>
          <a:xfrm>
            <a:off x="470298" y="4781084"/>
            <a:ext cx="6384486" cy="1019726"/>
            <a:chOff x="258662" y="3249976"/>
            <a:chExt cx="9475255" cy="162032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4CAC4AE-F52B-48D8-82CF-3E9714A8883D}"/>
                </a:ext>
              </a:extLst>
            </p:cNvPr>
            <p:cNvSpPr/>
            <p:nvPr/>
          </p:nvSpPr>
          <p:spPr>
            <a:xfrm>
              <a:off x="1763676" y="3249976"/>
              <a:ext cx="185352" cy="162032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20C130A-A47F-4E27-A35B-38AF31B8A56B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296333" y="3487267"/>
              <a:ext cx="1494487" cy="104232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DC1FF4-C2C9-454A-9707-648E570C1E33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 flipH="1" flipV="1">
              <a:off x="258662" y="4509086"/>
              <a:ext cx="1532158" cy="123925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92FBF0-86B8-4F5A-83DA-2CA866C921F2}"/>
                </a:ext>
              </a:extLst>
            </p:cNvPr>
            <p:cNvSpPr/>
            <p:nvPr/>
          </p:nvSpPr>
          <p:spPr>
            <a:xfrm>
              <a:off x="1938969" y="3492348"/>
              <a:ext cx="6092327" cy="297456"/>
            </a:xfrm>
            <a:custGeom>
              <a:avLst/>
              <a:gdLst>
                <a:gd name="connsiteX0" fmla="*/ 0 w 6092327"/>
                <a:gd name="connsiteY0" fmla="*/ 0 h 286439"/>
                <a:gd name="connsiteX1" fmla="*/ 4197426 w 6092327"/>
                <a:gd name="connsiteY1" fmla="*/ 286439 h 286439"/>
                <a:gd name="connsiteX2" fmla="*/ 6092327 w 6092327"/>
                <a:gd name="connsiteY2" fmla="*/ 0 h 286439"/>
                <a:gd name="connsiteX0" fmla="*/ 0 w 6092327"/>
                <a:gd name="connsiteY0" fmla="*/ 0 h 297456"/>
                <a:gd name="connsiteX1" fmla="*/ 3139807 w 6092327"/>
                <a:gd name="connsiteY1" fmla="*/ 297456 h 297456"/>
                <a:gd name="connsiteX2" fmla="*/ 6092327 w 6092327"/>
                <a:gd name="connsiteY2" fmla="*/ 0 h 297456"/>
                <a:gd name="connsiteX0" fmla="*/ 0 w 6092327"/>
                <a:gd name="connsiteY0" fmla="*/ 0 h 297456"/>
                <a:gd name="connsiteX1" fmla="*/ 3139807 w 6092327"/>
                <a:gd name="connsiteY1" fmla="*/ 297456 h 297456"/>
                <a:gd name="connsiteX2" fmla="*/ 6092327 w 6092327"/>
                <a:gd name="connsiteY2" fmla="*/ 0 h 297456"/>
                <a:gd name="connsiteX0" fmla="*/ 0 w 6092327"/>
                <a:gd name="connsiteY0" fmla="*/ 0 h 297456"/>
                <a:gd name="connsiteX1" fmla="*/ 3139807 w 6092327"/>
                <a:gd name="connsiteY1" fmla="*/ 297456 h 297456"/>
                <a:gd name="connsiteX2" fmla="*/ 6092327 w 6092327"/>
                <a:gd name="connsiteY2" fmla="*/ 0 h 297456"/>
                <a:gd name="connsiteX0" fmla="*/ 0 w 6092327"/>
                <a:gd name="connsiteY0" fmla="*/ 0 h 297456"/>
                <a:gd name="connsiteX1" fmla="*/ 3139807 w 6092327"/>
                <a:gd name="connsiteY1" fmla="*/ 297456 h 297456"/>
                <a:gd name="connsiteX2" fmla="*/ 6092327 w 6092327"/>
                <a:gd name="connsiteY2" fmla="*/ 0 h 29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2327" h="297456">
                  <a:moveTo>
                    <a:pt x="0" y="0"/>
                  </a:moveTo>
                  <a:cubicBezTo>
                    <a:pt x="1657120" y="220337"/>
                    <a:pt x="2124419" y="297456"/>
                    <a:pt x="3139807" y="297456"/>
                  </a:cubicBezTo>
                  <a:cubicBezTo>
                    <a:pt x="4155195" y="297456"/>
                    <a:pt x="5178845" y="165253"/>
                    <a:pt x="6092327" y="0"/>
                  </a:cubicBezTo>
                </a:path>
              </a:pathLst>
            </a:cu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5941DA2-38CE-400D-BE6C-75B55D4B0375}"/>
                </a:ext>
              </a:extLst>
            </p:cNvPr>
            <p:cNvSpPr/>
            <p:nvPr/>
          </p:nvSpPr>
          <p:spPr>
            <a:xfrm flipV="1">
              <a:off x="1949028" y="4335555"/>
              <a:ext cx="6092327" cy="297456"/>
            </a:xfrm>
            <a:custGeom>
              <a:avLst/>
              <a:gdLst>
                <a:gd name="connsiteX0" fmla="*/ 0 w 6092327"/>
                <a:gd name="connsiteY0" fmla="*/ 0 h 286439"/>
                <a:gd name="connsiteX1" fmla="*/ 4197426 w 6092327"/>
                <a:gd name="connsiteY1" fmla="*/ 286439 h 286439"/>
                <a:gd name="connsiteX2" fmla="*/ 6092327 w 6092327"/>
                <a:gd name="connsiteY2" fmla="*/ 0 h 286439"/>
                <a:gd name="connsiteX0" fmla="*/ 0 w 6092327"/>
                <a:gd name="connsiteY0" fmla="*/ 0 h 297456"/>
                <a:gd name="connsiteX1" fmla="*/ 3139807 w 6092327"/>
                <a:gd name="connsiteY1" fmla="*/ 297456 h 297456"/>
                <a:gd name="connsiteX2" fmla="*/ 6092327 w 6092327"/>
                <a:gd name="connsiteY2" fmla="*/ 0 h 297456"/>
                <a:gd name="connsiteX0" fmla="*/ 0 w 6092327"/>
                <a:gd name="connsiteY0" fmla="*/ 0 h 297456"/>
                <a:gd name="connsiteX1" fmla="*/ 3139807 w 6092327"/>
                <a:gd name="connsiteY1" fmla="*/ 297456 h 297456"/>
                <a:gd name="connsiteX2" fmla="*/ 6092327 w 6092327"/>
                <a:gd name="connsiteY2" fmla="*/ 0 h 297456"/>
                <a:gd name="connsiteX0" fmla="*/ 0 w 6092327"/>
                <a:gd name="connsiteY0" fmla="*/ 0 h 297456"/>
                <a:gd name="connsiteX1" fmla="*/ 3139807 w 6092327"/>
                <a:gd name="connsiteY1" fmla="*/ 297456 h 297456"/>
                <a:gd name="connsiteX2" fmla="*/ 6092327 w 6092327"/>
                <a:gd name="connsiteY2" fmla="*/ 0 h 297456"/>
                <a:gd name="connsiteX0" fmla="*/ 0 w 6092327"/>
                <a:gd name="connsiteY0" fmla="*/ 0 h 297456"/>
                <a:gd name="connsiteX1" fmla="*/ 3139807 w 6092327"/>
                <a:gd name="connsiteY1" fmla="*/ 297456 h 297456"/>
                <a:gd name="connsiteX2" fmla="*/ 6092327 w 6092327"/>
                <a:gd name="connsiteY2" fmla="*/ 0 h 29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2327" h="297456">
                  <a:moveTo>
                    <a:pt x="0" y="0"/>
                  </a:moveTo>
                  <a:cubicBezTo>
                    <a:pt x="1657120" y="220337"/>
                    <a:pt x="2124419" y="297456"/>
                    <a:pt x="3139807" y="297456"/>
                  </a:cubicBezTo>
                  <a:cubicBezTo>
                    <a:pt x="4155195" y="297456"/>
                    <a:pt x="5178845" y="165253"/>
                    <a:pt x="6092327" y="0"/>
                  </a:cubicBezTo>
                </a:path>
              </a:pathLst>
            </a:cu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3A60B81-57CD-3F8D-9AFC-58517907DBF8}"/>
                </a:ext>
              </a:extLst>
            </p:cNvPr>
            <p:cNvSpPr/>
            <p:nvPr/>
          </p:nvSpPr>
          <p:spPr>
            <a:xfrm>
              <a:off x="8002802" y="3249976"/>
              <a:ext cx="185351" cy="162032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533453B-B0B9-0448-4BA9-259CF0A37735}"/>
                </a:ext>
              </a:extLst>
            </p:cNvPr>
            <p:cNvCxnSpPr>
              <a:cxnSpLocks/>
              <a:endCxn id="12" idx="7"/>
            </p:cNvCxnSpPr>
            <p:nvPr/>
          </p:nvCxnSpPr>
          <p:spPr>
            <a:xfrm flipH="1" flipV="1">
              <a:off x="8161009" y="3487267"/>
              <a:ext cx="1572908" cy="551013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A1C1F3D-55E7-2A1A-9AA7-5F3809DEA10B}"/>
                </a:ext>
              </a:extLst>
            </p:cNvPr>
            <p:cNvCxnSpPr>
              <a:cxnSpLocks/>
              <a:endCxn id="12" idx="5"/>
            </p:cNvCxnSpPr>
            <p:nvPr/>
          </p:nvCxnSpPr>
          <p:spPr>
            <a:xfrm flipH="1">
              <a:off x="8161009" y="4038279"/>
              <a:ext cx="1572908" cy="594732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4B1FD71-7801-4D75-833D-4E1AE14343F2}"/>
              </a:ext>
            </a:extLst>
          </p:cNvPr>
          <p:cNvSpPr txBox="1"/>
          <p:nvPr/>
        </p:nvSpPr>
        <p:spPr>
          <a:xfrm>
            <a:off x="977545" y="5880869"/>
            <a:ext cx="1277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Collimating</a:t>
            </a:r>
            <a:br>
              <a:rPr lang="en-US" sz="1600" dirty="0"/>
            </a:br>
            <a:r>
              <a:rPr lang="en-US" sz="1600" dirty="0"/>
              <a:t>Lens Position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AD28F1-69B4-4A14-8B4D-9440A5CE7A1A}"/>
              </a:ext>
            </a:extLst>
          </p:cNvPr>
          <p:cNvSpPr txBox="1"/>
          <p:nvPr/>
        </p:nvSpPr>
        <p:spPr>
          <a:xfrm>
            <a:off x="3127807" y="5680420"/>
            <a:ext cx="1366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Waist Position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9F7F60F-ECFF-4FE4-AE56-2F1B1A7723D4}"/>
              </a:ext>
            </a:extLst>
          </p:cNvPr>
          <p:cNvCxnSpPr/>
          <p:nvPr/>
        </p:nvCxnSpPr>
        <p:spPr>
          <a:xfrm>
            <a:off x="1005312" y="5882534"/>
            <a:ext cx="1046602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D78030C-4696-47C0-B26D-417CD1E7BDD0}"/>
              </a:ext>
            </a:extLst>
          </p:cNvPr>
          <p:cNvCxnSpPr/>
          <p:nvPr/>
        </p:nvCxnSpPr>
        <p:spPr>
          <a:xfrm>
            <a:off x="3287994" y="5680420"/>
            <a:ext cx="1046602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93B5A13-BEFB-EA67-313C-D2C1BDA13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096" y="1063799"/>
            <a:ext cx="3509900" cy="2628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4E37AA-7E2D-4E45-6B78-2F58427E5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787" y="3784428"/>
            <a:ext cx="3337477" cy="2438401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B8BF63E-06F5-3F73-E2D8-411F393A94CB}"/>
              </a:ext>
            </a:extLst>
          </p:cNvPr>
          <p:cNvCxnSpPr>
            <a:cxnSpLocks/>
          </p:cNvCxnSpPr>
          <p:nvPr/>
        </p:nvCxnSpPr>
        <p:spPr>
          <a:xfrm flipV="1">
            <a:off x="5598038" y="4978804"/>
            <a:ext cx="0" cy="62428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F018565-DA6E-3480-CD3C-6F9F34840F17}"/>
              </a:ext>
            </a:extLst>
          </p:cNvPr>
          <p:cNvCxnSpPr>
            <a:cxnSpLocks/>
          </p:cNvCxnSpPr>
          <p:nvPr/>
        </p:nvCxnSpPr>
        <p:spPr>
          <a:xfrm flipV="1">
            <a:off x="6916298" y="5199506"/>
            <a:ext cx="0" cy="17333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8764BFA-FA2D-F68C-0408-F9A1C09774B5}"/>
              </a:ext>
            </a:extLst>
          </p:cNvPr>
          <p:cNvCxnSpPr/>
          <p:nvPr/>
        </p:nvCxnSpPr>
        <p:spPr>
          <a:xfrm>
            <a:off x="5813239" y="5800810"/>
            <a:ext cx="1046602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EAAB563-4DA5-DBD3-D78F-82FA4892C48A}"/>
              </a:ext>
            </a:extLst>
          </p:cNvPr>
          <p:cNvCxnSpPr>
            <a:cxnSpLocks/>
            <a:stCxn id="19" idx="1"/>
            <a:endCxn id="18" idx="1"/>
          </p:cNvCxnSpPr>
          <p:nvPr/>
        </p:nvCxnSpPr>
        <p:spPr>
          <a:xfrm flipH="1" flipV="1">
            <a:off x="3718121" y="5120816"/>
            <a:ext cx="6778" cy="34346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0BA1267-15BC-9086-639F-EF071DF240DA}"/>
              </a:ext>
            </a:extLst>
          </p:cNvPr>
          <p:cNvSpPr txBox="1"/>
          <p:nvPr/>
        </p:nvSpPr>
        <p:spPr>
          <a:xfrm>
            <a:off x="5676466" y="5864366"/>
            <a:ext cx="1272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Focus Length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A4DA2B-9E81-E544-799B-F94CE1892B12}"/>
              </a:ext>
            </a:extLst>
          </p:cNvPr>
          <p:cNvSpPr txBox="1"/>
          <p:nvPr/>
        </p:nvSpPr>
        <p:spPr>
          <a:xfrm>
            <a:off x="4434968" y="5111250"/>
            <a:ext cx="1191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Size on Lens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28147B-825E-5026-3D44-62E44094BB23}"/>
              </a:ext>
            </a:extLst>
          </p:cNvPr>
          <p:cNvSpPr txBox="1"/>
          <p:nvPr/>
        </p:nvSpPr>
        <p:spPr>
          <a:xfrm>
            <a:off x="6597875" y="4641229"/>
            <a:ext cx="678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Focus Size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D53147-0AE8-4668-A9F7-23C2AD6EE395}"/>
              </a:ext>
            </a:extLst>
          </p:cNvPr>
          <p:cNvSpPr txBox="1"/>
          <p:nvPr/>
        </p:nvSpPr>
        <p:spPr>
          <a:xfrm>
            <a:off x="2682364" y="5103756"/>
            <a:ext cx="1018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Waist Size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2185A2-A57E-F801-164A-A14E309D4D21}"/>
              </a:ext>
            </a:extLst>
          </p:cNvPr>
          <p:cNvSpPr txBox="1"/>
          <p:nvPr/>
        </p:nvSpPr>
        <p:spPr>
          <a:xfrm>
            <a:off x="2396996" y="2767774"/>
            <a:ext cx="810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Waist Size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8BF535B-153F-14E0-2C6D-547160D11D72}"/>
              </a:ext>
            </a:extLst>
          </p:cNvPr>
          <p:cNvSpPr txBox="1"/>
          <p:nvPr/>
        </p:nvSpPr>
        <p:spPr>
          <a:xfrm>
            <a:off x="3386321" y="2429703"/>
            <a:ext cx="107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Waist Position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FB32BCC-9A3A-D2B8-4C8B-6F5845F0D636}"/>
              </a:ext>
            </a:extLst>
          </p:cNvPr>
          <p:cNvSpPr txBox="1"/>
          <p:nvPr/>
        </p:nvSpPr>
        <p:spPr>
          <a:xfrm>
            <a:off x="8530718" y="2000368"/>
            <a:ext cx="1191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Size on Lens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2C81E3-7862-16C0-59FB-056011558940}"/>
              </a:ext>
            </a:extLst>
          </p:cNvPr>
          <p:cNvSpPr txBox="1"/>
          <p:nvPr/>
        </p:nvSpPr>
        <p:spPr>
          <a:xfrm>
            <a:off x="8947592" y="4095116"/>
            <a:ext cx="678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Focus Size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20D5EF0-7670-9D76-76A3-893DABBD78D1}"/>
              </a:ext>
            </a:extLst>
          </p:cNvPr>
          <p:cNvSpPr txBox="1"/>
          <p:nvPr/>
        </p:nvSpPr>
        <p:spPr>
          <a:xfrm>
            <a:off x="9834877" y="4672896"/>
            <a:ext cx="1272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Focus Length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845A16C-A9BD-E121-2042-ACA26BE843CE}"/>
              </a:ext>
            </a:extLst>
          </p:cNvPr>
          <p:cNvSpPr txBox="1"/>
          <p:nvPr/>
        </p:nvSpPr>
        <p:spPr>
          <a:xfrm>
            <a:off x="8703773" y="6050890"/>
            <a:ext cx="211455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/>
              <a:t>Waist Position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D4F156-4B93-B40C-B06D-92B39C9A78E9}"/>
              </a:ext>
            </a:extLst>
          </p:cNvPr>
          <p:cNvSpPr txBox="1"/>
          <p:nvPr/>
        </p:nvSpPr>
        <p:spPr>
          <a:xfrm>
            <a:off x="8210550" y="3509400"/>
            <a:ext cx="211455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/>
              <a:t>Waist Position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AEE376B-065E-58E2-461C-450DEEC1D1F4}"/>
              </a:ext>
            </a:extLst>
          </p:cNvPr>
          <p:cNvSpPr txBox="1"/>
          <p:nvPr/>
        </p:nvSpPr>
        <p:spPr>
          <a:xfrm>
            <a:off x="1652816" y="4500177"/>
            <a:ext cx="23871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Collimating Lens Position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D9D7FA6-A290-DCB8-6BDB-E45E32D352C7}"/>
              </a:ext>
            </a:extLst>
          </p:cNvPr>
          <p:cNvSpPr/>
          <p:nvPr/>
        </p:nvSpPr>
        <p:spPr>
          <a:xfrm>
            <a:off x="8401050" y="2767774"/>
            <a:ext cx="933450" cy="459616"/>
          </a:xfrm>
          <a:prstGeom prst="ellipse">
            <a:avLst/>
          </a:prstGeom>
          <a:noFill/>
          <a:ln w="19050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0EE114A-8F96-1606-F1B0-FE86FE93D720}"/>
              </a:ext>
            </a:extLst>
          </p:cNvPr>
          <p:cNvSpPr txBox="1"/>
          <p:nvPr/>
        </p:nvSpPr>
        <p:spPr>
          <a:xfrm>
            <a:off x="5395078" y="2274798"/>
            <a:ext cx="2141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>
                <a:solidFill>
                  <a:srgbClr val="FF00FF"/>
                </a:solidFill>
              </a:rPr>
              <a:t>Region to avoid</a:t>
            </a:r>
          </a:p>
          <a:p>
            <a:pPr algn="ctr"/>
            <a:r>
              <a:rPr lang="en-US" sz="1800" dirty="0">
                <a:solidFill>
                  <a:srgbClr val="FF00FF"/>
                </a:solidFill>
              </a:rPr>
              <a:t>Small size on focus lens </a:t>
            </a:r>
            <a:r>
              <a:rPr lang="en-US" sz="1800" dirty="0">
                <a:solidFill>
                  <a:srgbClr val="FF00FF"/>
                </a:solidFill>
                <a:sym typeface="Wingdings" panose="05000000000000000000" pitchFamily="2" charset="2"/>
              </a:rPr>
              <a:t> small size on vacuum window</a:t>
            </a:r>
            <a:endParaRPr lang="en-US" sz="1800" dirty="0">
              <a:solidFill>
                <a:srgbClr val="FF00FF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F8CFCF4-AE35-10B4-F2E5-B9BCCBF9E053}"/>
              </a:ext>
            </a:extLst>
          </p:cNvPr>
          <p:cNvSpPr/>
          <p:nvPr/>
        </p:nvSpPr>
        <p:spPr>
          <a:xfrm>
            <a:off x="2254562" y="3632510"/>
            <a:ext cx="2205578" cy="441079"/>
          </a:xfrm>
          <a:prstGeom prst="rect">
            <a:avLst/>
          </a:prstGeom>
          <a:solidFill>
            <a:srgbClr val="FF00FF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A39C565-B3CC-EF90-A390-846114392B55}"/>
              </a:ext>
            </a:extLst>
          </p:cNvPr>
          <p:cNvCxnSpPr/>
          <p:nvPr/>
        </p:nvCxnSpPr>
        <p:spPr>
          <a:xfrm flipH="1">
            <a:off x="4250619" y="3044773"/>
            <a:ext cx="1222927" cy="710848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3154025-95A0-1928-BCAD-965D43D9B3E8}"/>
              </a:ext>
            </a:extLst>
          </p:cNvPr>
          <p:cNvCxnSpPr>
            <a:cxnSpLocks/>
          </p:cNvCxnSpPr>
          <p:nvPr/>
        </p:nvCxnSpPr>
        <p:spPr>
          <a:xfrm>
            <a:off x="7370137" y="2906273"/>
            <a:ext cx="979524" cy="70775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55A3EC0-5661-5580-AF4B-FCE42C271550}"/>
              </a:ext>
            </a:extLst>
          </p:cNvPr>
          <p:cNvSpPr txBox="1"/>
          <p:nvPr/>
        </p:nvSpPr>
        <p:spPr>
          <a:xfrm rot="16200000">
            <a:off x="7604150" y="4782006"/>
            <a:ext cx="165026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rgbClr val="018FEF"/>
                </a:solidFill>
              </a:rPr>
              <a:t>Focus Size (mm)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D2AFB4-BD9B-5A22-98BB-FC36B705642C}"/>
              </a:ext>
            </a:extLst>
          </p:cNvPr>
          <p:cNvSpPr txBox="1"/>
          <p:nvPr/>
        </p:nvSpPr>
        <p:spPr>
          <a:xfrm rot="5400000">
            <a:off x="10521768" y="4870884"/>
            <a:ext cx="2292006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Focus Length (m)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5AC75A-52CD-3D1F-2421-960A1426DDC8}"/>
              </a:ext>
            </a:extLst>
          </p:cNvPr>
          <p:cNvSpPr txBox="1"/>
          <p:nvPr/>
        </p:nvSpPr>
        <p:spPr>
          <a:xfrm>
            <a:off x="5876757" y="3653633"/>
            <a:ext cx="2482991" cy="646331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Focus Length ~constant</a:t>
            </a:r>
          </a:p>
          <a:p>
            <a:pPr algn="ctr"/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Focus Size small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43BF9D6-968B-2283-B61A-C50A676F2E1A}"/>
              </a:ext>
            </a:extLst>
          </p:cNvPr>
          <p:cNvCxnSpPr>
            <a:cxnSpLocks/>
          </p:cNvCxnSpPr>
          <p:nvPr/>
        </p:nvCxnSpPr>
        <p:spPr>
          <a:xfrm>
            <a:off x="8023064" y="4065212"/>
            <a:ext cx="830220" cy="17021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606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B32730B-A183-653C-D776-42BD62591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096" y="3588578"/>
            <a:ext cx="4306977" cy="256025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77762F-5CAE-0D48-9277-25F642D16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3"/>
            <a:ext cx="6601761" cy="657842"/>
          </a:xfrm>
        </p:spPr>
        <p:txBody>
          <a:bodyPr/>
          <a:lstStyle/>
          <a:p>
            <a:r>
              <a:rPr lang="en-US" dirty="0"/>
              <a:t>Collimated a </a:t>
            </a:r>
            <a:r>
              <a:rPr lang="en-US" dirty="0" err="1"/>
              <a:t>HeNe</a:t>
            </a:r>
            <a:r>
              <a:rPr lang="en-US" dirty="0"/>
              <a:t> laser over 130 m length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09C915-0B8B-FB88-408D-136F1E02E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Transport Optics – Test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E7DD9-D643-A6E3-8094-961AC0505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02954-133F-6D75-24E1-865DD8B95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56816-5CAC-E400-159D-F1C649991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995A69-B482-F05B-D7DE-46820EC2FEED}"/>
              </a:ext>
            </a:extLst>
          </p:cNvPr>
          <p:cNvGrpSpPr/>
          <p:nvPr/>
        </p:nvGrpSpPr>
        <p:grpSpPr>
          <a:xfrm>
            <a:off x="658089" y="1459767"/>
            <a:ext cx="2781301" cy="3063875"/>
            <a:chOff x="3314699" y="1635122"/>
            <a:chExt cx="4543425" cy="48577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8FFA24-A0CF-B41B-ED68-1529A8B29A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3" t="-739" r="18559" b="12650"/>
            <a:stretch/>
          </p:blipFill>
          <p:spPr>
            <a:xfrm rot="5400000">
              <a:off x="3157535" y="1792286"/>
              <a:ext cx="4857753" cy="454342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97B5B02-A30E-A6C9-A32A-E718159BEFDB}"/>
                </a:ext>
              </a:extLst>
            </p:cNvPr>
            <p:cNvCxnSpPr/>
            <p:nvPr/>
          </p:nvCxnSpPr>
          <p:spPr>
            <a:xfrm flipH="1" flipV="1">
              <a:off x="6696075" y="2505075"/>
              <a:ext cx="219075" cy="145732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B62CB0-6564-3912-1041-3FF2131579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5350" y="2419350"/>
              <a:ext cx="19050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4F0CACB-D094-5213-4035-24E39F41D1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3380" y="2419350"/>
              <a:ext cx="511971" cy="383857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687EAD5-8836-F512-5C59-1E435B36A88A}"/>
              </a:ext>
            </a:extLst>
          </p:cNvPr>
          <p:cNvSpPr txBox="1"/>
          <p:nvPr/>
        </p:nvSpPr>
        <p:spPr>
          <a:xfrm>
            <a:off x="2999874" y="2078692"/>
            <a:ext cx="104883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Expander Lens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B233BA-C042-F49D-0A0A-1D4A6CE3F41B}"/>
              </a:ext>
            </a:extLst>
          </p:cNvPr>
          <p:cNvSpPr txBox="1"/>
          <p:nvPr/>
        </p:nvSpPr>
        <p:spPr>
          <a:xfrm>
            <a:off x="36886" y="3242772"/>
            <a:ext cx="104883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Collimator Lens</a:t>
            </a:r>
          </a:p>
        </p:txBody>
      </p:sp>
      <p:pic>
        <p:nvPicPr>
          <p:cNvPr id="14" name="Picture 13" descr="A hand holding a piece of paper&#10;&#10;Description automatically generated">
            <a:extLst>
              <a:ext uri="{FF2B5EF4-FFF2-40B4-BE49-F238E27FC236}">
                <a16:creationId xmlns:a16="http://schemas.microsoft.com/office/drawing/2014/main" id="{857A61D4-F909-5E12-58F0-6CE531A4ED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9" t="41296" r="44583" b="39260"/>
          <a:stretch/>
        </p:blipFill>
        <p:spPr>
          <a:xfrm rot="5400000">
            <a:off x="4748205" y="1800400"/>
            <a:ext cx="1325562" cy="13780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24FE8E-894D-7328-818F-CA071F6D453B}"/>
              </a:ext>
            </a:extLst>
          </p:cNvPr>
          <p:cNvSpPr txBox="1"/>
          <p:nvPr/>
        </p:nvSpPr>
        <p:spPr>
          <a:xfrm>
            <a:off x="4863996" y="1470140"/>
            <a:ext cx="1232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 Point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594085-A267-A24D-B9D1-188ABD5097A9}"/>
              </a:ext>
            </a:extLst>
          </p:cNvPr>
          <p:cNvSpPr txBox="1"/>
          <p:nvPr/>
        </p:nvSpPr>
        <p:spPr>
          <a:xfrm>
            <a:off x="4042422" y="2089906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 in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EE056266-0231-49B5-0E56-F3989DFE96F8}"/>
              </a:ext>
            </a:extLst>
          </p:cNvPr>
          <p:cNvSpPr/>
          <p:nvPr/>
        </p:nvSpPr>
        <p:spPr>
          <a:xfrm>
            <a:off x="4524808" y="1997013"/>
            <a:ext cx="172888" cy="566104"/>
          </a:xfrm>
          <a:prstGeom prst="leftBrace">
            <a:avLst>
              <a:gd name="adj1" fmla="val 43426"/>
              <a:gd name="adj2" fmla="val 50000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FC0188BA-38DE-33B1-22D0-DD3ECA8C80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41667" r="37222" b="42777"/>
          <a:stretch/>
        </p:blipFill>
        <p:spPr>
          <a:xfrm rot="5400000">
            <a:off x="6028579" y="1889447"/>
            <a:ext cx="1489365" cy="12029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B2F6F7-75E1-6F0E-7B2B-54911C5CB3EC}"/>
              </a:ext>
            </a:extLst>
          </p:cNvPr>
          <p:cNvSpPr txBox="1"/>
          <p:nvPr/>
        </p:nvSpPr>
        <p:spPr>
          <a:xfrm>
            <a:off x="6414573" y="1339212"/>
            <a:ext cx="603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11 m</a:t>
            </a:r>
          </a:p>
        </p:txBody>
      </p:sp>
      <p:pic>
        <p:nvPicPr>
          <p:cNvPr id="20" name="Picture 1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F73E3B1-9D66-C956-564B-924F4EE76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6" t="34555" r="45326" b="44846"/>
          <a:stretch/>
        </p:blipFill>
        <p:spPr>
          <a:xfrm rot="5400000">
            <a:off x="3577872" y="4021966"/>
            <a:ext cx="2647950" cy="17811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03A446-D2AE-D40E-16D5-61431CC4E6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47778" r="24722" b="20741"/>
          <a:stretch/>
        </p:blipFill>
        <p:spPr>
          <a:xfrm rot="5400000">
            <a:off x="9931840" y="1453496"/>
            <a:ext cx="2295525" cy="13503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C77DA2-37B7-0115-863B-DAA10AEB19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6" t="35185" r="29166" b="44074"/>
          <a:stretch/>
        </p:blipFill>
        <p:spPr>
          <a:xfrm rot="5400000">
            <a:off x="8438706" y="1582853"/>
            <a:ext cx="2210374" cy="14309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992AD4-D1BA-807A-CDDF-DCEE858A2F2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1" t="36296" r="38889" b="46297"/>
          <a:stretch/>
        </p:blipFill>
        <p:spPr>
          <a:xfrm rot="5400000">
            <a:off x="7213113" y="1879325"/>
            <a:ext cx="1708724" cy="12747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F1BCBA5-F04F-3DB0-1886-3FBCC1FC70E4}"/>
              </a:ext>
            </a:extLst>
          </p:cNvPr>
          <p:cNvSpPr txBox="1"/>
          <p:nvPr/>
        </p:nvSpPr>
        <p:spPr>
          <a:xfrm>
            <a:off x="7739500" y="1231900"/>
            <a:ext cx="603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40 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C3BC46-3419-AF31-EC8A-9CC3D1B419BB}"/>
              </a:ext>
            </a:extLst>
          </p:cNvPr>
          <p:cNvSpPr txBox="1"/>
          <p:nvPr/>
        </p:nvSpPr>
        <p:spPr>
          <a:xfrm>
            <a:off x="9315643" y="777308"/>
            <a:ext cx="603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64 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0DD32F-4986-5337-2F1B-7FAAC7FF677F}"/>
              </a:ext>
            </a:extLst>
          </p:cNvPr>
          <p:cNvSpPr txBox="1"/>
          <p:nvPr/>
        </p:nvSpPr>
        <p:spPr>
          <a:xfrm>
            <a:off x="10751627" y="573991"/>
            <a:ext cx="603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90 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44CD26-FFA0-5241-36ED-8F95F8D55F20}"/>
              </a:ext>
            </a:extLst>
          </p:cNvPr>
          <p:cNvSpPr txBox="1"/>
          <p:nvPr/>
        </p:nvSpPr>
        <p:spPr>
          <a:xfrm>
            <a:off x="4506945" y="3315003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130 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D27F490-65F7-EF88-25F4-3D3C8C7ECC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9518" y="4242741"/>
            <a:ext cx="1578398" cy="180296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D78F0B5-CFF3-8111-ADCD-84F1BEDB3806}"/>
              </a:ext>
            </a:extLst>
          </p:cNvPr>
          <p:cNvSpPr txBox="1"/>
          <p:nvPr/>
        </p:nvSpPr>
        <p:spPr>
          <a:xfrm>
            <a:off x="7661138" y="5210828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 in</a:t>
            </a: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F12030A4-7D2F-00DC-D43B-1C45BCF8877B}"/>
              </a:ext>
            </a:extLst>
          </p:cNvPr>
          <p:cNvSpPr/>
          <p:nvPr/>
        </p:nvSpPr>
        <p:spPr>
          <a:xfrm rot="10800000">
            <a:off x="7488250" y="5182406"/>
            <a:ext cx="172888" cy="426177"/>
          </a:xfrm>
          <a:prstGeom prst="leftBrace">
            <a:avLst>
              <a:gd name="adj1" fmla="val 43426"/>
              <a:gd name="adj2" fmla="val 50000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18C533-5778-7343-08B1-E346413AB01D}"/>
              </a:ext>
            </a:extLst>
          </p:cNvPr>
          <p:cNvSpPr txBox="1"/>
          <p:nvPr/>
        </p:nvSpPr>
        <p:spPr>
          <a:xfrm>
            <a:off x="6185912" y="3819425"/>
            <a:ext cx="123200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Lens tilted horizontally</a:t>
            </a: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FD834EEB-2B1C-03E8-0539-5522E362F902}"/>
              </a:ext>
            </a:extLst>
          </p:cNvPr>
          <p:cNvSpPr/>
          <p:nvPr/>
        </p:nvSpPr>
        <p:spPr>
          <a:xfrm>
            <a:off x="4962700" y="4111812"/>
            <a:ext cx="1097653" cy="493439"/>
          </a:xfrm>
          <a:prstGeom prst="arc">
            <a:avLst>
              <a:gd name="adj1" fmla="val 13925250"/>
              <a:gd name="adj2" fmla="val 0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886ECB7-7B39-0085-E72E-ABA0C765B8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6618" y="4653514"/>
            <a:ext cx="2160509" cy="171623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0B53CE8-4094-A31B-2D30-8C2F939AB037}"/>
              </a:ext>
            </a:extLst>
          </p:cNvPr>
          <p:cNvSpPr txBox="1"/>
          <p:nvPr/>
        </p:nvSpPr>
        <p:spPr>
          <a:xfrm>
            <a:off x="98628" y="5404057"/>
            <a:ext cx="120506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Refocused after 117 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72551A-D5A6-0050-54D4-87D012F3CAC3}"/>
              </a:ext>
            </a:extLst>
          </p:cNvPr>
          <p:cNvSpPr txBox="1"/>
          <p:nvPr/>
        </p:nvSpPr>
        <p:spPr>
          <a:xfrm>
            <a:off x="10496153" y="4912553"/>
            <a:ext cx="93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190EFE"/>
                </a:solidFill>
              </a:rPr>
              <a:t>Horizontal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089FC6-DE66-2AF7-C3E9-CEC6590F6349}"/>
              </a:ext>
            </a:extLst>
          </p:cNvPr>
          <p:cNvSpPr txBox="1"/>
          <p:nvPr/>
        </p:nvSpPr>
        <p:spPr>
          <a:xfrm>
            <a:off x="9669119" y="4254089"/>
            <a:ext cx="735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Vertical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DF2AE5-1B30-AC18-71E8-F8610AA1902A}"/>
              </a:ext>
            </a:extLst>
          </p:cNvPr>
          <p:cNvSpPr txBox="1"/>
          <p:nvPr/>
        </p:nvSpPr>
        <p:spPr>
          <a:xfrm>
            <a:off x="91551" y="4992561"/>
            <a:ext cx="12050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Second test</a:t>
            </a:r>
          </a:p>
        </p:txBody>
      </p:sp>
    </p:spTree>
    <p:extLst>
      <p:ext uri="{BB962C8B-B14F-4D97-AF65-F5344CB8AC3E}">
        <p14:creationId xmlns:p14="http://schemas.microsoft.com/office/powerpoint/2010/main" val="3641839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EA878F5-E016-8FB0-C086-6E50D2FD8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057" y="1025049"/>
            <a:ext cx="3552448" cy="51034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D6A482-1B36-57D9-408C-8898177C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Laserwire Beamline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F8553-6AAB-BE5C-5157-E30DC116C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885B9-5390-599D-2D5A-4B9086E42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F8EDD-2A6F-C238-C945-00DA0A09C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42D808-4755-57FD-54CA-527054AB11A3}"/>
              </a:ext>
            </a:extLst>
          </p:cNvPr>
          <p:cNvCxnSpPr>
            <a:cxnSpLocks/>
          </p:cNvCxnSpPr>
          <p:nvPr/>
        </p:nvCxnSpPr>
        <p:spPr>
          <a:xfrm flipV="1">
            <a:off x="6268513" y="1420865"/>
            <a:ext cx="2114550" cy="1064740"/>
          </a:xfrm>
          <a:prstGeom prst="line">
            <a:avLst/>
          </a:prstGeom>
          <a:ln>
            <a:solidFill>
              <a:srgbClr val="FF00FF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C16167-8535-1A4D-DA5E-A11BBCEFE68A}"/>
              </a:ext>
            </a:extLst>
          </p:cNvPr>
          <p:cNvCxnSpPr>
            <a:cxnSpLocks/>
          </p:cNvCxnSpPr>
          <p:nvPr/>
        </p:nvCxnSpPr>
        <p:spPr>
          <a:xfrm flipV="1">
            <a:off x="6724962" y="3983285"/>
            <a:ext cx="1181100" cy="62174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EFF4905-EC3B-9121-2564-6BF688BEE29F}"/>
              </a:ext>
            </a:extLst>
          </p:cNvPr>
          <p:cNvSpPr txBox="1"/>
          <p:nvPr/>
        </p:nvSpPr>
        <p:spPr>
          <a:xfrm>
            <a:off x="6098027" y="3752452"/>
            <a:ext cx="12538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H- Beam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366AB5-F468-1E82-6B21-C992E86C070B}"/>
              </a:ext>
            </a:extLst>
          </p:cNvPr>
          <p:cNvSpPr txBox="1"/>
          <p:nvPr/>
        </p:nvSpPr>
        <p:spPr>
          <a:xfrm>
            <a:off x="6096000" y="1665305"/>
            <a:ext cx="84350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Laser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92285A-8556-5BBB-4C92-454DCABDF2EB}"/>
              </a:ext>
            </a:extLst>
          </p:cNvPr>
          <p:cNvCxnSpPr>
            <a:cxnSpLocks/>
          </p:cNvCxnSpPr>
          <p:nvPr/>
        </p:nvCxnSpPr>
        <p:spPr>
          <a:xfrm>
            <a:off x="8371499" y="1409700"/>
            <a:ext cx="68275" cy="2247900"/>
          </a:xfrm>
          <a:prstGeom prst="line">
            <a:avLst/>
          </a:prstGeom>
          <a:ln>
            <a:solidFill>
              <a:srgbClr val="FF00FF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D2A0537-6CCD-44E9-730F-7D1C5C7E8EBF}"/>
              </a:ext>
            </a:extLst>
          </p:cNvPr>
          <p:cNvSpPr txBox="1"/>
          <p:nvPr/>
        </p:nvSpPr>
        <p:spPr>
          <a:xfrm>
            <a:off x="9651005" y="1096870"/>
            <a:ext cx="23780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Mirror Box Optics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91055E-FA2E-9590-0A46-29664DA1A086}"/>
              </a:ext>
            </a:extLst>
          </p:cNvPr>
          <p:cNvSpPr txBox="1"/>
          <p:nvPr/>
        </p:nvSpPr>
        <p:spPr>
          <a:xfrm>
            <a:off x="9330975" y="2711548"/>
            <a:ext cx="273568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Beamline Box Optics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12E8ED3-4183-AFDC-3D16-45667F81A924}"/>
              </a:ext>
            </a:extLst>
          </p:cNvPr>
          <p:cNvCxnSpPr>
            <a:stCxn id="26" idx="1"/>
          </p:cNvCxnSpPr>
          <p:nvPr/>
        </p:nvCxnSpPr>
        <p:spPr>
          <a:xfrm flipH="1">
            <a:off x="8554281" y="1327703"/>
            <a:ext cx="1096724" cy="93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4580195-96F6-3113-8C37-DCA529C901C5}"/>
              </a:ext>
            </a:extLst>
          </p:cNvPr>
          <p:cNvCxnSpPr>
            <a:stCxn id="27" idx="1"/>
          </p:cNvCxnSpPr>
          <p:nvPr/>
        </p:nvCxnSpPr>
        <p:spPr>
          <a:xfrm flipH="1">
            <a:off x="8696637" y="2942381"/>
            <a:ext cx="634338" cy="7152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E1D819F-552E-6047-B814-4ADE979C433F}"/>
              </a:ext>
            </a:extLst>
          </p:cNvPr>
          <p:cNvSpPr txBox="1"/>
          <p:nvPr/>
        </p:nvSpPr>
        <p:spPr>
          <a:xfrm>
            <a:off x="5765912" y="735971"/>
            <a:ext cx="24486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Vultures-eye View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F3D6605-50D1-FEBE-B0BF-329354A4CDDD}"/>
              </a:ext>
            </a:extLst>
          </p:cNvPr>
          <p:cNvSpPr/>
          <p:nvPr/>
        </p:nvSpPr>
        <p:spPr>
          <a:xfrm>
            <a:off x="285451" y="3661404"/>
            <a:ext cx="1200150" cy="11054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C97"/>
                </a:solidFill>
              </a:rPr>
              <a:t>Laser Room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0BC4D2-4946-0F41-1CA0-45A13B72618E}"/>
              </a:ext>
            </a:extLst>
          </p:cNvPr>
          <p:cNvSpPr/>
          <p:nvPr/>
        </p:nvSpPr>
        <p:spPr>
          <a:xfrm>
            <a:off x="1312023" y="3173213"/>
            <a:ext cx="1916952" cy="241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C13D8B8-7718-C9BF-9311-E7BB17D46A87}"/>
              </a:ext>
            </a:extLst>
          </p:cNvPr>
          <p:cNvSpPr/>
          <p:nvPr/>
        </p:nvSpPr>
        <p:spPr>
          <a:xfrm>
            <a:off x="3228975" y="2893916"/>
            <a:ext cx="123825" cy="8585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50C546E-762D-4F10-F126-D4CCFD2FF079}"/>
              </a:ext>
            </a:extLst>
          </p:cNvPr>
          <p:cNvSpPr/>
          <p:nvPr/>
        </p:nvSpPr>
        <p:spPr>
          <a:xfrm>
            <a:off x="3506057" y="2893916"/>
            <a:ext cx="123825" cy="858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D7E9740-06BC-7AA6-6FFB-D1A8FBF56D66}"/>
              </a:ext>
            </a:extLst>
          </p:cNvPr>
          <p:cNvSpPr/>
          <p:nvPr/>
        </p:nvSpPr>
        <p:spPr>
          <a:xfrm>
            <a:off x="3790652" y="2893916"/>
            <a:ext cx="123825" cy="858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EF1A70D-6C38-313B-9691-895D72B60E7D}"/>
              </a:ext>
            </a:extLst>
          </p:cNvPr>
          <p:cNvCxnSpPr>
            <a:cxnSpLocks/>
          </p:cNvCxnSpPr>
          <p:nvPr/>
        </p:nvCxnSpPr>
        <p:spPr>
          <a:xfrm>
            <a:off x="4048125" y="3356518"/>
            <a:ext cx="43575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27F727C3-D27D-2DCE-11B3-CC4AB1E5ED56}"/>
              </a:ext>
            </a:extLst>
          </p:cNvPr>
          <p:cNvSpPr/>
          <p:nvPr/>
        </p:nvSpPr>
        <p:spPr>
          <a:xfrm>
            <a:off x="5188654" y="2893916"/>
            <a:ext cx="123825" cy="858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00EBC5-5469-5FBB-8D1F-FCB5FC291890}"/>
              </a:ext>
            </a:extLst>
          </p:cNvPr>
          <p:cNvSpPr/>
          <p:nvPr/>
        </p:nvSpPr>
        <p:spPr>
          <a:xfrm>
            <a:off x="5467498" y="2893916"/>
            <a:ext cx="123825" cy="858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2A59982-3DDB-0295-F228-7AC2D238A527}"/>
              </a:ext>
            </a:extLst>
          </p:cNvPr>
          <p:cNvSpPr/>
          <p:nvPr/>
        </p:nvSpPr>
        <p:spPr>
          <a:xfrm>
            <a:off x="5750331" y="2893916"/>
            <a:ext cx="123825" cy="858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A6C3358-5FF7-EA8A-F71C-7B52CD799248}"/>
              </a:ext>
            </a:extLst>
          </p:cNvPr>
          <p:cNvSpPr/>
          <p:nvPr/>
        </p:nvSpPr>
        <p:spPr>
          <a:xfrm>
            <a:off x="3351643" y="3173213"/>
            <a:ext cx="152468" cy="241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DA62345-C9F3-5508-A8FD-9D3DE99ADB96}"/>
              </a:ext>
            </a:extLst>
          </p:cNvPr>
          <p:cNvSpPr/>
          <p:nvPr/>
        </p:nvSpPr>
        <p:spPr>
          <a:xfrm>
            <a:off x="3634869" y="3173213"/>
            <a:ext cx="152468" cy="241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BC7BE78-D1A0-43D7-5C12-74237B2F0887}"/>
              </a:ext>
            </a:extLst>
          </p:cNvPr>
          <p:cNvSpPr/>
          <p:nvPr/>
        </p:nvSpPr>
        <p:spPr>
          <a:xfrm>
            <a:off x="5316001" y="3173213"/>
            <a:ext cx="152468" cy="241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CAFA62A-B59E-7211-DF0C-82D612DD04D8}"/>
              </a:ext>
            </a:extLst>
          </p:cNvPr>
          <p:cNvSpPr/>
          <p:nvPr/>
        </p:nvSpPr>
        <p:spPr>
          <a:xfrm>
            <a:off x="5595551" y="3173213"/>
            <a:ext cx="152468" cy="241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5A8E78-A544-7F33-312B-031930C8610A}"/>
              </a:ext>
            </a:extLst>
          </p:cNvPr>
          <p:cNvSpPr txBox="1"/>
          <p:nvPr/>
        </p:nvSpPr>
        <p:spPr>
          <a:xfrm>
            <a:off x="3785025" y="1276943"/>
            <a:ext cx="1397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12+1 Beamline Stations</a:t>
            </a:r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A993717B-3CEF-4E81-3E15-C5A9C0E6F3A7}"/>
              </a:ext>
            </a:extLst>
          </p:cNvPr>
          <p:cNvSpPr/>
          <p:nvPr/>
        </p:nvSpPr>
        <p:spPr>
          <a:xfrm rot="5400000">
            <a:off x="4561528" y="1454917"/>
            <a:ext cx="281940" cy="2343315"/>
          </a:xfrm>
          <a:prstGeom prst="leftBrace">
            <a:avLst>
              <a:gd name="adj1" fmla="val 35360"/>
              <a:gd name="adj2" fmla="val 51889"/>
            </a:avLst>
          </a:prstGeom>
          <a:ln>
            <a:solidFill>
              <a:srgbClr val="004C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F3D9DFE-FD72-BA17-4348-31B1D7CDF4CF}"/>
              </a:ext>
            </a:extLst>
          </p:cNvPr>
          <p:cNvSpPr txBox="1"/>
          <p:nvPr/>
        </p:nvSpPr>
        <p:spPr>
          <a:xfrm>
            <a:off x="1861495" y="1374284"/>
            <a:ext cx="1397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Feedback 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Station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94F6781-077F-5274-8FDF-E8637072C5AF}"/>
              </a:ext>
            </a:extLst>
          </p:cNvPr>
          <p:cNvCxnSpPr>
            <a:cxnSpLocks/>
          </p:cNvCxnSpPr>
          <p:nvPr/>
        </p:nvCxnSpPr>
        <p:spPr>
          <a:xfrm>
            <a:off x="2926080" y="2205281"/>
            <a:ext cx="248504" cy="62999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03D146-669E-C84C-D11F-687D0DA13A9A}"/>
              </a:ext>
            </a:extLst>
          </p:cNvPr>
          <p:cNvCxnSpPr>
            <a:cxnSpLocks/>
          </p:cNvCxnSpPr>
          <p:nvPr/>
        </p:nvCxnSpPr>
        <p:spPr>
          <a:xfrm>
            <a:off x="3427877" y="2270760"/>
            <a:ext cx="0" cy="249174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7111B5A6-33CF-E913-EC11-61510F5B2A92}"/>
              </a:ext>
            </a:extLst>
          </p:cNvPr>
          <p:cNvSpPr txBox="1"/>
          <p:nvPr/>
        </p:nvSpPr>
        <p:spPr>
          <a:xfrm>
            <a:off x="2585881" y="4881602"/>
            <a:ext cx="1646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Shield Wall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87FA3AC-4A4D-5A0F-F52D-DF1B0DB117A3}"/>
              </a:ext>
            </a:extLst>
          </p:cNvPr>
          <p:cNvCxnSpPr>
            <a:cxnSpLocks/>
          </p:cNvCxnSpPr>
          <p:nvPr/>
        </p:nvCxnSpPr>
        <p:spPr>
          <a:xfrm flipV="1">
            <a:off x="5235832" y="1197636"/>
            <a:ext cx="744565" cy="514921"/>
          </a:xfrm>
          <a:prstGeom prst="straightConnector1">
            <a:avLst/>
          </a:prstGeom>
          <a:ln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51521B5-C11F-DC4C-09A3-CAC943BDBE78}"/>
              </a:ext>
            </a:extLst>
          </p:cNvPr>
          <p:cNvSpPr txBox="1"/>
          <p:nvPr/>
        </p:nvSpPr>
        <p:spPr>
          <a:xfrm>
            <a:off x="1719070" y="3348585"/>
            <a:ext cx="1587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Vacuum Transport Line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97C906-66F7-02C8-0342-16273BE97400}"/>
              </a:ext>
            </a:extLst>
          </p:cNvPr>
          <p:cNvSpPr/>
          <p:nvPr/>
        </p:nvSpPr>
        <p:spPr>
          <a:xfrm>
            <a:off x="4531589" y="2893916"/>
            <a:ext cx="123825" cy="8585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906BF0-73A1-4D5A-8317-0BAC4B044A3B}"/>
              </a:ext>
            </a:extLst>
          </p:cNvPr>
          <p:cNvCxnSpPr>
            <a:cxnSpLocks/>
          </p:cNvCxnSpPr>
          <p:nvPr/>
        </p:nvCxnSpPr>
        <p:spPr>
          <a:xfrm>
            <a:off x="4702498" y="3356518"/>
            <a:ext cx="43575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0C10EF-35E0-C7DB-B7AE-1B0F18A0F33C}"/>
              </a:ext>
            </a:extLst>
          </p:cNvPr>
          <p:cNvCxnSpPr>
            <a:cxnSpLocks/>
          </p:cNvCxnSpPr>
          <p:nvPr/>
        </p:nvCxnSpPr>
        <p:spPr>
          <a:xfrm>
            <a:off x="3025473" y="2173002"/>
            <a:ext cx="1397712" cy="720914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2D8FA89-AD1F-BF90-1F9E-123FBE36FC67}"/>
              </a:ext>
            </a:extLst>
          </p:cNvPr>
          <p:cNvSpPr/>
          <p:nvPr/>
        </p:nvSpPr>
        <p:spPr>
          <a:xfrm>
            <a:off x="922713" y="3108961"/>
            <a:ext cx="389310" cy="4278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816BA-6AC7-21CE-B58E-C59B30D5A4FB}"/>
              </a:ext>
            </a:extLst>
          </p:cNvPr>
          <p:cNvSpPr/>
          <p:nvPr/>
        </p:nvSpPr>
        <p:spPr>
          <a:xfrm rot="16200000">
            <a:off x="994156" y="3542430"/>
            <a:ext cx="241300" cy="241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6524C7-C3D3-AF13-838F-AFDDC6ECA52E}"/>
              </a:ext>
            </a:extLst>
          </p:cNvPr>
          <p:cNvCxnSpPr/>
          <p:nvPr/>
        </p:nvCxnSpPr>
        <p:spPr>
          <a:xfrm flipV="1">
            <a:off x="1114806" y="3293863"/>
            <a:ext cx="0" cy="608212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82C3F2B-CAC4-E4DE-AC07-15DAAAAA5E4A}"/>
              </a:ext>
            </a:extLst>
          </p:cNvPr>
          <p:cNvCxnSpPr>
            <a:cxnSpLocks/>
          </p:cNvCxnSpPr>
          <p:nvPr/>
        </p:nvCxnSpPr>
        <p:spPr>
          <a:xfrm>
            <a:off x="1114806" y="3298625"/>
            <a:ext cx="4697437" cy="0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473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760B18-7696-438A-8D36-4C38F6271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6" y="971552"/>
            <a:ext cx="9630502" cy="5059363"/>
          </a:xfrm>
        </p:spPr>
        <p:txBody>
          <a:bodyPr/>
          <a:lstStyle/>
          <a:p>
            <a:r>
              <a:rPr lang="en-US" dirty="0"/>
              <a:t>Feedback will be implemented with a detector before the shield wall</a:t>
            </a:r>
          </a:p>
          <a:p>
            <a:pPr lvl="1"/>
            <a:r>
              <a:rPr lang="en-US" dirty="0"/>
              <a:t>9 mm active area; sub-micron sensitivity</a:t>
            </a:r>
          </a:p>
          <a:p>
            <a:pPr lvl="1"/>
            <a:r>
              <a:rPr lang="en-US" dirty="0"/>
              <a:t>Approximately 35 m from laser room</a:t>
            </a:r>
          </a:p>
          <a:p>
            <a:pPr lvl="1"/>
            <a:r>
              <a:rPr lang="en-US" dirty="0"/>
              <a:t>Laser partially focused onto detector</a:t>
            </a:r>
          </a:p>
          <a:p>
            <a:r>
              <a:rPr lang="en-US" dirty="0"/>
              <a:t>Ray tracing simulations</a:t>
            </a:r>
          </a:p>
          <a:p>
            <a:pPr lvl="1"/>
            <a:r>
              <a:rPr lang="en-US" dirty="0"/>
              <a:t>Study steering errors corresponding to deflections between +/- 6 mm</a:t>
            </a:r>
            <a:br>
              <a:rPr lang="en-US" dirty="0"/>
            </a:br>
            <a:r>
              <a:rPr lang="en-US" dirty="0"/>
              <a:t>at the end of </a:t>
            </a:r>
            <a:r>
              <a:rPr lang="en-US" dirty="0" err="1"/>
              <a:t>linac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00AB6C-8B29-DCD2-26E7-0652D2F5A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556" y="3335065"/>
            <a:ext cx="5125916" cy="307430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F1CB7A-4F28-4670-8827-B58E9EAC2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Transport Optics – Feedback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D8FB9-14F3-4B4D-BFE9-5A1FE4BD6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6DED6-BDD4-4AD6-9CEA-9B64A317B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7876C-860C-4AB1-BCDC-14A749672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BCE20A7-7DE2-4649-AB8B-3960906F6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655" y="1207191"/>
            <a:ext cx="1562472" cy="1562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87421F-49F9-483C-AA71-10BEADA53FAB}"/>
              </a:ext>
            </a:extLst>
          </p:cNvPr>
          <p:cNvSpPr txBox="1"/>
          <p:nvPr/>
        </p:nvSpPr>
        <p:spPr>
          <a:xfrm>
            <a:off x="7364577" y="1463843"/>
            <a:ext cx="2775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Thorlabs Lateral Effect Position Sensor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FFC97D-3BA9-1254-FED3-BF768B0100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14" r="7174"/>
          <a:stretch/>
        </p:blipFill>
        <p:spPr>
          <a:xfrm>
            <a:off x="76200" y="3682295"/>
            <a:ext cx="4184750" cy="272707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E03481-4C57-09D7-266A-65ABFA73BD10}"/>
              </a:ext>
            </a:extLst>
          </p:cNvPr>
          <p:cNvCxnSpPr>
            <a:cxnSpLocks/>
          </p:cNvCxnSpPr>
          <p:nvPr/>
        </p:nvCxnSpPr>
        <p:spPr>
          <a:xfrm>
            <a:off x="6541477" y="1406769"/>
            <a:ext cx="1380392" cy="2891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971A01D-BAA5-0FF3-3D00-DE9995D503C5}"/>
              </a:ext>
            </a:extLst>
          </p:cNvPr>
          <p:cNvSpPr txBox="1"/>
          <p:nvPr/>
        </p:nvSpPr>
        <p:spPr>
          <a:xfrm>
            <a:off x="10245845" y="2967110"/>
            <a:ext cx="2069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Less than 1% loss of laser beam through components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E58CF-8146-02F0-95FD-B3B69C9A8FF2}"/>
              </a:ext>
            </a:extLst>
          </p:cNvPr>
          <p:cNvSpPr txBox="1"/>
          <p:nvPr/>
        </p:nvSpPr>
        <p:spPr>
          <a:xfrm>
            <a:off x="10040348" y="4872216"/>
            <a:ext cx="2151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Position at </a:t>
            </a:r>
            <a:br>
              <a:rPr lang="en-US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H- beam: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&lt;2 </a:t>
            </a:r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μ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m variation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295501-C81A-DA05-3B04-56D787ABD867}"/>
              </a:ext>
            </a:extLst>
          </p:cNvPr>
          <p:cNvSpPr txBox="1"/>
          <p:nvPr/>
        </p:nvSpPr>
        <p:spPr>
          <a:xfrm>
            <a:off x="4171454" y="3671887"/>
            <a:ext cx="1397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Size on feedback sensor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A1AEEA-2399-6D60-9C93-253A1BEF53A8}"/>
              </a:ext>
            </a:extLst>
          </p:cNvPr>
          <p:cNvSpPr txBox="1"/>
          <p:nvPr/>
        </p:nvSpPr>
        <p:spPr>
          <a:xfrm>
            <a:off x="4103375" y="5045831"/>
            <a:ext cx="1534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Position at feedback sensor</a:t>
            </a:r>
          </a:p>
        </p:txBody>
      </p:sp>
    </p:spTree>
    <p:extLst>
      <p:ext uri="{BB962C8B-B14F-4D97-AF65-F5344CB8AC3E}">
        <p14:creationId xmlns:p14="http://schemas.microsoft.com/office/powerpoint/2010/main" val="1284648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53B29E-CBDC-4CCF-B6C9-06ACF3BA1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5647941" cy="5059363"/>
          </a:xfrm>
        </p:spPr>
        <p:txBody>
          <a:bodyPr>
            <a:normAutofit/>
          </a:bodyPr>
          <a:lstStyle/>
          <a:p>
            <a:r>
              <a:rPr lang="en-US" dirty="0"/>
              <a:t>Install transport pipe and mirror housing in laser room structure</a:t>
            </a:r>
          </a:p>
          <a:p>
            <a:r>
              <a:rPr lang="en-US" dirty="0"/>
              <a:t>Align transport pipe to nominal location relative to beam (Alignment Crew)</a:t>
            </a:r>
          </a:p>
          <a:p>
            <a:r>
              <a:rPr lang="en-US" dirty="0"/>
              <a:t>Install target at end of </a:t>
            </a:r>
            <a:r>
              <a:rPr lang="en-US" dirty="0" err="1"/>
              <a:t>linac</a:t>
            </a:r>
            <a:r>
              <a:rPr lang="en-US" dirty="0"/>
              <a:t> and align to nominal location relative to beam (Alignment Crew)</a:t>
            </a:r>
          </a:p>
          <a:p>
            <a:r>
              <a:rPr lang="en-US" dirty="0"/>
              <a:t>Setup laser systems on optical table</a:t>
            </a:r>
          </a:p>
          <a:p>
            <a:r>
              <a:rPr lang="en-US" dirty="0"/>
              <a:t>Align and focus green laser through complete transport line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FEF5BB-61B4-4187-A404-3DB2529D8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and Alignment – Laser Room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6673B-06C1-42BA-B746-601568C8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07B32-2C14-4AC5-A15C-9BB4C0C42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AE57C-797C-4D7F-A471-FA9B4E5B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E5A542-BB31-D83F-171D-1ED205088060}"/>
              </a:ext>
            </a:extLst>
          </p:cNvPr>
          <p:cNvGrpSpPr/>
          <p:nvPr/>
        </p:nvGrpSpPr>
        <p:grpSpPr>
          <a:xfrm>
            <a:off x="6371362" y="1328592"/>
            <a:ext cx="5388925" cy="4555375"/>
            <a:chOff x="982437" y="1587731"/>
            <a:chExt cx="5388925" cy="45553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77EC9F-7B37-D81B-5DED-E5FC14176A41}"/>
                </a:ext>
              </a:extLst>
            </p:cNvPr>
            <p:cNvSpPr/>
            <p:nvPr/>
          </p:nvSpPr>
          <p:spPr>
            <a:xfrm>
              <a:off x="1285592" y="3367708"/>
              <a:ext cx="327077" cy="277539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800" dirty="0"/>
                <a:t>Wall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DDB893-CFDE-76AB-B304-F000654283C8}"/>
                </a:ext>
              </a:extLst>
            </p:cNvPr>
            <p:cNvSpPr/>
            <p:nvPr/>
          </p:nvSpPr>
          <p:spPr>
            <a:xfrm>
              <a:off x="1285592" y="1587731"/>
              <a:ext cx="327077" cy="105809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800" dirty="0"/>
                <a:t>Wall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DB76E1-4E6C-8219-7EF5-3FDF2B0BCEE8}"/>
                </a:ext>
              </a:extLst>
            </p:cNvPr>
            <p:cNvSpPr/>
            <p:nvPr/>
          </p:nvSpPr>
          <p:spPr>
            <a:xfrm rot="16200000">
              <a:off x="2321917" y="2995886"/>
              <a:ext cx="185597" cy="159050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400" dirty="0"/>
                <a:t>Ceiling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F5B713-8E59-04A8-E422-31237622DAEC}"/>
                </a:ext>
              </a:extLst>
            </p:cNvPr>
            <p:cNvSpPr/>
            <p:nvPr/>
          </p:nvSpPr>
          <p:spPr>
            <a:xfrm rot="16200000">
              <a:off x="4839496" y="2466644"/>
              <a:ext cx="185597" cy="264898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400" dirty="0"/>
                <a:t>Ceiling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833816-E9AF-A305-9388-D43E41CC3F90}"/>
                </a:ext>
              </a:extLst>
            </p:cNvPr>
            <p:cNvSpPr/>
            <p:nvPr/>
          </p:nvSpPr>
          <p:spPr>
            <a:xfrm>
              <a:off x="2478747" y="5365498"/>
              <a:ext cx="3106058" cy="464457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Optical Table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4EBD398-DADD-ADDA-4B30-560FBE7E916E}"/>
                </a:ext>
              </a:extLst>
            </p:cNvPr>
            <p:cNvSpPr/>
            <p:nvPr/>
          </p:nvSpPr>
          <p:spPr>
            <a:xfrm rot="16200000">
              <a:off x="1945611" y="1945072"/>
              <a:ext cx="197046" cy="212339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400" dirty="0"/>
                <a:t>Transport Pipe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AEC4E53-4650-9FB4-4D0A-BEE9A6355311}"/>
                </a:ext>
              </a:extLst>
            </p:cNvPr>
            <p:cNvSpPr/>
            <p:nvPr/>
          </p:nvSpPr>
          <p:spPr>
            <a:xfrm>
              <a:off x="3105830" y="2698502"/>
              <a:ext cx="784523" cy="56665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Mirror Housing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4A63048-1C66-EA08-99B9-2917DF0A8C7C}"/>
                </a:ext>
              </a:extLst>
            </p:cNvPr>
            <p:cNvSpPr/>
            <p:nvPr/>
          </p:nvSpPr>
          <p:spPr>
            <a:xfrm>
              <a:off x="3286144" y="3265153"/>
              <a:ext cx="185597" cy="19354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2625656-CB3C-D2F4-0760-77E4253CA03C}"/>
                </a:ext>
              </a:extLst>
            </p:cNvPr>
            <p:cNvCxnSpPr/>
            <p:nvPr/>
          </p:nvCxnSpPr>
          <p:spPr>
            <a:xfrm>
              <a:off x="4119681" y="1868985"/>
              <a:ext cx="0" cy="633694"/>
            </a:xfrm>
            <a:prstGeom prst="line">
              <a:avLst/>
            </a:prstGeom>
            <a:ln w="76200">
              <a:solidFill>
                <a:srgbClr val="FC28F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543099-490A-E719-2F6B-4BD075503375}"/>
                </a:ext>
              </a:extLst>
            </p:cNvPr>
            <p:cNvSpPr txBox="1"/>
            <p:nvPr/>
          </p:nvSpPr>
          <p:spPr>
            <a:xfrm>
              <a:off x="4216926" y="2032110"/>
              <a:ext cx="2154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Mechanical Supports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AF06D21-0505-CFB7-3D75-092D275C85C7}"/>
                </a:ext>
              </a:extLst>
            </p:cNvPr>
            <p:cNvCxnSpPr/>
            <p:nvPr/>
          </p:nvCxnSpPr>
          <p:spPr>
            <a:xfrm>
              <a:off x="1246647" y="2269374"/>
              <a:ext cx="0" cy="633694"/>
            </a:xfrm>
            <a:prstGeom prst="line">
              <a:avLst/>
            </a:prstGeom>
            <a:ln w="76200">
              <a:solidFill>
                <a:srgbClr val="FC28F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04530A-C246-47D5-1262-9942A822C975}"/>
                </a:ext>
              </a:extLst>
            </p:cNvPr>
            <p:cNvCxnSpPr/>
            <p:nvPr/>
          </p:nvCxnSpPr>
          <p:spPr>
            <a:xfrm>
              <a:off x="1246647" y="3105292"/>
              <a:ext cx="0" cy="633694"/>
            </a:xfrm>
            <a:prstGeom prst="line">
              <a:avLst/>
            </a:prstGeom>
            <a:ln w="76200">
              <a:solidFill>
                <a:srgbClr val="FC28F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3441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FEF5BB-61B4-4187-A404-3DB2529D8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</p:spPr>
        <p:txBody>
          <a:bodyPr/>
          <a:lstStyle/>
          <a:p>
            <a:r>
              <a:rPr lang="en-US" dirty="0"/>
              <a:t>Installation and Alignment – Transport 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6673B-06C1-42BA-B746-601568C8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07B32-2C14-4AC5-A15C-9BB4C0C42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AE57C-797C-4D7F-A471-FA9B4E5B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AFF7B28-7F0B-47C0-9EEB-FDD31FC6D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331" y="930226"/>
            <a:ext cx="2541747" cy="333604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9FA964-E4F6-4333-84BA-2294CCF17E0D}"/>
              </a:ext>
            </a:extLst>
          </p:cNvPr>
          <p:cNvCxnSpPr>
            <a:cxnSpLocks/>
          </p:cNvCxnSpPr>
          <p:nvPr/>
        </p:nvCxnSpPr>
        <p:spPr>
          <a:xfrm flipV="1">
            <a:off x="6897317" y="2327302"/>
            <a:ext cx="2142506" cy="6628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EEA8199-8E77-4352-A2B9-2DE6E3F16C4B}"/>
              </a:ext>
            </a:extLst>
          </p:cNvPr>
          <p:cNvSpPr txBox="1"/>
          <p:nvPr/>
        </p:nvSpPr>
        <p:spPr>
          <a:xfrm rot="20610536">
            <a:off x="6844920" y="2158381"/>
            <a:ext cx="2387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Alignment Laser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A4263B-3E69-4633-B53A-565492558C44}"/>
              </a:ext>
            </a:extLst>
          </p:cNvPr>
          <p:cNvSpPr/>
          <p:nvPr/>
        </p:nvSpPr>
        <p:spPr>
          <a:xfrm rot="20665653">
            <a:off x="9341370" y="1941086"/>
            <a:ext cx="369424" cy="5508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1AF8CD-F005-4519-8BE3-EA5AD9D108E1}"/>
              </a:ext>
            </a:extLst>
          </p:cNvPr>
          <p:cNvSpPr txBox="1"/>
          <p:nvPr/>
        </p:nvSpPr>
        <p:spPr>
          <a:xfrm>
            <a:off x="7988822" y="3257990"/>
            <a:ext cx="1940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Target</a:t>
            </a:r>
          </a:p>
          <a:p>
            <a:r>
              <a:rPr lang="en-US" dirty="0">
                <a:solidFill>
                  <a:srgbClr val="C00000"/>
                </a:solidFill>
              </a:rPr>
              <a:t>(Second one on other side)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73DF2C-95E3-45BE-8BF2-B2431AF6BC35}"/>
              </a:ext>
            </a:extLst>
          </p:cNvPr>
          <p:cNvCxnSpPr>
            <a:cxnSpLocks/>
          </p:cNvCxnSpPr>
          <p:nvPr/>
        </p:nvCxnSpPr>
        <p:spPr>
          <a:xfrm flipV="1">
            <a:off x="8808468" y="2451123"/>
            <a:ext cx="520132" cy="8067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53B29E-CBDC-4CCF-B6C9-06ACF3BA1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5589219" cy="5059363"/>
          </a:xfrm>
        </p:spPr>
        <p:txBody>
          <a:bodyPr>
            <a:normAutofit/>
          </a:bodyPr>
          <a:lstStyle/>
          <a:p>
            <a:r>
              <a:rPr lang="en-US" dirty="0"/>
              <a:t>Install shield wall support and align to green laser</a:t>
            </a:r>
          </a:p>
          <a:p>
            <a:r>
              <a:rPr lang="en-US" dirty="0"/>
              <a:t>Install feedback box and align to green laser</a:t>
            </a:r>
          </a:p>
          <a:p>
            <a:r>
              <a:rPr lang="en-US" dirty="0"/>
              <a:t>Install mirror boxes</a:t>
            </a:r>
          </a:p>
          <a:p>
            <a:pPr lvl="1"/>
            <a:r>
              <a:rPr lang="en-US" dirty="0"/>
              <a:t>Align to nominal location relative to beam (Alignment Crew)</a:t>
            </a:r>
          </a:p>
          <a:p>
            <a:pPr lvl="1"/>
            <a:r>
              <a:rPr lang="en-US" dirty="0"/>
              <a:t>Verify transverse alignment with green laser</a:t>
            </a:r>
          </a:p>
          <a:p>
            <a:r>
              <a:rPr lang="en-US" dirty="0"/>
              <a:t>Install pipe hangers and align to </a:t>
            </a:r>
            <a:br>
              <a:rPr lang="en-US" dirty="0"/>
            </a:br>
            <a:r>
              <a:rPr lang="en-US" dirty="0"/>
              <a:t>green laser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D0C11AF-C794-DC9E-2BA7-404F276DD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931" y="3709091"/>
            <a:ext cx="2013258" cy="265529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9BBFF7-DD66-EC36-33D1-601BECF000E5}"/>
              </a:ext>
            </a:extLst>
          </p:cNvPr>
          <p:cNvCxnSpPr>
            <a:cxnSpLocks/>
          </p:cNvCxnSpPr>
          <p:nvPr/>
        </p:nvCxnSpPr>
        <p:spPr>
          <a:xfrm flipV="1">
            <a:off x="4188233" y="5274993"/>
            <a:ext cx="2142506" cy="6628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0E0427B-92FB-F71F-06D4-4DE2FAF6D05B}"/>
              </a:ext>
            </a:extLst>
          </p:cNvPr>
          <p:cNvSpPr txBox="1"/>
          <p:nvPr/>
        </p:nvSpPr>
        <p:spPr>
          <a:xfrm rot="20610536">
            <a:off x="3919487" y="5272102"/>
            <a:ext cx="224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Alignment Laser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F3B5B76-9F42-22E5-5040-CCA6672C4DFF}"/>
              </a:ext>
            </a:extLst>
          </p:cNvPr>
          <p:cNvSpPr/>
          <p:nvPr/>
        </p:nvSpPr>
        <p:spPr>
          <a:xfrm rot="20665653">
            <a:off x="6562438" y="4944256"/>
            <a:ext cx="278258" cy="405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C6E27B-B39E-8E7E-9BDF-D840EADA448F}"/>
              </a:ext>
            </a:extLst>
          </p:cNvPr>
          <p:cNvSpPr txBox="1"/>
          <p:nvPr/>
        </p:nvSpPr>
        <p:spPr>
          <a:xfrm>
            <a:off x="7688923" y="1045917"/>
            <a:ext cx="1521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Mirror Box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37F237-9278-7462-5C5A-97A073C0E0F8}"/>
              </a:ext>
            </a:extLst>
          </p:cNvPr>
          <p:cNvSpPr txBox="1"/>
          <p:nvPr/>
        </p:nvSpPr>
        <p:spPr>
          <a:xfrm>
            <a:off x="7890798" y="5284357"/>
            <a:ext cx="170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Pipe Hanger</a:t>
            </a:r>
          </a:p>
        </p:txBody>
      </p:sp>
    </p:spTree>
    <p:extLst>
      <p:ext uri="{BB962C8B-B14F-4D97-AF65-F5344CB8AC3E}">
        <p14:creationId xmlns:p14="http://schemas.microsoft.com/office/powerpoint/2010/main" val="3098908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75CC29C-3958-05A2-5870-10835431B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513" y="2603478"/>
            <a:ext cx="2104375" cy="371936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41B625-FE1B-43B7-BE22-3887AC8F4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6" y="971552"/>
            <a:ext cx="5791194" cy="5059363"/>
          </a:xfrm>
        </p:spPr>
        <p:txBody>
          <a:bodyPr>
            <a:normAutofit/>
          </a:bodyPr>
          <a:lstStyle/>
          <a:p>
            <a:r>
              <a:rPr lang="en-US" dirty="0"/>
              <a:t>Install mirror box mirror with longitudinal position adjustment</a:t>
            </a:r>
          </a:p>
          <a:p>
            <a:pPr lvl="1"/>
            <a:r>
              <a:rPr lang="en-US" dirty="0"/>
              <a:t>Align mirror with alignment laser</a:t>
            </a:r>
          </a:p>
          <a:p>
            <a:r>
              <a:rPr lang="en-US" dirty="0"/>
              <a:t>Install beamline alignment fixture</a:t>
            </a:r>
          </a:p>
          <a:p>
            <a:pPr lvl="1"/>
            <a:r>
              <a:rPr lang="en-US" dirty="0"/>
              <a:t>Designed as a sparse replica of actual beamline box</a:t>
            </a:r>
          </a:p>
          <a:p>
            <a:pPr lvl="1"/>
            <a:r>
              <a:rPr lang="en-US" dirty="0"/>
              <a:t>Allows alignment without bulk of actual box</a:t>
            </a:r>
          </a:p>
          <a:p>
            <a:r>
              <a:rPr lang="en-US" dirty="0"/>
              <a:t>Adjust mounting to align vacuum flanges</a:t>
            </a:r>
          </a:p>
          <a:p>
            <a:r>
              <a:rPr lang="en-US" dirty="0"/>
              <a:t>Adjust downward alignment laser trajectory to intercept both targets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9AFF3C-F0A2-4074-82C5-A8ADD07C3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and Alignment – Beamline Box Mount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EE2E5-F3D3-4A27-B6EC-62F4808D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46BE8-ED00-4481-B3F1-A53F8558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9931B-1B88-4A0C-9713-EE5BCDABE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65AB87-74D4-4AE0-9210-405D3EE8A9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149"/>
          <a:stretch/>
        </p:blipFill>
        <p:spPr>
          <a:xfrm>
            <a:off x="8950179" y="1487703"/>
            <a:ext cx="2780451" cy="244243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6D8456D-C22B-4F84-8EF4-79EDF572AF4D}"/>
              </a:ext>
            </a:extLst>
          </p:cNvPr>
          <p:cNvCxnSpPr/>
          <p:nvPr/>
        </p:nvCxnSpPr>
        <p:spPr>
          <a:xfrm>
            <a:off x="10025248" y="1722897"/>
            <a:ext cx="31515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0C4D3580-CDDA-45F3-8820-B8C82AE13495}"/>
              </a:ext>
            </a:extLst>
          </p:cNvPr>
          <p:cNvSpPr/>
          <p:nvPr/>
        </p:nvSpPr>
        <p:spPr>
          <a:xfrm>
            <a:off x="10037280" y="1791535"/>
            <a:ext cx="275329" cy="223286"/>
          </a:xfrm>
          <a:prstGeom prst="arc">
            <a:avLst>
              <a:gd name="adj1" fmla="val 8462649"/>
              <a:gd name="adj2" fmla="val 2309703"/>
            </a:avLst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E3A0EA-C006-49BD-9CA7-F4D4C4DAC6EB}"/>
              </a:ext>
            </a:extLst>
          </p:cNvPr>
          <p:cNvSpPr txBox="1"/>
          <p:nvPr/>
        </p:nvSpPr>
        <p:spPr>
          <a:xfrm>
            <a:off x="6047163" y="1508593"/>
            <a:ext cx="1523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Beamline Alignment Fixture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511E61-379D-4A33-B3B8-5B91B8E2C3EB}"/>
              </a:ext>
            </a:extLst>
          </p:cNvPr>
          <p:cNvSpPr txBox="1"/>
          <p:nvPr/>
        </p:nvSpPr>
        <p:spPr>
          <a:xfrm>
            <a:off x="8561010" y="4468693"/>
            <a:ext cx="1219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Targets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BCE757-2BB9-4C4C-9A0C-21D4C4680048}"/>
              </a:ext>
            </a:extLst>
          </p:cNvPr>
          <p:cNvCxnSpPr>
            <a:cxnSpLocks/>
          </p:cNvCxnSpPr>
          <p:nvPr/>
        </p:nvCxnSpPr>
        <p:spPr>
          <a:xfrm flipH="1">
            <a:off x="10037280" y="2014821"/>
            <a:ext cx="203140" cy="176414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A99022-3414-455C-89E8-C156491933EE}"/>
              </a:ext>
            </a:extLst>
          </p:cNvPr>
          <p:cNvCxnSpPr>
            <a:cxnSpLocks/>
          </p:cNvCxnSpPr>
          <p:nvPr/>
        </p:nvCxnSpPr>
        <p:spPr>
          <a:xfrm>
            <a:off x="10079998" y="2014821"/>
            <a:ext cx="195913" cy="176414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A754AE8-7E82-E7E9-BEEA-112D4BA8234C}"/>
              </a:ext>
            </a:extLst>
          </p:cNvPr>
          <p:cNvSpPr txBox="1"/>
          <p:nvPr/>
        </p:nvSpPr>
        <p:spPr>
          <a:xfrm>
            <a:off x="10164522" y="1094723"/>
            <a:ext cx="1624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Mirror Box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86B0A2-7FB5-2A81-6562-451642549A18}"/>
              </a:ext>
            </a:extLst>
          </p:cNvPr>
          <p:cNvSpPr/>
          <p:nvPr/>
        </p:nvSpPr>
        <p:spPr>
          <a:xfrm>
            <a:off x="7607348" y="1698085"/>
            <a:ext cx="2557173" cy="2709154"/>
          </a:xfrm>
          <a:custGeom>
            <a:avLst/>
            <a:gdLst>
              <a:gd name="connsiteX0" fmla="*/ 2245256 w 2245256"/>
              <a:gd name="connsiteY0" fmla="*/ 2262858 h 2726863"/>
              <a:gd name="connsiteX1" fmla="*/ 1763117 w 2245256"/>
              <a:gd name="connsiteY1" fmla="*/ 2703432 h 2726863"/>
              <a:gd name="connsiteX2" fmla="*/ 1006659 w 2245256"/>
              <a:gd name="connsiteY2" fmla="*/ 2412487 h 2726863"/>
              <a:gd name="connsiteX3" fmla="*/ 690776 w 2245256"/>
              <a:gd name="connsiteY3" fmla="*/ 334305 h 2726863"/>
              <a:gd name="connsiteX4" fmla="*/ 266826 w 2245256"/>
              <a:gd name="connsiteY4" fmla="*/ 93236 h 2726863"/>
              <a:gd name="connsiteX5" fmla="*/ 819 w 2245256"/>
              <a:gd name="connsiteY5" fmla="*/ 1257018 h 2726863"/>
              <a:gd name="connsiteX6" fmla="*/ 349954 w 2245256"/>
              <a:gd name="connsiteY6" fmla="*/ 1431585 h 2726863"/>
              <a:gd name="connsiteX0" fmla="*/ 2245256 w 2245256"/>
              <a:gd name="connsiteY0" fmla="*/ 2262858 h 2726863"/>
              <a:gd name="connsiteX1" fmla="*/ 1763117 w 2245256"/>
              <a:gd name="connsiteY1" fmla="*/ 2703432 h 2726863"/>
              <a:gd name="connsiteX2" fmla="*/ 1006659 w 2245256"/>
              <a:gd name="connsiteY2" fmla="*/ 2412487 h 2726863"/>
              <a:gd name="connsiteX3" fmla="*/ 690776 w 2245256"/>
              <a:gd name="connsiteY3" fmla="*/ 334305 h 2726863"/>
              <a:gd name="connsiteX4" fmla="*/ 266826 w 2245256"/>
              <a:gd name="connsiteY4" fmla="*/ 93236 h 2726863"/>
              <a:gd name="connsiteX5" fmla="*/ 819 w 2245256"/>
              <a:gd name="connsiteY5" fmla="*/ 1257018 h 2726863"/>
              <a:gd name="connsiteX0" fmla="*/ 2251546 w 2251546"/>
              <a:gd name="connsiteY0" fmla="*/ 2262858 h 2726863"/>
              <a:gd name="connsiteX1" fmla="*/ 1769407 w 2251546"/>
              <a:gd name="connsiteY1" fmla="*/ 2703432 h 2726863"/>
              <a:gd name="connsiteX2" fmla="*/ 1012949 w 2251546"/>
              <a:gd name="connsiteY2" fmla="*/ 2412487 h 2726863"/>
              <a:gd name="connsiteX3" fmla="*/ 697066 w 2251546"/>
              <a:gd name="connsiteY3" fmla="*/ 334305 h 2726863"/>
              <a:gd name="connsiteX4" fmla="*/ 273116 w 2251546"/>
              <a:gd name="connsiteY4" fmla="*/ 93236 h 2726863"/>
              <a:gd name="connsiteX5" fmla="*/ 7109 w 2251546"/>
              <a:gd name="connsiteY5" fmla="*/ 1257018 h 2726863"/>
              <a:gd name="connsiteX0" fmla="*/ 2251546 w 2251546"/>
              <a:gd name="connsiteY0" fmla="*/ 2262858 h 2726863"/>
              <a:gd name="connsiteX1" fmla="*/ 1769407 w 2251546"/>
              <a:gd name="connsiteY1" fmla="*/ 2703432 h 2726863"/>
              <a:gd name="connsiteX2" fmla="*/ 1012949 w 2251546"/>
              <a:gd name="connsiteY2" fmla="*/ 2412487 h 2726863"/>
              <a:gd name="connsiteX3" fmla="*/ 697066 w 2251546"/>
              <a:gd name="connsiteY3" fmla="*/ 334305 h 2726863"/>
              <a:gd name="connsiteX4" fmla="*/ 273116 w 2251546"/>
              <a:gd name="connsiteY4" fmla="*/ 93236 h 2726863"/>
              <a:gd name="connsiteX5" fmla="*/ 7109 w 2251546"/>
              <a:gd name="connsiteY5" fmla="*/ 1257018 h 2726863"/>
              <a:gd name="connsiteX0" fmla="*/ 2251546 w 2251546"/>
              <a:gd name="connsiteY0" fmla="*/ 2262858 h 2711102"/>
              <a:gd name="connsiteX1" fmla="*/ 1769407 w 2251546"/>
              <a:gd name="connsiteY1" fmla="*/ 2703432 h 2711102"/>
              <a:gd name="connsiteX2" fmla="*/ 1012949 w 2251546"/>
              <a:gd name="connsiteY2" fmla="*/ 2412487 h 2711102"/>
              <a:gd name="connsiteX3" fmla="*/ 697066 w 2251546"/>
              <a:gd name="connsiteY3" fmla="*/ 334305 h 2711102"/>
              <a:gd name="connsiteX4" fmla="*/ 273116 w 2251546"/>
              <a:gd name="connsiteY4" fmla="*/ 93236 h 2711102"/>
              <a:gd name="connsiteX5" fmla="*/ 7109 w 2251546"/>
              <a:gd name="connsiteY5" fmla="*/ 1257018 h 2711102"/>
              <a:gd name="connsiteX0" fmla="*/ 2251546 w 2251546"/>
              <a:gd name="connsiteY0" fmla="*/ 2242149 h 2709154"/>
              <a:gd name="connsiteX1" fmla="*/ 1769407 w 2251546"/>
              <a:gd name="connsiteY1" fmla="*/ 2682723 h 2709154"/>
              <a:gd name="connsiteX2" fmla="*/ 946448 w 2251546"/>
              <a:gd name="connsiteY2" fmla="*/ 1868076 h 2709154"/>
              <a:gd name="connsiteX3" fmla="*/ 697066 w 2251546"/>
              <a:gd name="connsiteY3" fmla="*/ 313596 h 2709154"/>
              <a:gd name="connsiteX4" fmla="*/ 273116 w 2251546"/>
              <a:gd name="connsiteY4" fmla="*/ 72527 h 2709154"/>
              <a:gd name="connsiteX5" fmla="*/ 7109 w 2251546"/>
              <a:gd name="connsiteY5" fmla="*/ 1236309 h 270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1546" h="2709154">
                <a:moveTo>
                  <a:pt x="2251546" y="2242149"/>
                </a:moveTo>
                <a:cubicBezTo>
                  <a:pt x="2130318" y="2732599"/>
                  <a:pt x="1986923" y="2745068"/>
                  <a:pt x="1769407" y="2682723"/>
                </a:cubicBezTo>
                <a:cubicBezTo>
                  <a:pt x="1551891" y="2620378"/>
                  <a:pt x="1125171" y="2262930"/>
                  <a:pt x="946448" y="1868076"/>
                </a:cubicBezTo>
                <a:cubicBezTo>
                  <a:pt x="767725" y="1473222"/>
                  <a:pt x="809288" y="612854"/>
                  <a:pt x="697066" y="313596"/>
                </a:cubicBezTo>
                <a:cubicBezTo>
                  <a:pt x="584844" y="14338"/>
                  <a:pt x="388109" y="-81259"/>
                  <a:pt x="273116" y="72527"/>
                </a:cubicBezTo>
                <a:cubicBezTo>
                  <a:pt x="158123" y="226312"/>
                  <a:pt x="-39997" y="755556"/>
                  <a:pt x="7109" y="1236309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ACE7299-E9E2-2B50-8AE0-0D3D5B30C4D7}"/>
              </a:ext>
            </a:extLst>
          </p:cNvPr>
          <p:cNvCxnSpPr>
            <a:cxnSpLocks/>
            <a:stCxn id="16" idx="5"/>
          </p:cNvCxnSpPr>
          <p:nvPr/>
        </p:nvCxnSpPr>
        <p:spPr>
          <a:xfrm flipH="1">
            <a:off x="7607349" y="2934394"/>
            <a:ext cx="8073" cy="24359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1D51502-E91D-27A6-F702-28827899A40A}"/>
              </a:ext>
            </a:extLst>
          </p:cNvPr>
          <p:cNvCxnSpPr/>
          <p:nvPr/>
        </p:nvCxnSpPr>
        <p:spPr>
          <a:xfrm flipH="1" flipV="1">
            <a:off x="7813964" y="3283527"/>
            <a:ext cx="747046" cy="14131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A57B7D5-18DB-C2E7-1F3C-C801288DD332}"/>
              </a:ext>
            </a:extLst>
          </p:cNvPr>
          <p:cNvCxnSpPr/>
          <p:nvPr/>
        </p:nvCxnSpPr>
        <p:spPr>
          <a:xfrm flipH="1">
            <a:off x="7813964" y="5054138"/>
            <a:ext cx="681643" cy="3161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744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D9806-E768-8388-7DF0-59852F879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1FAEDE3-0AF4-246B-8A9B-DD65D4A3C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588" y="2676292"/>
            <a:ext cx="3533184" cy="303474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EF8508-73D7-537D-6C85-E0A62EDAB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6" y="971552"/>
            <a:ext cx="5791194" cy="5059363"/>
          </a:xfrm>
        </p:spPr>
        <p:txBody>
          <a:bodyPr>
            <a:normAutofit/>
          </a:bodyPr>
          <a:lstStyle/>
          <a:p>
            <a:r>
              <a:rPr lang="en-US" dirty="0"/>
              <a:t>Alignment of beamline box optics will happen in the laser lab</a:t>
            </a:r>
          </a:p>
          <a:p>
            <a:r>
              <a:rPr lang="en-US" dirty="0"/>
              <a:t>Utilizes three elements</a:t>
            </a:r>
          </a:p>
          <a:p>
            <a:pPr lvl="1"/>
            <a:r>
              <a:rPr lang="en-US" dirty="0"/>
              <a:t>An alignment plate that replicates the beamline box mounting plate</a:t>
            </a:r>
          </a:p>
          <a:p>
            <a:pPr lvl="1"/>
            <a:r>
              <a:rPr lang="en-US" dirty="0"/>
              <a:t>A laser aligned with the alignment plate to replicate the trajectory from the mirror box</a:t>
            </a:r>
          </a:p>
          <a:p>
            <a:pPr lvl="1"/>
            <a:r>
              <a:rPr lang="en-US" dirty="0"/>
              <a:t>A target also aligned with the alignment plate and positioned at the design location of the beamline</a:t>
            </a:r>
          </a:p>
          <a:p>
            <a:r>
              <a:rPr lang="en-US" dirty="0"/>
              <a:t>The aligned optics box can then be mounted on the beamline box mount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638B81-4B7A-1978-F867-28BCB0F16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and Alignment – Beamline Box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38F45-CEBE-0747-0535-1A6A7861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DD0AA-529A-E51D-6BE2-F6F79D1A0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7292B-A984-90F5-33CA-F888DC2AC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FEDD7E-6303-16E6-95CD-3C484FA9F053}"/>
              </a:ext>
            </a:extLst>
          </p:cNvPr>
          <p:cNvSpPr txBox="1"/>
          <p:nvPr/>
        </p:nvSpPr>
        <p:spPr>
          <a:xfrm>
            <a:off x="9473038" y="1435847"/>
            <a:ext cx="1523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Alignment Laser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5177E0-F782-05B6-CA7F-3C6C11792BE1}"/>
              </a:ext>
            </a:extLst>
          </p:cNvPr>
          <p:cNvSpPr txBox="1"/>
          <p:nvPr/>
        </p:nvSpPr>
        <p:spPr>
          <a:xfrm>
            <a:off x="5637857" y="5394829"/>
            <a:ext cx="1219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Target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80BBB8-E394-D537-6BBB-7676606A5EEE}"/>
              </a:ext>
            </a:extLst>
          </p:cNvPr>
          <p:cNvCxnSpPr>
            <a:cxnSpLocks/>
          </p:cNvCxnSpPr>
          <p:nvPr/>
        </p:nvCxnSpPr>
        <p:spPr>
          <a:xfrm flipH="1">
            <a:off x="9195287" y="1400265"/>
            <a:ext cx="101239" cy="23882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3333AFA-59E4-C42E-C564-5185FB1862D3}"/>
              </a:ext>
            </a:extLst>
          </p:cNvPr>
          <p:cNvCxnSpPr>
            <a:cxnSpLocks/>
          </p:cNvCxnSpPr>
          <p:nvPr/>
        </p:nvCxnSpPr>
        <p:spPr>
          <a:xfrm flipV="1">
            <a:off x="6567851" y="5108639"/>
            <a:ext cx="579472" cy="6509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89A8F4-6EF2-58E3-6E39-94B3A4BE3975}"/>
              </a:ext>
            </a:extLst>
          </p:cNvPr>
          <p:cNvCxnSpPr>
            <a:cxnSpLocks/>
          </p:cNvCxnSpPr>
          <p:nvPr/>
        </p:nvCxnSpPr>
        <p:spPr>
          <a:xfrm>
            <a:off x="7335713" y="5609329"/>
            <a:ext cx="3368040" cy="129111"/>
          </a:xfrm>
          <a:prstGeom prst="line">
            <a:avLst/>
          </a:prstGeom>
          <a:ln w="76200">
            <a:solidFill>
              <a:srgbClr val="00F6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1369345C-6A72-BF1C-FC1A-A4720D9074F3}"/>
              </a:ext>
            </a:extLst>
          </p:cNvPr>
          <p:cNvSpPr/>
          <p:nvPr/>
        </p:nvSpPr>
        <p:spPr>
          <a:xfrm rot="20665653">
            <a:off x="7196584" y="4781923"/>
            <a:ext cx="278258" cy="4050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6BFFBC-DEEA-2499-5C44-EF23B1A322D0}"/>
              </a:ext>
            </a:extLst>
          </p:cNvPr>
          <p:cNvSpPr txBox="1"/>
          <p:nvPr/>
        </p:nvSpPr>
        <p:spPr>
          <a:xfrm>
            <a:off x="10537363" y="4850114"/>
            <a:ext cx="1523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Alignment Plate</a:t>
            </a:r>
          </a:p>
        </p:txBody>
      </p:sp>
    </p:spTree>
    <p:extLst>
      <p:ext uri="{BB962C8B-B14F-4D97-AF65-F5344CB8AC3E}">
        <p14:creationId xmlns:p14="http://schemas.microsoft.com/office/powerpoint/2010/main" val="3813927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C7A02E-7BF1-4580-910C-0D3908601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a design for the transport optics</a:t>
            </a:r>
          </a:p>
          <a:p>
            <a:pPr lvl="1"/>
            <a:r>
              <a:rPr lang="en-US" dirty="0"/>
              <a:t>Have considered control of the laser</a:t>
            </a:r>
          </a:p>
          <a:p>
            <a:pPr lvl="1"/>
            <a:r>
              <a:rPr lang="en-US" dirty="0"/>
              <a:t>Have tested the transport over 130 m</a:t>
            </a:r>
          </a:p>
          <a:p>
            <a:r>
              <a:rPr lang="en-US" dirty="0"/>
              <a:t>Have a procedure for alignment of laser transport and beamline optics</a:t>
            </a:r>
          </a:p>
          <a:p>
            <a:pPr lvl="1"/>
            <a:r>
              <a:rPr lang="en-US" dirty="0"/>
              <a:t>Transport alignment is coincident with installation of transport line</a:t>
            </a:r>
          </a:p>
          <a:p>
            <a:pPr lvl="1"/>
            <a:r>
              <a:rPr lang="en-US" dirty="0"/>
              <a:t>Beamline box mounting alignment is done after installation of warm units</a:t>
            </a:r>
          </a:p>
          <a:p>
            <a:pPr lvl="1"/>
            <a:r>
              <a:rPr lang="en-US" dirty="0"/>
              <a:t>Beamline box optics alignment is done in laser room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872EE8E-F8AA-45EB-95CB-30FF47E79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33B25-DF5A-4312-A9A3-EB85E481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1202-65C6-402E-B43D-8EF302E2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F669-5F6B-46A7-A6CD-634F5FF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478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BDB4F56-546D-CEF0-7E35-C5F84E478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2" y="2575852"/>
            <a:ext cx="3190875" cy="427877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52919-5362-1300-793D-4E4770A57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5A8FD-91F0-89C1-5063-8C810C33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ED843-60FE-4445-7493-1402D6EA7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518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CE2094-B0A5-4058-80DF-6B507256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1584361"/>
          </a:xfrm>
        </p:spPr>
        <p:txBody>
          <a:bodyPr/>
          <a:lstStyle/>
          <a:p>
            <a:r>
              <a:rPr lang="en-US" dirty="0"/>
              <a:t>Twelve + one laserwire stations in the PIP2 </a:t>
            </a:r>
            <a:r>
              <a:rPr lang="en-US" dirty="0" err="1"/>
              <a:t>Linac</a:t>
            </a:r>
            <a:r>
              <a:rPr lang="en-US" dirty="0"/>
              <a:t> proper (last not shown below)</a:t>
            </a:r>
          </a:p>
          <a:p>
            <a:r>
              <a:rPr lang="en-US" dirty="0"/>
              <a:t>The laser room is upstream of the H- source which is at 0 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3E7D9A-674E-4821-B097-6F92DB4F6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Laserwire Locations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5325E-B079-47D2-8D1A-E1C74D39C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AD0FF-196D-409B-BB8F-10AFC4EDF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551B5-D7F1-442A-B302-DCFBC7FA2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1329F8-DB0E-4A35-BCEB-944EEEAAB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681" y="1791222"/>
            <a:ext cx="8618194" cy="42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83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1D757-1CCF-A828-4E1E-AD1711076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0D885C-CC3A-6C56-27FD-0B07964E1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Transport Optics – Feedback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239A6-7EE4-9795-D322-148368416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981B5-952B-4982-5907-0C3276DAE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1B9EA-8238-11AE-373B-977047C01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7356B6-2ACA-B8E3-49EC-E6F91AB635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86" t="3635" r="7115" b="4175"/>
          <a:stretch/>
        </p:blipFill>
        <p:spPr>
          <a:xfrm>
            <a:off x="395654" y="844063"/>
            <a:ext cx="10216661" cy="544243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071D20-E815-B312-067B-CA985F244F0A}"/>
              </a:ext>
            </a:extLst>
          </p:cNvPr>
          <p:cNvCxnSpPr>
            <a:cxnSpLocks/>
          </p:cNvCxnSpPr>
          <p:nvPr/>
        </p:nvCxnSpPr>
        <p:spPr>
          <a:xfrm flipH="1" flipV="1">
            <a:off x="10067192" y="1915002"/>
            <a:ext cx="465992" cy="1248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13E65EC-DBB0-6C0C-1C77-36A42649ABD8}"/>
              </a:ext>
            </a:extLst>
          </p:cNvPr>
          <p:cNvSpPr txBox="1"/>
          <p:nvPr/>
        </p:nvSpPr>
        <p:spPr>
          <a:xfrm>
            <a:off x="10612315" y="1624316"/>
            <a:ext cx="1433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Steering error in 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1541C9-A11E-52E4-44EC-4D587B4D4048}"/>
              </a:ext>
            </a:extLst>
          </p:cNvPr>
          <p:cNvCxnSpPr/>
          <p:nvPr/>
        </p:nvCxnSpPr>
        <p:spPr>
          <a:xfrm>
            <a:off x="9539654" y="1151792"/>
            <a:ext cx="0" cy="11781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63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33EE3-359D-BB28-EC63-165D858FD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9C0C6E-7915-C959-9764-2B9D21B50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Transport Optics – Feedback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9257E-9657-338A-3D00-60F140D8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02B3C-9744-5BC9-178B-1A8976324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D695A-315C-17BA-C710-7F61471F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F8C358A-6602-02C8-95DF-DC622589CC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4" t="5612" r="7765"/>
          <a:stretch/>
        </p:blipFill>
        <p:spPr>
          <a:xfrm>
            <a:off x="3245420" y="1593903"/>
            <a:ext cx="5987679" cy="39478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D87AF4-0286-6AFA-B966-A89C27FA3A51}"/>
              </a:ext>
            </a:extLst>
          </p:cNvPr>
          <p:cNvSpPr txBox="1"/>
          <p:nvPr/>
        </p:nvSpPr>
        <p:spPr>
          <a:xfrm>
            <a:off x="5187461" y="1240392"/>
            <a:ext cx="3015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Geometric Acceptance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1BD1E8-9AFD-8FFD-E46A-C0F80505F1AD}"/>
              </a:ext>
            </a:extLst>
          </p:cNvPr>
          <p:cNvSpPr txBox="1"/>
          <p:nvPr/>
        </p:nvSpPr>
        <p:spPr>
          <a:xfrm>
            <a:off x="871811" y="1674741"/>
            <a:ext cx="2022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Loss of laser beam from steering errors</a:t>
            </a:r>
          </a:p>
        </p:txBody>
      </p:sp>
    </p:spTree>
    <p:extLst>
      <p:ext uri="{BB962C8B-B14F-4D97-AF65-F5344CB8AC3E}">
        <p14:creationId xmlns:p14="http://schemas.microsoft.com/office/powerpoint/2010/main" val="3786063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32EE76-C9C5-7FA8-083F-9ABF704FB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Symbol" panose="05050102010706020507" pitchFamily="18" charset="2"/>
              </a:rPr>
              <a:t> </a:t>
            </a:r>
            <a:r>
              <a:rPr lang="en-US" dirty="0"/>
              <a:t>2-inch cube beamsplitter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r>
              <a:rPr lang="en-US" i="1" dirty="0"/>
              <a:t>Alternatively  –</a:t>
            </a:r>
          </a:p>
          <a:p>
            <a:r>
              <a:rPr lang="en-US" dirty="0"/>
              <a:t>Pair of </a:t>
            </a:r>
            <a:r>
              <a:rPr lang="en-US" dirty="0">
                <a:sym typeface="Symbol" panose="05050102010706020507" pitchFamily="18" charset="2"/>
              </a:rPr>
              <a:t> 3</a:t>
            </a:r>
            <a:r>
              <a:rPr lang="en-US" dirty="0"/>
              <a:t>-inch mirrors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0AE9E1-02AE-61F1-70FE-A8851456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Box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BAED0-9B72-C8B4-2C05-C13AFD40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AF985-97AF-8E40-D4AA-EDAD7CB0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333E6-C4E5-B985-3355-CEEB27495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20B36D-76A2-74D9-DE7A-07D41AF85E6E}"/>
              </a:ext>
            </a:extLst>
          </p:cNvPr>
          <p:cNvSpPr/>
          <p:nvPr/>
        </p:nvSpPr>
        <p:spPr>
          <a:xfrm rot="20801148">
            <a:off x="4750298" y="2886068"/>
            <a:ext cx="150959" cy="1263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146D2-13C1-DC3C-FD23-3E83F212E9D1}"/>
              </a:ext>
            </a:extLst>
          </p:cNvPr>
          <p:cNvGrpSpPr/>
          <p:nvPr/>
        </p:nvGrpSpPr>
        <p:grpSpPr>
          <a:xfrm>
            <a:off x="8156837" y="1112147"/>
            <a:ext cx="1082590" cy="1034856"/>
            <a:chOff x="2669824" y="1774846"/>
            <a:chExt cx="1082590" cy="1034856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301C21F2-ABCB-6508-9CC0-83FAE72E4E58}"/>
                </a:ext>
              </a:extLst>
            </p:cNvPr>
            <p:cNvSpPr/>
            <p:nvPr/>
          </p:nvSpPr>
          <p:spPr>
            <a:xfrm>
              <a:off x="2669824" y="1778924"/>
              <a:ext cx="1040456" cy="1030778"/>
            </a:xfrm>
            <a:prstGeom prst="triangle">
              <a:avLst>
                <a:gd name="adj" fmla="val 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492BCD6-2E62-22CB-BA91-6099257DA026}"/>
                </a:ext>
              </a:extLst>
            </p:cNvPr>
            <p:cNvSpPr/>
            <p:nvPr/>
          </p:nvSpPr>
          <p:spPr>
            <a:xfrm rot="10800000">
              <a:off x="2711958" y="1774846"/>
              <a:ext cx="1040456" cy="1030778"/>
            </a:xfrm>
            <a:prstGeom prst="triangle">
              <a:avLst>
                <a:gd name="adj" fmla="val 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BEE029E-2C01-C67F-0A73-73A564486F56}"/>
              </a:ext>
            </a:extLst>
          </p:cNvPr>
          <p:cNvSpPr/>
          <p:nvPr/>
        </p:nvSpPr>
        <p:spPr>
          <a:xfrm rot="798852" flipH="1">
            <a:off x="5298938" y="2886067"/>
            <a:ext cx="150959" cy="1263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511283-0289-79B6-FEDC-C37CB85ABB21}"/>
              </a:ext>
            </a:extLst>
          </p:cNvPr>
          <p:cNvCxnSpPr>
            <a:cxnSpLocks/>
            <a:endCxn id="13" idx="5"/>
          </p:cNvCxnSpPr>
          <p:nvPr/>
        </p:nvCxnSpPr>
        <p:spPr>
          <a:xfrm flipV="1">
            <a:off x="2726401" y="1627536"/>
            <a:ext cx="5992798" cy="40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26A14A7-8647-0F50-05B9-BB61DB7D93FD}"/>
              </a:ext>
            </a:extLst>
          </p:cNvPr>
          <p:cNvCxnSpPr>
            <a:cxnSpLocks/>
          </p:cNvCxnSpPr>
          <p:nvPr/>
        </p:nvCxnSpPr>
        <p:spPr>
          <a:xfrm>
            <a:off x="8761333" y="1637067"/>
            <a:ext cx="28475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26DC04-7D03-6972-FA2D-742C3B66C10C}"/>
              </a:ext>
            </a:extLst>
          </p:cNvPr>
          <p:cNvCxnSpPr>
            <a:cxnSpLocks/>
          </p:cNvCxnSpPr>
          <p:nvPr/>
        </p:nvCxnSpPr>
        <p:spPr>
          <a:xfrm flipV="1">
            <a:off x="2726401" y="1705895"/>
            <a:ext cx="5992798" cy="40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EC8B846-B95F-FA69-E69F-05968CF71792}"/>
              </a:ext>
            </a:extLst>
          </p:cNvPr>
          <p:cNvCxnSpPr>
            <a:cxnSpLocks/>
          </p:cNvCxnSpPr>
          <p:nvPr/>
        </p:nvCxnSpPr>
        <p:spPr>
          <a:xfrm>
            <a:off x="8719199" y="1762633"/>
            <a:ext cx="0" cy="9092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2D73B2-964B-FB79-5659-BAD202A7F68D}"/>
              </a:ext>
            </a:extLst>
          </p:cNvPr>
          <p:cNvCxnSpPr>
            <a:cxnSpLocks/>
          </p:cNvCxnSpPr>
          <p:nvPr/>
        </p:nvCxnSpPr>
        <p:spPr>
          <a:xfrm>
            <a:off x="8403994" y="1401560"/>
            <a:ext cx="0" cy="127036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B3E792B-2338-E38E-CA0E-F5E72B823A51}"/>
              </a:ext>
            </a:extLst>
          </p:cNvPr>
          <p:cNvCxnSpPr>
            <a:cxnSpLocks/>
          </p:cNvCxnSpPr>
          <p:nvPr/>
        </p:nvCxnSpPr>
        <p:spPr>
          <a:xfrm>
            <a:off x="8969259" y="1970451"/>
            <a:ext cx="0" cy="70147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AE088B3-F568-712D-BB0A-192D625BBB72}"/>
              </a:ext>
            </a:extLst>
          </p:cNvPr>
          <p:cNvSpPr/>
          <p:nvPr/>
        </p:nvSpPr>
        <p:spPr>
          <a:xfrm>
            <a:off x="8025086" y="2671923"/>
            <a:ext cx="1388225" cy="21374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FD4BB73-150B-0506-56E7-ADD0D0342619}"/>
              </a:ext>
            </a:extLst>
          </p:cNvPr>
          <p:cNvCxnSpPr>
            <a:cxnSpLocks/>
          </p:cNvCxnSpPr>
          <p:nvPr/>
        </p:nvCxnSpPr>
        <p:spPr>
          <a:xfrm>
            <a:off x="8403994" y="2885665"/>
            <a:ext cx="357339" cy="146691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3E7247D-FDC3-EA2D-792C-1D2EFEEB7085}"/>
              </a:ext>
            </a:extLst>
          </p:cNvPr>
          <p:cNvCxnSpPr>
            <a:cxnSpLocks/>
          </p:cNvCxnSpPr>
          <p:nvPr/>
        </p:nvCxnSpPr>
        <p:spPr>
          <a:xfrm flipH="1">
            <a:off x="8582663" y="2885665"/>
            <a:ext cx="386596" cy="146691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8BA01A1-BC46-D14B-308C-A0D55739A5CB}"/>
              </a:ext>
            </a:extLst>
          </p:cNvPr>
          <p:cNvCxnSpPr>
            <a:cxnSpLocks/>
          </p:cNvCxnSpPr>
          <p:nvPr/>
        </p:nvCxnSpPr>
        <p:spPr>
          <a:xfrm>
            <a:off x="8677065" y="2885665"/>
            <a:ext cx="0" cy="14669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822F4AE4-7506-55C9-A66C-BD6686C275A9}"/>
              </a:ext>
            </a:extLst>
          </p:cNvPr>
          <p:cNvSpPr/>
          <p:nvPr/>
        </p:nvSpPr>
        <p:spPr>
          <a:xfrm>
            <a:off x="8067221" y="4352579"/>
            <a:ext cx="1172206" cy="8469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FF"/>
                </a:solidFill>
              </a:rPr>
              <a:t>Optical BPM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2D32A96-FC1B-B9AC-7986-34386ACBE53B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25153" y="3535217"/>
            <a:ext cx="432717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AE538C7-294D-63FC-9493-2EBABCFACD20}"/>
              </a:ext>
            </a:extLst>
          </p:cNvPr>
          <p:cNvCxnSpPr>
            <a:cxnSpLocks/>
            <a:stCxn id="9" idx="1"/>
          </p:cNvCxnSpPr>
          <p:nvPr/>
        </p:nvCxnSpPr>
        <p:spPr>
          <a:xfrm flipV="1">
            <a:off x="4752327" y="3457445"/>
            <a:ext cx="132865" cy="777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DED8F81-27FD-6087-E3AD-3EE0AF675696}"/>
              </a:ext>
            </a:extLst>
          </p:cNvPr>
          <p:cNvCxnSpPr>
            <a:cxnSpLocks/>
          </p:cNvCxnSpPr>
          <p:nvPr/>
        </p:nvCxnSpPr>
        <p:spPr>
          <a:xfrm>
            <a:off x="4880429" y="3459826"/>
            <a:ext cx="431006" cy="47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A44C7B1-86C1-B686-348C-84EF6A0C11C3}"/>
              </a:ext>
            </a:extLst>
          </p:cNvPr>
          <p:cNvCxnSpPr>
            <a:cxnSpLocks/>
          </p:cNvCxnSpPr>
          <p:nvPr/>
        </p:nvCxnSpPr>
        <p:spPr>
          <a:xfrm>
            <a:off x="5311435" y="3466592"/>
            <a:ext cx="132865" cy="777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4AAB7EA-7DCD-5D56-3DB6-3137BBD58AB7}"/>
              </a:ext>
            </a:extLst>
          </p:cNvPr>
          <p:cNvCxnSpPr>
            <a:cxnSpLocks/>
            <a:stCxn id="15" idx="1"/>
          </p:cNvCxnSpPr>
          <p:nvPr/>
        </p:nvCxnSpPr>
        <p:spPr>
          <a:xfrm>
            <a:off x="5447868" y="3535216"/>
            <a:ext cx="1295651" cy="91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F0A9778-BBD0-AD63-E619-DB76AC8926C1}"/>
              </a:ext>
            </a:extLst>
          </p:cNvPr>
          <p:cNvCxnSpPr>
            <a:cxnSpLocks/>
          </p:cNvCxnSpPr>
          <p:nvPr/>
        </p:nvCxnSpPr>
        <p:spPr>
          <a:xfrm>
            <a:off x="425153" y="3583712"/>
            <a:ext cx="4345739" cy="47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38B8920-0D23-DF77-4290-427511E015A8}"/>
              </a:ext>
            </a:extLst>
          </p:cNvPr>
          <p:cNvCxnSpPr>
            <a:cxnSpLocks/>
          </p:cNvCxnSpPr>
          <p:nvPr/>
        </p:nvCxnSpPr>
        <p:spPr>
          <a:xfrm flipH="1">
            <a:off x="3527879" y="3605082"/>
            <a:ext cx="1233488" cy="9374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FFA87868-DF5B-F832-1A98-7D214A40EA4C}"/>
              </a:ext>
            </a:extLst>
          </p:cNvPr>
          <p:cNvSpPr/>
          <p:nvPr/>
        </p:nvSpPr>
        <p:spPr>
          <a:xfrm rot="3033841">
            <a:off x="2762633" y="4539155"/>
            <a:ext cx="1388225" cy="21374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8F17C8D-7AD2-4734-2912-F87A3CAD15BE}"/>
              </a:ext>
            </a:extLst>
          </p:cNvPr>
          <p:cNvCxnSpPr>
            <a:cxnSpLocks/>
          </p:cNvCxnSpPr>
          <p:nvPr/>
        </p:nvCxnSpPr>
        <p:spPr>
          <a:xfrm flipH="1">
            <a:off x="3359929" y="3336477"/>
            <a:ext cx="1326190" cy="99015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6F3F15A-DDE4-B797-750D-E9EEB1529EC7}"/>
              </a:ext>
            </a:extLst>
          </p:cNvPr>
          <p:cNvCxnSpPr>
            <a:cxnSpLocks/>
          </p:cNvCxnSpPr>
          <p:nvPr/>
        </p:nvCxnSpPr>
        <p:spPr>
          <a:xfrm flipH="1">
            <a:off x="3692205" y="3900449"/>
            <a:ext cx="1130995" cy="84695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6654F4A-2A04-514C-909E-24BA7DCEEFC7}"/>
              </a:ext>
            </a:extLst>
          </p:cNvPr>
          <p:cNvCxnSpPr>
            <a:cxnSpLocks/>
          </p:cNvCxnSpPr>
          <p:nvPr/>
        </p:nvCxnSpPr>
        <p:spPr>
          <a:xfrm flipH="1">
            <a:off x="2209322" y="4517245"/>
            <a:ext cx="939102" cy="124754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672FBDF-A2E9-77EB-B1F7-3F6363E92640}"/>
              </a:ext>
            </a:extLst>
          </p:cNvPr>
          <p:cNvCxnSpPr>
            <a:cxnSpLocks/>
          </p:cNvCxnSpPr>
          <p:nvPr/>
        </p:nvCxnSpPr>
        <p:spPr>
          <a:xfrm flipH="1">
            <a:off x="2036493" y="4883827"/>
            <a:ext cx="1462298" cy="62437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ACBD0F2-F151-197E-6415-69B1C0A603B4}"/>
              </a:ext>
            </a:extLst>
          </p:cNvPr>
          <p:cNvCxnSpPr>
            <a:cxnSpLocks/>
          </p:cNvCxnSpPr>
          <p:nvPr/>
        </p:nvCxnSpPr>
        <p:spPr>
          <a:xfrm flipH="1">
            <a:off x="2102020" y="4694412"/>
            <a:ext cx="1233488" cy="9374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EB918656-E641-EAC3-5E97-3A58D1BE04F3}"/>
              </a:ext>
            </a:extLst>
          </p:cNvPr>
          <p:cNvSpPr/>
          <p:nvPr/>
        </p:nvSpPr>
        <p:spPr>
          <a:xfrm rot="3251665">
            <a:off x="989859" y="5233815"/>
            <a:ext cx="1222390" cy="8469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FF"/>
                </a:solidFill>
              </a:rPr>
              <a:t>Optical BPM</a:t>
            </a:r>
          </a:p>
        </p:txBody>
      </p:sp>
      <p:pic>
        <p:nvPicPr>
          <p:cNvPr id="83" name="Picture 8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54999D6-1120-A98C-8F45-B8A7C75D5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678" y="4351762"/>
            <a:ext cx="1562472" cy="1562472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675B158-0B41-4377-C725-9F4496EEF491}"/>
              </a:ext>
            </a:extLst>
          </p:cNvPr>
          <p:cNvSpPr txBox="1"/>
          <p:nvPr/>
        </p:nvSpPr>
        <p:spPr>
          <a:xfrm>
            <a:off x="3456745" y="5898257"/>
            <a:ext cx="5099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Thorlabs Lateral Effect Position Sensor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35EC9B8-0A7F-82F9-D4F3-30639B8DC83C}"/>
              </a:ext>
            </a:extLst>
          </p:cNvPr>
          <p:cNvSpPr txBox="1"/>
          <p:nvPr/>
        </p:nvSpPr>
        <p:spPr>
          <a:xfrm>
            <a:off x="8761333" y="3741503"/>
            <a:ext cx="2455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Not at focal point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90FDE28-72FA-F439-CE31-AACA4120451B}"/>
              </a:ext>
            </a:extLst>
          </p:cNvPr>
          <p:cNvSpPr txBox="1"/>
          <p:nvPr/>
        </p:nvSpPr>
        <p:spPr>
          <a:xfrm>
            <a:off x="331671" y="3693789"/>
            <a:ext cx="245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Not 90 degrees to maximize mirror acceptance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4D65C-BC8D-2D8C-FDF5-771A888B8473}"/>
              </a:ext>
            </a:extLst>
          </p:cNvPr>
          <p:cNvSpPr txBox="1"/>
          <p:nvPr/>
        </p:nvSpPr>
        <p:spPr>
          <a:xfrm>
            <a:off x="6052256" y="1290433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1064 nm Laser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8AA43E-62F8-18DE-F2C8-DE3BD20AB9FD}"/>
              </a:ext>
            </a:extLst>
          </p:cNvPr>
          <p:cNvSpPr txBox="1"/>
          <p:nvPr/>
        </p:nvSpPr>
        <p:spPr>
          <a:xfrm>
            <a:off x="5364739" y="1703240"/>
            <a:ext cx="267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Alignment/Feedback Laser</a:t>
            </a:r>
          </a:p>
        </p:txBody>
      </p:sp>
    </p:spTree>
    <p:extLst>
      <p:ext uri="{BB962C8B-B14F-4D97-AF65-F5344CB8AC3E}">
        <p14:creationId xmlns:p14="http://schemas.microsoft.com/office/powerpoint/2010/main" val="827565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D918C-3517-405A-A1A5-4D593C976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D8C23C-04CB-ACAC-8D35-060A6C059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461" y="1166028"/>
            <a:ext cx="4368525" cy="5025808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0162CC4-0860-9F4E-F8B6-59B0173E3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7050" y="3187638"/>
            <a:ext cx="5143500" cy="2908971"/>
          </a:xfrm>
        </p:spPr>
        <p:txBody>
          <a:bodyPr/>
          <a:lstStyle/>
          <a:p>
            <a:r>
              <a:rPr lang="en-US" dirty="0"/>
              <a:t>Motorized stage to insert pickoff mirror</a:t>
            </a:r>
          </a:p>
          <a:p>
            <a:r>
              <a:rPr lang="en-US" dirty="0"/>
              <a:t>Manual stage to adjust longitudinal position of downward laser trajectory during alignment</a:t>
            </a:r>
          </a:p>
          <a:p>
            <a:r>
              <a:rPr lang="en-US" dirty="0"/>
              <a:t>Extra space for potential feedback or monitoring devices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6D7154-BAE6-D872-5257-3588C3AA5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Box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FFE8-BE1C-11C1-4409-29AFCC67D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9D02D-45CD-F782-31F3-6A622D095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AB98F-5E75-6415-B5A6-1FBB02771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5BD3F7-6AE0-98D2-F0C5-25FE02FE0C3B}"/>
              </a:ext>
            </a:extLst>
          </p:cNvPr>
          <p:cNvSpPr txBox="1"/>
          <p:nvPr/>
        </p:nvSpPr>
        <p:spPr>
          <a:xfrm>
            <a:off x="406111" y="2234384"/>
            <a:ext cx="1645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Laser in Transport Line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2A11A4-D2AB-6E06-2E39-313465F6B5A7}"/>
              </a:ext>
            </a:extLst>
          </p:cNvPr>
          <p:cNvSpPr txBox="1"/>
          <p:nvPr/>
        </p:nvSpPr>
        <p:spPr>
          <a:xfrm>
            <a:off x="8295157" y="1156799"/>
            <a:ext cx="191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Motorized stage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2FF0EBD8-91AD-BC5D-C947-5423344CA9A6}"/>
              </a:ext>
            </a:extLst>
          </p:cNvPr>
          <p:cNvSpPr/>
          <p:nvPr/>
        </p:nvSpPr>
        <p:spPr>
          <a:xfrm>
            <a:off x="7792017" y="1157326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6078F93B-16F0-BF30-D4EF-0CE97296878A}"/>
              </a:ext>
            </a:extLst>
          </p:cNvPr>
          <p:cNvSpPr/>
          <p:nvPr/>
        </p:nvSpPr>
        <p:spPr>
          <a:xfrm>
            <a:off x="7792017" y="2203578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3A2F470E-135E-4468-D87D-29E95D6E8FA4}"/>
              </a:ext>
            </a:extLst>
          </p:cNvPr>
          <p:cNvSpPr/>
          <p:nvPr/>
        </p:nvSpPr>
        <p:spPr>
          <a:xfrm>
            <a:off x="7792017" y="1680452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8A798B4-A16B-1573-7F68-5C876EA7A878}"/>
              </a:ext>
            </a:extLst>
          </p:cNvPr>
          <p:cNvSpPr txBox="1"/>
          <p:nvPr/>
        </p:nvSpPr>
        <p:spPr>
          <a:xfrm>
            <a:off x="8270675" y="1693720"/>
            <a:ext cx="161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Manual Stage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2C2AEB8-CA0F-36A0-91DA-AF9934232F05}"/>
              </a:ext>
            </a:extLst>
          </p:cNvPr>
          <p:cNvCxnSpPr>
            <a:cxnSpLocks/>
          </p:cNvCxnSpPr>
          <p:nvPr/>
        </p:nvCxnSpPr>
        <p:spPr>
          <a:xfrm flipV="1">
            <a:off x="4046491" y="2553888"/>
            <a:ext cx="0" cy="3449658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1EA70C91-A6CE-FBAB-F0B1-36E0DD50ABDC}"/>
              </a:ext>
            </a:extLst>
          </p:cNvPr>
          <p:cNvCxnSpPr>
            <a:cxnSpLocks/>
          </p:cNvCxnSpPr>
          <p:nvPr/>
        </p:nvCxnSpPr>
        <p:spPr>
          <a:xfrm flipH="1">
            <a:off x="1041262" y="2563566"/>
            <a:ext cx="3005229" cy="4719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Oval 139">
            <a:extLst>
              <a:ext uri="{FF2B5EF4-FFF2-40B4-BE49-F238E27FC236}">
                <a16:creationId xmlns:a16="http://schemas.microsoft.com/office/drawing/2014/main" id="{34AA335E-73CE-C9C7-EFE7-B9E7E2E67365}"/>
              </a:ext>
            </a:extLst>
          </p:cNvPr>
          <p:cNvSpPr/>
          <p:nvPr/>
        </p:nvSpPr>
        <p:spPr>
          <a:xfrm>
            <a:off x="3053075" y="2169648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2B961FC1-B633-9DC8-5AFC-2BBE34CB80C5}"/>
              </a:ext>
            </a:extLst>
          </p:cNvPr>
          <p:cNvSpPr/>
          <p:nvPr/>
        </p:nvSpPr>
        <p:spPr>
          <a:xfrm>
            <a:off x="4240251" y="2106005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9F728D1-740A-D0B2-5927-6F6E8CB95BAD}"/>
              </a:ext>
            </a:extLst>
          </p:cNvPr>
          <p:cNvSpPr txBox="1"/>
          <p:nvPr/>
        </p:nvSpPr>
        <p:spPr>
          <a:xfrm>
            <a:off x="8270675" y="2217107"/>
            <a:ext cx="159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Pickoff Mirror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6CC5C17-C2C5-D2CC-B47E-64689720EB90}"/>
              </a:ext>
            </a:extLst>
          </p:cNvPr>
          <p:cNvSpPr/>
          <p:nvPr/>
        </p:nvSpPr>
        <p:spPr>
          <a:xfrm>
            <a:off x="3134780" y="3187638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5509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91976-5B0C-4286-A64A-13C4E8C40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741B3CC7-AC8C-E9A5-FE08-49C2C3AD3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88" y="1375574"/>
            <a:ext cx="6652945" cy="46536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87A753-FF76-C5E7-79AA-3C9DCD1A9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Box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4FBF6-00F4-1CDE-9F5F-9B16EA16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D11D7-702B-3EC1-F6F4-2F93EB019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868F5-B550-A880-270A-8BC6B967C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408F692-2193-0B5A-D3C6-32A6A6BB9D9A}"/>
              </a:ext>
            </a:extLst>
          </p:cNvPr>
          <p:cNvCxnSpPr>
            <a:cxnSpLocks/>
          </p:cNvCxnSpPr>
          <p:nvPr/>
        </p:nvCxnSpPr>
        <p:spPr>
          <a:xfrm flipH="1" flipV="1">
            <a:off x="5850655" y="925618"/>
            <a:ext cx="4614" cy="18544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D5DC0C03-199A-4793-9101-C6022C2E20EE}"/>
              </a:ext>
            </a:extLst>
          </p:cNvPr>
          <p:cNvSpPr txBox="1"/>
          <p:nvPr/>
        </p:nvSpPr>
        <p:spPr>
          <a:xfrm>
            <a:off x="3120818" y="832642"/>
            <a:ext cx="2275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Laser from Mirror Box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2AEBF3B-ADF8-8C9B-721C-FACA6EF29877}"/>
              </a:ext>
            </a:extLst>
          </p:cNvPr>
          <p:cNvSpPr txBox="1"/>
          <p:nvPr/>
        </p:nvSpPr>
        <p:spPr>
          <a:xfrm>
            <a:off x="9149493" y="864242"/>
            <a:ext cx="2098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Motorized stage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6982B10-AD3A-A76B-4509-E8BBEB61C4AF}"/>
              </a:ext>
            </a:extLst>
          </p:cNvPr>
          <p:cNvSpPr/>
          <p:nvPr/>
        </p:nvSpPr>
        <p:spPr>
          <a:xfrm>
            <a:off x="8646353" y="864769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0D5A730D-BFCF-2E49-2CFD-324ABB5E74AA}"/>
              </a:ext>
            </a:extLst>
          </p:cNvPr>
          <p:cNvSpPr/>
          <p:nvPr/>
        </p:nvSpPr>
        <p:spPr>
          <a:xfrm>
            <a:off x="8646353" y="1911021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DF02BB30-6E17-6C2F-DBA2-AB98B3C0BE4D}"/>
              </a:ext>
            </a:extLst>
          </p:cNvPr>
          <p:cNvSpPr/>
          <p:nvPr/>
        </p:nvSpPr>
        <p:spPr>
          <a:xfrm>
            <a:off x="8646353" y="1387895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7A162201-4A98-3F68-EB54-6693583E42D1}"/>
              </a:ext>
            </a:extLst>
          </p:cNvPr>
          <p:cNvSpPr/>
          <p:nvPr/>
        </p:nvSpPr>
        <p:spPr>
          <a:xfrm>
            <a:off x="6001170" y="4592244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78193120-14F2-4BAB-CE0D-A11012D68D78}"/>
              </a:ext>
            </a:extLst>
          </p:cNvPr>
          <p:cNvSpPr/>
          <p:nvPr/>
        </p:nvSpPr>
        <p:spPr>
          <a:xfrm>
            <a:off x="8646353" y="2957273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0E3AE8A-0B6C-90A1-BD67-6D5E95076B68}"/>
              </a:ext>
            </a:extLst>
          </p:cNvPr>
          <p:cNvSpPr txBox="1"/>
          <p:nvPr/>
        </p:nvSpPr>
        <p:spPr>
          <a:xfrm>
            <a:off x="9125011" y="2432895"/>
            <a:ext cx="156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Focus Lens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B44DA201-61B2-1713-8A44-A37CB602EBC8}"/>
              </a:ext>
            </a:extLst>
          </p:cNvPr>
          <p:cNvSpPr/>
          <p:nvPr/>
        </p:nvSpPr>
        <p:spPr>
          <a:xfrm>
            <a:off x="8646353" y="3480399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6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1A93146-5D30-CB60-6AA1-28643C002ADC}"/>
              </a:ext>
            </a:extLst>
          </p:cNvPr>
          <p:cNvSpPr txBox="1"/>
          <p:nvPr/>
        </p:nvSpPr>
        <p:spPr>
          <a:xfrm>
            <a:off x="9125011" y="1372588"/>
            <a:ext cx="274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Sampler (dielectric mirror)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E42290E-E76D-5B51-F16D-0FF74054106F}"/>
              </a:ext>
            </a:extLst>
          </p:cNvPr>
          <p:cNvSpPr txBox="1"/>
          <p:nvPr/>
        </p:nvSpPr>
        <p:spPr>
          <a:xfrm>
            <a:off x="9137960" y="2946978"/>
            <a:ext cx="190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Photodiode/BPM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C32F3B66-F906-3C4A-AFAA-AAA49D771F19}"/>
              </a:ext>
            </a:extLst>
          </p:cNvPr>
          <p:cNvSpPr txBox="1"/>
          <p:nvPr/>
        </p:nvSpPr>
        <p:spPr>
          <a:xfrm>
            <a:off x="9149493" y="3477102"/>
            <a:ext cx="123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800"/>
            </a:lvl1pPr>
          </a:lstStyle>
          <a:p>
            <a:r>
              <a:rPr lang="en-US" dirty="0"/>
              <a:t>Camera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CF245AA4-A1D5-ACAA-6878-7BE165AA6E3B}"/>
              </a:ext>
            </a:extLst>
          </p:cNvPr>
          <p:cNvCxnSpPr>
            <a:cxnSpLocks/>
          </p:cNvCxnSpPr>
          <p:nvPr/>
        </p:nvCxnSpPr>
        <p:spPr>
          <a:xfrm flipV="1">
            <a:off x="1358111" y="4706513"/>
            <a:ext cx="1001775" cy="6751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C61C74E9-5DDD-2CBD-A086-35D5D2C1909E}"/>
              </a:ext>
            </a:extLst>
          </p:cNvPr>
          <p:cNvSpPr txBox="1"/>
          <p:nvPr/>
        </p:nvSpPr>
        <p:spPr>
          <a:xfrm>
            <a:off x="362462" y="5479311"/>
            <a:ext cx="1357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H- beam into page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D1F158B-E494-108E-CD03-75BF3B7649CC}"/>
              </a:ext>
            </a:extLst>
          </p:cNvPr>
          <p:cNvCxnSpPr>
            <a:cxnSpLocks/>
            <a:stCxn id="81" idx="3"/>
          </p:cNvCxnSpPr>
          <p:nvPr/>
        </p:nvCxnSpPr>
        <p:spPr>
          <a:xfrm>
            <a:off x="5396729" y="1017308"/>
            <a:ext cx="404943" cy="439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EF8C528-4809-D656-94EA-71A6CB70F713}"/>
              </a:ext>
            </a:extLst>
          </p:cNvPr>
          <p:cNvCxnSpPr>
            <a:cxnSpLocks/>
          </p:cNvCxnSpPr>
          <p:nvPr/>
        </p:nvCxnSpPr>
        <p:spPr>
          <a:xfrm flipV="1">
            <a:off x="4806989" y="2574760"/>
            <a:ext cx="0" cy="22455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8692FFD-8F98-708B-D08E-D68BCC407092}"/>
              </a:ext>
            </a:extLst>
          </p:cNvPr>
          <p:cNvCxnSpPr>
            <a:cxnSpLocks/>
          </p:cNvCxnSpPr>
          <p:nvPr/>
        </p:nvCxnSpPr>
        <p:spPr>
          <a:xfrm flipV="1">
            <a:off x="2663864" y="2107164"/>
            <a:ext cx="0" cy="1318303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E5B9B6A4-99AF-A3C6-D8A9-5CB89D4C9C67}"/>
              </a:ext>
            </a:extLst>
          </p:cNvPr>
          <p:cNvCxnSpPr>
            <a:cxnSpLocks/>
          </p:cNvCxnSpPr>
          <p:nvPr/>
        </p:nvCxnSpPr>
        <p:spPr>
          <a:xfrm>
            <a:off x="3673514" y="4667264"/>
            <a:ext cx="1133475" cy="153013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764B2BD3-67B0-2624-76C4-B56A1C013768}"/>
              </a:ext>
            </a:extLst>
          </p:cNvPr>
          <p:cNvCxnSpPr>
            <a:cxnSpLocks/>
          </p:cNvCxnSpPr>
          <p:nvPr/>
        </p:nvCxnSpPr>
        <p:spPr>
          <a:xfrm flipH="1" flipV="1">
            <a:off x="2609771" y="2107164"/>
            <a:ext cx="3231761" cy="6591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0A5EFC20-9150-0114-0FC3-E6C4459AC45B}"/>
              </a:ext>
            </a:extLst>
          </p:cNvPr>
          <p:cNvCxnSpPr>
            <a:cxnSpLocks/>
          </p:cNvCxnSpPr>
          <p:nvPr/>
        </p:nvCxnSpPr>
        <p:spPr>
          <a:xfrm flipV="1">
            <a:off x="5859778" y="2759926"/>
            <a:ext cx="0" cy="2733646"/>
          </a:xfrm>
          <a:prstGeom prst="line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2A7DC15F-6EB6-B06B-DC58-E74CFF3CF6B1}"/>
              </a:ext>
            </a:extLst>
          </p:cNvPr>
          <p:cNvCxnSpPr>
            <a:cxnSpLocks/>
          </p:cNvCxnSpPr>
          <p:nvPr/>
        </p:nvCxnSpPr>
        <p:spPr>
          <a:xfrm flipH="1" flipV="1">
            <a:off x="5859778" y="3695700"/>
            <a:ext cx="790942" cy="17649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506CA16C-0254-7307-70AD-E44D3537F40D}"/>
              </a:ext>
            </a:extLst>
          </p:cNvPr>
          <p:cNvCxnSpPr>
            <a:cxnSpLocks/>
          </p:cNvCxnSpPr>
          <p:nvPr/>
        </p:nvCxnSpPr>
        <p:spPr>
          <a:xfrm flipV="1">
            <a:off x="6650720" y="3874250"/>
            <a:ext cx="0" cy="1661399"/>
          </a:xfrm>
          <a:prstGeom prst="line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Oval 139">
            <a:extLst>
              <a:ext uri="{FF2B5EF4-FFF2-40B4-BE49-F238E27FC236}">
                <a16:creationId xmlns:a16="http://schemas.microsoft.com/office/drawing/2014/main" id="{BCE623B7-902F-7939-FBFA-3FD5AC4D8E32}"/>
              </a:ext>
            </a:extLst>
          </p:cNvPr>
          <p:cNvSpPr/>
          <p:nvPr/>
        </p:nvSpPr>
        <p:spPr>
          <a:xfrm>
            <a:off x="6042966" y="2140195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2A9ACF06-DC04-91A9-534B-7E9EDEA570EE}"/>
              </a:ext>
            </a:extLst>
          </p:cNvPr>
          <p:cNvSpPr/>
          <p:nvPr/>
        </p:nvSpPr>
        <p:spPr>
          <a:xfrm>
            <a:off x="4721244" y="1963717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019896FC-2635-DCB6-317B-4F17E224BF14}"/>
              </a:ext>
            </a:extLst>
          </p:cNvPr>
          <p:cNvSpPr/>
          <p:nvPr/>
        </p:nvSpPr>
        <p:spPr>
          <a:xfrm>
            <a:off x="4003782" y="3753049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1293E8AD-016E-7B02-7FD6-135E2D5F3632}"/>
              </a:ext>
            </a:extLst>
          </p:cNvPr>
          <p:cNvSpPr/>
          <p:nvPr/>
        </p:nvSpPr>
        <p:spPr>
          <a:xfrm>
            <a:off x="3042507" y="2362742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38ADA322-07DE-D6C1-C49B-18DE76E38959}"/>
              </a:ext>
            </a:extLst>
          </p:cNvPr>
          <p:cNvSpPr/>
          <p:nvPr/>
        </p:nvSpPr>
        <p:spPr>
          <a:xfrm>
            <a:off x="4889620" y="3820460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B6FD763C-84A5-6319-C20C-5938E24DBC50}"/>
              </a:ext>
            </a:extLst>
          </p:cNvPr>
          <p:cNvSpPr txBox="1"/>
          <p:nvPr/>
        </p:nvSpPr>
        <p:spPr>
          <a:xfrm>
            <a:off x="9125011" y="1924550"/>
            <a:ext cx="114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Mirror</a:t>
            </a: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1FF91E73-B213-7E2D-8E03-720BF000EADD}"/>
              </a:ext>
            </a:extLst>
          </p:cNvPr>
          <p:cNvSpPr/>
          <p:nvPr/>
        </p:nvSpPr>
        <p:spPr>
          <a:xfrm>
            <a:off x="6650720" y="3325262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5EA8513F-A3B0-5C4B-92EF-D0FA6A3ABC46}"/>
              </a:ext>
            </a:extLst>
          </p:cNvPr>
          <p:cNvSpPr/>
          <p:nvPr/>
        </p:nvSpPr>
        <p:spPr>
          <a:xfrm>
            <a:off x="3013064" y="1486107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4E66385A-A145-355B-459B-9F351EBEA92E}"/>
              </a:ext>
            </a:extLst>
          </p:cNvPr>
          <p:cNvSpPr/>
          <p:nvPr/>
        </p:nvSpPr>
        <p:spPr>
          <a:xfrm>
            <a:off x="4420992" y="5170065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9217535E-D118-08A8-1496-E0F3FAA5173D}"/>
              </a:ext>
            </a:extLst>
          </p:cNvPr>
          <p:cNvSpPr/>
          <p:nvPr/>
        </p:nvSpPr>
        <p:spPr>
          <a:xfrm>
            <a:off x="2112179" y="2695739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02C9DA7C-9F47-5A6F-CB86-481FC088ACE8}"/>
              </a:ext>
            </a:extLst>
          </p:cNvPr>
          <p:cNvSpPr/>
          <p:nvPr/>
        </p:nvSpPr>
        <p:spPr>
          <a:xfrm>
            <a:off x="3834209" y="4820277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A9685D78-06A4-A0AD-AA02-A0C44F9E6341}"/>
              </a:ext>
            </a:extLst>
          </p:cNvPr>
          <p:cNvSpPr/>
          <p:nvPr/>
        </p:nvSpPr>
        <p:spPr>
          <a:xfrm>
            <a:off x="8646352" y="2433311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4860B3EB-96FB-5061-2EF9-BBF38C06093D}"/>
              </a:ext>
            </a:extLst>
          </p:cNvPr>
          <p:cNvSpPr/>
          <p:nvPr/>
        </p:nvSpPr>
        <p:spPr>
          <a:xfrm>
            <a:off x="5618401" y="5612457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5</a:t>
            </a: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9900EF10-503B-64C9-4B0E-9E329C595F5B}"/>
              </a:ext>
            </a:extLst>
          </p:cNvPr>
          <p:cNvSpPr/>
          <p:nvPr/>
        </p:nvSpPr>
        <p:spPr>
          <a:xfrm>
            <a:off x="6329721" y="5744163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6</a:t>
            </a: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19A87A6C-4EC8-8D1A-E073-BCE4D45DF3F0}"/>
              </a:ext>
            </a:extLst>
          </p:cNvPr>
          <p:cNvSpPr/>
          <p:nvPr/>
        </p:nvSpPr>
        <p:spPr>
          <a:xfrm>
            <a:off x="8646353" y="4024422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7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9D58C02-CE8E-DC35-B47B-92B442723F79}"/>
              </a:ext>
            </a:extLst>
          </p:cNvPr>
          <p:cNvSpPr txBox="1"/>
          <p:nvPr/>
        </p:nvSpPr>
        <p:spPr>
          <a:xfrm>
            <a:off x="9149493" y="4026883"/>
            <a:ext cx="1401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800"/>
            </a:lvl1pPr>
          </a:lstStyle>
          <a:p>
            <a:r>
              <a:rPr lang="en-US" dirty="0"/>
              <a:t>Beamsplitter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70D7B1C5-296E-563C-399A-060284E99591}"/>
              </a:ext>
            </a:extLst>
          </p:cNvPr>
          <p:cNvSpPr/>
          <p:nvPr/>
        </p:nvSpPr>
        <p:spPr>
          <a:xfrm>
            <a:off x="5213458" y="3334695"/>
            <a:ext cx="424565" cy="391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7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D926E86E-95C3-AB73-645C-CFE60B3F6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8532" y="4781859"/>
            <a:ext cx="3838668" cy="1167500"/>
          </a:xfrm>
        </p:spPr>
        <p:txBody>
          <a:bodyPr/>
          <a:lstStyle/>
          <a:p>
            <a:r>
              <a:rPr lang="en-US" dirty="0"/>
              <a:t>Detectors may only be there for commissioning</a:t>
            </a:r>
          </a:p>
        </p:txBody>
      </p:sp>
    </p:spTree>
    <p:extLst>
      <p:ext uri="{BB962C8B-B14F-4D97-AF65-F5344CB8AC3E}">
        <p14:creationId xmlns:p14="http://schemas.microsoft.com/office/powerpoint/2010/main" val="3222265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7B5F2C8B-C707-B50D-B42E-1497C219E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5791195" cy="50593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located on horizontal and vertical exit windows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Absorber with hole for photodiode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Dump aperture to be same as optical vacuum viewport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Dump interior painted black or black anodized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Interior angle ~ 30 degrees to minimize back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Seal between dump box and optical viewport flange will be light-tight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D0B75D-2837-7C2A-DAD7-88C73B135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Dump Box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1E555-01D0-F3BD-5175-DC56C4D6D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E017C-498D-1C0A-C9F4-93F1D2A1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DCAE6-F810-F471-18A6-2B4DB072D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6D76807-A616-A21C-5B5E-01FD53D75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826" y="992755"/>
            <a:ext cx="5138000" cy="487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03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68466-BBEB-61A6-4DBB-68451DEF9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3112F9-ADDB-65B7-8C48-4C77DED1C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Transport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C5DAD-07C3-1108-01DE-3388AA0BF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0B860-FB84-7BDC-F0A1-CE67CF19B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85052-4557-57FB-AA2F-17BD681C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BCA1B1-13AA-3F2A-9AF5-1C1B2A15AE47}"/>
              </a:ext>
            </a:extLst>
          </p:cNvPr>
          <p:cNvSpPr/>
          <p:nvPr/>
        </p:nvSpPr>
        <p:spPr>
          <a:xfrm>
            <a:off x="242758" y="2701635"/>
            <a:ext cx="1112217" cy="11222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1064 nm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Laser System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328F49-16FE-4F19-EF00-2B8C9F99770E}"/>
              </a:ext>
            </a:extLst>
          </p:cNvPr>
          <p:cNvSpPr/>
          <p:nvPr/>
        </p:nvSpPr>
        <p:spPr>
          <a:xfrm>
            <a:off x="242758" y="1385797"/>
            <a:ext cx="2846804" cy="10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Alignment/Feedback (AF)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Laser System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CED4C2-6756-CB06-8826-7546712B306F}"/>
              </a:ext>
            </a:extLst>
          </p:cNvPr>
          <p:cNvSpPr/>
          <p:nvPr/>
        </p:nvSpPr>
        <p:spPr>
          <a:xfrm>
            <a:off x="1736031" y="2701634"/>
            <a:ext cx="1314741" cy="1122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1064 nm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 Prep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CBC53C-520E-293E-6ABF-8AEA13F4FDCC}"/>
              </a:ext>
            </a:extLst>
          </p:cNvPr>
          <p:cNvGrpSpPr/>
          <p:nvPr/>
        </p:nvGrpSpPr>
        <p:grpSpPr>
          <a:xfrm>
            <a:off x="3544431" y="2823892"/>
            <a:ext cx="1535289" cy="877703"/>
            <a:chOff x="3740969" y="2701633"/>
            <a:chExt cx="1935931" cy="877703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8DB22900-C803-C9DF-7379-0663AE09B780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A667A41F-51BC-E6DE-F4D0-582D5149CDEA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98DF44-9831-9724-2867-B9E71636883F}"/>
                </a:ext>
              </a:extLst>
            </p:cNvPr>
            <p:cNvSpPr txBox="1"/>
            <p:nvPr/>
          </p:nvSpPr>
          <p:spPr>
            <a:xfrm>
              <a:off x="3768100" y="2817318"/>
              <a:ext cx="18725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1064/AF</a:t>
              </a:r>
            </a:p>
            <a:p>
              <a:pPr algn="ctr"/>
              <a:r>
                <a:rPr lang="en-US" sz="1800" dirty="0"/>
                <a:t>Combiner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77C9B71-8791-9FAF-DEAF-074C7FB9F43F}"/>
              </a:ext>
            </a:extLst>
          </p:cNvPr>
          <p:cNvSpPr/>
          <p:nvPr/>
        </p:nvSpPr>
        <p:spPr>
          <a:xfrm>
            <a:off x="3585207" y="1392052"/>
            <a:ext cx="1473375" cy="10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AF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 Prep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B096172-326E-0682-E666-461808E2D86D}"/>
              </a:ext>
            </a:extLst>
          </p:cNvPr>
          <p:cNvGrpSpPr/>
          <p:nvPr/>
        </p:nvGrpSpPr>
        <p:grpSpPr>
          <a:xfrm>
            <a:off x="6884603" y="2837462"/>
            <a:ext cx="1215232" cy="877703"/>
            <a:chOff x="3651286" y="2701633"/>
            <a:chExt cx="2025614" cy="877703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7084430-188A-3612-B33D-CAC6FBF15E87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D533A17-F4E0-3844-205C-9BA540FB5BFF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381AE56-94B1-0900-2E3B-7A4102AB5A44}"/>
                </a:ext>
              </a:extLst>
            </p:cNvPr>
            <p:cNvSpPr txBox="1"/>
            <p:nvPr/>
          </p:nvSpPr>
          <p:spPr>
            <a:xfrm>
              <a:off x="3651286" y="2775739"/>
              <a:ext cx="20256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Mirror Expander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470578A-6178-2039-FC6D-76B65743A91F}"/>
              </a:ext>
            </a:extLst>
          </p:cNvPr>
          <p:cNvGrpSpPr/>
          <p:nvPr/>
        </p:nvGrpSpPr>
        <p:grpSpPr>
          <a:xfrm>
            <a:off x="8425292" y="2848823"/>
            <a:ext cx="1183127" cy="877703"/>
            <a:chOff x="3740969" y="2701633"/>
            <a:chExt cx="1935931" cy="877703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FC286F7-DF95-06BE-824F-60B40118966D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EBCEAE4F-95C9-9454-695F-4BEE36E08B6A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CC55C8-2C6D-769C-3FC4-1BAF10E92548}"/>
                </a:ext>
              </a:extLst>
            </p:cNvPr>
            <p:cNvSpPr txBox="1"/>
            <p:nvPr/>
          </p:nvSpPr>
          <p:spPr>
            <a:xfrm>
              <a:off x="3755959" y="2857642"/>
              <a:ext cx="18067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Feedback</a:t>
              </a:r>
            </a:p>
            <a:p>
              <a:pPr algn="ctr"/>
              <a:r>
                <a:rPr lang="en-US" sz="1800" dirty="0"/>
                <a:t>Mirror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EFED545-FF02-2268-A81D-487AC020B34F}"/>
              </a:ext>
            </a:extLst>
          </p:cNvPr>
          <p:cNvCxnSpPr/>
          <p:nvPr/>
        </p:nvCxnSpPr>
        <p:spPr>
          <a:xfrm>
            <a:off x="9896475" y="2390775"/>
            <a:ext cx="0" cy="1971675"/>
          </a:xfrm>
          <a:prstGeom prst="line">
            <a:avLst/>
          </a:prstGeom>
          <a:ln w="7620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8277221-ED2D-157B-C9E9-33D4B33E7134}"/>
              </a:ext>
            </a:extLst>
          </p:cNvPr>
          <p:cNvGrpSpPr/>
          <p:nvPr/>
        </p:nvGrpSpPr>
        <p:grpSpPr>
          <a:xfrm>
            <a:off x="10263616" y="2848823"/>
            <a:ext cx="1442609" cy="877703"/>
            <a:chOff x="3740969" y="2701633"/>
            <a:chExt cx="1950921" cy="877703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5A1EDE5E-2988-FB9D-F2AC-A96A8D583671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79DD125-DF69-EF8D-8FB8-C513C172DE2C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59CA59-837E-3A83-66E8-5456D204E558}"/>
                </a:ext>
              </a:extLst>
            </p:cNvPr>
            <p:cNvSpPr txBox="1"/>
            <p:nvPr/>
          </p:nvSpPr>
          <p:spPr>
            <a:xfrm>
              <a:off x="3755959" y="2857642"/>
              <a:ext cx="1935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Bend</a:t>
              </a:r>
            </a:p>
            <a:p>
              <a:pPr algn="ctr"/>
              <a:r>
                <a:rPr lang="en-US" sz="1800" dirty="0"/>
                <a:t>Mirror</a:t>
              </a: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2869763-7ADC-BFEF-07CD-AAC612E62978}"/>
              </a:ext>
            </a:extLst>
          </p:cNvPr>
          <p:cNvCxnSpPr>
            <a:stCxn id="7" idx="3"/>
            <a:endCxn id="10" idx="1"/>
          </p:cNvCxnSpPr>
          <p:nvPr/>
        </p:nvCxnSpPr>
        <p:spPr>
          <a:xfrm flipV="1">
            <a:off x="1354975" y="3262744"/>
            <a:ext cx="381056" cy="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59B9713-375F-2636-EEF3-4C8B0FFC2AC6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050772" y="3262740"/>
            <a:ext cx="482574" cy="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671397-AB26-7756-115C-D2B4DE20B049}"/>
              </a:ext>
            </a:extLst>
          </p:cNvPr>
          <p:cNvCxnSpPr>
            <a:cxnSpLocks/>
          </p:cNvCxnSpPr>
          <p:nvPr/>
        </p:nvCxnSpPr>
        <p:spPr>
          <a:xfrm>
            <a:off x="5070786" y="3158051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27C0502-8C98-C999-078C-DDA5C11703BB}"/>
              </a:ext>
            </a:extLst>
          </p:cNvPr>
          <p:cNvCxnSpPr>
            <a:cxnSpLocks/>
          </p:cNvCxnSpPr>
          <p:nvPr/>
        </p:nvCxnSpPr>
        <p:spPr>
          <a:xfrm>
            <a:off x="5062536" y="3376612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ED1919-6003-84FA-2BB0-09BCFE55A13A}"/>
              </a:ext>
            </a:extLst>
          </p:cNvPr>
          <p:cNvCxnSpPr>
            <a:cxnSpLocks/>
          </p:cNvCxnSpPr>
          <p:nvPr/>
        </p:nvCxnSpPr>
        <p:spPr>
          <a:xfrm>
            <a:off x="8099835" y="3172852"/>
            <a:ext cx="325455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319F588-AD11-B06A-DD92-3A21EACFDE66}"/>
              </a:ext>
            </a:extLst>
          </p:cNvPr>
          <p:cNvCxnSpPr>
            <a:cxnSpLocks/>
          </p:cNvCxnSpPr>
          <p:nvPr/>
        </p:nvCxnSpPr>
        <p:spPr>
          <a:xfrm>
            <a:off x="8099835" y="3391413"/>
            <a:ext cx="317205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375A6AB-4370-40CC-504D-D4943F263FD3}"/>
              </a:ext>
            </a:extLst>
          </p:cNvPr>
          <p:cNvCxnSpPr>
            <a:cxnSpLocks/>
          </p:cNvCxnSpPr>
          <p:nvPr/>
        </p:nvCxnSpPr>
        <p:spPr>
          <a:xfrm>
            <a:off x="9610725" y="3192929"/>
            <a:ext cx="652890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972243F-A641-9F72-86C5-B1538DCD6C63}"/>
              </a:ext>
            </a:extLst>
          </p:cNvPr>
          <p:cNvCxnSpPr>
            <a:cxnSpLocks/>
          </p:cNvCxnSpPr>
          <p:nvPr/>
        </p:nvCxnSpPr>
        <p:spPr>
          <a:xfrm>
            <a:off x="9602475" y="3411490"/>
            <a:ext cx="661141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9F64995-E1E4-43C2-A2DD-D00FEB8A12F1}"/>
              </a:ext>
            </a:extLst>
          </p:cNvPr>
          <p:cNvCxnSpPr>
            <a:cxnSpLocks/>
            <a:stCxn id="15" idx="2"/>
            <a:endCxn id="12" idx="5"/>
          </p:cNvCxnSpPr>
          <p:nvPr/>
        </p:nvCxnSpPr>
        <p:spPr>
          <a:xfrm flipH="1">
            <a:off x="4312076" y="2445627"/>
            <a:ext cx="9819" cy="37826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B2189B6-305C-A71A-5938-083012024883}"/>
              </a:ext>
            </a:extLst>
          </p:cNvPr>
          <p:cNvCxnSpPr>
            <a:cxnSpLocks/>
            <a:stCxn id="8" idx="3"/>
            <a:endCxn id="15" idx="1"/>
          </p:cNvCxnSpPr>
          <p:nvPr/>
        </p:nvCxnSpPr>
        <p:spPr>
          <a:xfrm>
            <a:off x="3089562" y="1912585"/>
            <a:ext cx="495645" cy="6255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F6E16ED-9FCB-6E8C-115D-EBED3C8CA2A6}"/>
              </a:ext>
            </a:extLst>
          </p:cNvPr>
          <p:cNvCxnSpPr>
            <a:cxnSpLocks/>
          </p:cNvCxnSpPr>
          <p:nvPr/>
        </p:nvCxnSpPr>
        <p:spPr>
          <a:xfrm>
            <a:off x="11703369" y="3172852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ED1544B-DDE9-4C86-4E49-E90D291A785E}"/>
              </a:ext>
            </a:extLst>
          </p:cNvPr>
          <p:cNvCxnSpPr>
            <a:cxnSpLocks/>
          </p:cNvCxnSpPr>
          <p:nvPr/>
        </p:nvCxnSpPr>
        <p:spPr>
          <a:xfrm>
            <a:off x="11695119" y="3391413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EAE98ED-0ABE-A5CB-23AD-E48F7233B5DA}"/>
              </a:ext>
            </a:extLst>
          </p:cNvPr>
          <p:cNvCxnSpPr>
            <a:cxnSpLocks/>
          </p:cNvCxnSpPr>
          <p:nvPr/>
        </p:nvCxnSpPr>
        <p:spPr>
          <a:xfrm>
            <a:off x="372047" y="5324988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D6DED49-307E-1343-7B00-C87176F5C4F2}"/>
              </a:ext>
            </a:extLst>
          </p:cNvPr>
          <p:cNvCxnSpPr>
            <a:cxnSpLocks/>
          </p:cNvCxnSpPr>
          <p:nvPr/>
        </p:nvCxnSpPr>
        <p:spPr>
          <a:xfrm>
            <a:off x="363797" y="5543549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BC3031C-B414-EC6A-9047-ABFBB3C83447}"/>
              </a:ext>
            </a:extLst>
          </p:cNvPr>
          <p:cNvGrpSpPr/>
          <p:nvPr/>
        </p:nvGrpSpPr>
        <p:grpSpPr>
          <a:xfrm>
            <a:off x="769033" y="4971286"/>
            <a:ext cx="1442609" cy="877703"/>
            <a:chOff x="3740969" y="2701633"/>
            <a:chExt cx="1950921" cy="877703"/>
          </a:xfrm>
        </p:grpSpPr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D340E7AD-059A-BA5D-67A9-F1CF092EACF6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3D61BFE7-F1F8-5EF7-3D7B-D2BAFB1C7E0C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4493BFB-9672-E6CE-8AB5-D7A2AC792CB3}"/>
                </a:ext>
              </a:extLst>
            </p:cNvPr>
            <p:cNvSpPr txBox="1"/>
            <p:nvPr/>
          </p:nvSpPr>
          <p:spPr>
            <a:xfrm>
              <a:off x="3755959" y="2857642"/>
              <a:ext cx="1935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Feedback</a:t>
              </a:r>
            </a:p>
            <a:p>
              <a:pPr algn="ctr"/>
              <a:r>
                <a:rPr lang="en-US" sz="1800" dirty="0"/>
                <a:t>Detector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F241ABC-123E-7B89-0A5D-249EB7C163F7}"/>
              </a:ext>
            </a:extLst>
          </p:cNvPr>
          <p:cNvSpPr txBox="1"/>
          <p:nvPr/>
        </p:nvSpPr>
        <p:spPr>
          <a:xfrm>
            <a:off x="9060236" y="1430174"/>
            <a:ext cx="1672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Transport Vacuum Window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F46A6C9-F172-D042-C50C-6AA4A1E5CFF9}"/>
              </a:ext>
            </a:extLst>
          </p:cNvPr>
          <p:cNvSpPr/>
          <p:nvPr/>
        </p:nvSpPr>
        <p:spPr>
          <a:xfrm>
            <a:off x="85725" y="1028700"/>
            <a:ext cx="12001806" cy="35054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36DF9F2-97B0-186A-ECCA-4775DE58C059}"/>
              </a:ext>
            </a:extLst>
          </p:cNvPr>
          <p:cNvSpPr txBox="1"/>
          <p:nvPr/>
        </p:nvSpPr>
        <p:spPr>
          <a:xfrm>
            <a:off x="6487387" y="1114820"/>
            <a:ext cx="16724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Laser Room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E5F7BD8-D669-8191-F708-99852C427816}"/>
              </a:ext>
            </a:extLst>
          </p:cNvPr>
          <p:cNvCxnSpPr>
            <a:cxnSpLocks/>
          </p:cNvCxnSpPr>
          <p:nvPr/>
        </p:nvCxnSpPr>
        <p:spPr>
          <a:xfrm>
            <a:off x="2211642" y="5344551"/>
            <a:ext cx="4946380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D34CA2C-5E98-AD1D-C406-AB8008A8D753}"/>
              </a:ext>
            </a:extLst>
          </p:cNvPr>
          <p:cNvCxnSpPr>
            <a:cxnSpLocks/>
          </p:cNvCxnSpPr>
          <p:nvPr/>
        </p:nvCxnSpPr>
        <p:spPr>
          <a:xfrm>
            <a:off x="2200558" y="5543549"/>
            <a:ext cx="4947566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8BCD2094-71F2-65F3-4065-9B14C0FBE002}"/>
              </a:ext>
            </a:extLst>
          </p:cNvPr>
          <p:cNvSpPr/>
          <p:nvPr/>
        </p:nvSpPr>
        <p:spPr>
          <a:xfrm>
            <a:off x="2733675" y="4686478"/>
            <a:ext cx="9353856" cy="1348906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73F659F-E480-DA67-47D4-C746A46AB787}"/>
              </a:ext>
            </a:extLst>
          </p:cNvPr>
          <p:cNvSpPr txBox="1"/>
          <p:nvPr/>
        </p:nvSpPr>
        <p:spPr>
          <a:xfrm>
            <a:off x="2839919" y="4744910"/>
            <a:ext cx="1141531" cy="36933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Linac</a:t>
            </a:r>
            <a:endParaRPr lang="en-US" sz="18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9A4EEFA-9016-ECE4-354E-49AAA5FD7BB1}"/>
              </a:ext>
            </a:extLst>
          </p:cNvPr>
          <p:cNvSpPr txBox="1"/>
          <p:nvPr/>
        </p:nvSpPr>
        <p:spPr>
          <a:xfrm>
            <a:off x="4120025" y="4785592"/>
            <a:ext cx="2591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12+1 Laserwire Stations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F170F15-FDE6-7ACD-817C-11A5EE5ABF5E}"/>
              </a:ext>
            </a:extLst>
          </p:cNvPr>
          <p:cNvGrpSpPr/>
          <p:nvPr/>
        </p:nvGrpSpPr>
        <p:grpSpPr>
          <a:xfrm>
            <a:off x="7148124" y="5127295"/>
            <a:ext cx="1288162" cy="618702"/>
            <a:chOff x="3740969" y="2692582"/>
            <a:chExt cx="1950921" cy="886754"/>
          </a:xfrm>
        </p:grpSpPr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3255BA33-15A8-B34E-612B-E4C93CFCA8A3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F42BAF6F-C9E8-F665-DF22-56B35F1BCCAF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40B5B63-CEEC-D642-1989-B8DE298B1A5B}"/>
                </a:ext>
              </a:extLst>
            </p:cNvPr>
            <p:cNvSpPr txBox="1"/>
            <p:nvPr/>
          </p:nvSpPr>
          <p:spPr>
            <a:xfrm>
              <a:off x="3755960" y="2692582"/>
              <a:ext cx="193593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Feedback</a:t>
              </a:r>
            </a:p>
            <a:p>
              <a:pPr algn="ctr"/>
              <a:r>
                <a:rPr lang="en-US" sz="1800" dirty="0"/>
                <a:t>Detector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BD237D5-2D65-3ED0-6D01-1C6FD0C4FC3B}"/>
              </a:ext>
            </a:extLst>
          </p:cNvPr>
          <p:cNvGrpSpPr/>
          <p:nvPr/>
        </p:nvGrpSpPr>
        <p:grpSpPr>
          <a:xfrm>
            <a:off x="5434512" y="2828932"/>
            <a:ext cx="1183127" cy="877703"/>
            <a:chOff x="3740969" y="2701633"/>
            <a:chExt cx="1935931" cy="877703"/>
          </a:xfrm>
        </p:grpSpPr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C580369C-D988-0086-2067-05017DE2C411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0CBFC236-6D4B-7380-1CA7-114B80FB6CAA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72ACEB7-7856-D40D-8A76-7B00DFADC5E7}"/>
                </a:ext>
              </a:extLst>
            </p:cNvPr>
            <p:cNvSpPr txBox="1"/>
            <p:nvPr/>
          </p:nvSpPr>
          <p:spPr>
            <a:xfrm>
              <a:off x="3755957" y="2857642"/>
              <a:ext cx="1898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Alignment</a:t>
              </a:r>
            </a:p>
            <a:p>
              <a:pPr algn="ctr"/>
              <a:r>
                <a:rPr lang="en-US" sz="1800" dirty="0"/>
                <a:t>Path</a:t>
              </a:r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A0DDC9E-88EA-DD8D-2B2A-CF88D39ACBF9}"/>
              </a:ext>
            </a:extLst>
          </p:cNvPr>
          <p:cNvCxnSpPr>
            <a:cxnSpLocks/>
          </p:cNvCxnSpPr>
          <p:nvPr/>
        </p:nvCxnSpPr>
        <p:spPr>
          <a:xfrm>
            <a:off x="6612372" y="3152961"/>
            <a:ext cx="326034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4FD0988-F5E8-B955-243A-074FE1075839}"/>
              </a:ext>
            </a:extLst>
          </p:cNvPr>
          <p:cNvCxnSpPr>
            <a:cxnSpLocks/>
          </p:cNvCxnSpPr>
          <p:nvPr/>
        </p:nvCxnSpPr>
        <p:spPr>
          <a:xfrm>
            <a:off x="6604122" y="3371522"/>
            <a:ext cx="334284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467C1F9-A284-0CE6-B51F-B184038F8983}"/>
              </a:ext>
            </a:extLst>
          </p:cNvPr>
          <p:cNvGrpSpPr/>
          <p:nvPr/>
        </p:nvGrpSpPr>
        <p:grpSpPr>
          <a:xfrm>
            <a:off x="10284598" y="5154924"/>
            <a:ext cx="1576758" cy="646331"/>
            <a:chOff x="3740969" y="2692582"/>
            <a:chExt cx="1950921" cy="926353"/>
          </a:xfrm>
        </p:grpSpPr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074E8A6F-5C77-B1E6-2AE4-CD321CDC76C8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0926570A-2039-64FF-AA84-6C382A88AFBB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7EEAE26-A54A-1785-1120-C005D66FBFCB}"/>
                </a:ext>
              </a:extLst>
            </p:cNvPr>
            <p:cNvSpPr txBox="1"/>
            <p:nvPr/>
          </p:nvSpPr>
          <p:spPr>
            <a:xfrm>
              <a:off x="3755960" y="2692582"/>
              <a:ext cx="1935930" cy="926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End of </a:t>
              </a:r>
              <a:r>
                <a:rPr lang="en-US" sz="1800" dirty="0" err="1"/>
                <a:t>Linac</a:t>
              </a:r>
              <a:endParaRPr lang="en-US" sz="1800" dirty="0"/>
            </a:p>
            <a:p>
              <a:pPr algn="ctr"/>
              <a:r>
                <a:rPr lang="en-US" sz="1800" dirty="0"/>
                <a:t>Detector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A68B5E6-D3D1-1A92-B3C2-709B1452101A}"/>
              </a:ext>
            </a:extLst>
          </p:cNvPr>
          <p:cNvCxnSpPr>
            <a:cxnSpLocks/>
          </p:cNvCxnSpPr>
          <p:nvPr/>
        </p:nvCxnSpPr>
        <p:spPr>
          <a:xfrm>
            <a:off x="8433540" y="5324988"/>
            <a:ext cx="1863174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797E1B9-346A-7A4C-03BA-9B98BE4EB847}"/>
              </a:ext>
            </a:extLst>
          </p:cNvPr>
          <p:cNvCxnSpPr>
            <a:cxnSpLocks/>
          </p:cNvCxnSpPr>
          <p:nvPr/>
        </p:nvCxnSpPr>
        <p:spPr>
          <a:xfrm>
            <a:off x="8425290" y="5543549"/>
            <a:ext cx="1838326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775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B6021-B638-EC06-F280-B250283E7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75DE5C-5685-3F8D-2134-08AE8303E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Transport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AD6A8-F796-FE84-772D-96E013513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DB877-05DD-C40B-1C87-388324B9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054C3-D1CF-A2C4-F750-79433A13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580E01-FC02-00B5-BE75-979B2DE1960F}"/>
              </a:ext>
            </a:extLst>
          </p:cNvPr>
          <p:cNvSpPr/>
          <p:nvPr/>
        </p:nvSpPr>
        <p:spPr>
          <a:xfrm>
            <a:off x="242758" y="2701635"/>
            <a:ext cx="1112217" cy="11222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1064 nm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Laser System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5E24E4-446F-FD70-D20B-1F922D7D1248}"/>
              </a:ext>
            </a:extLst>
          </p:cNvPr>
          <p:cNvSpPr/>
          <p:nvPr/>
        </p:nvSpPr>
        <p:spPr>
          <a:xfrm>
            <a:off x="1736031" y="2701634"/>
            <a:ext cx="1314741" cy="1122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1064 nm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 Prep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6066-C917-08A1-26B2-EE66524D4707}"/>
              </a:ext>
            </a:extLst>
          </p:cNvPr>
          <p:cNvSpPr/>
          <p:nvPr/>
        </p:nvSpPr>
        <p:spPr>
          <a:xfrm>
            <a:off x="3585207" y="1392052"/>
            <a:ext cx="1473375" cy="10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AF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 Prep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08D18B2-218E-B9F6-A039-4889411CDC36}"/>
              </a:ext>
            </a:extLst>
          </p:cNvPr>
          <p:cNvCxnSpPr>
            <a:stCxn id="7" idx="3"/>
            <a:endCxn id="10" idx="1"/>
          </p:cNvCxnSpPr>
          <p:nvPr/>
        </p:nvCxnSpPr>
        <p:spPr>
          <a:xfrm flipV="1">
            <a:off x="1354975" y="3262744"/>
            <a:ext cx="381056" cy="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B85A9D-59F6-2785-9CD2-CC63457F006D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050772" y="3262740"/>
            <a:ext cx="482574" cy="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085E4F-FA6B-F140-4A8F-1F44D4041ADB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4312076" y="2445627"/>
            <a:ext cx="9819" cy="37826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7DBEAC5-5C3C-E788-ADA4-7A8F0409C0E7}"/>
              </a:ext>
            </a:extLst>
          </p:cNvPr>
          <p:cNvCxnSpPr>
            <a:cxnSpLocks/>
            <a:stCxn id="2" idx="3"/>
            <a:endCxn id="15" idx="1"/>
          </p:cNvCxnSpPr>
          <p:nvPr/>
        </p:nvCxnSpPr>
        <p:spPr>
          <a:xfrm>
            <a:off x="3089562" y="1912585"/>
            <a:ext cx="495645" cy="6255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3E9A0FE7-4ACB-A5FB-FF04-846580BC8E4E}"/>
              </a:ext>
            </a:extLst>
          </p:cNvPr>
          <p:cNvSpPr/>
          <p:nvPr/>
        </p:nvSpPr>
        <p:spPr>
          <a:xfrm>
            <a:off x="85725" y="1028700"/>
            <a:ext cx="12001806" cy="35054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3F13106-1579-F5E3-328C-8A6928C32FAA}"/>
              </a:ext>
            </a:extLst>
          </p:cNvPr>
          <p:cNvSpPr txBox="1"/>
          <p:nvPr/>
        </p:nvSpPr>
        <p:spPr>
          <a:xfrm>
            <a:off x="6487387" y="1114820"/>
            <a:ext cx="16724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Laser Room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72C2E91-8484-1CC0-E408-80C1E2765461}"/>
              </a:ext>
            </a:extLst>
          </p:cNvPr>
          <p:cNvSpPr/>
          <p:nvPr/>
        </p:nvSpPr>
        <p:spPr>
          <a:xfrm>
            <a:off x="2733675" y="4846752"/>
            <a:ext cx="9353856" cy="1188631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69CEA57-4133-2208-B176-23C25E38FD2B}"/>
              </a:ext>
            </a:extLst>
          </p:cNvPr>
          <p:cNvSpPr txBox="1"/>
          <p:nvPr/>
        </p:nvSpPr>
        <p:spPr>
          <a:xfrm>
            <a:off x="2839919" y="4883236"/>
            <a:ext cx="1141531" cy="36933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Linac</a:t>
            </a:r>
            <a:endParaRPr lang="en-US" sz="18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9661AB0-7E94-8A52-3D49-F9977B539250}"/>
              </a:ext>
            </a:extLst>
          </p:cNvPr>
          <p:cNvSpPr txBox="1"/>
          <p:nvPr/>
        </p:nvSpPr>
        <p:spPr>
          <a:xfrm>
            <a:off x="4087694" y="4947673"/>
            <a:ext cx="2591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12+1 Laserwire Stations</a:t>
            </a:r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0F0CB83C-9ABB-3369-E7AC-5BFE5E69E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261" y="2880014"/>
            <a:ext cx="8368354" cy="2436991"/>
          </a:xfrm>
          <a:solidFill>
            <a:schemeClr val="bg1"/>
          </a:solidFill>
          <a:ln w="57150">
            <a:solidFill>
              <a:srgbClr val="004C97"/>
            </a:solidFill>
          </a:ln>
        </p:spPr>
        <p:txBody>
          <a:bodyPr lIns="91440"/>
          <a:lstStyle/>
          <a:p>
            <a:r>
              <a:rPr lang="en-US" dirty="0"/>
              <a:t>Optics to adjust phase space parameters to those needed for transport to end of </a:t>
            </a:r>
            <a:r>
              <a:rPr lang="en-US" dirty="0" err="1"/>
              <a:t>linac</a:t>
            </a:r>
            <a:endParaRPr lang="en-US" dirty="0"/>
          </a:p>
          <a:p>
            <a:pPr lvl="1"/>
            <a:r>
              <a:rPr lang="en-US" dirty="0"/>
              <a:t>Adjust phase space parameters to match expander optics and produce desired lattice for </a:t>
            </a:r>
            <a:r>
              <a:rPr lang="en-US" dirty="0" err="1"/>
              <a:t>linac</a:t>
            </a:r>
            <a:r>
              <a:rPr lang="en-US" dirty="0"/>
              <a:t> transport</a:t>
            </a:r>
          </a:p>
          <a:p>
            <a:pPr lvl="1"/>
            <a:r>
              <a:rPr lang="en-US" dirty="0"/>
              <a:t>Equalize phase space of transverse planes to eliminate astigmatism using natural astigmatism of lenses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52CA2-3977-1F94-D908-4B627FD84AEC}"/>
              </a:ext>
            </a:extLst>
          </p:cNvPr>
          <p:cNvSpPr txBox="1"/>
          <p:nvPr/>
        </p:nvSpPr>
        <p:spPr>
          <a:xfrm>
            <a:off x="6550254" y="2437074"/>
            <a:ext cx="2027543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4C9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Transport Prep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59C843-371B-B0B5-28D8-6C84ACC8B0CA}"/>
              </a:ext>
            </a:extLst>
          </p:cNvPr>
          <p:cNvSpPr/>
          <p:nvPr/>
        </p:nvSpPr>
        <p:spPr>
          <a:xfrm>
            <a:off x="242758" y="1385797"/>
            <a:ext cx="2846804" cy="10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Alignment/Feedback (AF)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Laser System</a:t>
            </a:r>
          </a:p>
        </p:txBody>
      </p:sp>
    </p:spTree>
    <p:extLst>
      <p:ext uri="{BB962C8B-B14F-4D97-AF65-F5344CB8AC3E}">
        <p14:creationId xmlns:p14="http://schemas.microsoft.com/office/powerpoint/2010/main" val="3806698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F0B62-4978-490C-B646-EF274CC00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B5DE41-816B-00F6-234C-B20840645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Transport Optics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0243A-DE10-8E8A-185B-BF60197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FAE88-573A-1DF5-0816-ED67F0F08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Thurman-Keup | Laserwire Final Design Review | PIP-II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5F16A-268B-ACF0-D4C3-AAAA7BCD3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71EB6D-D61A-310B-0057-3146B7E1EAA0}"/>
              </a:ext>
            </a:extLst>
          </p:cNvPr>
          <p:cNvSpPr/>
          <p:nvPr/>
        </p:nvSpPr>
        <p:spPr>
          <a:xfrm>
            <a:off x="242758" y="2701635"/>
            <a:ext cx="1112217" cy="11222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1064 nm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Laser System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3EACE-25B2-7B6A-D67F-35A38B147211}"/>
              </a:ext>
            </a:extLst>
          </p:cNvPr>
          <p:cNvSpPr/>
          <p:nvPr/>
        </p:nvSpPr>
        <p:spPr>
          <a:xfrm>
            <a:off x="1736031" y="2701634"/>
            <a:ext cx="1314741" cy="1122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1064 nm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 Prep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57FACF5-12E2-C065-7367-A824ABD6337E}"/>
              </a:ext>
            </a:extLst>
          </p:cNvPr>
          <p:cNvGrpSpPr/>
          <p:nvPr/>
        </p:nvGrpSpPr>
        <p:grpSpPr>
          <a:xfrm>
            <a:off x="3544431" y="2823892"/>
            <a:ext cx="1535289" cy="877703"/>
            <a:chOff x="3740969" y="2701633"/>
            <a:chExt cx="1935931" cy="877703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C1CACA4B-50E8-3939-E90D-588657D2EDF3}"/>
                </a:ext>
              </a:extLst>
            </p:cNvPr>
            <p:cNvSpPr/>
            <p:nvPr/>
          </p:nvSpPr>
          <p:spPr>
            <a:xfrm rot="5400000">
              <a:off x="4270083" y="2172521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0EF6754F-C31A-530E-F1F8-9CC786A36104}"/>
                </a:ext>
              </a:extLst>
            </p:cNvPr>
            <p:cNvSpPr/>
            <p:nvPr/>
          </p:nvSpPr>
          <p:spPr>
            <a:xfrm rot="16200000">
              <a:off x="4270084" y="2172519"/>
              <a:ext cx="877701" cy="193593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788F03-E1C0-A789-5325-22B05BC6E15A}"/>
                </a:ext>
              </a:extLst>
            </p:cNvPr>
            <p:cNvSpPr txBox="1"/>
            <p:nvPr/>
          </p:nvSpPr>
          <p:spPr>
            <a:xfrm>
              <a:off x="3768100" y="2817318"/>
              <a:ext cx="18725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1064/AF Combiner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3F5E9F5-A3A0-C1C9-040E-72E845E11784}"/>
              </a:ext>
            </a:extLst>
          </p:cNvPr>
          <p:cNvSpPr/>
          <p:nvPr/>
        </p:nvSpPr>
        <p:spPr>
          <a:xfrm>
            <a:off x="3585207" y="1392052"/>
            <a:ext cx="1473375" cy="10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AF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Transport Prep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2231536-2FC7-BB97-2DE1-85923554AEA8}"/>
              </a:ext>
            </a:extLst>
          </p:cNvPr>
          <p:cNvCxnSpPr>
            <a:stCxn id="7" idx="3"/>
            <a:endCxn id="10" idx="1"/>
          </p:cNvCxnSpPr>
          <p:nvPr/>
        </p:nvCxnSpPr>
        <p:spPr>
          <a:xfrm flipV="1">
            <a:off x="1354975" y="3262744"/>
            <a:ext cx="381056" cy="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AA846B4-1668-39BD-6F49-BE96F1EB0A9E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050772" y="3262740"/>
            <a:ext cx="482574" cy="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AAF4CC1-66BB-A812-1327-F5899AFEBA42}"/>
              </a:ext>
            </a:extLst>
          </p:cNvPr>
          <p:cNvCxnSpPr>
            <a:cxnSpLocks/>
            <a:stCxn id="15" idx="2"/>
            <a:endCxn id="12" idx="5"/>
          </p:cNvCxnSpPr>
          <p:nvPr/>
        </p:nvCxnSpPr>
        <p:spPr>
          <a:xfrm flipH="1">
            <a:off x="4312076" y="2445627"/>
            <a:ext cx="9819" cy="37826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453C2FE-F46E-FEBC-DFE3-A8483E688D37}"/>
              </a:ext>
            </a:extLst>
          </p:cNvPr>
          <p:cNvCxnSpPr>
            <a:cxnSpLocks/>
            <a:stCxn id="16" idx="3"/>
            <a:endCxn id="15" idx="1"/>
          </p:cNvCxnSpPr>
          <p:nvPr/>
        </p:nvCxnSpPr>
        <p:spPr>
          <a:xfrm>
            <a:off x="3089562" y="1912585"/>
            <a:ext cx="495645" cy="6255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5C8919C-8CFA-D1F1-19CF-7FAC9D1B7461}"/>
              </a:ext>
            </a:extLst>
          </p:cNvPr>
          <p:cNvCxnSpPr>
            <a:cxnSpLocks/>
          </p:cNvCxnSpPr>
          <p:nvPr/>
        </p:nvCxnSpPr>
        <p:spPr>
          <a:xfrm>
            <a:off x="5087969" y="3143763"/>
            <a:ext cx="384162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05C7586-0962-65DF-8A3A-C7B9BDFB6392}"/>
              </a:ext>
            </a:extLst>
          </p:cNvPr>
          <p:cNvCxnSpPr>
            <a:cxnSpLocks/>
          </p:cNvCxnSpPr>
          <p:nvPr/>
        </p:nvCxnSpPr>
        <p:spPr>
          <a:xfrm>
            <a:off x="5079719" y="3362324"/>
            <a:ext cx="384162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3753497E-DB53-1EE7-5D81-3B86123D679F}"/>
              </a:ext>
            </a:extLst>
          </p:cNvPr>
          <p:cNvSpPr/>
          <p:nvPr/>
        </p:nvSpPr>
        <p:spPr>
          <a:xfrm>
            <a:off x="85725" y="1028700"/>
            <a:ext cx="12001806" cy="35054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456A754-616D-673B-44B6-38242F8041DA}"/>
              </a:ext>
            </a:extLst>
          </p:cNvPr>
          <p:cNvSpPr txBox="1"/>
          <p:nvPr/>
        </p:nvSpPr>
        <p:spPr>
          <a:xfrm>
            <a:off x="6487387" y="1114820"/>
            <a:ext cx="16724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Laser Room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83AC8AE-4B6B-AD5F-DC5B-B0E41B367AAD}"/>
              </a:ext>
            </a:extLst>
          </p:cNvPr>
          <p:cNvSpPr/>
          <p:nvPr/>
        </p:nvSpPr>
        <p:spPr>
          <a:xfrm>
            <a:off x="2733675" y="4686478"/>
            <a:ext cx="9353856" cy="1348906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20FD764-194C-E6A9-E04D-2A4F239D67AA}"/>
              </a:ext>
            </a:extLst>
          </p:cNvPr>
          <p:cNvSpPr txBox="1"/>
          <p:nvPr/>
        </p:nvSpPr>
        <p:spPr>
          <a:xfrm>
            <a:off x="2839919" y="4744910"/>
            <a:ext cx="1141531" cy="36933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Linac</a:t>
            </a:r>
            <a:endParaRPr lang="en-US" sz="18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85AB072-00BD-A015-8B1D-CA2A96D57B79}"/>
              </a:ext>
            </a:extLst>
          </p:cNvPr>
          <p:cNvSpPr txBox="1"/>
          <p:nvPr/>
        </p:nvSpPr>
        <p:spPr>
          <a:xfrm>
            <a:off x="4120025" y="4785592"/>
            <a:ext cx="2591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12+1 Laserwire Stations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48B24C-0B5E-880C-A01E-65C06E56B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305" y="2675937"/>
            <a:ext cx="5798495" cy="1295985"/>
          </a:xfrm>
          <a:solidFill>
            <a:schemeClr val="bg1"/>
          </a:solidFill>
          <a:ln w="57150">
            <a:solidFill>
              <a:srgbClr val="004C97"/>
            </a:solidFill>
          </a:ln>
        </p:spPr>
        <p:txBody>
          <a:bodyPr lIns="91440"/>
          <a:lstStyle/>
          <a:p>
            <a:r>
              <a:rPr lang="en-US" dirty="0"/>
              <a:t>Optics to combine the two lasers onto the same path</a:t>
            </a:r>
          </a:p>
          <a:p>
            <a:pPr lvl="1"/>
            <a:r>
              <a:rPr lang="en-US" dirty="0"/>
              <a:t>Likely just a 1064 nm mirror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22A767-1BCB-3DDA-EB8C-8C3B78396DC4}"/>
              </a:ext>
            </a:extLst>
          </p:cNvPr>
          <p:cNvSpPr txBox="1"/>
          <p:nvPr/>
        </p:nvSpPr>
        <p:spPr>
          <a:xfrm>
            <a:off x="7323626" y="2189946"/>
            <a:ext cx="2027543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Combiner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D11242-9D33-C157-A65F-596D961B436D}"/>
              </a:ext>
            </a:extLst>
          </p:cNvPr>
          <p:cNvSpPr/>
          <p:nvPr/>
        </p:nvSpPr>
        <p:spPr>
          <a:xfrm>
            <a:off x="242758" y="1385797"/>
            <a:ext cx="2846804" cy="1053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Alignment/Feedback (AF)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Laser System</a:t>
            </a:r>
          </a:p>
        </p:txBody>
      </p:sp>
    </p:spTree>
    <p:extLst>
      <p:ext uri="{BB962C8B-B14F-4D97-AF65-F5344CB8AC3E}">
        <p14:creationId xmlns:p14="http://schemas.microsoft.com/office/powerpoint/2010/main" val="2776725764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P-II Presentation Template - wide.pptx" id="{5D01CBDC-2B2B-49E9-BADF-F8F269926148}" vid="{794CBF61-AFAA-4734-893D-57C39AF781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9A3A851AF9264BAFF3C7564CCFBBF0" ma:contentTypeVersion="2" ma:contentTypeDescription="Create a new document." ma:contentTypeScope="" ma:versionID="2d581642f9b860705cb79a248bcc6d5f">
  <xsd:schema xmlns:xsd="http://www.w3.org/2001/XMLSchema" xmlns:xs="http://www.w3.org/2001/XMLSchema" xmlns:p="http://schemas.microsoft.com/office/2006/metadata/properties" xmlns:ns2="5c9f3ab6-242c-461d-a351-c910a751d111" xmlns:ns3="bd67544a-4fdc-43d0-a9af-82cf53222c38" targetNamespace="http://schemas.microsoft.com/office/2006/metadata/properties" ma:root="true" ma:fieldsID="0160160ec2dd3b9a8fcfc790e706d73b" ns2:_="" ns3:_="">
    <xsd:import namespace="5c9f3ab6-242c-461d-a351-c910a751d111"/>
    <xsd:import namespace="bd67544a-4fdc-43d0-a9af-82cf53222c3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7544a-4fdc-43d0-a9af-82cf53222c3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2DC492-B001-4850-9022-C26CA9CE827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DF78763-6972-4C77-9CD6-6E8D66B1C3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bd67544a-4fdc-43d0-a9af-82cf53222c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E1F245F-DB62-428D-A566-B113377E911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5c9f3ab6-242c-461d-a351-c910a751d111"/>
    <ds:schemaRef ds:uri="http://purl.org/dc/elements/1.1/"/>
    <ds:schemaRef ds:uri="http://schemas.microsoft.com/office/2006/metadata/properties"/>
    <ds:schemaRef ds:uri="http://schemas.microsoft.com/office/2006/documentManagement/types"/>
    <ds:schemaRef ds:uri="bd67544a-4fdc-43d0-a9af-82cf53222c3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PIP-II Presentation Template - wide</Template>
  <TotalTime>36861</TotalTime>
  <Words>2077</Words>
  <Application>Microsoft Office PowerPoint</Application>
  <PresentationFormat>Widescreen</PresentationFormat>
  <Paragraphs>543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Helvetica</vt:lpstr>
      <vt:lpstr>1_Fermilab_PPT_090915</vt:lpstr>
      <vt:lpstr>PowerPoint Presentation</vt:lpstr>
      <vt:lpstr>Laserwire Beamline</vt:lpstr>
      <vt:lpstr>Feedback Box Optics</vt:lpstr>
      <vt:lpstr>Mirror Box Optics</vt:lpstr>
      <vt:lpstr>Beamline Box Optics</vt:lpstr>
      <vt:lpstr>Dump Box</vt:lpstr>
      <vt:lpstr>Laser Transport Optics</vt:lpstr>
      <vt:lpstr>Laser Transport Optics</vt:lpstr>
      <vt:lpstr>Laser Transport Optics</vt:lpstr>
      <vt:lpstr>Laser Transport Optics</vt:lpstr>
      <vt:lpstr>Laser Transport Optics</vt:lpstr>
      <vt:lpstr>Laser Transport Optics</vt:lpstr>
      <vt:lpstr>Laser Transport Optics</vt:lpstr>
      <vt:lpstr>Laser Transport Optics</vt:lpstr>
      <vt:lpstr>Laser Transport Optics</vt:lpstr>
      <vt:lpstr>Laser Transport Optics</vt:lpstr>
      <vt:lpstr>Laser Transport Optics</vt:lpstr>
      <vt:lpstr>Laser Transport Optics</vt:lpstr>
      <vt:lpstr>Laser Transport Optics – Test</vt:lpstr>
      <vt:lpstr>Laser Transport Optics – Feedback</vt:lpstr>
      <vt:lpstr>Installation and Alignment – Laser Room</vt:lpstr>
      <vt:lpstr>Installation and Alignment – Transport Line</vt:lpstr>
      <vt:lpstr>Installation and Alignment – Beamline Box Mount</vt:lpstr>
      <vt:lpstr>Installation and Alignment – Beamline Box Optics</vt:lpstr>
      <vt:lpstr>Summary</vt:lpstr>
      <vt:lpstr>Backup Slides</vt:lpstr>
      <vt:lpstr>Laserwire Locations</vt:lpstr>
      <vt:lpstr>Laser Transport Optics – Feedback</vt:lpstr>
      <vt:lpstr>Laser Transport Optics – 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Randy M Thurman-Keup</dc:creator>
  <cp:lastModifiedBy>Victor E Scarpine</cp:lastModifiedBy>
  <cp:revision>89</cp:revision>
  <cp:lastPrinted>2020-01-24T20:57:46Z</cp:lastPrinted>
  <dcterms:created xsi:type="dcterms:W3CDTF">2022-10-12T16:48:02Z</dcterms:created>
  <dcterms:modified xsi:type="dcterms:W3CDTF">2024-05-01T19:01:07Z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0x010100169A3A851AF9264BAFF3C7564CCFBBF0</vt:lpwstr>
  </property>
</Properties>
</file>