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5"/>
  </p:sldMasterIdLst>
  <p:notesMasterIdLst>
    <p:notesMasterId r:id="rId28"/>
  </p:notesMasterIdLst>
  <p:handoutMasterIdLst>
    <p:handoutMasterId r:id="rId29"/>
  </p:handoutMasterIdLst>
  <p:sldIdLst>
    <p:sldId id="2470" r:id="rId6"/>
    <p:sldId id="2561" r:id="rId7"/>
    <p:sldId id="2562" r:id="rId8"/>
    <p:sldId id="2564" r:id="rId9"/>
    <p:sldId id="2569" r:id="rId10"/>
    <p:sldId id="2563" r:id="rId11"/>
    <p:sldId id="2565" r:id="rId12"/>
    <p:sldId id="2566" r:id="rId13"/>
    <p:sldId id="2567" r:id="rId14"/>
    <p:sldId id="2568" r:id="rId15"/>
    <p:sldId id="2581" r:id="rId16"/>
    <p:sldId id="2573" r:id="rId17"/>
    <p:sldId id="2574" r:id="rId18"/>
    <p:sldId id="2575" r:id="rId19"/>
    <p:sldId id="2579" r:id="rId20"/>
    <p:sldId id="2580" r:id="rId21"/>
    <p:sldId id="2578" r:id="rId22"/>
    <p:sldId id="2520" r:id="rId23"/>
    <p:sldId id="2582" r:id="rId24"/>
    <p:sldId id="2526" r:id="rId25"/>
    <p:sldId id="2571" r:id="rId26"/>
    <p:sldId id="2572" r:id="rId27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61"/>
            <p14:sldId id="2562"/>
            <p14:sldId id="2564"/>
            <p14:sldId id="2569"/>
            <p14:sldId id="2563"/>
            <p14:sldId id="2565"/>
            <p14:sldId id="2566"/>
            <p14:sldId id="2567"/>
            <p14:sldId id="2568"/>
            <p14:sldId id="2581"/>
            <p14:sldId id="2573"/>
            <p14:sldId id="2574"/>
            <p14:sldId id="2575"/>
            <p14:sldId id="2579"/>
            <p14:sldId id="2580"/>
            <p14:sldId id="2578"/>
            <p14:sldId id="2520"/>
            <p14:sldId id="2582"/>
          </p14:sldIdLst>
        </p14:section>
        <p14:section name="Backup" id="{58EDEA92-FFE7-40E0-AB2C-D3FD54F7D5A7}">
          <p14:sldIdLst>
            <p14:sldId id="2526"/>
            <p14:sldId id="2571"/>
            <p14:sldId id="25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F2D62"/>
    <a:srgbClr val="004C97"/>
    <a:srgbClr val="505050"/>
    <a:srgbClr val="190EFE"/>
    <a:srgbClr val="00F652"/>
    <a:srgbClr val="FF00FF"/>
    <a:srgbClr val="FF99FF"/>
    <a:srgbClr val="404040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5735F-9946-4B84-9314-3413DCF359BB}" v="3" dt="2024-05-01T20:55:50.7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6357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228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>
        <p:scale>
          <a:sx n="166" d="100"/>
          <a:sy n="166" d="100"/>
        </p:scale>
        <p:origin x="5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y M Thurman-Keup" userId="97390148-529b-412c-a51c-2bf456cd9db0" providerId="ADAL" clId="{BD25735F-9946-4B84-9314-3413DCF359BB}"/>
    <pc:docChg chg="custSel addSld modSld modSection">
      <pc:chgData name="Randy M Thurman-Keup" userId="97390148-529b-412c-a51c-2bf456cd9db0" providerId="ADAL" clId="{BD25735F-9946-4B84-9314-3413DCF359BB}" dt="2024-05-01T22:54:33.236" v="536" actId="20577"/>
      <pc:docMkLst>
        <pc:docMk/>
      </pc:docMkLst>
      <pc:sldChg chg="modSp mod">
        <pc:chgData name="Randy M Thurman-Keup" userId="97390148-529b-412c-a51c-2bf456cd9db0" providerId="ADAL" clId="{BD25735F-9946-4B84-9314-3413DCF359BB}" dt="2024-05-01T22:54:33.236" v="536" actId="20577"/>
        <pc:sldMkLst>
          <pc:docMk/>
          <pc:sldMk cId="800478293" sldId="2520"/>
        </pc:sldMkLst>
        <pc:spChg chg="mod">
          <ac:chgData name="Randy M Thurman-Keup" userId="97390148-529b-412c-a51c-2bf456cd9db0" providerId="ADAL" clId="{BD25735F-9946-4B84-9314-3413DCF359BB}" dt="2024-05-01T22:54:33.236" v="536" actId="20577"/>
          <ac:spMkLst>
            <pc:docMk/>
            <pc:sldMk cId="800478293" sldId="2520"/>
            <ac:spMk id="8" creationId="{4CC7A02E-7BF1-4580-910C-0D3908601147}"/>
          </ac:spMkLst>
        </pc:spChg>
      </pc:sldChg>
      <pc:sldChg chg="addSp modSp mod">
        <pc:chgData name="Randy M Thurman-Keup" userId="97390148-529b-412c-a51c-2bf456cd9db0" providerId="ADAL" clId="{BD25735F-9946-4B84-9314-3413DCF359BB}" dt="2024-05-01T20:46:14.156" v="74" actId="14100"/>
        <pc:sldMkLst>
          <pc:docMk/>
          <pc:sldMk cId="1147938761" sldId="2562"/>
        </pc:sldMkLst>
        <pc:spChg chg="mod">
          <ac:chgData name="Randy M Thurman-Keup" userId="97390148-529b-412c-a51c-2bf456cd9db0" providerId="ADAL" clId="{BD25735F-9946-4B84-9314-3413DCF359BB}" dt="2024-05-01T20:44:34.238" v="67" actId="207"/>
          <ac:spMkLst>
            <pc:docMk/>
            <pc:sldMk cId="1147938761" sldId="2562"/>
            <ac:spMk id="2" creationId="{3D0420A0-7B80-FD59-88E8-DDDE7F1F77C2}"/>
          </ac:spMkLst>
        </pc:spChg>
        <pc:spChg chg="add mod">
          <ac:chgData name="Randy M Thurman-Keup" userId="97390148-529b-412c-a51c-2bf456cd9db0" providerId="ADAL" clId="{BD25735F-9946-4B84-9314-3413DCF359BB}" dt="2024-05-01T20:46:14.156" v="74" actId="14100"/>
          <ac:spMkLst>
            <pc:docMk/>
            <pc:sldMk cId="1147938761" sldId="2562"/>
            <ac:spMk id="7" creationId="{1D9D7215-52A8-B5E1-5E94-82EE948DDF8F}"/>
          </ac:spMkLst>
        </pc:spChg>
      </pc:sldChg>
      <pc:sldChg chg="addSp modSp mod">
        <pc:chgData name="Randy M Thurman-Keup" userId="97390148-529b-412c-a51c-2bf456cd9db0" providerId="ADAL" clId="{BD25735F-9946-4B84-9314-3413DCF359BB}" dt="2024-05-01T20:58:19.749" v="324" actId="20577"/>
        <pc:sldMkLst>
          <pc:docMk/>
          <pc:sldMk cId="3665919706" sldId="2568"/>
        </pc:sldMkLst>
        <pc:spChg chg="add mod">
          <ac:chgData name="Randy M Thurman-Keup" userId="97390148-529b-412c-a51c-2bf456cd9db0" providerId="ADAL" clId="{BD25735F-9946-4B84-9314-3413DCF359BB}" dt="2024-05-01T20:41:25.525" v="64" actId="20577"/>
          <ac:spMkLst>
            <pc:docMk/>
            <pc:sldMk cId="3665919706" sldId="2568"/>
            <ac:spMk id="7" creationId="{E8011D78-02A4-5D8C-B547-695D8FC7604C}"/>
          </ac:spMkLst>
        </pc:spChg>
        <pc:spChg chg="mod">
          <ac:chgData name="Randy M Thurman-Keup" userId="97390148-529b-412c-a51c-2bf456cd9db0" providerId="ADAL" clId="{BD25735F-9946-4B84-9314-3413DCF359BB}" dt="2024-05-01T20:58:19.749" v="324" actId="20577"/>
          <ac:spMkLst>
            <pc:docMk/>
            <pc:sldMk cId="3665919706" sldId="2568"/>
            <ac:spMk id="17" creationId="{4E3C2DBC-9EAD-8D55-F712-8C4DDFF07233}"/>
          </ac:spMkLst>
        </pc:spChg>
      </pc:sldChg>
      <pc:sldChg chg="addSp modSp mod">
        <pc:chgData name="Randy M Thurman-Keup" userId="97390148-529b-412c-a51c-2bf456cd9db0" providerId="ADAL" clId="{BD25735F-9946-4B84-9314-3413DCF359BB}" dt="2024-05-01T20:56:54.128" v="301" actId="208"/>
        <pc:sldMkLst>
          <pc:docMk/>
          <pc:sldMk cId="71505797" sldId="2569"/>
        </pc:sldMkLst>
        <pc:spChg chg="mod">
          <ac:chgData name="Randy M Thurman-Keup" userId="97390148-529b-412c-a51c-2bf456cd9db0" providerId="ADAL" clId="{BD25735F-9946-4B84-9314-3413DCF359BB}" dt="2024-05-01T20:55:06.820" v="225" actId="27636"/>
          <ac:spMkLst>
            <pc:docMk/>
            <pc:sldMk cId="71505797" sldId="2569"/>
            <ac:spMk id="2" creationId="{6723E947-D448-8961-6098-E9D9F63C52DC}"/>
          </ac:spMkLst>
        </pc:spChg>
        <pc:spChg chg="add mod">
          <ac:chgData name="Randy M Thurman-Keup" userId="97390148-529b-412c-a51c-2bf456cd9db0" providerId="ADAL" clId="{BD25735F-9946-4B84-9314-3413DCF359BB}" dt="2024-05-01T20:52:34.443" v="179" actId="1076"/>
          <ac:spMkLst>
            <pc:docMk/>
            <pc:sldMk cId="71505797" sldId="2569"/>
            <ac:spMk id="7" creationId="{68642CE8-7F85-587F-3961-0757941CA424}"/>
          </ac:spMkLst>
        </pc:spChg>
        <pc:spChg chg="add mod">
          <ac:chgData name="Randy M Thurman-Keup" userId="97390148-529b-412c-a51c-2bf456cd9db0" providerId="ADAL" clId="{BD25735F-9946-4B84-9314-3413DCF359BB}" dt="2024-05-01T20:56:54.128" v="301" actId="208"/>
          <ac:spMkLst>
            <pc:docMk/>
            <pc:sldMk cId="71505797" sldId="2569"/>
            <ac:spMk id="14" creationId="{94DC6077-C8AD-744C-E0C7-A05F348C9E0E}"/>
          </ac:spMkLst>
        </pc:spChg>
        <pc:cxnChg chg="add mod">
          <ac:chgData name="Randy M Thurman-Keup" userId="97390148-529b-412c-a51c-2bf456cd9db0" providerId="ADAL" clId="{BD25735F-9946-4B84-9314-3413DCF359BB}" dt="2024-05-01T20:52:57.716" v="186" actId="14100"/>
          <ac:cxnSpMkLst>
            <pc:docMk/>
            <pc:sldMk cId="71505797" sldId="2569"/>
            <ac:cxnSpMk id="9" creationId="{50E98D5C-6120-7AD0-84ED-D8D32584297A}"/>
          </ac:cxnSpMkLst>
        </pc:cxnChg>
      </pc:sldChg>
      <pc:sldChg chg="addSp delSp modSp add mod">
        <pc:chgData name="Randy M Thurman-Keup" userId="97390148-529b-412c-a51c-2bf456cd9db0" providerId="ADAL" clId="{BD25735F-9946-4B84-9314-3413DCF359BB}" dt="2024-05-01T22:51:46.640" v="346" actId="1076"/>
        <pc:sldMkLst>
          <pc:docMk/>
          <pc:sldMk cId="2329192533" sldId="2582"/>
        </pc:sldMkLst>
        <pc:spChg chg="add del mod">
          <ac:chgData name="Randy M Thurman-Keup" userId="97390148-529b-412c-a51c-2bf456cd9db0" providerId="ADAL" clId="{BD25735F-9946-4B84-9314-3413DCF359BB}" dt="2024-05-01T22:51:33.603" v="329" actId="478"/>
          <ac:spMkLst>
            <pc:docMk/>
            <pc:sldMk cId="2329192533" sldId="2582"/>
            <ac:spMk id="3" creationId="{45DD60A1-F452-76A0-289D-08ABFA859F45}"/>
          </ac:spMkLst>
        </pc:spChg>
        <pc:spChg chg="mod">
          <ac:chgData name="Randy M Thurman-Keup" userId="97390148-529b-412c-a51c-2bf456cd9db0" providerId="ADAL" clId="{BD25735F-9946-4B84-9314-3413DCF359BB}" dt="2024-05-01T22:51:46.640" v="346" actId="1076"/>
          <ac:spMkLst>
            <pc:docMk/>
            <pc:sldMk cId="2329192533" sldId="2582"/>
            <ac:spMk id="7" creationId="{F3400E4C-A318-7DBD-317D-9272AE3945DC}"/>
          </ac:spMkLst>
        </pc:spChg>
        <pc:spChg chg="del">
          <ac:chgData name="Randy M Thurman-Keup" userId="97390148-529b-412c-a51c-2bf456cd9db0" providerId="ADAL" clId="{BD25735F-9946-4B84-9314-3413DCF359BB}" dt="2024-05-01T22:51:31.582" v="328" actId="478"/>
          <ac:spMkLst>
            <pc:docMk/>
            <pc:sldMk cId="2329192533" sldId="2582"/>
            <ac:spMk id="8" creationId="{9A40E4A9-B9E3-E319-A418-D6A66E99BEF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5BDCC8-CE12-44C1-BDA0-09613AD8A7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718978" y="4345057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E152-3308-4E77-B2B7-4BF03584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27D13-2698-4F0F-8884-F68708D8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B57BD9-0D12-4F9E-9808-A192E969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2828-D564-B765-04D5-F3E943C7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30AC-EB17-D77D-FD78-596E1933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81AE-A836-7CC5-DCE2-C3C6753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F052-AD4A-6853-C39D-003E61E0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Wijethunga &amp; R. Thurman-Keup | Laserwire Final Design Review | PIP-II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BF6E-19F4-DEC6-6945-E0850BEE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AAF-0A66-814D-AAC9-E22768EC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A40C-35F3-4E81-879D-A964CB5B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6348A-F0A6-4A96-A6D3-36BD3D58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600FE-120E-43AB-9572-360D5200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34B91-27CE-4FCF-9EB3-A5FC5001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5930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59300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388791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12182" y="6266724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3" r:id="rId8"/>
    <p:sldLayoutId id="2147484164" r:id="rId9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jp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package" Target="../embeddings/Microsoft_PowerPoint_Slide2.sld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Slide1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316829"/>
            <a:ext cx="8087210" cy="1003049"/>
          </a:xfrm>
        </p:spPr>
        <p:txBody>
          <a:bodyPr>
            <a:noAutofit/>
          </a:bodyPr>
          <a:lstStyle/>
          <a:p>
            <a:r>
              <a:rPr lang="en-US" dirty="0"/>
              <a:t>Signal 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Sajini Wijethunga and Randy Thurman-Keup	</a:t>
            </a:r>
          </a:p>
          <a:p>
            <a:r>
              <a:rPr lang="en-US" dirty="0"/>
              <a:t>PIP2 Laserwire Final Design Review</a:t>
            </a:r>
          </a:p>
          <a:p>
            <a:r>
              <a:rPr lang="en-US" dirty="0"/>
              <a:t>May 2, 2024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33D1-5273-CDD0-1819-BADAE373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930BB48-1EDF-5D1C-FD2A-2584BA632A6D}"/>
              </a:ext>
            </a:extLst>
          </p:cNvPr>
          <p:cNvGrpSpPr/>
          <p:nvPr/>
        </p:nvGrpSpPr>
        <p:grpSpPr>
          <a:xfrm>
            <a:off x="7064821" y="2638026"/>
            <a:ext cx="4826239" cy="3526469"/>
            <a:chOff x="7064821" y="3019026"/>
            <a:chExt cx="4826239" cy="352646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CDBA1C-3937-FAF7-7E2B-41B4DF34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821" y="3019026"/>
              <a:ext cx="4826239" cy="3526469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F270098-A069-DADE-A22F-138E67969CE1}"/>
                </a:ext>
              </a:extLst>
            </p:cNvPr>
            <p:cNvCxnSpPr>
              <a:cxnSpLocks/>
            </p:cNvCxnSpPr>
            <p:nvPr/>
          </p:nvCxnSpPr>
          <p:spPr>
            <a:xfrm>
              <a:off x="9138765" y="4562947"/>
              <a:ext cx="110010" cy="12760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0B2A0B-A52B-F96C-27D6-4A5A1A9AF142}"/>
                </a:ext>
              </a:extLst>
            </p:cNvPr>
            <p:cNvSpPr txBox="1"/>
            <p:nvPr/>
          </p:nvSpPr>
          <p:spPr>
            <a:xfrm>
              <a:off x="8076679" y="4165113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0.205 in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7EE479D-F64F-B70B-5B13-6D7E0DFB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67" y="1700509"/>
            <a:ext cx="3419017" cy="23290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2490B6-A163-5D86-1302-331EA4D83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90" y="3619464"/>
            <a:ext cx="2265829" cy="265183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2F7541-ECA9-85B9-AA30-FEE4653A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190623"/>
          </a:xfrm>
        </p:spPr>
        <p:txBody>
          <a:bodyPr/>
          <a:lstStyle/>
          <a:p>
            <a:r>
              <a:rPr lang="en-US" dirty="0"/>
              <a:t>Check for clearance throughout design range of laserwire = ±15 mm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5C7BF-1DE9-4D69-BBBC-95880873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Trajectories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545A2-5E8B-7F59-C3F6-9B8062B0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09868-5CC3-AD3C-B634-21D09185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C3E6D-0019-648A-6B0A-B5BE38C1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C2DBC-9EAD-8D55-F712-8C4DDFF07233}"/>
              </a:ext>
            </a:extLst>
          </p:cNvPr>
          <p:cNvSpPr txBox="1"/>
          <p:nvPr/>
        </p:nvSpPr>
        <p:spPr>
          <a:xfrm>
            <a:off x="304805" y="1380779"/>
            <a:ext cx="73261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MEBT with additional Quadrupole (not yet in CAD model)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7A04DF-9633-C1E4-A9A1-3B90BC09287A}"/>
              </a:ext>
            </a:extLst>
          </p:cNvPr>
          <p:cNvSpPr/>
          <p:nvPr/>
        </p:nvSpPr>
        <p:spPr>
          <a:xfrm>
            <a:off x="9210439" y="3619464"/>
            <a:ext cx="1169624" cy="447711"/>
          </a:xfrm>
          <a:prstGeom prst="rect">
            <a:avLst/>
          </a:prstGeom>
          <a:solidFill>
            <a:schemeClr val="accent4">
              <a:alpha val="21000"/>
            </a:schemeClr>
          </a:solidFill>
          <a:ln>
            <a:solidFill>
              <a:schemeClr val="accent4">
                <a:alpha val="3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3B4F9-532E-E010-3CBC-ACEAA0367DD5}"/>
              </a:ext>
            </a:extLst>
          </p:cNvPr>
          <p:cNvSpPr txBox="1"/>
          <p:nvPr/>
        </p:nvSpPr>
        <p:spPr>
          <a:xfrm>
            <a:off x="10972243" y="2759524"/>
            <a:ext cx="12197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Faraday Cup Region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736B4F-4690-C9CE-6E17-4FD5E62D71AF}"/>
              </a:ext>
            </a:extLst>
          </p:cNvPr>
          <p:cNvCxnSpPr/>
          <p:nvPr/>
        </p:nvCxnSpPr>
        <p:spPr>
          <a:xfrm flipH="1">
            <a:off x="10220325" y="3429000"/>
            <a:ext cx="751918" cy="336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90D4F7A-4B8A-32B2-A92D-2281E311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567" y="4162897"/>
            <a:ext cx="3375820" cy="2191764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C6CA15-3046-AA75-E4A9-955050223669}"/>
              </a:ext>
            </a:extLst>
          </p:cNvPr>
          <p:cNvSpPr txBox="1"/>
          <p:nvPr/>
        </p:nvSpPr>
        <p:spPr>
          <a:xfrm>
            <a:off x="4619625" y="5701660"/>
            <a:ext cx="20488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Larger Spread from H- Space Charge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EF5AD4F-B225-0CA2-7FA7-C9147959E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68" y="1805284"/>
            <a:ext cx="2900956" cy="225124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55F7C5A-9F35-EA51-65A5-613D23BE79D3}"/>
              </a:ext>
            </a:extLst>
          </p:cNvPr>
          <p:cNvSpPr txBox="1"/>
          <p:nvPr/>
        </p:nvSpPr>
        <p:spPr>
          <a:xfrm>
            <a:off x="3452819" y="4303919"/>
            <a:ext cx="1541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Without Quad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1E8899-2252-EDDF-4782-5B82527F5F10}"/>
              </a:ext>
            </a:extLst>
          </p:cNvPr>
          <p:cNvSpPr txBox="1"/>
          <p:nvPr/>
        </p:nvSpPr>
        <p:spPr>
          <a:xfrm>
            <a:off x="287776" y="5953632"/>
            <a:ext cx="1566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Stripping Point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ECB37A-9987-3E1C-BEB3-84307F06A15A}"/>
              </a:ext>
            </a:extLst>
          </p:cNvPr>
          <p:cNvSpPr txBox="1"/>
          <p:nvPr/>
        </p:nvSpPr>
        <p:spPr>
          <a:xfrm>
            <a:off x="4283269" y="3340348"/>
            <a:ext cx="1849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Faraday Cup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11D78-02A4-5D8C-B547-695D8FC7604C}"/>
              </a:ext>
            </a:extLst>
          </p:cNvPr>
          <p:cNvSpPr txBox="1"/>
          <p:nvPr/>
        </p:nvSpPr>
        <p:spPr>
          <a:xfrm>
            <a:off x="7728740" y="1593309"/>
            <a:ext cx="27680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Quad Power Requirements:</a:t>
            </a:r>
          </a:p>
          <a:p>
            <a:r>
              <a:rPr lang="en-US" sz="1800" dirty="0"/>
              <a:t>1.5 A and 0.04 W</a:t>
            </a:r>
          </a:p>
        </p:txBody>
      </p:sp>
    </p:spTree>
    <p:extLst>
      <p:ext uri="{BB962C8B-B14F-4D97-AF65-F5344CB8AC3E}">
        <p14:creationId xmlns:p14="http://schemas.microsoft.com/office/powerpoint/2010/main" val="366591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AFC8-76C6-6F79-7DBE-9FD14E36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2923674"/>
            <a:ext cx="11582400" cy="601580"/>
          </a:xfrm>
          <a:prstGeom prst="roundRect">
            <a:avLst/>
          </a:prstGeom>
          <a:solidFill>
            <a:srgbClr val="004C9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FARADAY CUP STUDIES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78DB2-4DEF-A330-5BE9-A202883A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00B4C-51AE-6870-6A5D-D5799953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FC84-F831-5E25-7E62-0CF9B1C4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AC6845-8001-26AD-08E6-7147629C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6EEE1-DBDD-11BC-1288-6A1F42CF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1A42E-3046-9232-FCD3-D66CE665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4685E-090D-D7D2-ED6A-D7396C55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CCA2BA7-F6DF-CB79-5BA2-BFDF5C5E1546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64850" y="903405"/>
                <a:ext cx="11662299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</a:t>
                </a:r>
                <a:r>
                  <a:rPr lang="en-US" sz="1600" baseline="30000" dirty="0"/>
                  <a:t>-</a:t>
                </a:r>
                <a:r>
                  <a:rPr lang="en-US" sz="1600" dirty="0"/>
                  <a:t> beam energy at 1</a:t>
                </a:r>
                <a:r>
                  <a:rPr lang="en-US" sz="1600" baseline="30000" dirty="0"/>
                  <a:t>st</a:t>
                </a:r>
                <a:r>
                  <a:rPr lang="en-US" sz="1600" dirty="0"/>
                  <a:t> laser wire scanner ~ 2.1 MeV, </a:t>
                </a:r>
                <a:r>
                  <a:rPr lang="el-GR" sz="1600" dirty="0"/>
                  <a:t>γ</a:t>
                </a:r>
                <a:r>
                  <a:rPr lang="en-US" sz="1600" dirty="0"/>
                  <a:t> = 1.00226                    </a:t>
                </a:r>
                <a:r>
                  <a:rPr lang="en-US" sz="16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</a:t>
                </a:r>
                <a:r>
                  <a:rPr lang="en-US" sz="1600" i="1" baseline="-25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k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of the releasing electrons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≈</m:t>
                    </m:r>
                  </m:oMath>
                </a14:m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1 keV</a:t>
                </a:r>
                <a:r>
                  <a:rPr lang="en-US" sz="1600" dirty="0"/>
                  <a:t>                                                                     </a:t>
                </a:r>
              </a:p>
              <a:p>
                <a:r>
                  <a:rPr lang="en-US" sz="1600" dirty="0"/>
                  <a:t>H</a:t>
                </a:r>
                <a:r>
                  <a:rPr lang="en-US" sz="1600" baseline="30000" dirty="0"/>
                  <a:t>-</a:t>
                </a:r>
                <a:r>
                  <a:rPr lang="en-US" sz="1600" dirty="0"/>
                  <a:t> beam energy at last laser wire scanner ~ 800 MeV, </a:t>
                </a:r>
                <a:r>
                  <a:rPr lang="el-GR" sz="1600" dirty="0"/>
                  <a:t>γ</a:t>
                </a:r>
                <a:r>
                  <a:rPr lang="en-US" sz="1600" dirty="0"/>
                  <a:t> = 1.8868                   </a:t>
                </a:r>
                <a:r>
                  <a:rPr lang="en-US" sz="16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</a:t>
                </a:r>
                <a:r>
                  <a:rPr lang="en-US" sz="1600" i="1" baseline="-25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k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of the releasing electrons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≈</m:t>
                    </m:r>
                  </m:oMath>
                </a14:m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450 keV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CCA2BA7-F6DF-CB79-5BA2-BFDF5C5E15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850" y="903405"/>
                <a:ext cx="11662299" cy="541687"/>
              </a:xfrm>
              <a:prstGeom prst="rect">
                <a:avLst/>
              </a:prstGeom>
              <a:blipFill>
                <a:blip r:embed="rId2"/>
                <a:stretch>
                  <a:fillRect l="-993" t="-11236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D87662D-6675-4447-F27B-BD61A60E4BE4}"/>
              </a:ext>
            </a:extLst>
          </p:cNvPr>
          <p:cNvGrpSpPr/>
          <p:nvPr/>
        </p:nvGrpSpPr>
        <p:grpSpPr>
          <a:xfrm>
            <a:off x="6704997" y="916311"/>
            <a:ext cx="566057" cy="507284"/>
            <a:chOff x="6600494" y="916311"/>
            <a:chExt cx="566057" cy="507284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4A7036A-8631-24C1-9CA2-7473ED619D19}"/>
                </a:ext>
              </a:extLst>
            </p:cNvPr>
            <p:cNvSpPr/>
            <p:nvPr/>
          </p:nvSpPr>
          <p:spPr>
            <a:xfrm>
              <a:off x="6600494" y="916311"/>
              <a:ext cx="566057" cy="1819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EF0157B-0725-4930-1DBF-B14947FBCD28}"/>
                </a:ext>
              </a:extLst>
            </p:cNvPr>
            <p:cNvSpPr/>
            <p:nvPr/>
          </p:nvSpPr>
          <p:spPr>
            <a:xfrm>
              <a:off x="6600494" y="1241682"/>
              <a:ext cx="566057" cy="1819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20311E-80E2-1E26-EFA2-ECB71F3965EE}"/>
              </a:ext>
            </a:extLst>
          </p:cNvPr>
          <p:cNvSpPr txBox="1"/>
          <p:nvPr/>
        </p:nvSpPr>
        <p:spPr>
          <a:xfrm>
            <a:off x="6809500" y="5330500"/>
            <a:ext cx="449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At E</a:t>
            </a:r>
            <a:r>
              <a:rPr lang="en-US" sz="1600" baseline="-25000" dirty="0"/>
              <a:t>k</a:t>
            </a:r>
            <a:r>
              <a:rPr lang="en-US" sz="1600" dirty="0"/>
              <a:t> = 450 keV, the electron stopping distance for Stainless steel is ~ 0.25 mm.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0077C1-CB06-0923-F380-0803ED12656A}"/>
              </a:ext>
            </a:extLst>
          </p:cNvPr>
          <p:cNvGrpSpPr/>
          <p:nvPr/>
        </p:nvGrpSpPr>
        <p:grpSpPr>
          <a:xfrm>
            <a:off x="98257" y="2136279"/>
            <a:ext cx="6078231" cy="3048613"/>
            <a:chOff x="239771" y="103778"/>
            <a:chExt cx="6078231" cy="3048613"/>
          </a:xfrm>
        </p:grpSpPr>
        <p:pic>
          <p:nvPicPr>
            <p:cNvPr id="17" name="Picture 1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91FCA2A8-BDA7-6E6E-958F-871A922D2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771" y="103778"/>
              <a:ext cx="6078231" cy="304861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750024-9BDE-245F-C5BE-8741012B2414}"/>
                </a:ext>
              </a:extLst>
            </p:cNvPr>
            <p:cNvCxnSpPr/>
            <p:nvPr/>
          </p:nvCxnSpPr>
          <p:spPr>
            <a:xfrm>
              <a:off x="3137373" y="819932"/>
              <a:ext cx="0" cy="1994263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7F9706-46A7-1828-C046-B94CDEEB88DC}"/>
                    </a:ext>
                  </a:extLst>
                </p:cNvPr>
                <p:cNvSpPr txBox="1"/>
                <p:nvPr/>
              </p:nvSpPr>
              <p:spPr>
                <a:xfrm>
                  <a:off x="2262161" y="583985"/>
                  <a:ext cx="2033452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i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E</a:t>
                  </a:r>
                  <a:r>
                    <a:rPr lang="en-US" sz="1200" i="1" baseline="-250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k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at 800 MeV 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450 keV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7F9706-46A7-1828-C046-B94CDEEB8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161" y="583985"/>
                  <a:ext cx="203345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199497-7E69-2991-5CAF-E370C4442440}"/>
              </a:ext>
            </a:extLst>
          </p:cNvPr>
          <p:cNvGrpSpPr/>
          <p:nvPr/>
        </p:nvGrpSpPr>
        <p:grpSpPr>
          <a:xfrm>
            <a:off x="5893462" y="2136279"/>
            <a:ext cx="6078231" cy="3048613"/>
            <a:chOff x="222250" y="3353036"/>
            <a:chExt cx="6078231" cy="3048613"/>
          </a:xfrm>
        </p:grpSpPr>
        <p:pic>
          <p:nvPicPr>
            <p:cNvPr id="21" name="Picture 20" descr="Chart, line chart&#10;&#10;Description automatically generated">
              <a:extLst>
                <a:ext uri="{FF2B5EF4-FFF2-40B4-BE49-F238E27FC236}">
                  <a16:creationId xmlns:a16="http://schemas.microsoft.com/office/drawing/2014/main" id="{45E0D9FD-D71B-035E-A2E3-BE1C3001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250" y="3353036"/>
              <a:ext cx="6078231" cy="3048613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8786F40-613E-B8FF-50C9-7D5B70BC9A18}"/>
                </a:ext>
              </a:extLst>
            </p:cNvPr>
            <p:cNvCxnSpPr/>
            <p:nvPr/>
          </p:nvCxnSpPr>
          <p:spPr>
            <a:xfrm>
              <a:off x="3141727" y="4072583"/>
              <a:ext cx="0" cy="1994263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C22FEE9-7B0C-D514-C803-D550C7723C11}"/>
                    </a:ext>
                  </a:extLst>
                </p:cNvPr>
                <p:cNvSpPr txBox="1"/>
                <p:nvPr/>
              </p:nvSpPr>
              <p:spPr>
                <a:xfrm>
                  <a:off x="2266515" y="3836636"/>
                  <a:ext cx="2033452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i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E</a:t>
                  </a:r>
                  <a:r>
                    <a:rPr lang="en-US" sz="1200" i="1" baseline="-250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k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at 800 MeV 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450 keV 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C22FEE9-7B0C-D514-C803-D550C7723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515" y="3836636"/>
                  <a:ext cx="2033452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672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2FED73-0222-F035-CF5B-AF095243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97" y="806164"/>
            <a:ext cx="7080218" cy="252968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1400" dirty="0"/>
              <a:t>Geant4 is an object-oriented toolkit designed for simulating the complex interactions of particles with matter</a:t>
            </a:r>
          </a:p>
          <a:p>
            <a:pPr algn="just">
              <a:spcAft>
                <a:spcPts val="600"/>
              </a:spcAft>
            </a:pPr>
            <a:r>
              <a:rPr lang="en-US" sz="1400" dirty="0"/>
              <a:t>It offers a wide range of physics models organized into physics lists</a:t>
            </a:r>
          </a:p>
          <a:p>
            <a:pPr algn="just">
              <a:spcAft>
                <a:spcPts val="600"/>
              </a:spcAft>
            </a:pPr>
            <a:r>
              <a:rPr lang="en-US" sz="1400" dirty="0"/>
              <a:t>For electromagnetic (EM) physics, it supports both standard EM processes (above 1 keV) and low-energy EM processes (down to ~250 eV for electrons and gamma rays)</a:t>
            </a:r>
          </a:p>
          <a:p>
            <a:pPr algn="just">
              <a:spcAft>
                <a:spcPts val="600"/>
              </a:spcAft>
            </a:pPr>
            <a:r>
              <a:rPr lang="en-US" sz="1400" dirty="0"/>
              <a:t>This study utilizes “G4EmStandardPhysics_option4,” which incorporates a comprehensive set of models for key interactions such as bremsstrahlung, pair production, Compton scattering, and ionization</a:t>
            </a:r>
          </a:p>
          <a:p>
            <a:pPr algn="just">
              <a:spcAft>
                <a:spcPts val="600"/>
              </a:spcAft>
            </a:pPr>
            <a:r>
              <a:rPr lang="en-US" sz="1400" dirty="0"/>
              <a:t>This option strikes a balance between precision and computational efficiency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C7B376-372E-8E5F-F75B-B3C43F2D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Geant4: Advanced Monte Carlo Simulation Toolkit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92716-59D7-248E-C596-F1E9992B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88AE-7EC1-0769-1099-D50E655A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DC78C-ECC3-96B8-FC49-74385293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FCC1-951C-4E05-BAB5-68B589D60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0" b="19788"/>
          <a:stretch/>
        </p:blipFill>
        <p:spPr>
          <a:xfrm>
            <a:off x="1326924" y="3364868"/>
            <a:ext cx="5814731" cy="3074254"/>
          </a:xfrm>
          <a:prstGeom prst="rect">
            <a:avLst/>
          </a:prstGeom>
        </p:spPr>
      </p:pic>
      <p:pic>
        <p:nvPicPr>
          <p:cNvPr id="13" name="Picture 12" descr="A picture containing dark, lit, outdoor object&#10;&#10;Description automatically generated">
            <a:extLst>
              <a:ext uri="{FF2B5EF4-FFF2-40B4-BE49-F238E27FC236}">
                <a16:creationId xmlns:a16="http://schemas.microsoft.com/office/drawing/2014/main" id="{DBAB6FAB-26F5-64C2-3D64-35C5F9AC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228" y="4604208"/>
            <a:ext cx="3794128" cy="20020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E3C5A7-D072-1917-20F9-23CA04F68D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44" t="7679" r="27627" b="7861"/>
          <a:stretch/>
        </p:blipFill>
        <p:spPr>
          <a:xfrm>
            <a:off x="7821228" y="716399"/>
            <a:ext cx="3794128" cy="3771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256EB0-A588-2705-08C6-5A8736F2A316}"/>
              </a:ext>
            </a:extLst>
          </p:cNvPr>
          <p:cNvSpPr txBox="1"/>
          <p:nvPr/>
        </p:nvSpPr>
        <p:spPr>
          <a:xfrm>
            <a:off x="9888648" y="1420805"/>
            <a:ext cx="139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Magnetic field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7ADA1-00B2-0669-8BC8-B5343CC0BC5C}"/>
              </a:ext>
            </a:extLst>
          </p:cNvPr>
          <p:cNvSpPr txBox="1"/>
          <p:nvPr/>
        </p:nvSpPr>
        <p:spPr>
          <a:xfrm>
            <a:off x="10545307" y="1668663"/>
            <a:ext cx="929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Faraday cup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45430E-E508-9175-4256-D865F448CCC3}"/>
              </a:ext>
            </a:extLst>
          </p:cNvPr>
          <p:cNvGrpSpPr/>
          <p:nvPr/>
        </p:nvGrpSpPr>
        <p:grpSpPr>
          <a:xfrm>
            <a:off x="10738205" y="1865129"/>
            <a:ext cx="577203" cy="403811"/>
            <a:chOff x="10738205" y="1865129"/>
            <a:chExt cx="577203" cy="40381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B49D77-40D4-A4BE-6A4E-8C130AC27F9A}"/>
                </a:ext>
              </a:extLst>
            </p:cNvPr>
            <p:cNvCxnSpPr>
              <a:cxnSpLocks/>
            </p:cNvCxnSpPr>
            <p:nvPr/>
          </p:nvCxnSpPr>
          <p:spPr>
            <a:xfrm>
              <a:off x="10738205" y="1873073"/>
              <a:ext cx="0" cy="39586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4C2F0F-51CD-E1BF-7F9E-1B5B7BA988F3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408" y="1873072"/>
              <a:ext cx="0" cy="39586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8374D1-1D0E-4150-6965-E9178762D93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032" y="2156344"/>
              <a:ext cx="0" cy="11259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66C686-DD49-7746-895D-7B6CBAA6EE38}"/>
                </a:ext>
              </a:extLst>
            </p:cNvPr>
            <p:cNvCxnSpPr>
              <a:cxnSpLocks/>
            </p:cNvCxnSpPr>
            <p:nvPr/>
          </p:nvCxnSpPr>
          <p:spPr>
            <a:xfrm>
              <a:off x="11244033" y="2156347"/>
              <a:ext cx="0" cy="11259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FDC040-450E-9AA6-F942-F9C527BA61D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500" y="1873073"/>
              <a:ext cx="0" cy="39586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E04BF0-39E2-2078-9107-2BFF770B1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032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8AFD92-701B-2B11-D43A-B90CCAB1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0857682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DBDF24F-C9EA-503E-C50E-165B7496AFB5}"/>
                </a:ext>
              </a:extLst>
            </p:cNvPr>
            <p:cNvCxnSpPr>
              <a:cxnSpLocks/>
            </p:cNvCxnSpPr>
            <p:nvPr/>
          </p:nvCxnSpPr>
          <p:spPr>
            <a:xfrm>
              <a:off x="10893505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ADC5FA-BC14-007C-3AC0-2E683F38349C}"/>
                </a:ext>
              </a:extLst>
            </p:cNvPr>
            <p:cNvCxnSpPr>
              <a:cxnSpLocks/>
            </p:cNvCxnSpPr>
            <p:nvPr/>
          </p:nvCxnSpPr>
          <p:spPr>
            <a:xfrm>
              <a:off x="10926293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C33F188-7A5F-118D-3417-CE63AFCE3FDB}"/>
                </a:ext>
              </a:extLst>
            </p:cNvPr>
            <p:cNvCxnSpPr>
              <a:cxnSpLocks/>
            </p:cNvCxnSpPr>
            <p:nvPr/>
          </p:nvCxnSpPr>
          <p:spPr>
            <a:xfrm>
              <a:off x="10966366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612C335-B676-FFF0-F2D1-5586CE1A5241}"/>
                </a:ext>
              </a:extLst>
            </p:cNvPr>
            <p:cNvCxnSpPr>
              <a:cxnSpLocks/>
            </p:cNvCxnSpPr>
            <p:nvPr/>
          </p:nvCxnSpPr>
          <p:spPr>
            <a:xfrm>
              <a:off x="11010082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65EFBC-B854-AD6C-4B8A-B96607BEBFEB}"/>
                </a:ext>
              </a:extLst>
            </p:cNvPr>
            <p:cNvCxnSpPr>
              <a:cxnSpLocks/>
            </p:cNvCxnSpPr>
            <p:nvPr/>
          </p:nvCxnSpPr>
          <p:spPr>
            <a:xfrm>
              <a:off x="11048645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14DF5B-294D-E616-6CB2-DA1682B80ABB}"/>
                </a:ext>
              </a:extLst>
            </p:cNvPr>
            <p:cNvCxnSpPr>
              <a:cxnSpLocks/>
            </p:cNvCxnSpPr>
            <p:nvPr/>
          </p:nvCxnSpPr>
          <p:spPr>
            <a:xfrm>
              <a:off x="11086586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13DCFC7-C824-B4BC-8E74-F63774D3E577}"/>
                </a:ext>
              </a:extLst>
            </p:cNvPr>
            <p:cNvCxnSpPr>
              <a:cxnSpLocks/>
            </p:cNvCxnSpPr>
            <p:nvPr/>
          </p:nvCxnSpPr>
          <p:spPr>
            <a:xfrm>
              <a:off x="11126659" y="1865129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C20569-9372-A9FF-FDEC-47869D362847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090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B0DD954-A613-37D3-3F38-B04402228F8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9520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2E695EF-3BA8-8428-543F-A9955032A751}"/>
                </a:ext>
              </a:extLst>
            </p:cNvPr>
            <p:cNvCxnSpPr>
              <a:cxnSpLocks/>
            </p:cNvCxnSpPr>
            <p:nvPr/>
          </p:nvCxnSpPr>
          <p:spPr>
            <a:xfrm>
              <a:off x="11244033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023ADC3-B0E8-8148-08F2-44501E862022}"/>
                </a:ext>
              </a:extLst>
            </p:cNvPr>
            <p:cNvCxnSpPr>
              <a:cxnSpLocks/>
            </p:cNvCxnSpPr>
            <p:nvPr/>
          </p:nvCxnSpPr>
          <p:spPr>
            <a:xfrm>
              <a:off x="11279093" y="1873070"/>
              <a:ext cx="0" cy="39587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39994C2-B146-016A-1052-0242B1A6C93E}"/>
              </a:ext>
            </a:extLst>
          </p:cNvPr>
          <p:cNvSpPr txBox="1"/>
          <p:nvPr/>
        </p:nvSpPr>
        <p:spPr>
          <a:xfrm>
            <a:off x="7916991" y="779173"/>
            <a:ext cx="360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Stainless steel cup, </a:t>
            </a:r>
          </a:p>
          <a:p>
            <a:r>
              <a:rPr lang="en-US" sz="1400" dirty="0">
                <a:solidFill>
                  <a:srgbClr val="00B0F0"/>
                </a:solidFill>
              </a:rPr>
              <a:t>450 keV,  30 electrons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2A8610-DC50-B3ED-FCE5-A1C73B034B43}"/>
              </a:ext>
            </a:extLst>
          </p:cNvPr>
          <p:cNvSpPr txBox="1"/>
          <p:nvPr/>
        </p:nvSpPr>
        <p:spPr>
          <a:xfrm>
            <a:off x="7916991" y="3920071"/>
            <a:ext cx="360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Red - electrons</a:t>
            </a:r>
          </a:p>
          <a:p>
            <a:r>
              <a:rPr lang="en-US" sz="1400" dirty="0">
                <a:solidFill>
                  <a:srgbClr val="FFC000"/>
                </a:solidFill>
              </a:rPr>
              <a:t>Yellow - gamma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479290-E935-7AF5-BC95-84DFAF80395E}"/>
              </a:ext>
            </a:extLst>
          </p:cNvPr>
          <p:cNvSpPr txBox="1"/>
          <p:nvPr/>
        </p:nvSpPr>
        <p:spPr>
          <a:xfrm>
            <a:off x="8779860" y="4607543"/>
            <a:ext cx="2201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Particle track inside the material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EADF5B-9F8C-B78B-76CF-BC904D69C4A8}"/>
              </a:ext>
            </a:extLst>
          </p:cNvPr>
          <p:cNvGrpSpPr/>
          <p:nvPr/>
        </p:nvGrpSpPr>
        <p:grpSpPr>
          <a:xfrm>
            <a:off x="454482" y="5192279"/>
            <a:ext cx="886467" cy="751330"/>
            <a:chOff x="1210832" y="3294816"/>
            <a:chExt cx="886467" cy="7513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4F2CCCC-9E32-C67A-EF00-7C5070AC06D7}"/>
                </a:ext>
              </a:extLst>
            </p:cNvPr>
            <p:cNvCxnSpPr/>
            <p:nvPr/>
          </p:nvCxnSpPr>
          <p:spPr>
            <a:xfrm flipV="1">
              <a:off x="1417726" y="3429000"/>
              <a:ext cx="0" cy="491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2B0391-871D-F795-15F9-5624915A9514}"/>
                </a:ext>
              </a:extLst>
            </p:cNvPr>
            <p:cNvCxnSpPr>
              <a:cxnSpLocks/>
            </p:cNvCxnSpPr>
            <p:nvPr/>
          </p:nvCxnSpPr>
          <p:spPr>
            <a:xfrm>
              <a:off x="1408617" y="3920071"/>
              <a:ext cx="481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8D082F-582A-D547-348B-759E34C82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6836" y="3674535"/>
              <a:ext cx="311460" cy="245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DAAF43-5D9E-C563-7613-468994CA98F6}"/>
                </a:ext>
              </a:extLst>
            </p:cNvPr>
            <p:cNvSpPr txBox="1"/>
            <p:nvPr/>
          </p:nvSpPr>
          <p:spPr>
            <a:xfrm>
              <a:off x="1210832" y="3294816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F2D62"/>
                  </a:solidFill>
                </a:rPr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51BEB1-38C5-5558-A4CE-7A5DE2EF2AC3}"/>
                </a:ext>
              </a:extLst>
            </p:cNvPr>
            <p:cNvSpPr txBox="1"/>
            <p:nvPr/>
          </p:nvSpPr>
          <p:spPr>
            <a:xfrm>
              <a:off x="1714443" y="3470860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F2D62"/>
                  </a:solidFill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36C803-0457-17CD-BD7A-C51D6BC28017}"/>
                </a:ext>
              </a:extLst>
            </p:cNvPr>
            <p:cNvSpPr txBox="1"/>
            <p:nvPr/>
          </p:nvSpPr>
          <p:spPr>
            <a:xfrm>
              <a:off x="1843703" y="3769147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F2D62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94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75931610-0C19-D44E-4574-22614B8D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233" y="3566445"/>
            <a:ext cx="3940249" cy="2955187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4A81C714-2F4E-070F-3B53-1582E0E3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752" y="678679"/>
            <a:ext cx="3940248" cy="2955186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ABDD5CA-C32C-0EBD-CA21-4878B0B7C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913" y="715307"/>
            <a:ext cx="3940248" cy="2955186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69E6E05-2027-658B-E712-8FF527CEE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33" y="798640"/>
            <a:ext cx="4600161" cy="34501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C83A58-F872-ED55-F18F-6275144E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95005"/>
            <a:ext cx="11582400" cy="427877"/>
          </a:xfrm>
        </p:spPr>
        <p:txBody>
          <a:bodyPr/>
          <a:lstStyle/>
          <a:p>
            <a:r>
              <a:rPr lang="en-US" dirty="0"/>
              <a:t>Electron Tracking for 450 keV electrons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B06AE-B5EC-0B9E-ECF0-D43C9A1E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5F9F-7F39-5391-DAE2-E7052AD2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854E-68F8-4C33-529F-77B9634E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B7C43-8DDA-15E1-4BF0-8CF3592FF1F9}"/>
              </a:ext>
            </a:extLst>
          </p:cNvPr>
          <p:cNvSpPr txBox="1"/>
          <p:nvPr/>
        </p:nvSpPr>
        <p:spPr>
          <a:xfrm>
            <a:off x="1987505" y="560799"/>
            <a:ext cx="128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Impacted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DB1E-B9D0-3A53-7EF5-3F22654FB5D7}"/>
              </a:ext>
            </a:extLst>
          </p:cNvPr>
          <p:cNvSpPr txBox="1"/>
          <p:nvPr/>
        </p:nvSpPr>
        <p:spPr>
          <a:xfrm>
            <a:off x="8171616" y="515252"/>
            <a:ext cx="1167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Reflected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8C0E7E-67FE-C48D-5C3B-FD8E538DE194}"/>
              </a:ext>
            </a:extLst>
          </p:cNvPr>
          <p:cNvSpPr txBox="1"/>
          <p:nvPr/>
        </p:nvSpPr>
        <p:spPr>
          <a:xfrm>
            <a:off x="8251752" y="4113396"/>
            <a:ext cx="3565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the reflected particles are primary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Backscattering coefficient is ~15%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FBA002-DB0B-6274-3761-2408B456DC39}"/>
              </a:ext>
            </a:extLst>
          </p:cNvPr>
          <p:cNvSpPr txBox="1"/>
          <p:nvPr/>
        </p:nvSpPr>
        <p:spPr>
          <a:xfrm>
            <a:off x="789233" y="1295322"/>
            <a:ext cx="12868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100000</a:t>
            </a:r>
          </a:p>
          <a:p>
            <a:pPr algn="just"/>
            <a:r>
              <a:rPr lang="en-US" sz="1200" dirty="0"/>
              <a:t>Mean       378.2</a:t>
            </a:r>
          </a:p>
          <a:p>
            <a:pPr algn="just"/>
            <a:r>
              <a:rPr lang="en-US" sz="1200" dirty="0"/>
              <a:t>Std Dev   129.3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72E7A-B2E6-BAB9-C155-854CF605D08A}"/>
              </a:ext>
            </a:extLst>
          </p:cNvPr>
          <p:cNvSpPr txBox="1"/>
          <p:nvPr/>
        </p:nvSpPr>
        <p:spPr>
          <a:xfrm>
            <a:off x="235131" y="4227995"/>
            <a:ext cx="424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the particles were impacted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None of the particles transmitted through the cup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6AF02-575C-91CC-68CF-B8731EC8B4FC}"/>
              </a:ext>
            </a:extLst>
          </p:cNvPr>
          <p:cNvSpPr txBox="1"/>
          <p:nvPr/>
        </p:nvSpPr>
        <p:spPr>
          <a:xfrm>
            <a:off x="5024266" y="1168290"/>
            <a:ext cx="11660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15060</a:t>
            </a:r>
          </a:p>
          <a:p>
            <a:pPr algn="just"/>
            <a:r>
              <a:rPr lang="en-US" sz="1200" dirty="0"/>
              <a:t>Mean       284.5</a:t>
            </a:r>
          </a:p>
          <a:p>
            <a:pPr algn="just"/>
            <a:r>
              <a:rPr lang="en-US" sz="1200" dirty="0"/>
              <a:t>Std Dev   81.13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A4BDF5-762F-E106-3879-D5E8B83DCAD1}"/>
              </a:ext>
            </a:extLst>
          </p:cNvPr>
          <p:cNvSpPr txBox="1"/>
          <p:nvPr/>
        </p:nvSpPr>
        <p:spPr>
          <a:xfrm>
            <a:off x="10540037" y="1112625"/>
            <a:ext cx="11660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778</a:t>
            </a:r>
          </a:p>
          <a:p>
            <a:pPr algn="just"/>
            <a:r>
              <a:rPr lang="en-US" sz="1200" dirty="0"/>
              <a:t>Mean      84.75</a:t>
            </a:r>
          </a:p>
          <a:p>
            <a:pPr algn="just"/>
            <a:r>
              <a:rPr lang="en-US" sz="1200" dirty="0"/>
              <a:t>Std Dev   59.06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91172F-0B22-1E6B-8CED-EF74A06B41B4}"/>
              </a:ext>
            </a:extLst>
          </p:cNvPr>
          <p:cNvSpPr txBox="1"/>
          <p:nvPr/>
        </p:nvSpPr>
        <p:spPr>
          <a:xfrm>
            <a:off x="6779836" y="3998679"/>
            <a:ext cx="11660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15060</a:t>
            </a:r>
          </a:p>
          <a:p>
            <a:pPr algn="just"/>
            <a:r>
              <a:rPr lang="en-US" sz="1200" dirty="0"/>
              <a:t>Mean      3950</a:t>
            </a:r>
          </a:p>
          <a:p>
            <a:pPr algn="just"/>
            <a:r>
              <a:rPr lang="en-US" sz="1200" dirty="0"/>
              <a:t>Std Dev   1999</a:t>
            </a:r>
          </a:p>
        </p:txBody>
      </p:sp>
    </p:spTree>
    <p:extLst>
      <p:ext uri="{BB962C8B-B14F-4D97-AF65-F5344CB8AC3E}">
        <p14:creationId xmlns:p14="http://schemas.microsoft.com/office/powerpoint/2010/main" val="34060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4AA8147F-577F-81B6-02A1-D70CD337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51437"/>
            <a:ext cx="4867221" cy="3650417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50F43E0-6BF9-4349-03E6-C58E9DF3C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94" y="623245"/>
            <a:ext cx="4904812" cy="36786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6DD847-4FD0-EF92-B24A-BE8C17A7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Tracking for 450 keV electrons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AE161-EFE3-5088-C178-FE1521B5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0908E-716D-86E1-499B-AB2CBE6C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2F04E-FDAB-ED19-FF7E-3661A54D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80C6B-7DC4-052E-62F5-4FE3F90DFBC6}"/>
              </a:ext>
            </a:extLst>
          </p:cNvPr>
          <p:cNvSpPr txBox="1"/>
          <p:nvPr/>
        </p:nvSpPr>
        <p:spPr>
          <a:xfrm>
            <a:off x="3812547" y="1162020"/>
            <a:ext cx="120006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4279</a:t>
            </a:r>
          </a:p>
          <a:p>
            <a:pPr algn="just"/>
            <a:r>
              <a:rPr lang="en-US" sz="1200" dirty="0"/>
              <a:t>Mean      44.43</a:t>
            </a:r>
          </a:p>
          <a:p>
            <a:pPr algn="just"/>
            <a:r>
              <a:rPr lang="en-US" sz="1200" dirty="0"/>
              <a:t>Std Dev   37.98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EACD0-CD94-4735-E1F3-5B4292B6AD49}"/>
              </a:ext>
            </a:extLst>
          </p:cNvPr>
          <p:cNvSpPr txBox="1"/>
          <p:nvPr/>
        </p:nvSpPr>
        <p:spPr>
          <a:xfrm>
            <a:off x="9178027" y="1203248"/>
            <a:ext cx="120006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4151</a:t>
            </a:r>
          </a:p>
          <a:p>
            <a:pPr algn="just"/>
            <a:r>
              <a:rPr lang="en-US" sz="1200" dirty="0"/>
              <a:t>Mean      73.11</a:t>
            </a:r>
          </a:p>
          <a:p>
            <a:pPr algn="just"/>
            <a:r>
              <a:rPr lang="en-US" sz="1200" dirty="0"/>
              <a:t>Std Dev   62.28</a:t>
            </a:r>
          </a:p>
        </p:txBody>
      </p:sp>
    </p:spTree>
    <p:extLst>
      <p:ext uri="{BB962C8B-B14F-4D97-AF65-F5344CB8AC3E}">
        <p14:creationId xmlns:p14="http://schemas.microsoft.com/office/powerpoint/2010/main" val="208894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DFE78A2F-BCFD-96BC-641E-007E4273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18" y="3522278"/>
            <a:ext cx="4031234" cy="3023426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0D41B1A3-6A77-8D9E-2A8A-886BD823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22" y="643574"/>
            <a:ext cx="4031234" cy="3023426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1BCBE4EA-1310-56FF-A6A3-ACA63652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9" y="715307"/>
            <a:ext cx="4620853" cy="34656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C83A58-F872-ED55-F18F-6275144E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95005"/>
            <a:ext cx="11582400" cy="427877"/>
          </a:xfrm>
        </p:spPr>
        <p:txBody>
          <a:bodyPr/>
          <a:lstStyle/>
          <a:p>
            <a:r>
              <a:rPr lang="en-US" dirty="0"/>
              <a:t>Electron Tracking for 1 keV electrons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B06AE-B5EC-0B9E-ECF0-D43C9A1E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5F9F-7F39-5391-DAE2-E7052AD2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854E-68F8-4C33-529F-77B9634E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B7C43-8DDA-15E1-4BF0-8CF3592FF1F9}"/>
              </a:ext>
            </a:extLst>
          </p:cNvPr>
          <p:cNvSpPr txBox="1"/>
          <p:nvPr/>
        </p:nvSpPr>
        <p:spPr>
          <a:xfrm>
            <a:off x="1728617" y="522882"/>
            <a:ext cx="128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Impacted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DB1E-B9D0-3A53-7EF5-3F22654FB5D7}"/>
              </a:ext>
            </a:extLst>
          </p:cNvPr>
          <p:cNvSpPr txBox="1"/>
          <p:nvPr/>
        </p:nvSpPr>
        <p:spPr>
          <a:xfrm>
            <a:off x="5957265" y="491456"/>
            <a:ext cx="1167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Reflected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8C0E7E-67FE-C48D-5C3B-FD8E538DE194}"/>
              </a:ext>
            </a:extLst>
          </p:cNvPr>
          <p:cNvSpPr txBox="1"/>
          <p:nvPr/>
        </p:nvSpPr>
        <p:spPr>
          <a:xfrm>
            <a:off x="8621456" y="1069476"/>
            <a:ext cx="3118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the reflected particles are primary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Backscattering coefficient is ~20%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None of the neutral particles got reflected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FBA002-DB0B-6274-3761-2408B456DC39}"/>
              </a:ext>
            </a:extLst>
          </p:cNvPr>
          <p:cNvSpPr txBox="1"/>
          <p:nvPr/>
        </p:nvSpPr>
        <p:spPr>
          <a:xfrm>
            <a:off x="740843" y="1225277"/>
            <a:ext cx="12868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99543</a:t>
            </a:r>
          </a:p>
          <a:p>
            <a:pPr algn="just"/>
            <a:r>
              <a:rPr lang="en-US" sz="1200" dirty="0"/>
              <a:t>Mean       767.2</a:t>
            </a:r>
          </a:p>
          <a:p>
            <a:pPr algn="just"/>
            <a:r>
              <a:rPr lang="en-US" sz="1200" dirty="0"/>
              <a:t>Std Dev    365.2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72E7A-B2E6-BAB9-C155-854CF605D08A}"/>
              </a:ext>
            </a:extLst>
          </p:cNvPr>
          <p:cNvSpPr txBox="1"/>
          <p:nvPr/>
        </p:nvSpPr>
        <p:spPr>
          <a:xfrm>
            <a:off x="235131" y="4227995"/>
            <a:ext cx="424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None of the particles transmitted through the cup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secondary particles created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6AF02-575C-91CC-68CF-B8731EC8B4FC}"/>
              </a:ext>
            </a:extLst>
          </p:cNvPr>
          <p:cNvSpPr txBox="1"/>
          <p:nvPr/>
        </p:nvSpPr>
        <p:spPr>
          <a:xfrm>
            <a:off x="5203993" y="1113430"/>
            <a:ext cx="11660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20045</a:t>
            </a:r>
          </a:p>
          <a:p>
            <a:pPr algn="just"/>
            <a:r>
              <a:rPr lang="en-US" sz="1200" dirty="0"/>
              <a:t>Mean      768.7</a:t>
            </a:r>
          </a:p>
          <a:p>
            <a:pPr algn="just"/>
            <a:r>
              <a:rPr lang="en-US" sz="1200" dirty="0"/>
              <a:t>Std Dev   210.1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91172F-0B22-1E6B-8CED-EF74A06B41B4}"/>
              </a:ext>
            </a:extLst>
          </p:cNvPr>
          <p:cNvSpPr txBox="1"/>
          <p:nvPr/>
        </p:nvSpPr>
        <p:spPr>
          <a:xfrm>
            <a:off x="5220116" y="4110728"/>
            <a:ext cx="11660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Entries    20045</a:t>
            </a:r>
          </a:p>
          <a:p>
            <a:pPr algn="just"/>
            <a:r>
              <a:rPr lang="en-US" sz="1200" dirty="0"/>
              <a:t>Mean      14.91</a:t>
            </a:r>
          </a:p>
          <a:p>
            <a:pPr algn="just"/>
            <a:r>
              <a:rPr lang="en-US" sz="1200" dirty="0"/>
              <a:t>Std Dev   11.75</a:t>
            </a:r>
          </a:p>
        </p:txBody>
      </p:sp>
    </p:spTree>
    <p:extLst>
      <p:ext uri="{BB962C8B-B14F-4D97-AF65-F5344CB8AC3E}">
        <p14:creationId xmlns:p14="http://schemas.microsoft.com/office/powerpoint/2010/main" val="39058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7D33FA89-6672-264E-ED8F-98FC5A67D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3" t="7359" r="27490" b="7236"/>
          <a:stretch/>
        </p:blipFill>
        <p:spPr>
          <a:xfrm>
            <a:off x="8290301" y="3513651"/>
            <a:ext cx="3260824" cy="32869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4BA3849-0552-E094-E4DF-D0FE4E3038C7}"/>
              </a:ext>
            </a:extLst>
          </p:cNvPr>
          <p:cNvGrpSpPr/>
          <p:nvPr/>
        </p:nvGrpSpPr>
        <p:grpSpPr>
          <a:xfrm>
            <a:off x="10785984" y="4515910"/>
            <a:ext cx="506858" cy="347963"/>
            <a:chOff x="10738205" y="1873070"/>
            <a:chExt cx="540888" cy="39587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4E8194D-9635-DC30-14C1-A15898888F04}"/>
                </a:ext>
              </a:extLst>
            </p:cNvPr>
            <p:cNvCxnSpPr>
              <a:cxnSpLocks/>
            </p:cNvCxnSpPr>
            <p:nvPr/>
          </p:nvCxnSpPr>
          <p:spPr>
            <a:xfrm>
              <a:off x="10738205" y="1873073"/>
              <a:ext cx="0" cy="39586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9E7844-1423-0D82-6349-33206141415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032" y="2156344"/>
              <a:ext cx="0" cy="11259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D6DFC6E-09A1-F6A2-7746-7CE3720AA83D}"/>
                </a:ext>
              </a:extLst>
            </p:cNvPr>
            <p:cNvCxnSpPr>
              <a:cxnSpLocks/>
            </p:cNvCxnSpPr>
            <p:nvPr/>
          </p:nvCxnSpPr>
          <p:spPr>
            <a:xfrm>
              <a:off x="11244033" y="2156347"/>
              <a:ext cx="0" cy="11259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4B29434-7ADE-D216-4E65-CD60B7119621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500" y="1873073"/>
              <a:ext cx="0" cy="39586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43FD262-06D2-C887-2C66-BB3E1760686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032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131282-486B-7017-3322-BD1DAAB57D4B}"/>
                </a:ext>
              </a:extLst>
            </p:cNvPr>
            <p:cNvCxnSpPr>
              <a:cxnSpLocks/>
            </p:cNvCxnSpPr>
            <p:nvPr/>
          </p:nvCxnSpPr>
          <p:spPr>
            <a:xfrm>
              <a:off x="10857682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0F1DB0-BEAB-B1B2-C9AD-BD88DF395136}"/>
                </a:ext>
              </a:extLst>
            </p:cNvPr>
            <p:cNvCxnSpPr>
              <a:cxnSpLocks/>
            </p:cNvCxnSpPr>
            <p:nvPr/>
          </p:nvCxnSpPr>
          <p:spPr>
            <a:xfrm>
              <a:off x="10893505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3EEB427-C3C9-5467-555D-50E2489492B4}"/>
                </a:ext>
              </a:extLst>
            </p:cNvPr>
            <p:cNvCxnSpPr>
              <a:cxnSpLocks/>
            </p:cNvCxnSpPr>
            <p:nvPr/>
          </p:nvCxnSpPr>
          <p:spPr>
            <a:xfrm>
              <a:off x="10926293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822F25-5268-84F0-7268-F176B63D793D}"/>
                </a:ext>
              </a:extLst>
            </p:cNvPr>
            <p:cNvCxnSpPr>
              <a:cxnSpLocks/>
            </p:cNvCxnSpPr>
            <p:nvPr/>
          </p:nvCxnSpPr>
          <p:spPr>
            <a:xfrm>
              <a:off x="10966366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AF95FE-EA4B-442F-A168-67F5388D4313}"/>
                </a:ext>
              </a:extLst>
            </p:cNvPr>
            <p:cNvCxnSpPr>
              <a:cxnSpLocks/>
            </p:cNvCxnSpPr>
            <p:nvPr/>
          </p:nvCxnSpPr>
          <p:spPr>
            <a:xfrm>
              <a:off x="11010082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22D882-F65B-5EF6-E981-0829E70F060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8645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FFBD07F-4460-2668-16B1-F579690633E5}"/>
                </a:ext>
              </a:extLst>
            </p:cNvPr>
            <p:cNvCxnSpPr>
              <a:cxnSpLocks/>
            </p:cNvCxnSpPr>
            <p:nvPr/>
          </p:nvCxnSpPr>
          <p:spPr>
            <a:xfrm>
              <a:off x="11086586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F7D9101-6B60-7AD4-F2BB-EB2E5D3D6957}"/>
                </a:ext>
              </a:extLst>
            </p:cNvPr>
            <p:cNvCxnSpPr>
              <a:cxnSpLocks/>
            </p:cNvCxnSpPr>
            <p:nvPr/>
          </p:nvCxnSpPr>
          <p:spPr>
            <a:xfrm>
              <a:off x="11126659" y="1873073"/>
              <a:ext cx="0" cy="27533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81327AB-C778-EEB6-FCCD-3A86CB198EC9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090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CD9F690-735A-7F33-1DEE-349D8A9B8C6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9520" y="1873070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028E70A-1010-47FD-531D-C1BE7B3048D7}"/>
                </a:ext>
              </a:extLst>
            </p:cNvPr>
            <p:cNvCxnSpPr>
              <a:cxnSpLocks/>
            </p:cNvCxnSpPr>
            <p:nvPr/>
          </p:nvCxnSpPr>
          <p:spPr>
            <a:xfrm>
              <a:off x="11244033" y="1873073"/>
              <a:ext cx="0" cy="2832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6C29F99-4E8E-BE6D-066E-E00B284AE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279093" y="1873070"/>
              <a:ext cx="0" cy="39587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F78131A-DFC1-F4E4-E646-6558E820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F120-474B-4FCB-2F29-7CDAAB6D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A3FFD-FB2B-C5C8-0FA2-1F3F191B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85A1-F4C3-EDA2-AD53-6B1AF2B9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406FC-BE8A-BBD8-C51A-44BEC37872C5}"/>
              </a:ext>
            </a:extLst>
          </p:cNvPr>
          <p:cNvSpPr txBox="1"/>
          <p:nvPr/>
        </p:nvSpPr>
        <p:spPr>
          <a:xfrm>
            <a:off x="184483" y="734213"/>
            <a:ext cx="10094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Electron collection efficiency across the Faraday cup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BACEA4D-2239-D501-09CA-6FA7B549B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05297"/>
              </p:ext>
            </p:extLst>
          </p:nvPr>
        </p:nvGraphicFramePr>
        <p:xfrm>
          <a:off x="555501" y="2688876"/>
          <a:ext cx="6985619" cy="369003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99412">
                  <a:extLst>
                    <a:ext uri="{9D8B030D-6E8A-4147-A177-3AD203B41FA5}">
                      <a16:colId xmlns:a16="http://schemas.microsoft.com/office/drawing/2014/main" val="2832449403"/>
                    </a:ext>
                  </a:extLst>
                </a:gridCol>
                <a:gridCol w="1294835">
                  <a:extLst>
                    <a:ext uri="{9D8B030D-6E8A-4147-A177-3AD203B41FA5}">
                      <a16:colId xmlns:a16="http://schemas.microsoft.com/office/drawing/2014/main" val="3876396275"/>
                    </a:ext>
                  </a:extLst>
                </a:gridCol>
                <a:gridCol w="1397124">
                  <a:extLst>
                    <a:ext uri="{9D8B030D-6E8A-4147-A177-3AD203B41FA5}">
                      <a16:colId xmlns:a16="http://schemas.microsoft.com/office/drawing/2014/main" val="2543963955"/>
                    </a:ext>
                  </a:extLst>
                </a:gridCol>
                <a:gridCol w="1397124">
                  <a:extLst>
                    <a:ext uri="{9D8B030D-6E8A-4147-A177-3AD203B41FA5}">
                      <a16:colId xmlns:a16="http://schemas.microsoft.com/office/drawing/2014/main" val="1735674753"/>
                    </a:ext>
                  </a:extLst>
                </a:gridCol>
                <a:gridCol w="1397124">
                  <a:extLst>
                    <a:ext uri="{9D8B030D-6E8A-4147-A177-3AD203B41FA5}">
                      <a16:colId xmlns:a16="http://schemas.microsoft.com/office/drawing/2014/main" val="4053294781"/>
                    </a:ext>
                  </a:extLst>
                </a:gridCol>
              </a:tblGrid>
              <a:tr h="3328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Electron beam position [mm]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450 keV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keV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94442"/>
                  </a:ext>
                </a:extLst>
              </a:tr>
              <a:tr h="309172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Location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Impacted [%]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Reflected [%]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Impacted [%]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Reflected [%]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03621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-7.5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15.58±2.53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21.08±2.18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3660438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14.98±2.58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20.47±2.21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378459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14.98±2.58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19.86±2.24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381721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14.88±2.59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19.47±2.27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104070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14.63±2.61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19.10±2.28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507612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14.76±2.60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19.39±2.27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2134170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14.58±2.62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18.78±2.31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758797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14.61±2.62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17.96±2.36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676383"/>
                  </a:ext>
                </a:extLst>
              </a:tr>
              <a:tr h="288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14.72±2.63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17.88±2.36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276257"/>
                  </a:ext>
                </a:extLst>
              </a:tr>
              <a:tr h="2923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14.77±2.60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16.74±2.44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5864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3110FB-9BC8-FCBE-E779-FAF1CD34A988}"/>
              </a:ext>
            </a:extLst>
          </p:cNvPr>
          <p:cNvSpPr txBox="1"/>
          <p:nvPr/>
        </p:nvSpPr>
        <p:spPr>
          <a:xfrm>
            <a:off x="8334733" y="3610524"/>
            <a:ext cx="31719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450 keV 30 electrons starting at y = -7.5 mm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488FF13-1D55-581C-966C-5E55620E5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01" r="83025" b="23579"/>
          <a:stretch/>
        </p:blipFill>
        <p:spPr>
          <a:xfrm>
            <a:off x="8368078" y="5911854"/>
            <a:ext cx="1080382" cy="92119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4E582CA-0996-C961-0342-BE9C52A8F6DC}"/>
              </a:ext>
            </a:extLst>
          </p:cNvPr>
          <p:cNvGrpSpPr/>
          <p:nvPr/>
        </p:nvGrpSpPr>
        <p:grpSpPr>
          <a:xfrm>
            <a:off x="8270821" y="78693"/>
            <a:ext cx="3252116" cy="3350308"/>
            <a:chOff x="8270821" y="78693"/>
            <a:chExt cx="3252116" cy="33503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14CA1F1-A225-5961-23AD-C8B871FE97E1}"/>
                </a:ext>
              </a:extLst>
            </p:cNvPr>
            <p:cNvGrpSpPr/>
            <p:nvPr/>
          </p:nvGrpSpPr>
          <p:grpSpPr>
            <a:xfrm>
              <a:off x="8270821" y="78693"/>
              <a:ext cx="3252116" cy="3350308"/>
              <a:chOff x="8270820" y="78692"/>
              <a:chExt cx="3380990" cy="337967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Picture 10" descr="Chart, box and whisker 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E9911A7B-EAC0-A129-652A-F3F929DEAD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427" t="7359" r="27396" b="7058"/>
              <a:stretch/>
            </p:blipFill>
            <p:spPr>
              <a:xfrm>
                <a:off x="8270820" y="78692"/>
                <a:ext cx="3380990" cy="337967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1710F0-EDAA-779D-7D8B-F0096BB41C1B}"/>
                  </a:ext>
                </a:extLst>
              </p:cNvPr>
              <p:cNvSpPr txBox="1"/>
              <p:nvPr/>
            </p:nvSpPr>
            <p:spPr>
              <a:xfrm>
                <a:off x="8317486" y="167876"/>
                <a:ext cx="3287657" cy="294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</a:rPr>
                  <a:t>450 keV 30 electrons starting at y = +15 mm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2BB2A7A-F390-8211-42FB-C3A6A2FA55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0101" r="83025" b="23579"/>
              <a:stretch/>
            </p:blipFill>
            <p:spPr>
              <a:xfrm>
                <a:off x="8393338" y="2537181"/>
                <a:ext cx="1080382" cy="92119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C17CE18-8889-9491-B7BC-9EF38A9DAC0C}"/>
                </a:ext>
              </a:extLst>
            </p:cNvPr>
            <p:cNvGrpSpPr/>
            <p:nvPr/>
          </p:nvGrpSpPr>
          <p:grpSpPr>
            <a:xfrm>
              <a:off x="10767313" y="1099956"/>
              <a:ext cx="472847" cy="362069"/>
              <a:chOff x="10774500" y="1873070"/>
              <a:chExt cx="504593" cy="39587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BEC414C-CAC0-7FD5-3A4B-03BD54A6FB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6032" y="2156344"/>
                <a:ext cx="0" cy="11259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3E61076-8F1D-8A00-B8C1-5856034A1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4033" y="2156347"/>
                <a:ext cx="0" cy="11259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BC50EAC-29C3-8C1A-B532-31EE4348A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4500" y="1873073"/>
                <a:ext cx="0" cy="39586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F85555-1642-B877-28B0-4CAF5C7E61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6032" y="1873070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9F53747-1213-E604-57CA-AD4890A67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7682" y="1873073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D296691-0F0C-7929-BEAA-63C0B25C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3505" y="1873070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8CF139-5FC6-2A44-6A1D-EB2EF06CF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6293" y="1873073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8E3CAA6-2D2A-2BF3-4EE1-E946537FF4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6366" y="1873070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27AD3EA-6D1F-31E6-D1F4-A4888C7F3D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10082" y="1873073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E252EA0-2398-E944-3E1A-0FDD16BFAF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48645" y="1873070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DE0EF60-8986-36CD-9FE3-803923111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86586" y="1873070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A8AF99-2053-22D0-839B-8317109F6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26659" y="1873073"/>
                <a:ext cx="0" cy="2753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6BAB441-B159-871A-B340-B213DA133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3090" y="1873070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D5A57E5-37B7-56DF-6E8E-A4A277BB6A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9520" y="1873070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1484981-1EE6-D1B2-585B-0004D66ECC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4033" y="1873073"/>
                <a:ext cx="0" cy="28327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7A7B6E1-0983-3C5C-DCFE-3623BF64E6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9093" y="1873070"/>
                <a:ext cx="0" cy="39587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BF194CE-D233-01C2-0040-AF2921E1A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699" y="19780"/>
            <a:ext cx="4587872" cy="25221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8A96BB-A091-A07A-7BAD-111C78A1231B}"/>
              </a:ext>
            </a:extLst>
          </p:cNvPr>
          <p:cNvGrpSpPr/>
          <p:nvPr/>
        </p:nvGrpSpPr>
        <p:grpSpPr>
          <a:xfrm>
            <a:off x="2891105" y="1326961"/>
            <a:ext cx="886467" cy="751330"/>
            <a:chOff x="1210832" y="3294816"/>
            <a:chExt cx="886467" cy="75133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FBA5668-9F7F-300E-9F29-42386FB2AFC4}"/>
                </a:ext>
              </a:extLst>
            </p:cNvPr>
            <p:cNvCxnSpPr/>
            <p:nvPr/>
          </p:nvCxnSpPr>
          <p:spPr>
            <a:xfrm flipV="1">
              <a:off x="1417726" y="3429000"/>
              <a:ext cx="0" cy="491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BD61A5-1C97-44FC-20C7-7ABA3C2E117A}"/>
                </a:ext>
              </a:extLst>
            </p:cNvPr>
            <p:cNvCxnSpPr>
              <a:cxnSpLocks/>
            </p:cNvCxnSpPr>
            <p:nvPr/>
          </p:nvCxnSpPr>
          <p:spPr>
            <a:xfrm>
              <a:off x="1408617" y="3920071"/>
              <a:ext cx="481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D1DCEA5-CCAE-6087-EA21-B835365F7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6836" y="3674535"/>
              <a:ext cx="311460" cy="245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8EA85C-8B9C-A345-6433-7E14471DBBDB}"/>
                </a:ext>
              </a:extLst>
            </p:cNvPr>
            <p:cNvSpPr txBox="1"/>
            <p:nvPr/>
          </p:nvSpPr>
          <p:spPr>
            <a:xfrm>
              <a:off x="1210832" y="3294816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F2D62"/>
                  </a:solidFill>
                </a:rPr>
                <a:t>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3BF86-AFD8-2E95-727D-84C4A1FC6E8C}"/>
                </a:ext>
              </a:extLst>
            </p:cNvPr>
            <p:cNvSpPr txBox="1"/>
            <p:nvPr/>
          </p:nvSpPr>
          <p:spPr>
            <a:xfrm>
              <a:off x="1714443" y="3470860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F2D62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928461-E3BE-01CF-84B5-B43F361FA634}"/>
                </a:ext>
              </a:extLst>
            </p:cNvPr>
            <p:cNvSpPr txBox="1"/>
            <p:nvPr/>
          </p:nvSpPr>
          <p:spPr>
            <a:xfrm>
              <a:off x="1843703" y="3769147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F2D62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30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C7A02E-7BF1-4580-910C-0D3908601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simulated the generation and collection of electrons using multiple simulation techniques</a:t>
            </a:r>
          </a:p>
          <a:p>
            <a:r>
              <a:rPr lang="en-US" dirty="0"/>
              <a:t>Under various space constraints, we have attempted to optimize the vacuum chamber and the magnets to intercept all the electrons over a transverse laser interaction range of ±15 mm</a:t>
            </a:r>
          </a:p>
          <a:p>
            <a:r>
              <a:rPr lang="en-US"/>
              <a:t>We are utilizing GEANT4 </a:t>
            </a:r>
            <a:r>
              <a:rPr lang="en-US" dirty="0"/>
              <a:t>to determine the collection efficiency of the intercepted electrons as a function of energy and source position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72EE8E-F8AA-45EB-95CB-30FF47E7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3B25-DF5A-4312-A9A3-EB85E481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1202-65C6-402E-B43D-8EF302E2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0F669-5F6B-46A7-A6CD-634F5FF9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7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4CCE4-32C4-A294-1620-D5B819C6A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400E4C-A318-7DBD-317D-9272AE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349" y="2537752"/>
            <a:ext cx="3103418" cy="427877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3173-6B50-2A9E-9486-BA742ECD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54FDC-99DD-AFC6-A207-F404300D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89A3-532E-21F0-E803-51C641B8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9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08B418-676A-B13F-A5C8-F979283D3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733281"/>
          </a:xfrm>
        </p:spPr>
        <p:txBody>
          <a:bodyPr/>
          <a:lstStyle/>
          <a:p>
            <a:r>
              <a:rPr lang="en-US" dirty="0"/>
              <a:t>Stripped electrons are bent by magnetic field and ‘collected’ by faraday cup</a:t>
            </a:r>
          </a:p>
          <a:p>
            <a:r>
              <a:rPr lang="en-US" dirty="0"/>
              <a:t>Magnet has two pole pairs</a:t>
            </a:r>
          </a:p>
          <a:p>
            <a:pPr lvl="1"/>
            <a:r>
              <a:rPr lang="en-US" dirty="0"/>
              <a:t>One downstream to collect the electrons</a:t>
            </a:r>
          </a:p>
          <a:p>
            <a:pPr lvl="1"/>
            <a:r>
              <a:rPr lang="en-US" dirty="0"/>
              <a:t>One upstream to correct the field for the H- beam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513D98-3307-60A8-E501-4051156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Collection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5B7D-B7D3-58FA-75EF-5581681F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F3214-8310-2F07-0715-EA6CE6CD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82C1-65F1-B8C2-91EE-F6A5E70F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13540B-1F7D-17E1-570A-40646DF2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52" y="3480971"/>
            <a:ext cx="2552063" cy="2538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4A36E5-9B69-36D3-681C-686B0787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45" y="3480971"/>
            <a:ext cx="2475005" cy="253879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84DF52-5D24-ADEC-5915-C03C93C982E1}"/>
              </a:ext>
            </a:extLst>
          </p:cNvPr>
          <p:cNvCxnSpPr/>
          <p:nvPr/>
        </p:nvCxnSpPr>
        <p:spPr>
          <a:xfrm flipV="1">
            <a:off x="744107" y="4874193"/>
            <a:ext cx="1876425" cy="6096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4282A7-1752-A4B0-FA55-11900F91F5C6}"/>
              </a:ext>
            </a:extLst>
          </p:cNvPr>
          <p:cNvCxnSpPr>
            <a:cxnSpLocks/>
          </p:cNvCxnSpPr>
          <p:nvPr/>
        </p:nvCxnSpPr>
        <p:spPr>
          <a:xfrm>
            <a:off x="8330558" y="5118242"/>
            <a:ext cx="1676400" cy="5838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96A5B26-F318-2DC6-75D5-B249B475983C}"/>
              </a:ext>
            </a:extLst>
          </p:cNvPr>
          <p:cNvSpPr txBox="1"/>
          <p:nvPr/>
        </p:nvSpPr>
        <p:spPr>
          <a:xfrm>
            <a:off x="9168758" y="5022128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 Beam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5AF3E-2951-28AD-5BFF-8FB013BC22F2}"/>
              </a:ext>
            </a:extLst>
          </p:cNvPr>
          <p:cNvSpPr txBox="1"/>
          <p:nvPr/>
        </p:nvSpPr>
        <p:spPr>
          <a:xfrm>
            <a:off x="278110" y="479129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 Beam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438678-EE2D-2B06-1F59-ECE31FE28C38}"/>
              </a:ext>
            </a:extLst>
          </p:cNvPr>
          <p:cNvCxnSpPr>
            <a:cxnSpLocks/>
          </p:cNvCxnSpPr>
          <p:nvPr/>
        </p:nvCxnSpPr>
        <p:spPr>
          <a:xfrm>
            <a:off x="3096782" y="2788218"/>
            <a:ext cx="0" cy="991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D375CA-7B7F-FD03-DFB7-E26E8649A5BB}"/>
              </a:ext>
            </a:extLst>
          </p:cNvPr>
          <p:cNvCxnSpPr>
            <a:cxnSpLocks/>
          </p:cNvCxnSpPr>
          <p:nvPr/>
        </p:nvCxnSpPr>
        <p:spPr>
          <a:xfrm>
            <a:off x="7349483" y="2788218"/>
            <a:ext cx="0" cy="991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6384AE-8678-1396-78AB-836550C22AF0}"/>
              </a:ext>
            </a:extLst>
          </p:cNvPr>
          <p:cNvCxnSpPr>
            <a:cxnSpLocks/>
          </p:cNvCxnSpPr>
          <p:nvPr/>
        </p:nvCxnSpPr>
        <p:spPr>
          <a:xfrm flipH="1" flipV="1">
            <a:off x="3706382" y="5118242"/>
            <a:ext cx="584864" cy="405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1800061-0653-A428-442E-DF95B077432D}"/>
              </a:ext>
            </a:extLst>
          </p:cNvPr>
          <p:cNvCxnSpPr>
            <a:cxnSpLocks/>
          </p:cNvCxnSpPr>
          <p:nvPr/>
        </p:nvCxnSpPr>
        <p:spPr>
          <a:xfrm flipV="1">
            <a:off x="6167532" y="5118242"/>
            <a:ext cx="553306" cy="365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73788BA-3F8B-5BE8-372A-C349804C6F18}"/>
              </a:ext>
            </a:extLst>
          </p:cNvPr>
          <p:cNvSpPr txBox="1"/>
          <p:nvPr/>
        </p:nvSpPr>
        <p:spPr>
          <a:xfrm>
            <a:off x="3155313" y="2903762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0DED68-22CD-2AED-AE64-628F6C20B5AB}"/>
              </a:ext>
            </a:extLst>
          </p:cNvPr>
          <p:cNvSpPr txBox="1"/>
          <p:nvPr/>
        </p:nvSpPr>
        <p:spPr>
          <a:xfrm>
            <a:off x="7349483" y="2903762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FFDE5D-B51C-1D24-8104-76ABB6AE5B4E}"/>
              </a:ext>
            </a:extLst>
          </p:cNvPr>
          <p:cNvSpPr txBox="1"/>
          <p:nvPr/>
        </p:nvSpPr>
        <p:spPr>
          <a:xfrm>
            <a:off x="3766423" y="5471255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A5D217-23F1-4039-2572-9B00D971B74C}"/>
              </a:ext>
            </a:extLst>
          </p:cNvPr>
          <p:cNvSpPr txBox="1"/>
          <p:nvPr/>
        </p:nvSpPr>
        <p:spPr>
          <a:xfrm>
            <a:off x="5996683" y="5414511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A546CD8-6740-3540-DEF5-1D9A1B9F9ABC}"/>
              </a:ext>
            </a:extLst>
          </p:cNvPr>
          <p:cNvCxnSpPr>
            <a:cxnSpLocks/>
          </p:cNvCxnSpPr>
          <p:nvPr/>
        </p:nvCxnSpPr>
        <p:spPr>
          <a:xfrm flipH="1">
            <a:off x="7968158" y="3504062"/>
            <a:ext cx="1200600" cy="963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60468F3-B4DE-0B26-372B-4A2D0112CD1B}"/>
              </a:ext>
            </a:extLst>
          </p:cNvPr>
          <p:cNvSpPr txBox="1"/>
          <p:nvPr/>
        </p:nvSpPr>
        <p:spPr>
          <a:xfrm>
            <a:off x="8656362" y="3031406"/>
            <a:ext cx="171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Faraday Cup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29D4CE-D5F3-AA6F-697B-F5A7CD611863}"/>
              </a:ext>
            </a:extLst>
          </p:cNvPr>
          <p:cNvCxnSpPr>
            <a:cxnSpLocks/>
          </p:cNvCxnSpPr>
          <p:nvPr/>
        </p:nvCxnSpPr>
        <p:spPr>
          <a:xfrm>
            <a:off x="1056940" y="3205999"/>
            <a:ext cx="1421168" cy="662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5E06072-A8DB-E942-FF51-8E93AA0B6183}"/>
              </a:ext>
            </a:extLst>
          </p:cNvPr>
          <p:cNvSpPr txBox="1"/>
          <p:nvPr/>
        </p:nvSpPr>
        <p:spPr>
          <a:xfrm>
            <a:off x="327033" y="2696242"/>
            <a:ext cx="115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ED1B531-CD2C-73EC-6266-021F0D420522}"/>
              </a:ext>
            </a:extLst>
          </p:cNvPr>
          <p:cNvCxnSpPr>
            <a:cxnSpLocks/>
          </p:cNvCxnSpPr>
          <p:nvPr/>
        </p:nvCxnSpPr>
        <p:spPr>
          <a:xfrm>
            <a:off x="1039568" y="3240805"/>
            <a:ext cx="2128992" cy="1255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24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CE2094-B0A5-4058-80DF-6B507256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584361"/>
          </a:xfrm>
        </p:spPr>
        <p:txBody>
          <a:bodyPr/>
          <a:lstStyle/>
          <a:p>
            <a:r>
              <a:rPr lang="en-US" dirty="0"/>
              <a:t>Twelve + one laserwire stations in the PIP2 </a:t>
            </a:r>
            <a:r>
              <a:rPr lang="en-US" dirty="0" err="1"/>
              <a:t>Linac</a:t>
            </a:r>
            <a:r>
              <a:rPr lang="en-US" dirty="0"/>
              <a:t> proper (last not shown below)</a:t>
            </a:r>
          </a:p>
          <a:p>
            <a:r>
              <a:rPr lang="en-US" dirty="0"/>
              <a:t>The laser room is upstream of the H- source which is at 0 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E7D9A-674E-4821-B097-6F92DB4F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Locations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325E-B079-47D2-8D1A-E1C74D39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AD0FF-196D-409B-BB8F-10AFC4ED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551B5-D7F1-442A-B302-DCFBC7FA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329F8-DB0E-4A35-BCEB-944EEEAA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81" y="1791222"/>
            <a:ext cx="8618194" cy="42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A66B3-8300-BDA8-C528-02CB18B0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83C30-528B-E3AB-BEFA-44985934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PIP2IT vs PIP2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CF767-7E8C-8B2E-5E73-DDD2701A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Generation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2C600-ED0E-3BA1-EF8D-6F33FB8F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A423A-FB60-74AE-0A5E-CD919ED7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30A41-D593-354B-C802-04BBE214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29A41-AFFC-5C5A-3055-DBAF1C332EB5}"/>
              </a:ext>
            </a:extLst>
          </p:cNvPr>
          <p:cNvSpPr txBox="1"/>
          <p:nvPr/>
        </p:nvSpPr>
        <p:spPr>
          <a:xfrm>
            <a:off x="78714" y="3429000"/>
            <a:ext cx="1229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Total # of stripped electrons = 1.415507e+06</a:t>
            </a:r>
          </a:p>
          <a:p>
            <a:r>
              <a:rPr lang="en-US" sz="1800" dirty="0"/>
              <a:t>Fraction of stripped electrons = 0.0073707</a:t>
            </a:r>
          </a:p>
          <a:p>
            <a:r>
              <a:rPr lang="en-US" sz="1800" dirty="0"/>
              <a:t>Energy/bunch @ lens (CW / Beam On / Single Pulse / Single Bunch) = 9457.882 / 0.94579 / 0.047289 / 5.8202e-05 J/cm^2</a:t>
            </a:r>
          </a:p>
          <a:p>
            <a:r>
              <a:rPr lang="en-US" sz="1800" dirty="0"/>
              <a:t>Energy/bunch @ window (CW / Beam On / Single Pulse / Single Bunch) = 37831.4297 / 3.7831 / 0.18916 / 0.00023281 J/cm^2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C7302-D8C3-58E8-A9DC-BDFECABB6A28}"/>
              </a:ext>
            </a:extLst>
          </p:cNvPr>
          <p:cNvSpPr txBox="1"/>
          <p:nvPr/>
        </p:nvSpPr>
        <p:spPr>
          <a:xfrm>
            <a:off x="78713" y="1802589"/>
            <a:ext cx="12293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Total # of stripped electrons = 7.699607e+02</a:t>
            </a:r>
          </a:p>
          <a:p>
            <a:r>
              <a:rPr lang="en-US" sz="1800" dirty="0"/>
              <a:t>Fraction of stripped electrons = 4.0092e-06</a:t>
            </a:r>
          </a:p>
          <a:p>
            <a:r>
              <a:rPr lang="en-US" sz="1800" dirty="0"/>
              <a:t>Energy/bunch @ lens (CW / Beam On / Single Pulse / Single Bunch) = 0.57693 / 5.7693e-05 / 2.8847e-06 / 3.5503e-09 J/cm^2</a:t>
            </a:r>
          </a:p>
          <a:p>
            <a:r>
              <a:rPr lang="en-US" sz="1800" dirty="0"/>
              <a:t>Energy/bunch @ window (CW / Beam On / Single Pulse / Single Bunch) = 2.3077 / 0.00023077 / 1.1539e-05 / 1.4201e-08 J/cm^2</a:t>
            </a:r>
          </a:p>
        </p:txBody>
      </p:sp>
    </p:spTree>
    <p:extLst>
      <p:ext uri="{BB962C8B-B14F-4D97-AF65-F5344CB8AC3E}">
        <p14:creationId xmlns:p14="http://schemas.microsoft.com/office/powerpoint/2010/main" val="230843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1D5A1-3CB8-85FA-8107-C45DF28D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D034D-AB70-5048-3243-A3B3061C2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10921995" cy="1141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81DABF-F293-2FD9-D88D-CBE36C77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Generation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B0F4-4B4C-3C3D-961C-09C51BB6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714C-3339-8644-44A3-E9FE35E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88A7-5A0F-9D55-2F17-2E8CA14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00A6DA-5FD4-43B8-B631-2997EC9D1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4182"/>
              </p:ext>
            </p:extLst>
          </p:nvPr>
        </p:nvGraphicFramePr>
        <p:xfrm>
          <a:off x="965200" y="1659250"/>
          <a:ext cx="9389116" cy="469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915997" imgH="3458071" progId="PowerPoint.Slide.12">
                  <p:embed/>
                </p:oleObj>
              </mc:Choice>
              <mc:Fallback>
                <p:oleObj name="Slide" r:id="rId2" imgW="6915997" imgH="3458071" progId="PowerPoint.Slide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800A6DA-5FD4-43B8-B631-2997EC9D1D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659250"/>
                        <a:ext cx="9389116" cy="4694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31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420A0-7B80-FD59-88E8-DDDE7F1F7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3816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have used a mix of </a:t>
            </a:r>
            <a:r>
              <a:rPr lang="en-US" dirty="0" err="1"/>
              <a:t>Matlab</a:t>
            </a:r>
            <a:r>
              <a:rPr lang="en-US" dirty="0"/>
              <a:t>, CST, and GEANT4 to accomplish most of the simulation features needed</a:t>
            </a:r>
          </a:p>
          <a:p>
            <a:r>
              <a:rPr lang="en-US" dirty="0"/>
              <a:t>H- Stripping calculation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Overlaps the laser with the H- beam</a:t>
            </a:r>
          </a:p>
          <a:p>
            <a:pPr lvl="2"/>
            <a:r>
              <a:rPr lang="en-US" dirty="0"/>
              <a:t>Laser and H- beam are fully specified in 6-d phase space (some constraints with laser)</a:t>
            </a:r>
          </a:p>
          <a:p>
            <a:pPr lvl="1"/>
            <a:r>
              <a:rPr lang="en-US" dirty="0"/>
              <a:t>Time evolution of stripping within fixed voxel space around interaction region</a:t>
            </a:r>
          </a:p>
          <a:p>
            <a:pPr lvl="2"/>
            <a:r>
              <a:rPr lang="en-US" dirty="0"/>
              <a:t>Depletion of H- beam is included</a:t>
            </a:r>
          </a:p>
          <a:p>
            <a:pPr lvl="3"/>
            <a:r>
              <a:rPr lang="en-US" dirty="0"/>
              <a:t>Laser is not depleted as laser has significantly higher density than H- beam</a:t>
            </a:r>
          </a:p>
          <a:p>
            <a:pPr lvl="1"/>
            <a:r>
              <a:rPr lang="en-US" dirty="0"/>
              <a:t>Stripping cross section used in each voxel</a:t>
            </a:r>
          </a:p>
          <a:p>
            <a:pPr lvl="2"/>
            <a:r>
              <a:rPr lang="en-US" dirty="0"/>
              <a:t>Number of stripped electrons in each voxel at each time step are stored</a:t>
            </a:r>
          </a:p>
          <a:p>
            <a:r>
              <a:rPr lang="en-US" dirty="0"/>
              <a:t>Stripped electron tracking (</a:t>
            </a:r>
            <a:r>
              <a:rPr lang="en-US" dirty="0" err="1"/>
              <a:t>Matlab</a:t>
            </a:r>
            <a:r>
              <a:rPr lang="en-US" dirty="0"/>
              <a:t> + CST)</a:t>
            </a:r>
          </a:p>
          <a:p>
            <a:pPr lvl="1"/>
            <a:r>
              <a:rPr lang="en-US" dirty="0"/>
              <a:t>Full relativistic 3-d tracking of particles in arbitrary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fields using adaptive 4</a:t>
            </a:r>
            <a:r>
              <a:rPr lang="en-US" baseline="30000" dirty="0"/>
              <a:t>th</a:t>
            </a:r>
            <a:r>
              <a:rPr lang="en-US" dirty="0"/>
              <a:t> order Runge-</a:t>
            </a:r>
            <a:r>
              <a:rPr lang="en-US" dirty="0" err="1"/>
              <a:t>Kutta</a:t>
            </a:r>
            <a:r>
              <a:rPr lang="en-US" dirty="0"/>
              <a:t> solver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fields of H- bunch generated separately and given time dependence during tracking</a:t>
            </a:r>
          </a:p>
          <a:p>
            <a:pPr lvl="2"/>
            <a:r>
              <a:rPr lang="en-US" dirty="0"/>
              <a:t>No transverse motion of bunch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fields of external sources typically generated with CST model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Tracking to and through faraday cup with GEANT4 to determine impacts to the signal such as secondary emission and backscattering of the primary electrons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392BB0-957D-BE10-88D2-7E17627A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3C30-C323-110E-7E9A-DE0B253B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0A06-1FF7-6635-0A79-D794775D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37F5-655A-17AE-65D9-1F493809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D7215-52A8-B5E1-5E94-82EE948DDF8F}"/>
              </a:ext>
            </a:extLst>
          </p:cNvPr>
          <p:cNvSpPr/>
          <p:nvPr/>
        </p:nvSpPr>
        <p:spPr>
          <a:xfrm>
            <a:off x="141316" y="5692775"/>
            <a:ext cx="11745879" cy="5937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3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6C3DF-CEE9-6EEC-CA5A-01865552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190623"/>
          </a:xfrm>
        </p:spPr>
        <p:txBody>
          <a:bodyPr/>
          <a:lstStyle/>
          <a:p>
            <a:r>
              <a:rPr lang="en-US" dirty="0"/>
              <a:t>Particles generated via </a:t>
            </a:r>
            <a:r>
              <a:rPr lang="en-US" dirty="0" err="1"/>
              <a:t>Matlab</a:t>
            </a:r>
            <a:r>
              <a:rPr lang="en-US" dirty="0"/>
              <a:t> code and tracked via </a:t>
            </a:r>
            <a:r>
              <a:rPr lang="en-US" dirty="0" err="1"/>
              <a:t>Matlab</a:t>
            </a:r>
            <a:r>
              <a:rPr lang="en-US" dirty="0"/>
              <a:t> code through the CST-generated magnetic field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0A8832-7C03-E3AF-B6E3-F2372D11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Generation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C2CA-474C-7B97-15BD-EB286193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2917-D574-F956-7ADA-35FB9E65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7127F-F02E-654C-B8FE-9A72CDCE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B173AF-25C9-4D1B-EE51-E8FDCE684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57558"/>
              </p:ext>
            </p:extLst>
          </p:nvPr>
        </p:nvGraphicFramePr>
        <p:xfrm>
          <a:off x="131867" y="2423940"/>
          <a:ext cx="6684078" cy="375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146313" imgH="3458071" progId="PowerPoint.Slide.12">
                  <p:embed/>
                </p:oleObj>
              </mc:Choice>
              <mc:Fallback>
                <p:oleObj name="Slide" r:id="rId2" imgW="6146313" imgH="3458071" progId="PowerPoint.Slide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B173AF-25C9-4D1B-EE51-E8FDCE684D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67" y="2423940"/>
                        <a:ext cx="6684078" cy="3751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5F39B1D-AF93-FE22-0742-FF170287E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19211"/>
              </p:ext>
            </p:extLst>
          </p:nvPr>
        </p:nvGraphicFramePr>
        <p:xfrm>
          <a:off x="6815945" y="2622685"/>
          <a:ext cx="5244187" cy="346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5209307" imgH="3458071" progId="PowerPoint.Slide.12">
                  <p:embed/>
                </p:oleObj>
              </mc:Choice>
              <mc:Fallback>
                <p:oleObj name="Slide" r:id="rId4" imgW="5209307" imgH="3458071" progId="PowerPoint.Slide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5F39B1D-AF93-FE22-0742-FF170287E1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945" y="2622685"/>
                        <a:ext cx="5244187" cy="3462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5B4FB9-8BFC-3D14-D24A-A37D8E72FE7C}"/>
              </a:ext>
            </a:extLst>
          </p:cNvPr>
          <p:cNvSpPr txBox="1"/>
          <p:nvPr/>
        </p:nvSpPr>
        <p:spPr>
          <a:xfrm>
            <a:off x="2159000" y="2017833"/>
            <a:ext cx="262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 Stripping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C049E-34BA-5C9D-926F-315131B89700}"/>
              </a:ext>
            </a:extLst>
          </p:cNvPr>
          <p:cNvSpPr txBox="1"/>
          <p:nvPr/>
        </p:nvSpPr>
        <p:spPr>
          <a:xfrm>
            <a:off x="7446080" y="1899255"/>
            <a:ext cx="4278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Generated Electron Distributions</a:t>
            </a:r>
          </a:p>
          <a:p>
            <a:pPr algn="ctr"/>
            <a:r>
              <a:rPr lang="en-US" sz="1800" i="1" dirty="0"/>
              <a:t>(taken from H- distributions)</a:t>
            </a:r>
          </a:p>
        </p:txBody>
      </p:sp>
    </p:spTree>
    <p:extLst>
      <p:ext uri="{BB962C8B-B14F-4D97-AF65-F5344CB8AC3E}">
        <p14:creationId xmlns:p14="http://schemas.microsoft.com/office/powerpoint/2010/main" val="361264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AA7B5A2-8FA0-AE91-5353-2C98D291D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" r="6381"/>
          <a:stretch/>
        </p:blipFill>
        <p:spPr>
          <a:xfrm>
            <a:off x="6573519" y="215345"/>
            <a:ext cx="5475289" cy="297494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3E947-D448-8961-6098-E9D9F63C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6361809" cy="2294586"/>
          </a:xfrm>
        </p:spPr>
        <p:txBody>
          <a:bodyPr>
            <a:normAutofit fontScale="92500"/>
          </a:bodyPr>
          <a:lstStyle/>
          <a:p>
            <a:r>
              <a:rPr lang="en-US" dirty="0"/>
              <a:t>Stripped charge is function of time and space overlap of laser and bunch</a:t>
            </a:r>
          </a:p>
          <a:p>
            <a:pPr lvl="1"/>
            <a:r>
              <a:rPr lang="en-US" dirty="0"/>
              <a:t>Laser pulse length is 50 </a:t>
            </a:r>
            <a:r>
              <a:rPr lang="en-US" dirty="0" err="1"/>
              <a:t>ps</a:t>
            </a:r>
            <a:r>
              <a:rPr lang="en-US" dirty="0"/>
              <a:t> rms (this simulation)</a:t>
            </a:r>
          </a:p>
          <a:p>
            <a:pPr lvl="1"/>
            <a:r>
              <a:rPr lang="en-US" dirty="0"/>
              <a:t>Bunch length goes from 200 </a:t>
            </a:r>
            <a:r>
              <a:rPr lang="en-US" dirty="0" err="1"/>
              <a:t>ps</a:t>
            </a:r>
            <a:r>
              <a:rPr lang="en-US" dirty="0"/>
              <a:t> to 5 </a:t>
            </a:r>
            <a:r>
              <a:rPr lang="en-US" dirty="0" err="1"/>
              <a:t>ps</a:t>
            </a:r>
            <a:r>
              <a:rPr lang="en-US" dirty="0"/>
              <a:t> rms</a:t>
            </a:r>
          </a:p>
          <a:p>
            <a:r>
              <a:rPr lang="en-US" dirty="0"/>
              <a:t>Here are plots of signal for each laserwire with laser along X and relevant bunch sizes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14624-86AD-7A5B-25F0-D6594A8E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Generation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965E-43ED-FBFD-A58C-571503E0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71A2D-781E-8592-8BB2-8D74C94F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7654E-3ABA-92ED-C166-87716BAF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31DAF2-A12D-E4FE-89D7-B352E8456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8" t="4191" r="6400"/>
          <a:stretch/>
        </p:blipFill>
        <p:spPr>
          <a:xfrm>
            <a:off x="143192" y="3188607"/>
            <a:ext cx="6087487" cy="32243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42C64C-E761-9720-B30B-E96262C63E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3" r="6586"/>
          <a:stretch/>
        </p:blipFill>
        <p:spPr>
          <a:xfrm>
            <a:off x="6573518" y="3190284"/>
            <a:ext cx="5475289" cy="299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9F0B6A-F994-3F7B-1E4D-58077FECB1D4}"/>
              </a:ext>
            </a:extLst>
          </p:cNvPr>
          <p:cNvSpPr txBox="1"/>
          <p:nvPr/>
        </p:nvSpPr>
        <p:spPr>
          <a:xfrm>
            <a:off x="9743440" y="971553"/>
            <a:ext cx="1536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Laser Pulse Length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4AF7E-BDE4-3741-33C0-1713CF7E2C25}"/>
              </a:ext>
            </a:extLst>
          </p:cNvPr>
          <p:cNvSpPr txBox="1"/>
          <p:nvPr/>
        </p:nvSpPr>
        <p:spPr>
          <a:xfrm>
            <a:off x="4041496" y="326613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Pulse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2CE8-7F85-587F-3961-0757941CA424}"/>
              </a:ext>
            </a:extLst>
          </p:cNvPr>
          <p:cNvSpPr txBox="1"/>
          <p:nvPr/>
        </p:nvSpPr>
        <p:spPr>
          <a:xfrm>
            <a:off x="3118784" y="4050866"/>
            <a:ext cx="304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Decrease dominated by bunch/laser length mismatch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E98D5C-6120-7AD0-84ED-D8D32584297A}"/>
              </a:ext>
            </a:extLst>
          </p:cNvPr>
          <p:cNvCxnSpPr>
            <a:cxnSpLocks/>
          </p:cNvCxnSpPr>
          <p:nvPr/>
        </p:nvCxnSpPr>
        <p:spPr>
          <a:xfrm flipV="1">
            <a:off x="5702528" y="2265119"/>
            <a:ext cx="1903617" cy="186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DC6077-C8AD-744C-E0C7-A05F348C9E0E}"/>
              </a:ext>
            </a:extLst>
          </p:cNvPr>
          <p:cNvSpPr txBox="1"/>
          <p:nvPr/>
        </p:nvSpPr>
        <p:spPr>
          <a:xfrm>
            <a:off x="9832277" y="1341789"/>
            <a:ext cx="1888669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Laser pulse length can be optimized for each position</a:t>
            </a:r>
          </a:p>
        </p:txBody>
      </p:sp>
    </p:spTree>
    <p:extLst>
      <p:ext uri="{BB962C8B-B14F-4D97-AF65-F5344CB8AC3E}">
        <p14:creationId xmlns:p14="http://schemas.microsoft.com/office/powerpoint/2010/main" val="7150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BB4E1D-5124-299D-3682-DBF90841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11563351" cy="1383346"/>
          </a:xfrm>
        </p:spPr>
        <p:txBody>
          <a:bodyPr/>
          <a:lstStyle/>
          <a:p>
            <a:r>
              <a:rPr lang="en-US" dirty="0"/>
              <a:t>Magnet was modeled in CST</a:t>
            </a:r>
          </a:p>
          <a:p>
            <a:r>
              <a:rPr lang="en-US" dirty="0"/>
              <a:t>Angled pole pieces intended to produce quadrupole field to keep electrons from spreading transversely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6627C-0F32-0F03-D2A9-4DD70DD7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FAF2-90EF-2699-B428-247196A9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185AB-D0F4-69A7-BFBC-F8E7C9A1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2A674-E6F2-2D20-70D9-35DEB24C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C2F7B-CFE4-A281-1CE7-868BF772E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6" y="3923020"/>
            <a:ext cx="2505672" cy="24098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1C0364-4C95-98E6-9B69-D577CE16E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2" y="2396471"/>
            <a:ext cx="1899882" cy="16437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B68D2A-59B8-24E9-26B0-48FF197D87F4}"/>
              </a:ext>
            </a:extLst>
          </p:cNvPr>
          <p:cNvSpPr txBox="1"/>
          <p:nvPr/>
        </p:nvSpPr>
        <p:spPr>
          <a:xfrm>
            <a:off x="2204687" y="3050451"/>
            <a:ext cx="127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Angled Poles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FE0F01-0780-07D0-7E91-2B935449B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617" y="2274094"/>
            <a:ext cx="3614739" cy="2409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9FBA87-ECAB-67DF-4D03-A7316134A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592" y="3050451"/>
            <a:ext cx="5309608" cy="299866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398357-6A27-EFBC-E24F-68EEE484EBEE}"/>
              </a:ext>
            </a:extLst>
          </p:cNvPr>
          <p:cNvCxnSpPr/>
          <p:nvPr/>
        </p:nvCxnSpPr>
        <p:spPr>
          <a:xfrm flipH="1">
            <a:off x="2460423" y="3833947"/>
            <a:ext cx="92277" cy="928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911BAA-F7E6-7715-0708-5871AA33052F}"/>
              </a:ext>
            </a:extLst>
          </p:cNvPr>
          <p:cNvSpPr txBox="1"/>
          <p:nvPr/>
        </p:nvSpPr>
        <p:spPr>
          <a:xfrm>
            <a:off x="11395075" y="3187184"/>
            <a:ext cx="23564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BBED69-25A1-3B66-063D-6F0B33B17E02}"/>
              </a:ext>
            </a:extLst>
          </p:cNvPr>
          <p:cNvSpPr txBox="1"/>
          <p:nvPr/>
        </p:nvSpPr>
        <p:spPr>
          <a:xfrm>
            <a:off x="11552169" y="4516716"/>
            <a:ext cx="785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8D7786-0E34-C4E9-8B8C-0D4EC4AFFF73}"/>
              </a:ext>
            </a:extLst>
          </p:cNvPr>
          <p:cNvSpPr txBox="1"/>
          <p:nvPr/>
        </p:nvSpPr>
        <p:spPr>
          <a:xfrm>
            <a:off x="11395075" y="2980343"/>
            <a:ext cx="37350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Gauss</a:t>
            </a:r>
          </a:p>
        </p:txBody>
      </p:sp>
    </p:spTree>
    <p:extLst>
      <p:ext uri="{BB962C8B-B14F-4D97-AF65-F5344CB8AC3E}">
        <p14:creationId xmlns:p14="http://schemas.microsoft.com/office/powerpoint/2010/main" val="9035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2695EA8-2C63-7345-229D-E7CA16AC4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2" t="10970" r="17077" b="52311"/>
          <a:stretch/>
        </p:blipFill>
        <p:spPr>
          <a:xfrm>
            <a:off x="5439040" y="3161111"/>
            <a:ext cx="2274830" cy="73184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9CA7FF-9228-903D-F0F1-230EB8E8C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6" y="971553"/>
            <a:ext cx="5267320" cy="1736836"/>
          </a:xfrm>
        </p:spPr>
        <p:txBody>
          <a:bodyPr/>
          <a:lstStyle/>
          <a:p>
            <a:r>
              <a:rPr lang="en-US" dirty="0"/>
              <a:t>Maximize field (avoiding saturation)</a:t>
            </a:r>
          </a:p>
          <a:p>
            <a:r>
              <a:rPr lang="en-US" dirty="0"/>
              <a:t>Minimize current (and thus heating)</a:t>
            </a:r>
          </a:p>
          <a:p>
            <a:r>
              <a:rPr lang="en-US" dirty="0"/>
              <a:t>Fit in available space</a:t>
            </a:r>
          </a:p>
          <a:p>
            <a:r>
              <a:rPr lang="en-US" dirty="0"/>
              <a:t>Provide correction field for H-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67F0EE-31A9-F347-BAF9-421765D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</p:spPr>
        <p:txBody>
          <a:bodyPr/>
          <a:lstStyle/>
          <a:p>
            <a:r>
              <a:rPr lang="en-US" dirty="0"/>
              <a:t>Magnet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2B957-AE3A-9B22-4ACE-FBD40FFE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DC687-7D4A-3F1C-604E-6B699618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9710D-EE22-B7EE-F702-F7D13038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3AB3ED-185B-3C97-7DB9-333AD679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12"/>
          <a:stretch/>
        </p:blipFill>
        <p:spPr>
          <a:xfrm>
            <a:off x="7750506" y="2013260"/>
            <a:ext cx="4111051" cy="2148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0F053F-BF41-E5B8-D8D7-92363327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141" y="456763"/>
            <a:ext cx="3450667" cy="167012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E17548-689A-E4EA-4BE5-9CB87AD7E769}"/>
              </a:ext>
            </a:extLst>
          </p:cNvPr>
          <p:cNvCxnSpPr/>
          <p:nvPr/>
        </p:nvCxnSpPr>
        <p:spPr>
          <a:xfrm>
            <a:off x="9967550" y="2551247"/>
            <a:ext cx="760164" cy="123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9F19BD-E8D1-A5B2-8068-DFE85627769D}"/>
              </a:ext>
            </a:extLst>
          </p:cNvPr>
          <p:cNvSpPr txBox="1"/>
          <p:nvPr/>
        </p:nvSpPr>
        <p:spPr>
          <a:xfrm>
            <a:off x="8701414" y="2343286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End of </a:t>
            </a:r>
            <a:r>
              <a:rPr lang="en-US" sz="1600" dirty="0" err="1"/>
              <a:t>Linac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92B1D5-5DA5-EAEA-507A-9268400ECC04}"/>
              </a:ext>
            </a:extLst>
          </p:cNvPr>
          <p:cNvSpPr txBox="1"/>
          <p:nvPr/>
        </p:nvSpPr>
        <p:spPr>
          <a:xfrm>
            <a:off x="10623707" y="3023598"/>
            <a:ext cx="1047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Saturation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3AD3DB-93A5-500A-9221-78D91705B791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1147216" y="2671984"/>
            <a:ext cx="221637" cy="3516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62C65C9-446C-0DAD-2214-75CAED9E8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53" y="2645610"/>
            <a:ext cx="4316390" cy="1670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6331B-7D78-8AC1-AAF0-2DB62A684D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7" t="3748"/>
          <a:stretch/>
        </p:blipFill>
        <p:spPr>
          <a:xfrm>
            <a:off x="156122" y="4286250"/>
            <a:ext cx="5250782" cy="213615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E60C06-9586-F4F8-7652-08D8C50545E9}"/>
              </a:ext>
            </a:extLst>
          </p:cNvPr>
          <p:cNvCxnSpPr/>
          <p:nvPr/>
        </p:nvCxnSpPr>
        <p:spPr>
          <a:xfrm flipH="1">
            <a:off x="3228975" y="2924175"/>
            <a:ext cx="628650" cy="1391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EB3DA6E-B155-C56B-B0B8-6EFA46CB1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458" y="4162048"/>
            <a:ext cx="4904249" cy="223718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DBEE8D-FAB6-AB5E-4AFE-3158710EE5AA}"/>
              </a:ext>
            </a:extLst>
          </p:cNvPr>
          <p:cNvCxnSpPr>
            <a:cxnSpLocks/>
          </p:cNvCxnSpPr>
          <p:nvPr/>
        </p:nvCxnSpPr>
        <p:spPr>
          <a:xfrm>
            <a:off x="5572125" y="1194418"/>
            <a:ext cx="2248880" cy="653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996F38-ED5D-AF07-5619-A1EC88BEFF57}"/>
              </a:ext>
            </a:extLst>
          </p:cNvPr>
          <p:cNvSpPr txBox="1"/>
          <p:nvPr/>
        </p:nvSpPr>
        <p:spPr>
          <a:xfrm>
            <a:off x="4558671" y="395460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-0.56 g-m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F632B5-2489-5B27-A46D-7619B5DE6660}"/>
              </a:ext>
            </a:extLst>
          </p:cNvPr>
          <p:cNvCxnSpPr>
            <a:cxnSpLocks/>
          </p:cNvCxnSpPr>
          <p:nvPr/>
        </p:nvCxnSpPr>
        <p:spPr>
          <a:xfrm flipH="1">
            <a:off x="4577001" y="4262383"/>
            <a:ext cx="248457" cy="112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F419B1-B6D5-6FD7-9843-F2ECA362C8EE}"/>
              </a:ext>
            </a:extLst>
          </p:cNvPr>
          <p:cNvCxnSpPr>
            <a:cxnSpLocks/>
          </p:cNvCxnSpPr>
          <p:nvPr/>
        </p:nvCxnSpPr>
        <p:spPr>
          <a:xfrm>
            <a:off x="4998856" y="1925847"/>
            <a:ext cx="1731970" cy="2223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5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4377A-5B59-F235-3FB4-0CA71AC0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F6DF6B-1C59-44F0-F25B-A4261726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190623"/>
          </a:xfrm>
        </p:spPr>
        <p:txBody>
          <a:bodyPr/>
          <a:lstStyle/>
          <a:p>
            <a:r>
              <a:rPr lang="en-US" dirty="0"/>
              <a:t>Check for clearance throughout design range of laserwire = ±15 mm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C25225-EE1D-E015-B784-5D0B033A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Trajectories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5425-834E-B29C-22E4-C214094D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449D5-966A-6887-0C3C-01DD1C71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9449-41DE-B299-7F3E-157A8668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8DF00-ABE9-26B1-BB24-D5086EC1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2" y="3025598"/>
            <a:ext cx="2312244" cy="2984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DA1EB2-F541-1244-1A0D-19E9683D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50" y="2369939"/>
            <a:ext cx="4239462" cy="24990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F2C3555-D80B-E6F1-4C50-CC4FAB39ACBF}"/>
              </a:ext>
            </a:extLst>
          </p:cNvPr>
          <p:cNvGrpSpPr/>
          <p:nvPr/>
        </p:nvGrpSpPr>
        <p:grpSpPr>
          <a:xfrm>
            <a:off x="7041687" y="2590704"/>
            <a:ext cx="4807876" cy="3526470"/>
            <a:chOff x="7041687" y="2989976"/>
            <a:chExt cx="4807876" cy="35264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77C412-60F4-82F5-7C05-DC594753B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1687" y="2989976"/>
              <a:ext cx="4807876" cy="3526470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D0B813B-25FE-14D9-2103-007D05E328CD}"/>
                </a:ext>
              </a:extLst>
            </p:cNvPr>
            <p:cNvCxnSpPr>
              <a:cxnSpLocks/>
            </p:cNvCxnSpPr>
            <p:nvPr/>
          </p:nvCxnSpPr>
          <p:spPr>
            <a:xfrm>
              <a:off x="9153053" y="4562947"/>
              <a:ext cx="152872" cy="1773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B02672-7B89-DE9E-3BC9-E9D6DD3C1A6A}"/>
                </a:ext>
              </a:extLst>
            </p:cNvPr>
            <p:cNvSpPr txBox="1"/>
            <p:nvPr/>
          </p:nvSpPr>
          <p:spPr>
            <a:xfrm>
              <a:off x="8076679" y="4165113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0.421 in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151639B-0A34-02E3-6AEF-43493BC15CA4}"/>
              </a:ext>
            </a:extLst>
          </p:cNvPr>
          <p:cNvSpPr txBox="1"/>
          <p:nvPr/>
        </p:nvSpPr>
        <p:spPr>
          <a:xfrm>
            <a:off x="572558" y="1603507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</a:t>
            </a:r>
            <a:r>
              <a:rPr lang="en-US" dirty="0" err="1"/>
              <a:t>Linac</a:t>
            </a:r>
            <a:r>
              <a:rPr lang="en-US" dirty="0"/>
              <a:t>: HB650-4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080FC4-689E-C87B-4A0B-22789972A312}"/>
              </a:ext>
            </a:extLst>
          </p:cNvPr>
          <p:cNvSpPr/>
          <p:nvPr/>
        </p:nvSpPr>
        <p:spPr>
          <a:xfrm>
            <a:off x="9210439" y="3619464"/>
            <a:ext cx="1169624" cy="447711"/>
          </a:xfrm>
          <a:prstGeom prst="rect">
            <a:avLst/>
          </a:prstGeom>
          <a:solidFill>
            <a:schemeClr val="accent4">
              <a:alpha val="21000"/>
            </a:schemeClr>
          </a:solidFill>
          <a:ln>
            <a:solidFill>
              <a:schemeClr val="accent4">
                <a:alpha val="3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5259E-EB2D-B93D-094A-EC1559DAB7B9}"/>
              </a:ext>
            </a:extLst>
          </p:cNvPr>
          <p:cNvSpPr txBox="1"/>
          <p:nvPr/>
        </p:nvSpPr>
        <p:spPr>
          <a:xfrm>
            <a:off x="10972243" y="2759524"/>
            <a:ext cx="12197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Faraday Cup Region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8FF1D8-F0D7-D318-DD87-51A00CAC1AEB}"/>
              </a:ext>
            </a:extLst>
          </p:cNvPr>
          <p:cNvCxnSpPr/>
          <p:nvPr/>
        </p:nvCxnSpPr>
        <p:spPr>
          <a:xfrm flipH="1">
            <a:off x="10220325" y="3429000"/>
            <a:ext cx="751918" cy="336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6A2EFC-76A3-AC7B-99D6-30C107B83DB1}"/>
              </a:ext>
            </a:extLst>
          </p:cNvPr>
          <p:cNvSpPr txBox="1"/>
          <p:nvPr/>
        </p:nvSpPr>
        <p:spPr>
          <a:xfrm>
            <a:off x="423232" y="5823037"/>
            <a:ext cx="1566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Stripping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476772-39FD-6D95-2A8A-AA7DF7E403B0}"/>
              </a:ext>
            </a:extLst>
          </p:cNvPr>
          <p:cNvSpPr txBox="1"/>
          <p:nvPr/>
        </p:nvSpPr>
        <p:spPr>
          <a:xfrm>
            <a:off x="4498049" y="4287018"/>
            <a:ext cx="1849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Faraday Cup View</a:t>
            </a:r>
          </a:p>
        </p:txBody>
      </p:sp>
    </p:spTree>
    <p:extLst>
      <p:ext uri="{BB962C8B-B14F-4D97-AF65-F5344CB8AC3E}">
        <p14:creationId xmlns:p14="http://schemas.microsoft.com/office/powerpoint/2010/main" val="46101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2E7D-F105-F492-99B0-205B81693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1F86384-8815-A607-4B84-69C739888987}"/>
              </a:ext>
            </a:extLst>
          </p:cNvPr>
          <p:cNvGrpSpPr/>
          <p:nvPr/>
        </p:nvGrpSpPr>
        <p:grpSpPr>
          <a:xfrm>
            <a:off x="7118371" y="2671882"/>
            <a:ext cx="4712264" cy="3508135"/>
            <a:chOff x="7099321" y="2986207"/>
            <a:chExt cx="4712264" cy="35081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86EBC4-22B6-3570-B0B0-6BC62359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9321" y="2986207"/>
              <a:ext cx="4712264" cy="350813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049B4B5-D51E-0EA8-EDF1-317DE0B1BC5A}"/>
                </a:ext>
              </a:extLst>
            </p:cNvPr>
            <p:cNvCxnSpPr>
              <a:cxnSpLocks/>
            </p:cNvCxnSpPr>
            <p:nvPr/>
          </p:nvCxnSpPr>
          <p:spPr>
            <a:xfrm>
              <a:off x="9153053" y="4562947"/>
              <a:ext cx="152872" cy="1773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4B808E-61B2-CB1E-6512-2CC284DDCB5B}"/>
                </a:ext>
              </a:extLst>
            </p:cNvPr>
            <p:cNvSpPr txBox="1"/>
            <p:nvPr/>
          </p:nvSpPr>
          <p:spPr>
            <a:xfrm>
              <a:off x="8076679" y="4165113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0.387 in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27CA79-1515-D90C-F8CE-64F2C95F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190623"/>
          </a:xfrm>
        </p:spPr>
        <p:txBody>
          <a:bodyPr/>
          <a:lstStyle/>
          <a:p>
            <a:r>
              <a:rPr lang="en-US" dirty="0"/>
              <a:t>Check for clearance throughout design range of laserwire = ±15 mm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F154BE-91DD-208E-A5A2-95B59976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Trajectories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BF80-6908-F8D1-BE4E-51035B0A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9786D-801B-E7E0-35A0-67DA3C3F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Wijethunga &amp; R. Thurman-Keup | Laserwire Final Design Review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218D4-626F-3C7D-5C55-3CAC42ED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C5C8D7-45E9-6E7B-0951-DA8E5F4102A1}"/>
              </a:ext>
            </a:extLst>
          </p:cNvPr>
          <p:cNvSpPr txBox="1"/>
          <p:nvPr/>
        </p:nvSpPr>
        <p:spPr>
          <a:xfrm>
            <a:off x="572558" y="1603507"/>
            <a:ext cx="382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HWR (first cryomodule)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9A5243-CEAB-DE21-FCBD-0BE0B3ADCB7A}"/>
              </a:ext>
            </a:extLst>
          </p:cNvPr>
          <p:cNvSpPr/>
          <p:nvPr/>
        </p:nvSpPr>
        <p:spPr>
          <a:xfrm>
            <a:off x="9210439" y="3619464"/>
            <a:ext cx="1169624" cy="447711"/>
          </a:xfrm>
          <a:prstGeom prst="rect">
            <a:avLst/>
          </a:prstGeom>
          <a:solidFill>
            <a:schemeClr val="accent4">
              <a:alpha val="21000"/>
            </a:schemeClr>
          </a:solidFill>
          <a:ln>
            <a:solidFill>
              <a:schemeClr val="accent4">
                <a:alpha val="3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8E5A67-7C71-7833-94CA-57732834356F}"/>
              </a:ext>
            </a:extLst>
          </p:cNvPr>
          <p:cNvSpPr txBox="1"/>
          <p:nvPr/>
        </p:nvSpPr>
        <p:spPr>
          <a:xfrm>
            <a:off x="10972243" y="2759524"/>
            <a:ext cx="12197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Faraday Cup Region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EAC8ED-E2EC-5F0E-6488-27D725F8747A}"/>
              </a:ext>
            </a:extLst>
          </p:cNvPr>
          <p:cNvCxnSpPr/>
          <p:nvPr/>
        </p:nvCxnSpPr>
        <p:spPr>
          <a:xfrm flipH="1">
            <a:off x="10220325" y="3429000"/>
            <a:ext cx="751918" cy="336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DBCFB5B-7102-9E2A-6847-C91654C8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53" y="2116534"/>
            <a:ext cx="4064108" cy="2576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54B08D-3474-686F-86EF-F59DD3BD4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5" y="2895599"/>
            <a:ext cx="2674052" cy="33698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C3F1C9-1B8D-6823-0735-0EC5D4EB4115}"/>
              </a:ext>
            </a:extLst>
          </p:cNvPr>
          <p:cNvSpPr txBox="1"/>
          <p:nvPr/>
        </p:nvSpPr>
        <p:spPr>
          <a:xfrm>
            <a:off x="572558" y="5907901"/>
            <a:ext cx="1566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Stripping 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A3E1D1-FC68-A633-9C63-F5A7DF7E1579}"/>
              </a:ext>
            </a:extLst>
          </p:cNvPr>
          <p:cNvSpPr txBox="1"/>
          <p:nvPr/>
        </p:nvSpPr>
        <p:spPr>
          <a:xfrm>
            <a:off x="4466400" y="4118874"/>
            <a:ext cx="1849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Faraday Cup View</a:t>
            </a:r>
          </a:p>
        </p:txBody>
      </p:sp>
    </p:spTree>
    <p:extLst>
      <p:ext uri="{BB962C8B-B14F-4D97-AF65-F5344CB8AC3E}">
        <p14:creationId xmlns:p14="http://schemas.microsoft.com/office/powerpoint/2010/main" val="70402096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Presentation Template - wide.pptx" id="{5D01CBDC-2B2B-49E9-BADF-F8F269926148}" vid="{794CBF61-AFAA-4734-893D-57C39AF781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9f3ab6-242c-461d-a351-c910a751d111"/>
    <ds:schemaRef ds:uri="http://purl.org/dc/elements/1.1/"/>
    <ds:schemaRef ds:uri="http://schemas.microsoft.com/office/2006/metadata/properties"/>
    <ds:schemaRef ds:uri="http://schemas.microsoft.com/office/2006/documentManagement/types"/>
    <ds:schemaRef ds:uri="bd67544a-4fdc-43d0-a9af-82cf53222c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F78763-6972-4C77-9CD6-6E8D66B1C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PIP-II Presentation Template - wide</Template>
  <TotalTime>41461</TotalTime>
  <Words>1648</Words>
  <Application>Microsoft Office PowerPoint</Application>
  <PresentationFormat>Widescreen</PresentationFormat>
  <Paragraphs>302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1_Fermilab_PPT_090915</vt:lpstr>
      <vt:lpstr>Slide</vt:lpstr>
      <vt:lpstr>PowerPoint Presentation</vt:lpstr>
      <vt:lpstr>Signal Collection</vt:lpstr>
      <vt:lpstr>Simulations</vt:lpstr>
      <vt:lpstr>Electron Generation</vt:lpstr>
      <vt:lpstr>Electron Generation</vt:lpstr>
      <vt:lpstr>Magnet Design</vt:lpstr>
      <vt:lpstr>Magnet Design</vt:lpstr>
      <vt:lpstr>Electron Trajectories</vt:lpstr>
      <vt:lpstr>Electron Trajectories</vt:lpstr>
      <vt:lpstr>Electron Trajectories</vt:lpstr>
      <vt:lpstr>FARADAY CUP STUDIES</vt:lpstr>
      <vt:lpstr>Electron Tracking</vt:lpstr>
      <vt:lpstr>Geant4: Advanced Monte Carlo Simulation Toolkit</vt:lpstr>
      <vt:lpstr>Electron Tracking for 450 keV electrons</vt:lpstr>
      <vt:lpstr>Electron Tracking for 450 keV electrons</vt:lpstr>
      <vt:lpstr>Electron Tracking for 1 keV electrons</vt:lpstr>
      <vt:lpstr>Electron Tracking</vt:lpstr>
      <vt:lpstr>Summary</vt:lpstr>
      <vt:lpstr>Backup Slides</vt:lpstr>
      <vt:lpstr>Laserwire Locations</vt:lpstr>
      <vt:lpstr>Electron Generation</vt:lpstr>
      <vt:lpstr>Electron Generation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M Thurman-Keup</dc:creator>
  <cp:lastModifiedBy>Randy M Thurman-Keup</cp:lastModifiedBy>
  <cp:revision>120</cp:revision>
  <cp:lastPrinted>2020-01-24T20:57:46Z</cp:lastPrinted>
  <dcterms:created xsi:type="dcterms:W3CDTF">2022-10-12T16:48:02Z</dcterms:created>
  <dcterms:modified xsi:type="dcterms:W3CDTF">2024-05-01T22:54:39Z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