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8" r:id="rId2"/>
    <p:sldId id="305" r:id="rId3"/>
    <p:sldId id="306" r:id="rId4"/>
    <p:sldId id="309" r:id="rId5"/>
    <p:sldId id="308" r:id="rId6"/>
    <p:sldId id="307" r:id="rId7"/>
    <p:sldId id="310" r:id="rId8"/>
    <p:sldId id="311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8" autoAdjust="0"/>
    <p:restoredTop sz="94663"/>
  </p:normalViewPr>
  <p:slideViewPr>
    <p:cSldViewPr snapToGrid="0" snapToObjects="1" showGuides="1">
      <p:cViewPr>
        <p:scale>
          <a:sx n="125" d="100"/>
          <a:sy n="125" d="100"/>
        </p:scale>
        <p:origin x="1518" y="52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3D tracking of a single electron in IOTA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77750"/>
            <a:ext cx="8686798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700088"/>
            <a:ext cx="8672513" cy="382309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defRPr sz="1800">
                <a:solidFill>
                  <a:srgbClr val="404040"/>
                </a:solidFill>
              </a:defRPr>
            </a:lvl1pPr>
            <a:lvl2pPr marL="628650" indent="-171450">
              <a:defRPr sz="1650">
                <a:solidFill>
                  <a:srgbClr val="404040"/>
                </a:solidFill>
              </a:defRPr>
            </a:lvl2pPr>
            <a:lvl3pPr marL="1028700" indent="-114300">
              <a:defRPr sz="1500">
                <a:solidFill>
                  <a:srgbClr val="404040"/>
                </a:solidFill>
              </a:defRPr>
            </a:lvl3pPr>
            <a:lvl4pPr marL="1543050" indent="-171450">
              <a:defRPr sz="1350">
                <a:solidFill>
                  <a:srgbClr val="404040"/>
                </a:solidFill>
              </a:defRPr>
            </a:lvl4pPr>
            <a:lvl5pPr marL="16573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652F2-B0C7-4DC5-BC93-30F610F3C0D9}"/>
              </a:ext>
            </a:extLst>
          </p:cNvPr>
          <p:cNvSpPr>
            <a:spLocks noChangeAspect="1"/>
          </p:cNvSpPr>
          <p:nvPr userDrawn="1"/>
        </p:nvSpPr>
        <p:spPr>
          <a:xfrm>
            <a:off x="7427756" y="77750"/>
            <a:ext cx="1645920" cy="16459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65905E5-3C60-4E93-9E96-DC9747B6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1EB607-E72D-484D-80A3-8FD0FDE49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3D tracking of a single electron in IOTA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E8388E-CFD5-441C-BD58-D2223758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2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3D tracking of a single electron in IOTA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3D tracking of a single electron in IOTA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9" r:id="rId2"/>
    <p:sldLayoutId id="2147484123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29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A703B8-D243-460E-8F4A-346DC3B114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927" y="4032913"/>
            <a:ext cx="8499231" cy="889464"/>
          </a:xfrm>
        </p:spPr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Aleksandr Romanov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Run4 (2023)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06DD3-5B04-4778-A5D6-4DFE7E06C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3" y="3125337"/>
            <a:ext cx="8499232" cy="907576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lattice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3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7C53-DC13-4078-B8AE-DF10CDC8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FB05-4293-4903-8FB7-84A15025D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700088"/>
            <a:ext cx="8672513" cy="379412"/>
          </a:xfrm>
        </p:spPr>
        <p:txBody>
          <a:bodyPr/>
          <a:lstStyle/>
          <a:p>
            <a:r>
              <a:rPr lang="en-US" dirty="0"/>
              <a:t>Achieve best possible lattice correction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BC2CF-AE10-4E12-B619-2E96502D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9AFBE-4BD2-47D6-B677-EDADF83A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lattice commissioning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B04EA-4D77-4D60-8300-C6264A74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C4FEDD9-FEC7-9001-EB93-7238280C7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08466"/>
              </p:ext>
            </p:extLst>
          </p:nvPr>
        </p:nvGraphicFramePr>
        <p:xfrm>
          <a:off x="1358900" y="1079500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668863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10119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Betas at the DN magnet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6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Overall beta beating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86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Dispersion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29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Closed orbit at insertion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31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Phase advance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347732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67630A-93DC-27CB-08E6-58AD5ABE9D00}"/>
              </a:ext>
            </a:extLst>
          </p:cNvPr>
          <p:cNvSpPr txBox="1">
            <a:spLocks/>
          </p:cNvSpPr>
          <p:nvPr/>
        </p:nvSpPr>
        <p:spPr>
          <a:xfrm>
            <a:off x="324547" y="3082699"/>
            <a:ext cx="8672513" cy="37941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286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5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28700" indent="-1143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5430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6573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35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Accuracy of the closed orbit responses must be 1um at amplitude of 1mm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1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1646-29BE-C288-222C-28D200C0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BPMs calibrations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A1C93-E554-C020-1AFC-A02AECEB0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closed orbit samples  was measured with the goal to map pickups current dependance around ideal closed orbit position.</a:t>
            </a:r>
          </a:p>
          <a:p>
            <a:pPr lvl="1"/>
            <a:r>
              <a:rPr lang="en-US" dirty="0"/>
              <a:t>2 trims for each plane were selected with ~Pi/2 phase shift to produce non-zero displacement in each BPM</a:t>
            </a:r>
          </a:p>
          <a:p>
            <a:pPr lvl="1"/>
            <a:r>
              <a:rPr lang="en-US" dirty="0"/>
              <a:t>ACNET glitches interfered significantly with data acquisition (stale readouts)</a:t>
            </a:r>
          </a:p>
          <a:p>
            <a:pPr lvl="2"/>
            <a:r>
              <a:rPr lang="en-US" dirty="0"/>
              <a:t>Partly recovered using logs</a:t>
            </a:r>
          </a:p>
          <a:p>
            <a:pPr lvl="1"/>
            <a:r>
              <a:rPr lang="en-US" dirty="0"/>
              <a:t>A total of 39 closed orbit in a current range of 0.1-0.5mA were recorded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7EBA8-1605-E313-5C73-59A189B4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C230D-22EB-6C42-5C7F-1D365475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lattice commissioning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FAB75-809A-CB47-4F12-09859EE8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A0F23D-D631-9C53-0E98-066761469655}"/>
              </a:ext>
            </a:extLst>
          </p:cNvPr>
          <p:cNvGrpSpPr/>
          <p:nvPr/>
        </p:nvGrpSpPr>
        <p:grpSpPr>
          <a:xfrm>
            <a:off x="3279460" y="2690811"/>
            <a:ext cx="1821180" cy="1752601"/>
            <a:chOff x="5006340" y="2770585"/>
            <a:chExt cx="1821180" cy="175260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3141719-E4A6-2E29-3EE4-64E7ACB988D0}"/>
                </a:ext>
              </a:extLst>
            </p:cNvPr>
            <p:cNvCxnSpPr>
              <a:cxnSpLocks/>
            </p:cNvCxnSpPr>
            <p:nvPr/>
          </p:nvCxnSpPr>
          <p:spPr>
            <a:xfrm>
              <a:off x="5006340" y="3708400"/>
              <a:ext cx="182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88D62F6-3EE1-32ED-21BC-02FD88C2B92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038725" y="3681811"/>
              <a:ext cx="1682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C7143E-4722-96BC-40CF-9DE146649D03}"/>
                </a:ext>
              </a:extLst>
            </p:cNvPr>
            <p:cNvSpPr txBox="1"/>
            <p:nvPr/>
          </p:nvSpPr>
          <p:spPr>
            <a:xfrm>
              <a:off x="5880100" y="2770585"/>
              <a:ext cx="20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7EA281-3DA9-4373-3BD0-1A41DFEEF99F}"/>
                </a:ext>
              </a:extLst>
            </p:cNvPr>
            <p:cNvSpPr txBox="1"/>
            <p:nvPr/>
          </p:nvSpPr>
          <p:spPr>
            <a:xfrm>
              <a:off x="6546850" y="3339068"/>
              <a:ext cx="20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X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EDB9D8-9EA0-C385-1E0C-E756E7111B7E}"/>
                </a:ext>
              </a:extLst>
            </p:cNvPr>
            <p:cNvSpPr/>
            <p:nvPr/>
          </p:nvSpPr>
          <p:spPr>
            <a:xfrm>
              <a:off x="5101433" y="3658395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3F8259-C989-0638-8E84-B087FC9C624E}"/>
                </a:ext>
              </a:extLst>
            </p:cNvPr>
            <p:cNvSpPr/>
            <p:nvPr/>
          </p:nvSpPr>
          <p:spPr>
            <a:xfrm>
              <a:off x="5100640" y="3039907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E4A0BAA-4EE5-E2F2-2ACA-B5E33F1B988B}"/>
                </a:ext>
              </a:extLst>
            </p:cNvPr>
            <p:cNvSpPr/>
            <p:nvPr/>
          </p:nvSpPr>
          <p:spPr>
            <a:xfrm>
              <a:off x="5101433" y="4343402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1B118B5-5BD5-F4B4-0F5F-E95001253DEE}"/>
                </a:ext>
              </a:extLst>
            </p:cNvPr>
            <p:cNvSpPr/>
            <p:nvPr/>
          </p:nvSpPr>
          <p:spPr>
            <a:xfrm>
              <a:off x="5837239" y="3658395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26CB68E-0D52-EE4E-2BF0-C91234548B71}"/>
                </a:ext>
              </a:extLst>
            </p:cNvPr>
            <p:cNvSpPr/>
            <p:nvPr/>
          </p:nvSpPr>
          <p:spPr>
            <a:xfrm>
              <a:off x="5836446" y="3039907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537AE27-24FE-4ED3-30F4-51F959CF8B90}"/>
                </a:ext>
              </a:extLst>
            </p:cNvPr>
            <p:cNvSpPr/>
            <p:nvPr/>
          </p:nvSpPr>
          <p:spPr>
            <a:xfrm>
              <a:off x="5837239" y="4343402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EBBBDD-BFA6-5CA4-DB5E-4D621374B72E}"/>
                </a:ext>
              </a:extLst>
            </p:cNvPr>
            <p:cNvSpPr/>
            <p:nvPr/>
          </p:nvSpPr>
          <p:spPr>
            <a:xfrm>
              <a:off x="6573045" y="3658395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D9DE36F-C05F-7014-267F-E0CD2112D55E}"/>
                </a:ext>
              </a:extLst>
            </p:cNvPr>
            <p:cNvSpPr/>
            <p:nvPr/>
          </p:nvSpPr>
          <p:spPr>
            <a:xfrm>
              <a:off x="6572252" y="3039907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33EC029-A535-4780-AF67-29A7C055DAFF}"/>
                </a:ext>
              </a:extLst>
            </p:cNvPr>
            <p:cNvSpPr/>
            <p:nvPr/>
          </p:nvSpPr>
          <p:spPr>
            <a:xfrm>
              <a:off x="6573045" y="4343402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75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53738-BB52-83F8-B566-96A2C16C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raw data</a:t>
            </a:r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9CAD7C09-A943-0089-6BE5-4EE0B9EBA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70" y="700088"/>
            <a:ext cx="5900854" cy="38227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7E095-355B-FC91-2A92-1614816F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99C45-D6B9-BEDA-BFC3-DA8A683C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lattice commissioning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56C35-2E79-E0E6-53C0-370A0122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A92907-7A50-B17E-A691-4137FBBA4627}"/>
              </a:ext>
            </a:extLst>
          </p:cNvPr>
          <p:cNvGrpSpPr/>
          <p:nvPr/>
        </p:nvGrpSpPr>
        <p:grpSpPr>
          <a:xfrm>
            <a:off x="6723700" y="1090611"/>
            <a:ext cx="1821180" cy="1752601"/>
            <a:chOff x="5006340" y="2770585"/>
            <a:chExt cx="1821180" cy="175260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1B8C3C8-945D-CA46-0885-F18E4599F534}"/>
                </a:ext>
              </a:extLst>
            </p:cNvPr>
            <p:cNvCxnSpPr>
              <a:cxnSpLocks/>
            </p:cNvCxnSpPr>
            <p:nvPr/>
          </p:nvCxnSpPr>
          <p:spPr>
            <a:xfrm>
              <a:off x="5006340" y="3708400"/>
              <a:ext cx="182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C4F823A-E0BD-54F1-0B0D-0CA38C5B0EE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038725" y="3681811"/>
              <a:ext cx="1682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0FA2F5-23CE-3110-1F46-D0B8BA456376}"/>
                </a:ext>
              </a:extLst>
            </p:cNvPr>
            <p:cNvSpPr txBox="1"/>
            <p:nvPr/>
          </p:nvSpPr>
          <p:spPr>
            <a:xfrm>
              <a:off x="5880100" y="2770585"/>
              <a:ext cx="20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91258C-960B-8A3D-FF52-12BD0B9C7F9E}"/>
                </a:ext>
              </a:extLst>
            </p:cNvPr>
            <p:cNvSpPr txBox="1"/>
            <p:nvPr/>
          </p:nvSpPr>
          <p:spPr>
            <a:xfrm>
              <a:off x="6546850" y="3339068"/>
              <a:ext cx="20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X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4F928E-731B-2EFC-6E47-A436383C87F1}"/>
                </a:ext>
              </a:extLst>
            </p:cNvPr>
            <p:cNvSpPr/>
            <p:nvPr/>
          </p:nvSpPr>
          <p:spPr>
            <a:xfrm>
              <a:off x="5101433" y="3658395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43D245-E13E-5119-3424-43F99DD20422}"/>
                </a:ext>
              </a:extLst>
            </p:cNvPr>
            <p:cNvSpPr/>
            <p:nvPr/>
          </p:nvSpPr>
          <p:spPr>
            <a:xfrm>
              <a:off x="5095878" y="3064747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34DC31-D164-C458-5AF0-010284019796}"/>
                </a:ext>
              </a:extLst>
            </p:cNvPr>
            <p:cNvSpPr/>
            <p:nvPr/>
          </p:nvSpPr>
          <p:spPr>
            <a:xfrm>
              <a:off x="5101433" y="4343402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EE585F-F5B2-C9EC-674B-74AC486C8588}"/>
                </a:ext>
              </a:extLst>
            </p:cNvPr>
            <p:cNvSpPr/>
            <p:nvPr/>
          </p:nvSpPr>
          <p:spPr>
            <a:xfrm>
              <a:off x="5837239" y="3658395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058B4F9-AF72-01E9-A580-E2E3851FC6E6}"/>
                </a:ext>
              </a:extLst>
            </p:cNvPr>
            <p:cNvSpPr/>
            <p:nvPr/>
          </p:nvSpPr>
          <p:spPr>
            <a:xfrm>
              <a:off x="5836446" y="3039907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F1BA5B-13FF-9315-81BA-FB19A0630643}"/>
                </a:ext>
              </a:extLst>
            </p:cNvPr>
            <p:cNvSpPr/>
            <p:nvPr/>
          </p:nvSpPr>
          <p:spPr>
            <a:xfrm>
              <a:off x="5837239" y="4343402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469C0A-79A1-CE89-868E-97171DDAEFCD}"/>
                </a:ext>
              </a:extLst>
            </p:cNvPr>
            <p:cNvSpPr/>
            <p:nvPr/>
          </p:nvSpPr>
          <p:spPr>
            <a:xfrm>
              <a:off x="6573045" y="3658395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51A414-6427-28DB-5739-115D7E1DC87E}"/>
                </a:ext>
              </a:extLst>
            </p:cNvPr>
            <p:cNvSpPr/>
            <p:nvPr/>
          </p:nvSpPr>
          <p:spPr>
            <a:xfrm>
              <a:off x="6572252" y="3039907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469942-6C1F-0DB2-59DD-BF33ED896FE7}"/>
                </a:ext>
              </a:extLst>
            </p:cNvPr>
            <p:cNvSpPr/>
            <p:nvPr/>
          </p:nvSpPr>
          <p:spPr>
            <a:xfrm>
              <a:off x="6573045" y="4343402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5905E88-752D-1BD3-9C15-5EB493033617}"/>
                </a:ext>
              </a:extLst>
            </p:cNvPr>
            <p:cNvSpPr/>
            <p:nvPr/>
          </p:nvSpPr>
          <p:spPr>
            <a:xfrm>
              <a:off x="5253833" y="4276884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9C4A7A4-4962-F882-2D86-43B0AAE2DAD5}"/>
                </a:ext>
              </a:extLst>
            </p:cNvPr>
            <p:cNvSpPr/>
            <p:nvPr/>
          </p:nvSpPr>
          <p:spPr>
            <a:xfrm>
              <a:off x="5213351" y="3770258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8585364-CE99-D23F-CC52-E8659CAB3F70}"/>
                </a:ext>
              </a:extLst>
            </p:cNvPr>
            <p:cNvSpPr/>
            <p:nvPr/>
          </p:nvSpPr>
          <p:spPr>
            <a:xfrm>
              <a:off x="5715403" y="3729322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06397B7-9030-5AF0-651D-D51208EB7B4D}"/>
                </a:ext>
              </a:extLst>
            </p:cNvPr>
            <p:cNvSpPr/>
            <p:nvPr/>
          </p:nvSpPr>
          <p:spPr>
            <a:xfrm>
              <a:off x="5869306" y="4184527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27DB3CE-2854-F2B9-6870-E76170C11278}"/>
                </a:ext>
              </a:extLst>
            </p:cNvPr>
            <p:cNvSpPr/>
            <p:nvPr/>
          </p:nvSpPr>
          <p:spPr>
            <a:xfrm>
              <a:off x="6441763" y="4298313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3027F7-FA96-6C97-1B17-469A18512D6E}"/>
                </a:ext>
              </a:extLst>
            </p:cNvPr>
            <p:cNvSpPr/>
            <p:nvPr/>
          </p:nvSpPr>
          <p:spPr>
            <a:xfrm>
              <a:off x="6462713" y="3182269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C572FF5-AC6F-CC65-E09B-CD3BB2C375BC}"/>
                </a:ext>
              </a:extLst>
            </p:cNvPr>
            <p:cNvSpPr/>
            <p:nvPr/>
          </p:nvSpPr>
          <p:spPr>
            <a:xfrm>
              <a:off x="5988847" y="3192307"/>
              <a:ext cx="84798" cy="89972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F011401-F7CC-CE81-DEED-2518E1FB3BA8}"/>
                </a:ext>
              </a:extLst>
            </p:cNvPr>
            <p:cNvSpPr/>
            <p:nvPr/>
          </p:nvSpPr>
          <p:spPr>
            <a:xfrm>
              <a:off x="5547996" y="3336569"/>
              <a:ext cx="95247" cy="10001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7E8671B-B3FA-387D-5163-B3EA19912057}"/>
              </a:ext>
            </a:extLst>
          </p:cNvPr>
          <p:cNvSpPr txBox="1"/>
          <p:nvPr/>
        </p:nvSpPr>
        <p:spPr>
          <a:xfrm>
            <a:off x="6216224" y="3151483"/>
            <a:ext cx="286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Z</a:t>
            </a:r>
            <a:r>
              <a:rPr lang="en-US" sz="2000" baseline="-25000" dirty="0" err="1"/>
              <a:t>fix,i</a:t>
            </a:r>
            <a:r>
              <a:rPr lang="en-US" sz="2000" dirty="0"/>
              <a:t>=C</a:t>
            </a:r>
            <a:r>
              <a:rPr lang="en-US" sz="2000" baseline="-25000" dirty="0"/>
              <a:t>0i</a:t>
            </a:r>
            <a:r>
              <a:rPr lang="en-US" sz="2000" dirty="0"/>
              <a:t>+C</a:t>
            </a:r>
            <a:r>
              <a:rPr lang="en-US" sz="2000" baseline="-25000" dirty="0"/>
              <a:t>1i</a:t>
            </a:r>
            <a:r>
              <a:rPr lang="en-US" sz="2000" dirty="0"/>
              <a:t> I+C</a:t>
            </a:r>
            <a:r>
              <a:rPr lang="en-US" sz="2000" baseline="-25000" dirty="0"/>
              <a:t>2i</a:t>
            </a:r>
            <a:r>
              <a:rPr lang="en-US" sz="2000" dirty="0"/>
              <a:t> I</a:t>
            </a:r>
            <a:r>
              <a:rPr lang="en-US" sz="2000" baseline="30000" dirty="0"/>
              <a:t>2</a:t>
            </a:r>
            <a:r>
              <a:rPr lang="en-US" sz="2000" dirty="0"/>
              <a:t>+C</a:t>
            </a:r>
            <a:r>
              <a:rPr lang="en-US" sz="2000" baseline="-25000" dirty="0"/>
              <a:t>3i </a:t>
            </a:r>
            <a:r>
              <a:rPr lang="en-US" sz="2000" dirty="0"/>
              <a:t>I</a:t>
            </a:r>
            <a:r>
              <a:rPr lang="en-US" sz="2000" baseline="30000" dirty="0"/>
              <a:t>3</a:t>
            </a:r>
            <a:endParaRPr lang="en-US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C12E6C-806A-42AB-A417-C4593A9E98E8}"/>
              </a:ext>
            </a:extLst>
          </p:cNvPr>
          <p:cNvSpPr txBox="1"/>
          <p:nvPr/>
        </p:nvSpPr>
        <p:spPr>
          <a:xfrm>
            <a:off x="6250633" y="3652262"/>
            <a:ext cx="286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</a:t>
            </a:r>
            <a:r>
              <a:rPr lang="en-US" sz="2000" baseline="-25000" dirty="0" err="1"/>
              <a:t>k,i</a:t>
            </a:r>
            <a:r>
              <a:rPr lang="en-US" sz="2000" dirty="0"/>
              <a:t>= </a:t>
            </a:r>
            <a:r>
              <a:rPr lang="en-US" sz="2000" dirty="0" err="1"/>
              <a:t>M</a:t>
            </a:r>
            <a:r>
              <a:rPr lang="en-US" sz="2000" baseline="-25000" dirty="0" err="1"/>
              <a:t>k,i</a:t>
            </a:r>
            <a:r>
              <a:rPr lang="en-US" sz="2000" dirty="0"/>
              <a:t>+</a:t>
            </a:r>
            <a:r>
              <a:rPr lang="en-US" sz="2000" baseline="30000" dirty="0"/>
              <a:t> </a:t>
            </a:r>
            <a:r>
              <a:rPr lang="en-US" sz="2000" dirty="0" err="1"/>
              <a:t>N</a:t>
            </a:r>
            <a:r>
              <a:rPr lang="en-US" sz="2000" baseline="-25000" dirty="0" err="1"/>
              <a:t>k,i</a:t>
            </a:r>
            <a:r>
              <a:rPr lang="en-US" sz="2000" dirty="0" err="1"/>
              <a:t>X</a:t>
            </a:r>
            <a:r>
              <a:rPr lang="en-US" sz="2000" dirty="0"/>
              <a:t>+</a:t>
            </a:r>
            <a:r>
              <a:rPr lang="en-US" sz="2000" baseline="30000" dirty="0"/>
              <a:t> </a:t>
            </a:r>
            <a:r>
              <a:rPr lang="en-US" sz="2000" dirty="0" err="1"/>
              <a:t>K</a:t>
            </a:r>
            <a:r>
              <a:rPr lang="en-US" sz="2000" baseline="-25000" dirty="0" err="1"/>
              <a:t>k,i</a:t>
            </a:r>
            <a:r>
              <a:rPr lang="en-US" sz="2000" dirty="0" err="1"/>
              <a:t>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820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913B-215A-B141-2F0D-8F4928C5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77750"/>
            <a:ext cx="8915398" cy="481304"/>
          </a:xfrm>
        </p:spPr>
        <p:txBody>
          <a:bodyPr/>
          <a:lstStyle/>
          <a:p>
            <a:r>
              <a:rPr lang="en-US" dirty="0"/>
              <a:t>Before current-dependent calibration (green:&lt;1um, red&gt;5um)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1973D-CEC9-7C76-5A93-D4050B41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71AED-88B5-143E-EE47-E8A2DD40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lattice commissioning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3F9E5-6725-CE9D-6CE2-E5B87D48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40A36ED-9182-FBD8-0506-1F812CAAED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2" y="921373"/>
          <a:ext cx="8672508" cy="3380130"/>
        </p:xfrm>
        <a:graphic>
          <a:graphicData uri="http://schemas.openxmlformats.org/drawingml/2006/table">
            <a:tbl>
              <a:tblPr/>
              <a:tblGrid>
                <a:gridCol w="222372">
                  <a:extLst>
                    <a:ext uri="{9D8B030D-6E8A-4147-A177-3AD203B41FA5}">
                      <a16:colId xmlns:a16="http://schemas.microsoft.com/office/drawing/2014/main" val="1282383079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2381275259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3764989601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1914854600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2309336402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3051323976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1861006451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3796776639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89592289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1327299590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1576342323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4182439864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3664378945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2620581956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1930975846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419430639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2551483900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4263313365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1812885738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2419253809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4213663354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3145214332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385186302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1729659162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1844701870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4134969628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3984192887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3220894663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4284581636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3607410970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2097173217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56381527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2413208799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3757781271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3827279993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1621630551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3282622477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510383432"/>
                    </a:ext>
                  </a:extLst>
                </a:gridCol>
                <a:gridCol w="222372">
                  <a:extLst>
                    <a:ext uri="{9D8B030D-6E8A-4147-A177-3AD203B41FA5}">
                      <a16:colId xmlns:a16="http://schemas.microsoft.com/office/drawing/2014/main" val="2648833228"/>
                    </a:ext>
                  </a:extLst>
                </a:gridCol>
              </a:tblGrid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3.48255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3.01652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2.95342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2.84918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2.43646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3.98082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8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3.89228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3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3.43252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3.40672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C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2.79507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1.90916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2.31737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3.35109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2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3.51828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F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4.15555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4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4.33358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F2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3.8452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8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4.36443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B2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3.39493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D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4.17302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23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2.87759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3.73907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2.89254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F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F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3.36578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1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1.96781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C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2.49912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C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2.64756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3.27767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B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3.15434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3.99044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7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3.73803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5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304741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0.493864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0.672246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1.43029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BC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0.823769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0.653903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B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0.872025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1.99601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D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1.46366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BD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0.802947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0.780791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0.514059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1.14648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B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0.42326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A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0.376104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0.612991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0.938053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0.593908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0.376667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0.402649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0.943828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0.484246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0.53196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0.767909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0.589771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0.49007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1.91811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CB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0.449299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0.337964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0.926727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0.591807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C3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0.785181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0.846038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618029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2.89272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4.10667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93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3.4123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B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3.1551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3.33808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4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3.24008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F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1.98055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CC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2.33605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7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2.17097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D2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2.13726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2.48159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E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1.55146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3.25335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E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3.78882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F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3.16403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3.38332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E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3.27879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B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3.47244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4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3.82738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A4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3.67684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C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2.60587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F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3.02928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2.75839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B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4.70403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31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1.73524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C5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4.12881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3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3.63043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1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3.98195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8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3.17759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3.54306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468207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4.43216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32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BB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3.37373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3.84945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8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4.39169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8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4.01832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44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2.21976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4.69905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41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3.1239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4.08371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C3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1.90168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2.98645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3.73239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2.08806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1.78829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5.16568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5.63851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3.50676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0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4.53194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71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4.19964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F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4.66937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71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4.39595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2.12711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3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2.31747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3.14144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2.99477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3.66735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D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4.26607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7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54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2.96674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2.18758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D3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2.72619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87987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1.66046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C3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2.02189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E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3.26038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1.74839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2.23387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1.52947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3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1.84769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B3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0.959855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1.48445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0.891706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2.06076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2.84133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3.66938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D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2.24535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2.76927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4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3.02252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3.17822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1.56655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3.26585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2.25596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B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2.22457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D4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C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0.888246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D2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2.48128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5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285108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B3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0.754753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2.91387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4.66337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81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3.7398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1.87305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1.13681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B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0.813586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4.1495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43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2.64163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0.971777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3.4151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B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D4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3.16188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1.68698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C4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1.94014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B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2.06218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1.20169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B5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0.815713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1.99983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D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0.923597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2.34122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7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0.775691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2.34535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7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C5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0.731655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1.84637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8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2.30207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6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2.06414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626672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4.95366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60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1.98873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D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4.26149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7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5.19681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3.37642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F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3.24947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E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4.32482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0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3.57924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7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2.09617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3.14183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2.15816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D2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4.40431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6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4.99563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1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1.93451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B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2.86426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2.01065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3.17574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3.85602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7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2.66525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7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2.24048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2.31265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4.15759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3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3.12075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4.63641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B1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2.05116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F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5.26468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4.26823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6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3.24652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F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12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4.83714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4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4.08438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C3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4.22604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B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2.90926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2.57906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203465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2.60225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F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2.45985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B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E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3.12925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3.3332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4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2.62993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2.64734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2.96081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E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2.44817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2.84318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6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2.64504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3.11499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2.41826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2.92612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2.85633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C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2.03617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E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2.38783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8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2.81054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1.96699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C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2.32775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7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1.71347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2.22854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D4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2.37211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8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2.21371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2.31874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2.35034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7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2.66867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51961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1.73008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0.428862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0.646052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0.344691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0.371989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0.396061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A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1.93977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B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0.93446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BE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0.607382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0.482247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0.554616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0.903181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1.00245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0.739558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B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B5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0.936137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0.464444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0.967767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0.511272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0.666576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0.528807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A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0.700601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0.513473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0.639202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0.457284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70791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1.74967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2.69225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1.80555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1.69431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C4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1.91192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4.47214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F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3.85527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7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1.97323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CC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CB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3.39843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2.40587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3.44801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7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1.82619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2.38574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8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1.76265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4.26235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7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2.73519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4.28695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43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2.01085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2.66518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4.24463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9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1.78206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1.78951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2.00423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2.07104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C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1.82654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B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49521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1.91322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0.573713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0.906416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0.985667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B3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0.949459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2.82594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2.86433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1.22118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1.22932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D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0.752385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3.23158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1.08508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3.4171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A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2.71631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2.09055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2.24578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2.30792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0.722752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0.680134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2.18726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D3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0.629292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0.85938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1.85235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0.728906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C5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13718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0.817059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2.14051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1.19103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0.768594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2.90505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0.74826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7.44866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7.34757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5.33648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4.7627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C1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4.00685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54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0.721804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2.05412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5.88108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3.28692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A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4.46849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F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6.16039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5.32483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4.14261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53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7.20638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3.9226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F4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3.24242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F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5.08285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4.87727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F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3.64284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C3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2.46903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3.85914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7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3.21373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2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C3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1.39168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BB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C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3.51529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F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3.81566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C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5.29543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871715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4.07746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D3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4.56215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4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4.35126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D2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4.47449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E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4.29017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4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4.76752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C1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3.95393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B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4.86372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1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5.72889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5.42057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5.01208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4.94348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70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4.35362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C2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4.69401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41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5.47225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4.8276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50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5.29959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5.49482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4.58141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21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4.83388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4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5.6472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4.87756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F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4.51424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A2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5.04109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4.65302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91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5.17383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3.39181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D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4.67487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71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4.83749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4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2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3.35869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5.81881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5.56196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5.84319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6.03514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5.65348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99356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D3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1.44398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2.48691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0.773842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1.65458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C3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5.41731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7.53766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6.16175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3.72811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6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3.78571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F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E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2.83001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7.76206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5.52494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4.20175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E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C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1.81763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3.70356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1.12502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BD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1.67854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C4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4.96218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5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2.39851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D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0.573651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0.767028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5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3.88757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3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3.78186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2.64434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0.684212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3.32256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2.12811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D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753981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5.14542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3.66977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D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1.82142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4.36506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B2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3.15096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3.55503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A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3.59267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6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7.12073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7.8212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5.12111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6.51022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5.92932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5.35726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8.01311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7.25689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3.49904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1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4.33123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F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1.92879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B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3.81274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C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3.44632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7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3.40332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C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3.89037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3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6.63122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4.5354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71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C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3.63432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1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5.87802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1.51684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1.99152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D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BC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E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1.95599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C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3.60063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5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841320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1.67853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C4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1.41382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BC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0.94154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0.707072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0.827347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3.44236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5.61679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4.22728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B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2.81453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1.82504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4.63812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B1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3.93763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D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3.51679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F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2.07793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F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3.48512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2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2.71655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E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2.09196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2.67353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2.63538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1.60368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1.57937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2.86611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2.46237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1.25294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2.17947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2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C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0.848819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1.88143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A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1.50403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BE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0.712063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2.15665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D2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034239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CB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1.72648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C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D6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2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2.25154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1.79356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3.70747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8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6.92281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4.83568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4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3.31284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3.15949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2.02526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E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6.14062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3.79083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F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5.04945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2.92741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2.59114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E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5.12421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2.93949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2.21591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2.81084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3.77556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3.11303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C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3.03988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1.41127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BC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2.73653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7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3.45577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6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3.30297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2.74556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3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8143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3.0822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C5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1.89152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1.88397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A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2.51256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8.51506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5.30345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4.75715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D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5.48578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5.22562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4.84322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3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5.79696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3.68401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B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3.27228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4.30169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3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4.19202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F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1.81202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C7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3.4023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C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2.66648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3.03176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2.12046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1.95363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C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2.52249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2.64095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2.49095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3.67003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D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2.22889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D4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4.79919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80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6.94684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E2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3.36288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2824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1.53588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6.47829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1.73916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C5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5.20502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6.52868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6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3.47687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7.99979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4.12857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73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22.9234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5.67938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6.45564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2.20207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4.52311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92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3.13524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6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15.938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2.44895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5.21831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11.3965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4.45189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12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28.9329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C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2.42774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6.18425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2.16939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D2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1.51697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3.65873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E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3.65654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E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4.37585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A2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2.00623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2.17813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2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83137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0.918645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0.465304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0.583186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0.671613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0.387161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2.99967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3.70263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2.39593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2.35816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8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0.423206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3.40887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B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1.21417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2.68258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BE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1.37349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2.74521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1.58788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1.72511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C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0.871826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0.745246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1.86484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1.77896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C6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0.463751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0.693229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BC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1.38258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1.14756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B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0.963775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1.17861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0.828991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71560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0.770025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0.320281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0.813541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0.585543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0.517481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0.907497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1.68575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C4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0.827825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0.802768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0.491879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0.309909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0.513821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1.10791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B3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1.90517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1.23846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1.36946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1.51402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1.53808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0.60558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0.992791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0.790343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0.822668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0.933223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0.60452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1.01986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0.898328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0.988267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0.847789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1.01811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0.558965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0.803255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0.729061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511762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12.8971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16.0434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14.3002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12.6775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12.7752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14.2484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14.6952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11.0274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15.4941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18.2602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13.5726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16.8826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14.4163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13.3365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17.7985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17.8665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16.7859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14.0377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11.773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15.5671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13.6945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13.8289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16.3502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14.7556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17.8059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12.0693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10.4888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13.4023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11.7379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13.8098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14.1833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14.4745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476535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B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2.19429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4.48306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3.43809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8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2.35407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7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3.26532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3.91679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4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1.68945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C4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BC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1.47867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4.82503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50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2.65005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1.76209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2.33766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7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1.95088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C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1.89158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E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2.01881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E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1.39262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2BB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1.69035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C4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6.41025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E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B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5.08749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1.71505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3.21841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2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4.49143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C2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F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993671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3.05257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3.95755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B4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1.76817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3.90757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14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2.52762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D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5.70647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3.87647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54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4.17774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13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3.69908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3.0269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7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1.01522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2.03777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E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3.74645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4.88794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E0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5.83091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3.68921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B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3.42623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4.82285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50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4.21637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D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3.35721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2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3.30037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4.65381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91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2.91775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3.9667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A4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3.86787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64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2.45933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B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4.07677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D3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C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2.73481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3.71422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B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3.77117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1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3.70659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8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D3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4.57624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40457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3.19876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2.92207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6.40214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3.88874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3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4.0036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64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5.09733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5.52648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4.96776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4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2.34262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7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1.68901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C4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4.68687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51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1.52188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6.76862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3.48103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2.13004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4.47699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E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2.48685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2.80422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5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2.91484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2.00424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2.21509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4.13194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3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7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4.7865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A0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BB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3.40813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C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6.03468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2.95996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4.63333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C1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4.34153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E2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2.73135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3.29986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5.32028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4.25886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8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4.09975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A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4.89728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D0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3.60286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5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3.16079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453123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2.30353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6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1.73887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C5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1.77143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6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2.80874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3.69916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4.06832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E3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2.18858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D3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2.27805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5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2BB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C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3.81561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C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C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2.06446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3.13619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3.30134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2.31401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3.57683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8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3.30088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2.27838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5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2.99547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2.26041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E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2.97351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1.88691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1.19992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B5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1.96993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C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1.43709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BC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1.88821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1.55406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6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319785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2.37251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8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2.25599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1.71821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2.21792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3.75337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3.32138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2.53837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D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2.83358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1.90704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2.14571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3.9344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E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3.09325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2.62927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2.68793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2.58885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E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1.99957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D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2.25937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2.74874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0.930708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1.62665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2.91947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1.51698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1.56667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2.06202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0.850301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2.65982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2.79459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2.51572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C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22008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1.38802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BB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1.27985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C3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1.72922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C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0.932989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4.09674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B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0.859569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0.936244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B9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3.58943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6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1.29793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0.781945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3.07003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0.94511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0.783001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1.00291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0.679989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3.75151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4.00778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54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0.930864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1.21418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0.828349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1.27345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BC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0.967208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2.48203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B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4.79584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80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5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4.42397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01366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2.14451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3.29721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3.11744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1.75485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4.62963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C1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4.4015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1.36745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3.3456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3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3.23011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4.06882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E3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4.05222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03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2.23227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5.34461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2.35705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8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3.0063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2.60403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F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3.89399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24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4.7947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90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4.26917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6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1.64715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C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3.00972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E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3.97821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9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3.83688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9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3.48148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3.42645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1.78868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2.05485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4.54529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61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E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81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5.46497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1.88138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A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1.41451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BC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181290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4.4571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0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5.19301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5.41913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4.4825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5.90737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4.94893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70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4.66729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81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5.30339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4.44621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22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5.37724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5.12446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4.56508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4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4.60765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F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14.8687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6.25028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5.20238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4.44084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22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4.76583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C1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4.66367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81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5.52815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5.94952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5.05068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4.64433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A1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5.09944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4.60962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E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4.15665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4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41.1261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12.836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4.94264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70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4.08266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C3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4.21503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D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3.72964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6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4.64839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A1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4.38727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8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5.39483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4.69626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41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5.23082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5.06471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06389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0.960266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0.517702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0.824869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0.351059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B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0.668298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0.301772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0.615599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1.32205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0.23645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0.774567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0.408362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1.69395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C4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0.501467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0.737437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0.44878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0.635412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0.881256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0.846438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0.407065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0.893522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0.346987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0.372021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0.679833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0.392715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0.365159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0.323932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B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0.759045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1.16036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B4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B4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0.45529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1.32483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0.662774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0.638781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283647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1.82798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4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C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2.38164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8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3.09444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C4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3.67513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C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2.87273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3.35077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2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1.95342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C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2.44504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2.52045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3.09938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2.69793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2.64651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2.31496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3.1848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6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1.14655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B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2.08244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F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3.25095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E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2.75426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1.86774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2.47266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A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1.49521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3.36131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7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D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0.955976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B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100439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0.735909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0.51405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0.971738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0.994519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3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0.374502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0.622248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0.800933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1.03734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B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0.689278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0.572783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0.841708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0.677208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B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0.979368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0.903182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0.824431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0.604649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C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0.830187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0.688065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0.613184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1.34137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BA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1.35438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0.967266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0.42983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0.359713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1.86394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0.873131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1.71784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0.990607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0.887448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1.32782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0.837363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95066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0.509466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0.560771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0.509733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0.433727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1.19174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0.867603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0.721488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0.578189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E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0.947162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0.396264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0.819887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0.808694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2.55152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B5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0.581549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C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C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0.717755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0.649333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0.933407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0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B1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0.486373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0.896276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2.28055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5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DB6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1.48099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0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0.846158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1.37841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0.983049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0.784781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46117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0.618645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B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0.381039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4.16898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23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2.52951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D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0.472084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3.53334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D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1.39236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2BB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2.40773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1.57793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0.528739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5.28207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0.626076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0.857534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3.65059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F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3.95334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B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3.4378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8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1.77024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6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0.354571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3.31803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0.789992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2.30222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6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1.60335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1.21663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1.24806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0.703355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BA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2.03757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E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3.12807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2.61291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3002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1.96376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C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2.13769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2.27289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5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2.88509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2.50905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1.82641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7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1.73944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C5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2.93875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2.33691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7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C5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B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1.63389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A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2.14147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1.71325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1.64287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2.98432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3.50698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0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7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1.80835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C7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2.45564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1.64728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C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3.14605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2.19328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1.20499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3.04985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2.22983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D4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2.12747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2.58641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E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1.87766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1.82527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1.81294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C7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78989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C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B3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1.57231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1.85605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B4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1.80862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C7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2.59723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F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1.25778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3.21793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2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0.972099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0.808457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0.914933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1.34809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E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1.22892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D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0.823308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2.64719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1.51824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2.53762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D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0.98065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1.70344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C4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0.850443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7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0.940194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0.660278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0.833233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0.912731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2.44726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1.76127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BA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10995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2.59625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F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3.00874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3.07316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2.71808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4.63322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C1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1.70801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C4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4.7569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D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3.82709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A4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C2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4.03206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2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1.40241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BB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5.24278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3.0505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2.24856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5.30834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4.87356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F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3.00071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7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3.32898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5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3.60585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4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BF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5.47228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5.26034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3.3474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3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3.23866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F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0.819909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2.92773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2.45826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B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2.21564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1.87368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3.42082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A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0.554523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1.49983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0.939653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5.99674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6.54798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6.01398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86045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2.63517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2.95031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1.95603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C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3.77934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3.43265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1.52005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7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C2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2.10661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3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2.23185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B5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2.09859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3.42471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A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71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2.29662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D6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1.65758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C3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2.78356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4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2.47504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2.90339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2.52918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D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2.68207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1.77842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C6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1.46805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BD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0.606292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1.21332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0.749265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1.16915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B4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1.67287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C3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1.13802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B4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660822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0.85936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0.47004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0.728802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0.949824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0.778972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0.427794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0.86676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0.681549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0.562712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0.731947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0.608371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0.484186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0.758079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0.675782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0.49183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0.641157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0.532045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0.769538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0.425116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0.38217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1.48295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0.47827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0.684573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A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B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1.42222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BC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0.849967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0.664219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0.914611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0.672246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01827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7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3.09775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1.08399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2.88192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1.69388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C4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3.70193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3.56451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9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1.61012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B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C5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2.21111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2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3.56983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9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C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1.38557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BB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3.08321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1.49686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2.16879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D2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3.82625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A4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1.42328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BC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8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1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2.20376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0.855839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2.94695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F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0.864689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0.749711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045471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3.30261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3.66051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E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5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3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3.61932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3.06264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4.93264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8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4.16319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3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3.62982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1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4.36686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B2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3.25841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3.50665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0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3.07485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7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3.80987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C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3.47572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4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4.23038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B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3.76772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1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4.72937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0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2.96417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4.58941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11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5.63231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3.36637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4.86591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0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3.10226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4.11825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83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2.92299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3.24485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F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2.81747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8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6.94635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6.47104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858765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0.601916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0.614357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0.683598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2.47185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B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1.62981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0.865161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0.708787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2.77485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4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B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B4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0.733388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B3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1.44187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0.734486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0.931251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C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2.30718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6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A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1.35123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0.68062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1.16995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0.626696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1.57041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1.87643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1.71982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C5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0.641647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1.10385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B3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0.868713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1.83333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1.49005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5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1.76646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0.740331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0.703168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0.653472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8911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6.98321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7.09599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5.53789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7.78802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5.58953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7.99547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5.63414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6.05785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7.65535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6.35006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8.48965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7.28304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6.07679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7.20921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7.12058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7.42906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6.38651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5.67019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7.53021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7.14721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8.11972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7.20459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7.28492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6.04987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5.08629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6.72561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7.39203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3.92378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F4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7.71352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C3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7.62431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5.82673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8.32078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8.68672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07198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1.44853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0.876419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2.09977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BF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2.08029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F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C6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2.28464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5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D2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2.44734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2.08849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B4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BA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2.19476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3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1.85174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0.898932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0.761151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0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BE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2.25793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2.17178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D2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0.680492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B4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1.92934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B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0.827203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1.39245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2BB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2.39219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2.73547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E3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3.35069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360781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0.862282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0.879327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0.921198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0.606458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0.567187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B3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2.59826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F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1.95957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C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0.974419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1.47895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0.629742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BE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2.16106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D2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0.952231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1.62964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3.81678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C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1.07874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0.883589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0.502933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0.728828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1.69175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C4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0.875008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0.940962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0.607236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1.22765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D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2.84108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1.41399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BC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1.75971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C6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B4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690697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7.46517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7.42714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7.25419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8.63096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6.93177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8.20091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7.86862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7.08605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8.69063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7.31996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8.39146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7.68537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7.06835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8.11017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8.02154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6.92477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7.30092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8.22626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8.31602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7.58009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8.62127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8.22825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7.76737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6.49005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6.39613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8.22131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5.35377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6.47523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4.28289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53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5.68528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7.17265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6.75819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6.07912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7.62281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7.60157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7.33457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272973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2.96824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2.18333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2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F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3.59489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6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0.797723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0.821917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1.25504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3.57382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8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0.620233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E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3.03838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2.51253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3.46169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5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B4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2.53992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B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3.45255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6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BC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0.968912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1.46525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BD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2.49308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C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E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2.35756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8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4.53367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71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0.743852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CB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0.702732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4.92307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A0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2.59176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E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1.58436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1.78151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0.90349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2.24311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026798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0.63787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1.42236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BC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0.777708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0.719578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BD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BA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C2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2.44579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B2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2.24851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D4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1.41996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BC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0.739353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5.39668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2.86763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1.69394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C4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1.68443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C4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1.16171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B4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B2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2.02359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E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B4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0.920163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0.941739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2.30343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6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1.53658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BF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1.41691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BC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C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1.03146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1.22313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1.77732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C6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2.00431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D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4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2.25267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D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46312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2.73338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3.91255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4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3.88125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4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5.03018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2.96452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5.53024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2.64076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5.40696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4.35656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C2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3.17584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3.61132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4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2.99975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7.21495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3.77864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0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3.26476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3.18927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5.03381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6.49674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4.70222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31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3.23359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4.13963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3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3.83004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A4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2.22855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D4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6.17774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4.30265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2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3.97424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9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4.96246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5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2.09958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D0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0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3.92195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F4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4.83253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40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5.49889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2.94853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4.31631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12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5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130786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5.62632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5.15119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7.12119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6.04766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5.29472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4.10535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A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7.05667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6.07181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4.69826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41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5.10132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4.56761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6.77143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5.98586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5.81653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5.87812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5.6581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4.99572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1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6.01535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4.87313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F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5.37476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4.13449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3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7.13453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5.06351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4.93041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9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4.59416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01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4.79354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90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4.67967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261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4.36442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B2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7.01148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5.21553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4.8343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14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4.40939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6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5.25285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3.42646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9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8.1715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8.41127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8.39285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18371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1.44689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0.653574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0.681203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0.665763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0.776759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2.97723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0.623861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0.388462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B4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0.810434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0.738483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0.769829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0.769354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0.903588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0.912836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0.685526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0.74384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0.399736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0.560344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1.17897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0.458676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0.894728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0.669109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B6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0.663951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1.49026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0.926253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0.819159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1.21319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B6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1.25774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B7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0.827606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1.31891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1.35139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1.32501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B9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B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57966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1.12199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1.44841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BD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0.685055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0.667529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1.43433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BC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0.547509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1.47078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BD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0.987229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1.18206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B5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0.681532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1.13095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0B35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1.41533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BC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0.788353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1.43945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BC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C1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1.19908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B5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0.959336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0.645652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1.35818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B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1.27958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0.848817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0.822364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2.17792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2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0.970744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1.06869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B2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0.676739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0.84752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1.94713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B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0.929486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0.864779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1.38047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B1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0.918663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0.61542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0.875477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1.02432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07965"/>
                  </a:ext>
                </a:extLst>
              </a:tr>
              <a:tr h="62133"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2.52586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D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C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2.77522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4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0.885505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2.91944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0.730176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0.771577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4.22099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C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1.48828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BE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3.63693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1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1.08136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B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1.81782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C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2.85803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0.693615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0.791082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2.25444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D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3.5321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D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2.81487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1.42437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BC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1.28961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B8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3.25082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E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0.540396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0.552052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1.97212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C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4.08594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C3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1.41352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BC5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3.92601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F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2.39115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2.30868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6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3.28738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A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1.7977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C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0.600229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4.92562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9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3.9405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D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4.56364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4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0.996463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0.969812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1.11901</a:t>
                      </a:r>
                    </a:p>
                  </a:txBody>
                  <a:tcPr marL="1635" marR="1635" marT="1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8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25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913B-215A-B141-2F0D-8F4928C5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current-dependent calibration (green:&lt;1um, red&gt;5um)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907E57-7815-2B3A-5C25-B04A2212C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32834"/>
            <a:ext cx="8672513" cy="335720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1973D-CEC9-7C76-5A93-D4050B41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71AED-88B5-143E-EE47-E8A2DD40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lattice commissioning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3F9E5-6725-CE9D-6CE2-E5B87D48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0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968B-3BCC-FDEE-2FDA-1F778E1F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raw data with and without correction</a:t>
            </a:r>
          </a:p>
        </p:txBody>
      </p:sp>
      <p:pic>
        <p:nvPicPr>
          <p:cNvPr id="8" name="Content Placeholder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F5CB754-F612-BE87-DAA4-0C58AED36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78" y="700088"/>
            <a:ext cx="8582757" cy="38227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F846C-66D2-78C0-43C1-4E288600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ECB04-300E-75EA-379F-0FD91500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lattice commissioning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C24D-22D0-B85F-26FE-9B52FEE9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1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9CC13-1C57-EEBA-DAEF-DC1C9934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tricks used to get better 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D24B5-FD45-D5EC-CF2A-4CC05757C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closed orbit stability at the scale of seconds is ~1 um, this systematic uncertainty was added to the experimental data</a:t>
            </a:r>
          </a:p>
          <a:p>
            <a:r>
              <a:rPr lang="en-US" dirty="0"/>
              <a:t>Some of the pickups that are located near the trims are sensitive to variations of the latter. Therefore, they were excluded from the data set.</a:t>
            </a:r>
          </a:p>
          <a:p>
            <a:r>
              <a:rPr lang="en-US" dirty="0"/>
              <a:t>Beam shape variations seems to have too large systematic effect on the coordinate measurements accuracy, on the order of 5 um, therefore cameras were not used for the final lattice corrections.</a:t>
            </a:r>
          </a:p>
          <a:p>
            <a:r>
              <a:rPr lang="en-US" dirty="0"/>
              <a:t>BPM-to-BPM phase advances were used to cross-check lattice after corrections.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FCAB2-1E83-37A2-3841-86E8C9BF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494F3-504E-E67F-75E5-B0A962A8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Aleksandr Romanov </a:t>
            </a:r>
            <a:r>
              <a:rPr lang="en-US"/>
              <a:t>| </a:t>
            </a:r>
            <a:r>
              <a:rPr lang="en-US" altLang="en-US">
                <a:latin typeface="Helvetica" panose="020B0604020202020204" pitchFamily="34" charset="0"/>
                <a:ea typeface="Geneva" pitchFamily="121" charset="-128"/>
              </a:rPr>
              <a:t>IOTA lattice commissioning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94D78-C0A4-8A13-F5E9-71A0451A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3099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ACC5B8B7-4881-3A42-B148-992DB39D7017}" vid="{D17B6A01-1A8A-194F-8473-11391C446D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FNAL_PowerPoint_16x9-seasons_010521</Template>
  <TotalTime>19849</TotalTime>
  <Words>2463</Words>
  <Application>Microsoft Office PowerPoint</Application>
  <PresentationFormat>On-screen Show (16:9)</PresentationFormat>
  <Paragraphs>2164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Fermilab_PPT_090915</vt:lpstr>
      <vt:lpstr>PowerPoint Presentation</vt:lpstr>
      <vt:lpstr>Motivation</vt:lpstr>
      <vt:lpstr>BPMs calibrations </vt:lpstr>
      <vt:lpstr>Sample of raw data</vt:lpstr>
      <vt:lpstr>Before current-dependent calibration (green:&lt;1um, red&gt;5um) </vt:lpstr>
      <vt:lpstr>After current-dependent calibration (green:&lt;1um, red&gt;5um) </vt:lpstr>
      <vt:lpstr>Sample of raw data with and without correction</vt:lpstr>
      <vt:lpstr>Some other tricks used to get better tuning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L. Romanov x 13883N</dc:creator>
  <cp:lastModifiedBy>Aleksandr  L. Romanov</cp:lastModifiedBy>
  <cp:revision>82</cp:revision>
  <cp:lastPrinted>2014-01-20T19:40:21Z</cp:lastPrinted>
  <dcterms:created xsi:type="dcterms:W3CDTF">2021-04-30T17:50:18Z</dcterms:created>
  <dcterms:modified xsi:type="dcterms:W3CDTF">2023-07-21T15:45:54Z</dcterms:modified>
</cp:coreProperties>
</file>