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324" r:id="rId3"/>
    <p:sldId id="325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 R Edstrom, Jr" initials="DE" lastIdx="1" clrIdx="0">
    <p:extLst>
      <p:ext uri="{19B8F6BF-5375-455C-9EA6-DF929625EA0E}">
        <p15:presenceInfo xmlns:p15="http://schemas.microsoft.com/office/powerpoint/2012/main" userId="Dean R Edstrom, J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4E4E4E"/>
    <a:srgbClr val="404040"/>
    <a:srgbClr val="004C97"/>
    <a:srgbClr val="50504E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33" autoAdjust="0"/>
    <p:restoredTop sz="94660"/>
  </p:normalViewPr>
  <p:slideViewPr>
    <p:cSldViewPr snapToGrid="0" snapToObjects="1" showGuides="1">
      <p:cViewPr varScale="1">
        <p:scale>
          <a:sx n="113" d="100"/>
          <a:sy n="113" d="100"/>
        </p:scale>
        <p:origin x="102" y="2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Dean (Chip) Edstrom</a:t>
            </a:r>
          </a:p>
          <a:p>
            <a:r>
              <a:rPr lang="en-US" dirty="0"/>
              <a:t>07/21/2023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Proton Injector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296C0A-1A50-2DBF-955C-2D05210C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891611"/>
            <a:ext cx="8672513" cy="3129142"/>
          </a:xfrm>
        </p:spPr>
        <p:txBody>
          <a:bodyPr/>
          <a:lstStyle/>
          <a:p>
            <a:r>
              <a:rPr lang="en-US" sz="1600" dirty="0"/>
              <a:t>Action Items:</a:t>
            </a:r>
          </a:p>
          <a:p>
            <a:pPr lvl="1"/>
            <a:r>
              <a:rPr lang="en-US" sz="1600" dirty="0"/>
              <a:t>Source HV Testing (ORC-2176)</a:t>
            </a:r>
          </a:p>
          <a:p>
            <a:pPr lvl="2"/>
            <a:r>
              <a:rPr lang="en-US" sz="1400" dirty="0"/>
              <a:t>Began HV testing… Continuing </a:t>
            </a:r>
          </a:p>
          <a:p>
            <a:pPr lvl="2"/>
            <a:r>
              <a:rPr lang="en-US" sz="1400" dirty="0"/>
              <a:t>Hydrogen Distribution Checkout</a:t>
            </a:r>
          </a:p>
          <a:p>
            <a:pPr lvl="2"/>
            <a:r>
              <a:rPr lang="en-US" sz="1400" dirty="0"/>
              <a:t>HV Enclosure Control Checkout to follow</a:t>
            </a:r>
          </a:p>
          <a:p>
            <a:pPr lvl="1"/>
            <a:r>
              <a:rPr lang="en-US" sz="1600" dirty="0"/>
              <a:t>Mechanical Engineering</a:t>
            </a:r>
          </a:p>
          <a:p>
            <a:pPr lvl="2"/>
            <a:r>
              <a:rPr lang="en-US" sz="1400" dirty="0"/>
              <a:t>Engineering Notes: Steve </a:t>
            </a:r>
            <a:r>
              <a:rPr lang="en-US" sz="1400" dirty="0" err="1"/>
              <a:t>Wesseln</a:t>
            </a:r>
            <a:r>
              <a:rPr lang="en-US" sz="1400" dirty="0"/>
              <a:t> finalizing MEBT stand configuration</a:t>
            </a:r>
          </a:p>
          <a:p>
            <a:pPr lvl="2"/>
            <a:r>
              <a:rPr lang="en-US" sz="1400" dirty="0"/>
              <a:t>15-Deg Bend Chamber Req 346933 – No movement in purchasing… </a:t>
            </a:r>
          </a:p>
          <a:p>
            <a:pPr lvl="1"/>
            <a:r>
              <a:rPr lang="en-US" sz="1600" dirty="0"/>
              <a:t>Cable Pull / 600A Disconnect</a:t>
            </a:r>
          </a:p>
          <a:p>
            <a:pPr lvl="2"/>
            <a:r>
              <a:rPr lang="en-US" sz="1400" dirty="0"/>
              <a:t>Any Update? </a:t>
            </a:r>
          </a:p>
          <a:p>
            <a:pPr lvl="2"/>
            <a:r>
              <a:rPr lang="en-US" sz="1400" dirty="0"/>
              <a:t>24-Conductor cable backorder extended to </a:t>
            </a:r>
            <a:r>
              <a:rPr lang="en-US" sz="1400" b="1" i="1" dirty="0">
                <a:solidFill>
                  <a:srgbClr val="FF0000"/>
                </a:solidFill>
              </a:rPr>
              <a:t>Late August</a:t>
            </a:r>
            <a:r>
              <a:rPr lang="en-US" sz="1400" dirty="0"/>
              <a:t> at earliest (!!)</a:t>
            </a:r>
          </a:p>
          <a:p>
            <a:pPr lvl="3"/>
            <a:r>
              <a:rPr lang="en-US" sz="1200" dirty="0"/>
              <a:t>Abandoning this and adjusting the cable pull to include more 10-Conductor runs.</a:t>
            </a:r>
          </a:p>
          <a:p>
            <a:pPr lvl="1"/>
            <a:endParaRPr lang="en-US" sz="1600" dirty="0"/>
          </a:p>
          <a:p>
            <a:pPr lvl="2"/>
            <a:endParaRPr lang="en-US" sz="1400" dirty="0"/>
          </a:p>
          <a:p>
            <a:pPr lvl="2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BD7BC3-95B2-940D-7EA0-0BC4C1C8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IPI Project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8F25B-AD7A-1367-AB08-B482B5C58E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8FF40-7D51-8760-55F8-3CB64C5DF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152F4-279A-7F04-1C1C-6DBA36894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55B98B-F7E7-1770-7716-94208827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195"/>
            <a:ext cx="9144000" cy="2154410"/>
          </a:xfrm>
          <a:prstGeom prst="rect">
            <a:avLst/>
          </a:prstGeom>
        </p:spPr>
      </p:pic>
      <p:pic>
        <p:nvPicPr>
          <p:cNvPr id="13" name="Picture 12" descr="A picture containing handcart&#10;&#10;Description automatically generated">
            <a:extLst>
              <a:ext uri="{FF2B5EF4-FFF2-40B4-BE49-F238E27FC236}">
                <a16:creationId xmlns:a16="http://schemas.microsoft.com/office/drawing/2014/main" id="{54B9CC86-52BD-F9A4-4037-09CCDEB50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2030164"/>
            <a:ext cx="3322320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2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6ABCB8-A90E-F668-CDE7-6C8A469F1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Initial attempt (7/19) ran into the </a:t>
            </a:r>
            <a:r>
              <a:rPr lang="en-US" sz="2000" dirty="0" err="1"/>
              <a:t>Paschen</a:t>
            </a:r>
            <a:r>
              <a:rPr lang="en-US" sz="2000" dirty="0"/>
              <a:t> curve</a:t>
            </a:r>
          </a:p>
          <a:p>
            <a:pPr lvl="1"/>
            <a:r>
              <a:rPr lang="en-US" sz="1800" dirty="0"/>
              <a:t>Arcing at 2 kV through the evacuated Hydrogen Distribution stand-off</a:t>
            </a:r>
          </a:p>
          <a:p>
            <a:pPr lvl="1"/>
            <a:r>
              <a:rPr lang="en-US" sz="1800" dirty="0"/>
              <a:t>Closed the bypass, let the distribution up to Atm, and ran to 5 kV</a:t>
            </a:r>
          </a:p>
          <a:p>
            <a:r>
              <a:rPr lang="en-US" sz="2000" dirty="0"/>
              <a:t>Next attempt (7/20) – 41kV max</a:t>
            </a:r>
          </a:p>
          <a:p>
            <a:pPr lvl="1"/>
            <a:r>
              <a:rPr lang="en-US" sz="1800" dirty="0"/>
              <a:t>Arcing from extraction anode corona suppressor contact to the source stand</a:t>
            </a:r>
          </a:p>
          <a:p>
            <a:pPr lvl="1"/>
            <a:r>
              <a:rPr lang="en-US" sz="1800" dirty="0"/>
              <a:t>Adjusted positioning from 8:00 to 10:00 position to maximize the gap</a:t>
            </a:r>
          </a:p>
          <a:p>
            <a:r>
              <a:rPr lang="en-US" sz="2000" dirty="0"/>
              <a:t>Latest attempt (7/20) – 47kV max</a:t>
            </a:r>
          </a:p>
          <a:p>
            <a:pPr lvl="1"/>
            <a:r>
              <a:rPr lang="en-US" sz="1800" dirty="0"/>
              <a:t>Persistent arcing found in the contactor section</a:t>
            </a:r>
          </a:p>
          <a:p>
            <a:pPr lvl="1"/>
            <a:r>
              <a:rPr lang="en-US" sz="1800" dirty="0"/>
              <a:t>Suggests failed cable insulation… Re-termination is the likely fix.</a:t>
            </a:r>
            <a:endParaRPr lang="en-US" sz="16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4FEEC9-B143-374E-CF38-6F26394F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HV Test – ORC 2176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5F4C-CD68-3E9A-170B-F6537D924D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AA02D-02AF-F1D2-5B4E-B7472CF55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Edstrom | IOTA Proton Injector Update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219ED-F9DC-BD6E-17BD-5531E9811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2564DC-C10D-D6CF-DA72-D817F1378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033" y="4083163"/>
            <a:ext cx="2658892" cy="218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A553E9-DB65-9D44-C4FB-E53E4EBE9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869" y="4083163"/>
            <a:ext cx="2682854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9634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36018</TotalTime>
  <Words>203</Words>
  <Application>Microsoft Office PowerPoint</Application>
  <PresentationFormat>On-screen Show (4:3)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IPI Project Schedule</vt:lpstr>
      <vt:lpstr>Source HV Test – ORC 2176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 JR</cp:lastModifiedBy>
  <cp:revision>706</cp:revision>
  <cp:lastPrinted>2014-01-20T19:40:21Z</cp:lastPrinted>
  <dcterms:created xsi:type="dcterms:W3CDTF">2020-08-18T18:58:22Z</dcterms:created>
  <dcterms:modified xsi:type="dcterms:W3CDTF">2023-07-21T14:35:09Z</dcterms:modified>
</cp:coreProperties>
</file>